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1" r:id="rId4"/>
    <p:sldId id="272" r:id="rId5"/>
    <p:sldId id="275" r:id="rId6"/>
    <p:sldId id="278" r:id="rId7"/>
    <p:sldId id="279" r:id="rId8"/>
    <p:sldId id="280" r:id="rId9"/>
    <p:sldId id="276" r:id="rId10"/>
    <p:sldId id="257" r:id="rId11"/>
    <p:sldId id="259" r:id="rId12"/>
    <p:sldId id="258" r:id="rId13"/>
    <p:sldId id="260" r:id="rId14"/>
    <p:sldId id="261" r:id="rId15"/>
    <p:sldId id="262" r:id="rId16"/>
    <p:sldId id="264" r:id="rId17"/>
    <p:sldId id="266" r:id="rId18"/>
    <p:sldId id="269" r:id="rId19"/>
    <p:sldId id="268" r:id="rId20"/>
    <p:sldId id="274"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076"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C6D8DBD-3F6A-4646-9E20-35E6A744088F}" type="datetimeFigureOut">
              <a:rPr lang="en-US" smtClean="0"/>
              <a:pPr/>
              <a:t>8/14/2021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3AE24EA-BC8A-40EF-98C2-DAFB8186A3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AE24EA-BC8A-40EF-98C2-DAFB8186A3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AE24EA-BC8A-40EF-98C2-DAFB8186A3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AE24EA-BC8A-40EF-98C2-DAFB8186A3E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AE24EA-BC8A-40EF-98C2-DAFB8186A3E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AE24EA-BC8A-40EF-98C2-DAFB8186A3E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3AE24EA-BC8A-40EF-98C2-DAFB8186A3E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3AE24EA-BC8A-40EF-98C2-DAFB8186A3E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C6D8DBD-3F6A-4646-9E20-35E6A744088F}" type="datetimeFigureOut">
              <a:rPr lang="en-US" smtClean="0"/>
              <a:pPr/>
              <a:t>8/14/2021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3AE24EA-BC8A-40EF-98C2-DAFB8186A3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C6D8DBD-3F6A-4646-9E20-35E6A744088F}" type="datetimeFigureOut">
              <a:rPr lang="en-US" smtClean="0"/>
              <a:pPr/>
              <a:t>8/14/2021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AE24EA-BC8A-40EF-98C2-DAFB8186A3E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C6D8DBD-3F6A-4646-9E20-35E6A744088F}" type="datetimeFigureOut">
              <a:rPr lang="en-US" smtClean="0"/>
              <a:pPr/>
              <a:t>8/14/2021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3AE24EA-BC8A-40EF-98C2-DAFB8186A3E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C6D8DBD-3F6A-4646-9E20-35E6A744088F}" type="datetimeFigureOut">
              <a:rPr lang="en-US" smtClean="0"/>
              <a:pPr/>
              <a:t>8/14/2021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3AE24EA-BC8A-40EF-98C2-DAFB8186A3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p:txBody>
          <a:bodyPr>
            <a:normAutofit fontScale="90000"/>
          </a:bodyPr>
          <a:lstStyle/>
          <a:p>
            <a:r>
              <a:rPr lang="id-ID" sz="2700" dirty="0"/>
              <a:t>EDUKASI TENTANG SCIENTIFIC APPROACH KEPADA MAHASISWA KKN DAN GURU UNTUK MEWUJUDKAN DESA TANGGUH PENDIDIKAN</a:t>
            </a:r>
            <a:r>
              <a:rPr lang="en-US" b="0" dirty="0"/>
              <a:t/>
            </a:r>
            <a:br>
              <a:rPr lang="en-US" b="0" dirty="0"/>
            </a:br>
            <a:endParaRPr lang="en-US" b="0" dirty="0"/>
          </a:p>
        </p:txBody>
      </p:sp>
      <p:sp>
        <p:nvSpPr>
          <p:cNvPr id="5" name="Subtitle 2"/>
          <p:cNvSpPr>
            <a:spLocks noGrp="1"/>
          </p:cNvSpPr>
          <p:nvPr>
            <p:ph type="subTitle" idx="1"/>
          </p:nvPr>
        </p:nvSpPr>
        <p:spPr>
          <a:xfrm>
            <a:off x="285720" y="3886200"/>
            <a:ext cx="8501090" cy="1752600"/>
          </a:xfrm>
        </p:spPr>
        <p:txBody>
          <a:bodyPr/>
          <a:lstStyle/>
          <a:p>
            <a:endParaRPr lang="en-US" b="1" dirty="0" smtClean="0">
              <a:solidFill>
                <a:schemeClr val="tx1"/>
              </a:solidFill>
            </a:endParaRPr>
          </a:p>
          <a:p>
            <a:r>
              <a:rPr lang="en-US" b="1" dirty="0" smtClean="0">
                <a:solidFill>
                  <a:schemeClr val="tx1"/>
                </a:solidFill>
              </a:rPr>
              <a:t>(</a:t>
            </a:r>
            <a:r>
              <a:rPr lang="en-US" b="1" dirty="0" err="1" smtClean="0">
                <a:solidFill>
                  <a:schemeClr val="tx1"/>
                </a:solidFill>
              </a:rPr>
              <a:t>Aktivitas</a:t>
            </a:r>
            <a:r>
              <a:rPr lang="en-US" b="1" dirty="0" smtClean="0">
                <a:solidFill>
                  <a:schemeClr val="tx1"/>
                </a:solidFill>
              </a:rPr>
              <a:t> </a:t>
            </a:r>
            <a:r>
              <a:rPr lang="en-US" b="1" dirty="0" err="1" smtClean="0">
                <a:solidFill>
                  <a:schemeClr val="tx1"/>
                </a:solidFill>
              </a:rPr>
              <a:t>Belajar</a:t>
            </a:r>
            <a:r>
              <a:rPr lang="en-US" b="1" dirty="0" smtClean="0">
                <a:solidFill>
                  <a:schemeClr val="tx1"/>
                </a:solidFill>
              </a:rPr>
              <a:t> </a:t>
            </a:r>
            <a:r>
              <a:rPr lang="en-US" b="1" dirty="0" err="1" smtClean="0">
                <a:solidFill>
                  <a:schemeClr val="tx1"/>
                </a:solidFill>
              </a:rPr>
              <a:t>dengan</a:t>
            </a:r>
            <a:r>
              <a:rPr lang="en-US" b="1" dirty="0" smtClean="0">
                <a:solidFill>
                  <a:schemeClr val="tx1"/>
                </a:solidFill>
              </a:rPr>
              <a:t> </a:t>
            </a:r>
            <a:r>
              <a:rPr lang="en-US" b="1" dirty="0" err="1" smtClean="0">
                <a:solidFill>
                  <a:schemeClr val="tx1"/>
                </a:solidFill>
              </a:rPr>
              <a:t>Pendekatan</a:t>
            </a:r>
            <a:r>
              <a:rPr lang="en-US" b="1" dirty="0" smtClean="0">
                <a:solidFill>
                  <a:schemeClr val="tx1"/>
                </a:solidFill>
              </a:rPr>
              <a:t> Scientific)</a:t>
            </a:r>
            <a:endParaRPr lang="en-US"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485188" y="6416675"/>
            <a:ext cx="735012" cy="365125"/>
          </a:xfrm>
        </p:spPr>
        <p:txBody>
          <a:bodyPr/>
          <a:lstStyle/>
          <a:p>
            <a:pPr>
              <a:defRPr/>
            </a:pPr>
            <a:fld id="{415432E0-48D8-42A9-A660-1994DB42BEFF}" type="slidenum">
              <a:rPr lang="en-US" smtClean="0">
                <a:solidFill>
                  <a:prstClr val="black"/>
                </a:solidFill>
              </a:rPr>
              <a:pPr>
                <a:defRPr/>
              </a:pPr>
              <a:t>10</a:t>
            </a:fld>
            <a:endParaRPr lang="en-US" dirty="0">
              <a:solidFill>
                <a:prstClr val="black"/>
              </a:solidFill>
            </a:endParaRPr>
          </a:p>
        </p:txBody>
      </p:sp>
      <p:sp>
        <p:nvSpPr>
          <p:cNvPr id="5" name="Title 4"/>
          <p:cNvSpPr>
            <a:spLocks noGrp="1"/>
          </p:cNvSpPr>
          <p:nvPr>
            <p:ph type="title"/>
          </p:nvPr>
        </p:nvSpPr>
        <p:spPr>
          <a:xfrm>
            <a:off x="762000" y="44624"/>
            <a:ext cx="7772400" cy="762000"/>
          </a:xfrm>
        </p:spPr>
        <p:txBody>
          <a:bodyPr>
            <a:noAutofit/>
          </a:bodyPr>
          <a:lstStyle/>
          <a:p>
            <a:r>
              <a:rPr lang="id-ID" sz="2800" dirty="0" smtClean="0"/>
              <a:t>Langkah-Langkah Pembelajaran</a:t>
            </a:r>
            <a:endParaRPr lang="id-ID" sz="2800" dirty="0"/>
          </a:p>
        </p:txBody>
      </p:sp>
      <p:sp>
        <p:nvSpPr>
          <p:cNvPr id="6" name="Right Arrow 5"/>
          <p:cNvSpPr/>
          <p:nvPr/>
        </p:nvSpPr>
        <p:spPr>
          <a:xfrm>
            <a:off x="990600" y="1600200"/>
            <a:ext cx="7010400" cy="3810000"/>
          </a:xfrm>
          <a:prstGeom prst="rightArrow">
            <a:avLst>
              <a:gd name="adj1" fmla="val 55844"/>
              <a:gd name="adj2" fmla="val 50000"/>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152400" y="2743200"/>
            <a:ext cx="1676400" cy="152400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i="1" dirty="0" smtClean="0">
                <a:solidFill>
                  <a:sysClr val="windowText" lastClr="000000"/>
                </a:solidFill>
              </a:rPr>
              <a:t>Observing</a:t>
            </a:r>
          </a:p>
          <a:p>
            <a:pPr algn="ctr"/>
            <a:r>
              <a:rPr lang="id-ID" sz="1600" b="1" dirty="0" smtClean="0">
                <a:solidFill>
                  <a:sysClr val="windowText" lastClr="000000"/>
                </a:solidFill>
              </a:rPr>
              <a:t>(mengamati)</a:t>
            </a:r>
            <a:endParaRPr lang="id-ID" sz="1400" b="1" dirty="0">
              <a:solidFill>
                <a:sysClr val="windowText" lastClr="000000"/>
              </a:solidFill>
            </a:endParaRPr>
          </a:p>
        </p:txBody>
      </p:sp>
      <p:sp>
        <p:nvSpPr>
          <p:cNvPr id="8" name="Rounded Rectangle 7"/>
          <p:cNvSpPr/>
          <p:nvPr/>
        </p:nvSpPr>
        <p:spPr>
          <a:xfrm>
            <a:off x="1905000" y="2743200"/>
            <a:ext cx="1676400" cy="152400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i="1" dirty="0" smtClean="0">
                <a:solidFill>
                  <a:sysClr val="windowText" lastClr="000000"/>
                </a:solidFill>
              </a:rPr>
              <a:t>Questioning</a:t>
            </a:r>
          </a:p>
          <a:p>
            <a:pPr algn="ctr"/>
            <a:r>
              <a:rPr lang="id-ID" b="1" dirty="0" smtClean="0">
                <a:solidFill>
                  <a:sysClr val="windowText" lastClr="000000"/>
                </a:solidFill>
              </a:rPr>
              <a:t>(menanya)</a:t>
            </a:r>
            <a:endParaRPr lang="id-ID" sz="1600" b="1" dirty="0">
              <a:solidFill>
                <a:sysClr val="windowText" lastClr="000000"/>
              </a:solidFill>
            </a:endParaRPr>
          </a:p>
        </p:txBody>
      </p:sp>
      <p:sp>
        <p:nvSpPr>
          <p:cNvPr id="9" name="Rounded Rectangle 8"/>
          <p:cNvSpPr/>
          <p:nvPr/>
        </p:nvSpPr>
        <p:spPr>
          <a:xfrm>
            <a:off x="3657600" y="2743200"/>
            <a:ext cx="1676400" cy="152400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i="1" dirty="0" smtClean="0">
                <a:solidFill>
                  <a:sysClr val="windowText" lastClr="000000"/>
                </a:solidFill>
              </a:rPr>
              <a:t>Associating</a:t>
            </a:r>
          </a:p>
          <a:p>
            <a:pPr algn="ctr"/>
            <a:r>
              <a:rPr lang="id-ID" b="1" dirty="0" smtClean="0">
                <a:solidFill>
                  <a:sysClr val="windowText" lastClr="000000"/>
                </a:solidFill>
              </a:rPr>
              <a:t>(menalar)</a:t>
            </a:r>
            <a:endParaRPr lang="id-ID" sz="1600" b="1" dirty="0">
              <a:solidFill>
                <a:sysClr val="windowText" lastClr="000000"/>
              </a:solidFill>
            </a:endParaRPr>
          </a:p>
        </p:txBody>
      </p:sp>
      <p:sp>
        <p:nvSpPr>
          <p:cNvPr id="10" name="Rounded Rectangle 9"/>
          <p:cNvSpPr/>
          <p:nvPr/>
        </p:nvSpPr>
        <p:spPr>
          <a:xfrm>
            <a:off x="5410200" y="2743200"/>
            <a:ext cx="1676400" cy="152400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i="1" dirty="0" smtClean="0">
                <a:solidFill>
                  <a:sysClr val="windowText" lastClr="000000"/>
                </a:solidFill>
              </a:rPr>
              <a:t>Experimen-ting</a:t>
            </a:r>
          </a:p>
          <a:p>
            <a:pPr algn="ctr"/>
            <a:r>
              <a:rPr lang="id-ID" b="1" dirty="0" smtClean="0">
                <a:solidFill>
                  <a:sysClr val="windowText" lastClr="000000"/>
                </a:solidFill>
              </a:rPr>
              <a:t>(mencoba)</a:t>
            </a:r>
            <a:endParaRPr lang="id-ID" sz="1600" b="1" dirty="0">
              <a:solidFill>
                <a:sysClr val="windowText" lastClr="000000"/>
              </a:solidFill>
            </a:endParaRPr>
          </a:p>
        </p:txBody>
      </p:sp>
      <p:sp>
        <p:nvSpPr>
          <p:cNvPr id="11" name="Rounded Rectangle 10"/>
          <p:cNvSpPr/>
          <p:nvPr/>
        </p:nvSpPr>
        <p:spPr>
          <a:xfrm>
            <a:off x="7162800" y="2743200"/>
            <a:ext cx="1676400" cy="152400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i="1" dirty="0" smtClean="0">
                <a:solidFill>
                  <a:sysClr val="windowText" lastClr="000000"/>
                </a:solidFill>
              </a:rPr>
              <a:t>Networking</a:t>
            </a:r>
          </a:p>
          <a:p>
            <a:pPr algn="ctr"/>
            <a:r>
              <a:rPr lang="id-ID" b="1" dirty="0" smtClean="0">
                <a:solidFill>
                  <a:sysClr val="windowText" lastClr="000000"/>
                </a:solidFill>
              </a:rPr>
              <a:t>(membentuk Jejaring)</a:t>
            </a:r>
            <a:endParaRPr lang="id-ID" sz="1600" b="1" dirty="0">
              <a:solidFill>
                <a:sysClr val="windowText" lastClr="000000"/>
              </a:solidFill>
            </a:endParaRPr>
          </a:p>
        </p:txBody>
      </p:sp>
      <p:sp>
        <p:nvSpPr>
          <p:cNvPr id="12" name="TextBox 11"/>
          <p:cNvSpPr txBox="1"/>
          <p:nvPr/>
        </p:nvSpPr>
        <p:spPr>
          <a:xfrm>
            <a:off x="2209800" y="5634335"/>
            <a:ext cx="5128007" cy="461665"/>
          </a:xfrm>
          <a:prstGeom prst="rect">
            <a:avLst/>
          </a:prstGeom>
          <a:noFill/>
        </p:spPr>
        <p:txBody>
          <a:bodyPr wrap="none" rtlCol="0">
            <a:spAutoFit/>
          </a:bodyPr>
          <a:lstStyle/>
          <a:p>
            <a:r>
              <a:rPr lang="id-ID" sz="2400" dirty="0" smtClean="0"/>
              <a:t>Pendekatan ilmiah dalam pembelajaran</a:t>
            </a:r>
            <a:endParaRPr lang="id-ID"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normAutofit/>
          </a:bodyPr>
          <a:lstStyle/>
          <a:p>
            <a:pPr algn="ctr">
              <a:buNone/>
            </a:pPr>
            <a:r>
              <a:rPr lang="en-US" sz="6600" b="1" dirty="0" smtClean="0"/>
              <a:t>JAMUR PADA ROTI</a:t>
            </a:r>
            <a:endParaRPr lang="en-US" sz="6600" b="1" dirty="0"/>
          </a:p>
        </p:txBody>
      </p:sp>
      <p:sp>
        <p:nvSpPr>
          <p:cNvPr id="2" name="Title 1"/>
          <p:cNvSpPr>
            <a:spLocks noGrp="1"/>
          </p:cNvSpPr>
          <p:nvPr>
            <p:ph type="title"/>
          </p:nvPr>
        </p:nvSpPr>
        <p:spPr/>
        <p:txBody>
          <a:bodyPr/>
          <a:lstStyle/>
          <a:p>
            <a:r>
              <a:rPr lang="en-US" dirty="0" smtClean="0"/>
              <a:t>FAKTA/FENOMENA</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485188" y="6416675"/>
            <a:ext cx="735012" cy="365125"/>
          </a:xfrm>
        </p:spPr>
        <p:txBody>
          <a:bodyPr/>
          <a:lstStyle/>
          <a:p>
            <a:pPr>
              <a:defRPr/>
            </a:pPr>
            <a:fld id="{415432E0-48D8-42A9-A660-1994DB42BEFF}" type="slidenum">
              <a:rPr lang="en-US" smtClean="0">
                <a:solidFill>
                  <a:prstClr val="black"/>
                </a:solidFill>
              </a:rPr>
              <a:pPr>
                <a:defRPr/>
              </a:pPr>
              <a:t>12</a:t>
            </a:fld>
            <a:endParaRPr lang="en-US" dirty="0">
              <a:solidFill>
                <a:prstClr val="black"/>
              </a:solidFill>
            </a:endParaRPr>
          </a:p>
        </p:txBody>
      </p:sp>
      <p:sp>
        <p:nvSpPr>
          <p:cNvPr id="7" name="TextBox 6"/>
          <p:cNvSpPr txBox="1"/>
          <p:nvPr/>
        </p:nvSpPr>
        <p:spPr>
          <a:xfrm>
            <a:off x="3643306" y="571480"/>
            <a:ext cx="4572032" cy="2677656"/>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179388" indent="-179388">
              <a:buFontTx/>
              <a:buChar char="-"/>
            </a:pPr>
            <a:r>
              <a:rPr lang="en-US" sz="2400" dirty="0" err="1" smtClean="0"/>
              <a:t>Mengumpulkan</a:t>
            </a:r>
            <a:r>
              <a:rPr lang="en-US" sz="2400" dirty="0" smtClean="0"/>
              <a:t> Data/</a:t>
            </a:r>
            <a:r>
              <a:rPr lang="en-US" sz="2400" dirty="0" err="1" smtClean="0"/>
              <a:t>Informasi</a:t>
            </a:r>
            <a:r>
              <a:rPr lang="en-US" sz="2400" dirty="0" smtClean="0"/>
              <a:t> yang </a:t>
            </a:r>
            <a:r>
              <a:rPr lang="en-US" sz="2400" dirty="0" err="1" smtClean="0"/>
              <a:t>teramati</a:t>
            </a:r>
            <a:r>
              <a:rPr lang="en-US" sz="2400" dirty="0" smtClean="0"/>
              <a:t> </a:t>
            </a:r>
            <a:r>
              <a:rPr lang="en-US" sz="2400" dirty="0" err="1" smtClean="0"/>
              <a:t>dari</a:t>
            </a:r>
            <a:r>
              <a:rPr lang="en-US" sz="2400" dirty="0" smtClean="0"/>
              <a:t> </a:t>
            </a:r>
            <a:r>
              <a:rPr lang="en-US" sz="2400" dirty="0" err="1" smtClean="0"/>
              <a:t>fakta</a:t>
            </a:r>
            <a:r>
              <a:rPr lang="en-US" sz="2400" dirty="0" smtClean="0"/>
              <a:t>.</a:t>
            </a:r>
          </a:p>
          <a:p>
            <a:pPr marL="179388" indent="-179388">
              <a:buFontTx/>
              <a:buChar char="-"/>
            </a:pPr>
            <a:r>
              <a:rPr lang="en-US" sz="2400" dirty="0" err="1" smtClean="0"/>
              <a:t>Melihat</a:t>
            </a:r>
            <a:r>
              <a:rPr lang="en-US" sz="2400" dirty="0" smtClean="0"/>
              <a:t> </a:t>
            </a:r>
            <a:r>
              <a:rPr lang="en-US" sz="2400" dirty="0" err="1" smtClean="0"/>
              <a:t>karakteristik</a:t>
            </a:r>
            <a:r>
              <a:rPr lang="en-US" sz="2400" dirty="0" smtClean="0"/>
              <a:t> </a:t>
            </a:r>
            <a:r>
              <a:rPr lang="en-US" sz="2400" dirty="0" err="1" smtClean="0"/>
              <a:t>Jamur</a:t>
            </a:r>
            <a:r>
              <a:rPr lang="en-US" sz="2400" dirty="0" smtClean="0"/>
              <a:t>.</a:t>
            </a:r>
          </a:p>
          <a:p>
            <a:pPr marL="179388" indent="-179388">
              <a:buFontTx/>
              <a:buChar char="-"/>
            </a:pPr>
            <a:r>
              <a:rPr lang="en-US" sz="2400" dirty="0" err="1" smtClean="0"/>
              <a:t>Mengumpulkan</a:t>
            </a:r>
            <a:r>
              <a:rPr lang="en-US" sz="2400" dirty="0" smtClean="0"/>
              <a:t> </a:t>
            </a:r>
            <a:r>
              <a:rPr lang="en-US" sz="2400" dirty="0" err="1" smtClean="0"/>
              <a:t>informasi</a:t>
            </a:r>
            <a:r>
              <a:rPr lang="en-US" sz="2400" dirty="0" smtClean="0"/>
              <a:t> </a:t>
            </a:r>
            <a:r>
              <a:rPr lang="en-US" sz="2400" dirty="0" err="1" smtClean="0"/>
              <a:t>dari</a:t>
            </a:r>
            <a:r>
              <a:rPr lang="en-US" sz="2400" dirty="0" smtClean="0"/>
              <a:t> </a:t>
            </a:r>
            <a:r>
              <a:rPr lang="en-US" sz="2400" dirty="0" err="1" smtClean="0"/>
              <a:t>aneka</a:t>
            </a:r>
            <a:r>
              <a:rPr lang="en-US" sz="2400" dirty="0" smtClean="0"/>
              <a:t> </a:t>
            </a:r>
            <a:r>
              <a:rPr lang="en-US" sz="2400" dirty="0" err="1" smtClean="0"/>
              <a:t>sumber</a:t>
            </a:r>
            <a:r>
              <a:rPr lang="en-US" sz="2400" dirty="0" smtClean="0"/>
              <a:t> </a:t>
            </a:r>
            <a:r>
              <a:rPr lang="en-US" sz="2400" dirty="0" err="1" smtClean="0"/>
              <a:t>ilmiah</a:t>
            </a:r>
            <a:r>
              <a:rPr lang="en-US" sz="2400" dirty="0" smtClean="0"/>
              <a:t>, </a:t>
            </a:r>
            <a:r>
              <a:rPr lang="en-US" sz="2400" dirty="0" err="1" smtClean="0"/>
              <a:t>berupa</a:t>
            </a:r>
            <a:r>
              <a:rPr lang="en-US" sz="2400" dirty="0" smtClean="0"/>
              <a:t>  </a:t>
            </a:r>
            <a:r>
              <a:rPr lang="en-US" sz="2400" dirty="0" err="1" smtClean="0"/>
              <a:t>Buku</a:t>
            </a:r>
            <a:r>
              <a:rPr lang="en-US" sz="2400" dirty="0" smtClean="0"/>
              <a:t>, </a:t>
            </a:r>
            <a:r>
              <a:rPr lang="en-US" sz="2400" dirty="0" err="1" smtClean="0"/>
              <a:t>Jurnal</a:t>
            </a:r>
            <a:r>
              <a:rPr lang="en-US" sz="2400" dirty="0" smtClean="0"/>
              <a:t>, </a:t>
            </a:r>
            <a:r>
              <a:rPr lang="en-US" sz="2400" dirty="0" err="1" smtClean="0"/>
              <a:t>Majalah</a:t>
            </a:r>
            <a:r>
              <a:rPr lang="en-US" sz="2400" dirty="0" smtClean="0"/>
              <a:t>, Koran, Internet.</a:t>
            </a:r>
            <a:endParaRPr lang="en-US" sz="2400" dirty="0"/>
          </a:p>
        </p:txBody>
      </p:sp>
      <p:sp>
        <p:nvSpPr>
          <p:cNvPr id="8" name="Oval 7"/>
          <p:cNvSpPr/>
          <p:nvPr/>
        </p:nvSpPr>
        <p:spPr>
          <a:xfrm>
            <a:off x="285720" y="1622706"/>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1</a:t>
            </a:r>
            <a:endParaRPr lang="en-US" sz="2400" b="1" dirty="0"/>
          </a:p>
        </p:txBody>
      </p:sp>
      <p:sp>
        <p:nvSpPr>
          <p:cNvPr id="9" name="Pentagon 8"/>
          <p:cNvSpPr/>
          <p:nvPr/>
        </p:nvSpPr>
        <p:spPr>
          <a:xfrm>
            <a:off x="1071538" y="1228277"/>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Observing</a:t>
            </a:r>
          </a:p>
          <a:p>
            <a:pPr algn="ctr"/>
            <a:r>
              <a:rPr lang="id-ID" sz="2400" b="1" dirty="0" smtClean="0">
                <a:solidFill>
                  <a:schemeClr val="bg1"/>
                </a:solidFill>
              </a:rPr>
              <a:t>(mengamati)</a:t>
            </a:r>
          </a:p>
          <a:p>
            <a:pPr algn="ctr"/>
            <a:endParaRPr lang="en-US" sz="2400" dirty="0">
              <a:solidFill>
                <a:schemeClr val="bg1"/>
              </a:solidFill>
            </a:endParaRPr>
          </a:p>
        </p:txBody>
      </p:sp>
      <p:sp>
        <p:nvSpPr>
          <p:cNvPr id="10" name="Oval 9"/>
          <p:cNvSpPr/>
          <p:nvPr/>
        </p:nvSpPr>
        <p:spPr>
          <a:xfrm>
            <a:off x="285720" y="4399259"/>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2</a:t>
            </a:r>
            <a:endParaRPr lang="en-US" sz="2400" b="1" dirty="0"/>
          </a:p>
        </p:txBody>
      </p:sp>
      <p:sp>
        <p:nvSpPr>
          <p:cNvPr id="11" name="Pentagon 10"/>
          <p:cNvSpPr/>
          <p:nvPr/>
        </p:nvSpPr>
        <p:spPr>
          <a:xfrm>
            <a:off x="1071538" y="4000504"/>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Questioning</a:t>
            </a:r>
          </a:p>
          <a:p>
            <a:pPr algn="ctr"/>
            <a:r>
              <a:rPr lang="id-ID" sz="2400" b="1" dirty="0" smtClean="0">
                <a:solidFill>
                  <a:schemeClr val="bg1"/>
                </a:solidFill>
              </a:rPr>
              <a:t>(menanya)</a:t>
            </a:r>
            <a:endParaRPr lang="id-ID" sz="2000" b="1" dirty="0">
              <a:solidFill>
                <a:schemeClr val="bg1"/>
              </a:solidFill>
            </a:endParaRPr>
          </a:p>
        </p:txBody>
      </p:sp>
      <p:sp>
        <p:nvSpPr>
          <p:cNvPr id="12" name="TextBox 11"/>
          <p:cNvSpPr txBox="1"/>
          <p:nvPr/>
        </p:nvSpPr>
        <p:spPr>
          <a:xfrm>
            <a:off x="3643306" y="3979626"/>
            <a:ext cx="4572032" cy="208672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Mengajukan</a:t>
            </a:r>
            <a:r>
              <a:rPr lang="en-US" sz="2400" dirty="0" smtClean="0"/>
              <a:t> </a:t>
            </a:r>
            <a:r>
              <a:rPr lang="en-US" sz="2400" dirty="0" err="1" smtClean="0"/>
              <a:t>pertanyaan</a:t>
            </a:r>
            <a:r>
              <a:rPr lang="en-US" sz="2400" dirty="0" smtClean="0"/>
              <a:t> </a:t>
            </a:r>
            <a:r>
              <a:rPr lang="en-US" sz="2400" dirty="0" err="1" smtClean="0"/>
              <a:t>atau</a:t>
            </a:r>
            <a:r>
              <a:rPr lang="en-US" sz="2400" dirty="0" smtClean="0"/>
              <a:t> </a:t>
            </a:r>
            <a:r>
              <a:rPr lang="en-US" sz="2400" dirty="0" err="1" smtClean="0"/>
              <a:t>masalah</a:t>
            </a:r>
            <a:r>
              <a:rPr lang="en-US" sz="2400" dirty="0" smtClean="0"/>
              <a:t> </a:t>
            </a:r>
            <a:r>
              <a:rPr lang="en-US" sz="2400" dirty="0" err="1" smtClean="0"/>
              <a:t>berbasis</a:t>
            </a:r>
            <a:r>
              <a:rPr lang="en-US" sz="2400" dirty="0" smtClean="0"/>
              <a:t> </a:t>
            </a:r>
            <a:r>
              <a:rPr lang="en-US" sz="2400" dirty="0" err="1" smtClean="0"/>
              <a:t>fakta</a:t>
            </a:r>
            <a:endParaRPr lang="en-US" sz="2400" dirty="0" smtClean="0"/>
          </a:p>
          <a:p>
            <a:pPr marL="360363" indent="-360363">
              <a:lnSpc>
                <a:spcPct val="90000"/>
              </a:lnSpc>
              <a:buFontTx/>
              <a:buChar char="-"/>
            </a:pPr>
            <a:r>
              <a:rPr lang="en-US" sz="2400" dirty="0" err="1" smtClean="0"/>
              <a:t>apa</a:t>
            </a:r>
            <a:r>
              <a:rPr lang="en-US" sz="2400" dirty="0" smtClean="0"/>
              <a:t> yang </a:t>
            </a:r>
            <a:r>
              <a:rPr lang="en-US" sz="2400" dirty="0" err="1" smtClean="0"/>
              <a:t>mempengaruhi</a:t>
            </a:r>
            <a:r>
              <a:rPr lang="en-US" sz="2400" dirty="0" smtClean="0"/>
              <a:t> </a:t>
            </a:r>
            <a:r>
              <a:rPr lang="en-US" sz="2400" dirty="0" err="1" smtClean="0"/>
              <a:t>pertumbuhan</a:t>
            </a:r>
            <a:r>
              <a:rPr lang="en-US" sz="2400" dirty="0" smtClean="0"/>
              <a:t> </a:t>
            </a:r>
            <a:r>
              <a:rPr lang="en-US" sz="2400" dirty="0" err="1" smtClean="0"/>
              <a:t>jamur</a:t>
            </a:r>
            <a:r>
              <a:rPr lang="en-US" sz="2400" dirty="0" smtClean="0"/>
              <a:t>?</a:t>
            </a:r>
            <a:endParaRPr lang="en-US" sz="2400" dirty="0"/>
          </a:p>
          <a:p>
            <a:pPr marL="360363" indent="-360363">
              <a:lnSpc>
                <a:spcPct val="90000"/>
              </a:lnSpc>
              <a:buFontTx/>
              <a:buChar char="-"/>
            </a:pPr>
            <a:r>
              <a:rPr lang="en-US" sz="2400" dirty="0" err="1" smtClean="0"/>
              <a:t>Bagaimana</a:t>
            </a:r>
            <a:r>
              <a:rPr lang="en-US" sz="2400" dirty="0" smtClean="0"/>
              <a:t> </a:t>
            </a:r>
            <a:r>
              <a:rPr lang="en-US" sz="2400" dirty="0" err="1" smtClean="0"/>
              <a:t>pengaruh</a:t>
            </a:r>
            <a:r>
              <a:rPr lang="en-US" sz="2400" dirty="0" smtClean="0"/>
              <a:t> </a:t>
            </a:r>
            <a:r>
              <a:rPr lang="en-US" sz="2400" dirty="0" err="1" smtClean="0"/>
              <a:t>cahaya</a:t>
            </a:r>
            <a:r>
              <a:rPr lang="en-US" sz="2400" dirty="0" smtClean="0"/>
              <a:t> </a:t>
            </a:r>
            <a:r>
              <a:rPr lang="en-US" sz="2400" dirty="0" err="1" smtClean="0"/>
              <a:t>terhadap</a:t>
            </a:r>
            <a:r>
              <a:rPr lang="en-US" sz="2400" dirty="0"/>
              <a:t> </a:t>
            </a:r>
            <a:r>
              <a:rPr lang="en-US" sz="2400" dirty="0" err="1" smtClean="0"/>
              <a:t>pertumbuhan</a:t>
            </a:r>
            <a:r>
              <a:rPr lang="en-US" sz="2400" dirty="0" smtClean="0"/>
              <a:t> </a:t>
            </a:r>
            <a:r>
              <a:rPr lang="en-US" sz="2400" dirty="0" err="1" smtClean="0"/>
              <a:t>jamur</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643306" y="1512878"/>
            <a:ext cx="4857784" cy="341632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179388" indent="-179388">
              <a:buFontTx/>
              <a:buChar char="-"/>
            </a:pPr>
            <a:r>
              <a:rPr lang="en-US" sz="2400" dirty="0" err="1" smtClean="0"/>
              <a:t>Melihat</a:t>
            </a:r>
            <a:r>
              <a:rPr lang="en-US" sz="2400" dirty="0" smtClean="0"/>
              <a:t> </a:t>
            </a:r>
            <a:r>
              <a:rPr lang="en-US" sz="2400" dirty="0" err="1" smtClean="0"/>
              <a:t>hubungan-hubungan</a:t>
            </a:r>
            <a:r>
              <a:rPr lang="en-US" sz="2400" dirty="0" smtClean="0"/>
              <a:t> </a:t>
            </a:r>
            <a:r>
              <a:rPr lang="en-US" sz="2400" dirty="0" err="1" smtClean="0"/>
              <a:t>variabel</a:t>
            </a:r>
            <a:r>
              <a:rPr lang="en-US" sz="2400" dirty="0" smtClean="0"/>
              <a:t> </a:t>
            </a:r>
            <a:r>
              <a:rPr lang="en-US" sz="2400" dirty="0" err="1" smtClean="0"/>
              <a:t>atau</a:t>
            </a:r>
            <a:r>
              <a:rPr lang="en-US" sz="2400" dirty="0" smtClean="0"/>
              <a:t> </a:t>
            </a:r>
            <a:r>
              <a:rPr lang="en-US" sz="2400" dirty="0" err="1" smtClean="0"/>
              <a:t>ukuran-ukuran</a:t>
            </a:r>
            <a:r>
              <a:rPr lang="en-US" sz="2400" dirty="0" smtClean="0"/>
              <a:t> </a:t>
            </a:r>
            <a:r>
              <a:rPr lang="en-US" sz="2400" dirty="0" err="1" smtClean="0"/>
              <a:t>misalnya</a:t>
            </a:r>
            <a:r>
              <a:rPr lang="en-US" sz="2400" dirty="0" smtClean="0"/>
              <a:t> </a:t>
            </a:r>
            <a:r>
              <a:rPr lang="en-US" sz="2400" dirty="0" err="1" smtClean="0"/>
              <a:t>hubungan</a:t>
            </a:r>
            <a:r>
              <a:rPr lang="en-US" sz="2400" dirty="0" smtClean="0"/>
              <a:t> </a:t>
            </a:r>
            <a:r>
              <a:rPr lang="en-US" sz="2400" dirty="0" err="1" smtClean="0"/>
              <a:t>cahaya</a:t>
            </a:r>
            <a:r>
              <a:rPr lang="en-US" sz="2400" dirty="0" smtClean="0"/>
              <a:t> </a:t>
            </a:r>
            <a:r>
              <a:rPr lang="en-US" sz="2400" dirty="0" err="1" smtClean="0"/>
              <a:t>terhadap</a:t>
            </a:r>
            <a:r>
              <a:rPr lang="en-US" sz="2400" dirty="0" smtClean="0"/>
              <a:t> </a:t>
            </a:r>
            <a:r>
              <a:rPr lang="en-US" sz="2400" dirty="0" err="1" smtClean="0"/>
              <a:t>pertumbuhan</a:t>
            </a:r>
            <a:r>
              <a:rPr lang="en-US" sz="2400" dirty="0" smtClean="0"/>
              <a:t> </a:t>
            </a:r>
            <a:r>
              <a:rPr lang="en-US" sz="2400" dirty="0" err="1" smtClean="0"/>
              <a:t>Jamur</a:t>
            </a:r>
            <a:endParaRPr lang="en-US" sz="2400" dirty="0" smtClean="0"/>
          </a:p>
          <a:p>
            <a:pPr marL="179388" indent="-179388">
              <a:buFontTx/>
              <a:buChar char="-"/>
            </a:pPr>
            <a:r>
              <a:rPr lang="en-US" sz="2400" dirty="0" err="1" smtClean="0"/>
              <a:t>Mencermati</a:t>
            </a:r>
            <a:r>
              <a:rPr lang="en-US" sz="2400" dirty="0" smtClean="0"/>
              <a:t> </a:t>
            </a:r>
            <a:r>
              <a:rPr lang="en-US" sz="2400" dirty="0" err="1" smtClean="0"/>
              <a:t>pola</a:t>
            </a:r>
            <a:endParaRPr lang="en-US" sz="2400" dirty="0" smtClean="0"/>
          </a:p>
          <a:p>
            <a:pPr marL="179388" indent="-179388">
              <a:buFontTx/>
              <a:buChar char="-"/>
            </a:pPr>
            <a:r>
              <a:rPr lang="en-US" sz="2400" dirty="0" err="1" smtClean="0"/>
              <a:t>Menganalisis</a:t>
            </a:r>
            <a:r>
              <a:rPr lang="en-US" sz="2400" dirty="0" smtClean="0"/>
              <a:t>, </a:t>
            </a:r>
            <a:r>
              <a:rPr lang="en-US" sz="2400" dirty="0" err="1" smtClean="0"/>
              <a:t>membandingkan</a:t>
            </a:r>
            <a:r>
              <a:rPr lang="en-US" sz="2400" dirty="0" smtClean="0"/>
              <a:t>, </a:t>
            </a:r>
            <a:r>
              <a:rPr lang="en-US" sz="2400" dirty="0" err="1" smtClean="0"/>
              <a:t>mensintesis</a:t>
            </a:r>
            <a:r>
              <a:rPr lang="en-US" sz="2400" dirty="0" smtClean="0"/>
              <a:t> </a:t>
            </a:r>
            <a:r>
              <a:rPr lang="en-US" sz="2400" dirty="0" err="1" smtClean="0"/>
              <a:t>atas</a:t>
            </a:r>
            <a:r>
              <a:rPr lang="en-US" sz="2400" dirty="0" smtClean="0"/>
              <a:t> </a:t>
            </a:r>
            <a:r>
              <a:rPr lang="en-US" sz="2400" dirty="0" err="1" smtClean="0"/>
              <a:t>hubungan-hubungan</a:t>
            </a:r>
            <a:endParaRPr lang="en-US" sz="2400" dirty="0" smtClean="0"/>
          </a:p>
          <a:p>
            <a:pPr marL="179388" indent="-179388">
              <a:buFontTx/>
              <a:buChar char="-"/>
            </a:pPr>
            <a:r>
              <a:rPr lang="en-US" sz="2400" dirty="0" err="1" smtClean="0"/>
              <a:t>Membuat</a:t>
            </a:r>
            <a:r>
              <a:rPr lang="en-US" sz="2400" dirty="0" smtClean="0"/>
              <a:t> </a:t>
            </a:r>
            <a:r>
              <a:rPr lang="en-US" sz="2400" dirty="0" err="1" smtClean="0"/>
              <a:t>dugaan</a:t>
            </a:r>
            <a:r>
              <a:rPr lang="en-US" sz="2400" dirty="0" smtClean="0"/>
              <a:t> (</a:t>
            </a:r>
            <a:r>
              <a:rPr lang="en-US" sz="2400" dirty="0" err="1" smtClean="0"/>
              <a:t>Hipotesis</a:t>
            </a:r>
            <a:r>
              <a:rPr lang="en-US" sz="2400" dirty="0" smtClean="0"/>
              <a:t>)</a:t>
            </a:r>
          </a:p>
        </p:txBody>
      </p:sp>
      <p:sp>
        <p:nvSpPr>
          <p:cNvPr id="10" name="Oval 9"/>
          <p:cNvSpPr/>
          <p:nvPr/>
        </p:nvSpPr>
        <p:spPr>
          <a:xfrm>
            <a:off x="285720" y="2822128"/>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3</a:t>
            </a:r>
            <a:endParaRPr lang="en-US" sz="2400" b="1" dirty="0"/>
          </a:p>
        </p:txBody>
      </p:sp>
      <p:sp>
        <p:nvSpPr>
          <p:cNvPr id="11" name="Pentagon 10"/>
          <p:cNvSpPr/>
          <p:nvPr/>
        </p:nvSpPr>
        <p:spPr>
          <a:xfrm>
            <a:off x="1071538" y="2427699"/>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Associating</a:t>
            </a:r>
          </a:p>
          <a:p>
            <a:pPr algn="ctr"/>
            <a:r>
              <a:rPr lang="id-ID" sz="2400" b="1" dirty="0" smtClean="0">
                <a:solidFill>
                  <a:schemeClr val="bg1"/>
                </a:solidFill>
              </a:rPr>
              <a:t>(menalar)</a:t>
            </a:r>
            <a:endParaRPr lang="id-ID" sz="2000" b="1"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43306" y="4429132"/>
            <a:ext cx="4786346" cy="208672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Membuat</a:t>
            </a:r>
            <a:r>
              <a:rPr lang="en-US" sz="2400" dirty="0" smtClean="0"/>
              <a:t> </a:t>
            </a:r>
            <a:r>
              <a:rPr lang="en-US" sz="2400" dirty="0" err="1" smtClean="0"/>
              <a:t>generalisasi</a:t>
            </a:r>
            <a:r>
              <a:rPr lang="en-US" sz="2400" dirty="0" smtClean="0"/>
              <a:t> (</a:t>
            </a:r>
            <a:r>
              <a:rPr lang="en-US" sz="2400" dirty="0" err="1" smtClean="0"/>
              <a:t>kesimpulan</a:t>
            </a:r>
            <a:r>
              <a:rPr lang="en-US" sz="2400" dirty="0" smtClean="0"/>
              <a:t>) </a:t>
            </a:r>
            <a:r>
              <a:rPr lang="en-US" sz="2400" dirty="0" err="1" smtClean="0"/>
              <a:t>yaitu</a:t>
            </a:r>
            <a:r>
              <a:rPr lang="en-US" sz="2400" dirty="0" smtClean="0"/>
              <a:t> </a:t>
            </a:r>
            <a:r>
              <a:rPr lang="en-US" sz="2400" dirty="0" err="1" smtClean="0"/>
              <a:t>penerimaan</a:t>
            </a:r>
            <a:r>
              <a:rPr lang="en-US" sz="2400" dirty="0" smtClean="0"/>
              <a:t> </a:t>
            </a:r>
            <a:r>
              <a:rPr lang="en-US" sz="2400" dirty="0" err="1" smtClean="0"/>
              <a:t>atau</a:t>
            </a:r>
            <a:r>
              <a:rPr lang="en-US" sz="2400" dirty="0" smtClean="0"/>
              <a:t> </a:t>
            </a:r>
            <a:r>
              <a:rPr lang="en-US" sz="2400" dirty="0" err="1" smtClean="0"/>
              <a:t>penolakan</a:t>
            </a:r>
            <a:r>
              <a:rPr lang="en-US" sz="2400" dirty="0" smtClean="0"/>
              <a:t> </a:t>
            </a:r>
            <a:r>
              <a:rPr lang="en-US" sz="2400" dirty="0" err="1" smtClean="0"/>
              <a:t>hipotesis</a:t>
            </a:r>
            <a:endParaRPr lang="en-US" sz="2400" dirty="0" smtClean="0"/>
          </a:p>
          <a:p>
            <a:pPr marL="360363" indent="-360363">
              <a:lnSpc>
                <a:spcPct val="90000"/>
              </a:lnSpc>
              <a:buFontTx/>
              <a:buChar char="-"/>
            </a:pPr>
            <a:r>
              <a:rPr lang="en-US" sz="2400" dirty="0" err="1" smtClean="0"/>
              <a:t>Interpretasi</a:t>
            </a:r>
            <a:r>
              <a:rPr lang="en-US" sz="2400" dirty="0" smtClean="0"/>
              <a:t> </a:t>
            </a:r>
            <a:r>
              <a:rPr lang="en-US" sz="2400" dirty="0" err="1" smtClean="0"/>
              <a:t>hasil</a:t>
            </a:r>
            <a:r>
              <a:rPr lang="en-US" sz="2400" dirty="0" smtClean="0"/>
              <a:t> </a:t>
            </a:r>
            <a:r>
              <a:rPr lang="en-US" sz="2400" dirty="0" err="1" smtClean="0"/>
              <a:t>pemecahan</a:t>
            </a:r>
            <a:r>
              <a:rPr lang="en-US" sz="2400" dirty="0" smtClean="0"/>
              <a:t> </a:t>
            </a:r>
            <a:r>
              <a:rPr lang="en-US" sz="2400" dirty="0" err="1" smtClean="0"/>
              <a:t>masalah</a:t>
            </a:r>
            <a:endParaRPr lang="en-US" sz="2400" dirty="0" smtClean="0"/>
          </a:p>
          <a:p>
            <a:pPr marL="360363" indent="-360363">
              <a:lnSpc>
                <a:spcPct val="90000"/>
              </a:lnSpc>
              <a:buFontTx/>
              <a:buChar char="-"/>
            </a:pPr>
            <a:r>
              <a:rPr lang="en-US" sz="2400" dirty="0" err="1" smtClean="0"/>
              <a:t>Membangun</a:t>
            </a:r>
            <a:r>
              <a:rPr lang="en-US" sz="2400" dirty="0" smtClean="0"/>
              <a:t> </a:t>
            </a:r>
            <a:r>
              <a:rPr lang="en-US" sz="2400" dirty="0" err="1" smtClean="0"/>
              <a:t>jejaring</a:t>
            </a:r>
            <a:r>
              <a:rPr lang="en-US" sz="2400" dirty="0" smtClean="0"/>
              <a:t> </a:t>
            </a:r>
            <a:r>
              <a:rPr lang="en-US" sz="2400" dirty="0" err="1" smtClean="0"/>
              <a:t>baru</a:t>
            </a:r>
            <a:endParaRPr lang="en-US" sz="2400" dirty="0" smtClean="0"/>
          </a:p>
        </p:txBody>
      </p:sp>
      <p:sp>
        <p:nvSpPr>
          <p:cNvPr id="8" name="Oval 7"/>
          <p:cNvSpPr/>
          <p:nvPr/>
        </p:nvSpPr>
        <p:spPr>
          <a:xfrm>
            <a:off x="285720" y="5037875"/>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5</a:t>
            </a:r>
            <a:endParaRPr lang="en-US" sz="2400" b="1" dirty="0"/>
          </a:p>
        </p:txBody>
      </p:sp>
      <p:sp>
        <p:nvSpPr>
          <p:cNvPr id="9" name="Pentagon 8"/>
          <p:cNvSpPr/>
          <p:nvPr/>
        </p:nvSpPr>
        <p:spPr>
          <a:xfrm>
            <a:off x="1071538" y="4643446"/>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Networking</a:t>
            </a:r>
          </a:p>
          <a:p>
            <a:pPr algn="ctr"/>
            <a:r>
              <a:rPr lang="id-ID" sz="2400" b="1" dirty="0" smtClean="0">
                <a:solidFill>
                  <a:schemeClr val="bg1"/>
                </a:solidFill>
              </a:rPr>
              <a:t>(membentuk Jejaring)</a:t>
            </a:r>
            <a:endParaRPr lang="id-ID" sz="2000" b="1" dirty="0">
              <a:solidFill>
                <a:schemeClr val="bg1"/>
              </a:solidFill>
            </a:endParaRPr>
          </a:p>
        </p:txBody>
      </p:sp>
      <p:sp>
        <p:nvSpPr>
          <p:cNvPr id="10" name="Oval 9"/>
          <p:cNvSpPr/>
          <p:nvPr/>
        </p:nvSpPr>
        <p:spPr>
          <a:xfrm>
            <a:off x="285720" y="1613177"/>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4</a:t>
            </a:r>
            <a:endParaRPr lang="en-US" sz="2400" b="1" dirty="0"/>
          </a:p>
        </p:txBody>
      </p:sp>
      <p:sp>
        <p:nvSpPr>
          <p:cNvPr id="11" name="Pentagon 10"/>
          <p:cNvSpPr/>
          <p:nvPr/>
        </p:nvSpPr>
        <p:spPr>
          <a:xfrm>
            <a:off x="1071538" y="1214422"/>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Experimen-ting</a:t>
            </a:r>
          </a:p>
          <a:p>
            <a:pPr algn="ctr"/>
            <a:r>
              <a:rPr lang="id-ID" sz="2400" b="1" dirty="0" smtClean="0">
                <a:solidFill>
                  <a:schemeClr val="bg1"/>
                </a:solidFill>
              </a:rPr>
              <a:t>(mencoba)</a:t>
            </a:r>
            <a:endParaRPr lang="id-ID" sz="2000" b="1" dirty="0">
              <a:solidFill>
                <a:schemeClr val="bg1"/>
              </a:solidFill>
            </a:endParaRPr>
          </a:p>
        </p:txBody>
      </p:sp>
      <p:sp>
        <p:nvSpPr>
          <p:cNvPr id="12" name="TextBox 11"/>
          <p:cNvSpPr txBox="1"/>
          <p:nvPr/>
        </p:nvSpPr>
        <p:spPr>
          <a:xfrm>
            <a:off x="3643306" y="500042"/>
            <a:ext cx="4786346" cy="341632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Membuat</a:t>
            </a:r>
            <a:r>
              <a:rPr lang="en-US" sz="2400" dirty="0" smtClean="0"/>
              <a:t> </a:t>
            </a:r>
            <a:r>
              <a:rPr lang="en-US" sz="2400" dirty="0" err="1" smtClean="0"/>
              <a:t>rancangan</a:t>
            </a:r>
            <a:r>
              <a:rPr lang="en-US" sz="2400" dirty="0" smtClean="0"/>
              <a:t> </a:t>
            </a:r>
            <a:r>
              <a:rPr lang="en-US" sz="2400" dirty="0" err="1" smtClean="0"/>
              <a:t>percobaan</a:t>
            </a:r>
            <a:r>
              <a:rPr lang="en-US" sz="2400" dirty="0" smtClean="0"/>
              <a:t>.</a:t>
            </a:r>
          </a:p>
          <a:p>
            <a:pPr marL="360363" indent="-360363">
              <a:lnSpc>
                <a:spcPct val="90000"/>
              </a:lnSpc>
              <a:buFontTx/>
              <a:buChar char="-"/>
            </a:pPr>
            <a:r>
              <a:rPr lang="en-US" sz="2400" dirty="0" err="1" smtClean="0"/>
              <a:t>Menerapkan</a:t>
            </a:r>
            <a:r>
              <a:rPr lang="en-US" sz="2400" dirty="0" smtClean="0"/>
              <a:t> </a:t>
            </a:r>
            <a:r>
              <a:rPr lang="en-US" sz="2400" dirty="0" err="1" smtClean="0"/>
              <a:t>perlakuan</a:t>
            </a:r>
            <a:endParaRPr lang="en-US" sz="2400" dirty="0" smtClean="0"/>
          </a:p>
          <a:p>
            <a:pPr marL="360363" indent="-360363">
              <a:lnSpc>
                <a:spcPct val="90000"/>
              </a:lnSpc>
              <a:buFontTx/>
              <a:buChar char="-"/>
            </a:pPr>
            <a:r>
              <a:rPr lang="en-US" sz="2400" dirty="0" err="1" smtClean="0"/>
              <a:t>Melakukan</a:t>
            </a:r>
            <a:r>
              <a:rPr lang="en-US" sz="2400" dirty="0" smtClean="0"/>
              <a:t> </a:t>
            </a:r>
            <a:r>
              <a:rPr lang="en-US" sz="2400" dirty="0" err="1" smtClean="0"/>
              <a:t>pengukuran</a:t>
            </a:r>
            <a:r>
              <a:rPr lang="en-US" sz="2400" dirty="0" smtClean="0"/>
              <a:t> </a:t>
            </a:r>
            <a:r>
              <a:rPr lang="en-US" sz="2400" dirty="0" err="1" smtClean="0"/>
              <a:t>variabel-variabel</a:t>
            </a:r>
            <a:endParaRPr lang="en-US" sz="2400" dirty="0" smtClean="0"/>
          </a:p>
          <a:p>
            <a:pPr marL="360363" indent="-360363">
              <a:lnSpc>
                <a:spcPct val="90000"/>
              </a:lnSpc>
              <a:buFontTx/>
              <a:buChar char="-"/>
            </a:pPr>
            <a:r>
              <a:rPr lang="en-US" sz="2400" dirty="0" err="1" smtClean="0"/>
              <a:t>Menguji</a:t>
            </a:r>
            <a:r>
              <a:rPr lang="en-US" sz="2400" dirty="0" smtClean="0"/>
              <a:t> </a:t>
            </a:r>
            <a:r>
              <a:rPr lang="en-US" sz="2400" dirty="0" err="1" smtClean="0"/>
              <a:t>Hipotesis</a:t>
            </a:r>
            <a:endParaRPr lang="en-US" sz="2400" dirty="0" smtClean="0"/>
          </a:p>
          <a:p>
            <a:pPr marL="360363" indent="-360363">
              <a:lnSpc>
                <a:spcPct val="90000"/>
              </a:lnSpc>
            </a:pPr>
            <a:r>
              <a:rPr lang="en-US" sz="2400" dirty="0" err="1" smtClean="0"/>
              <a:t>Contohnya</a:t>
            </a:r>
            <a:r>
              <a:rPr lang="en-US" sz="2400" dirty="0" smtClean="0"/>
              <a:t> : </a:t>
            </a:r>
          </a:p>
          <a:p>
            <a:pPr marL="360363" indent="-360363">
              <a:lnSpc>
                <a:spcPct val="90000"/>
              </a:lnSpc>
              <a:buFontTx/>
              <a:buChar char="-"/>
            </a:pPr>
            <a:r>
              <a:rPr lang="en-US" sz="2400" dirty="0" err="1" smtClean="0"/>
              <a:t>Meletakkan</a:t>
            </a:r>
            <a:r>
              <a:rPr lang="en-US" sz="2400" dirty="0" smtClean="0"/>
              <a:t> </a:t>
            </a:r>
            <a:r>
              <a:rPr lang="en-US" sz="2400" dirty="0" err="1" smtClean="0"/>
              <a:t>Roti</a:t>
            </a:r>
            <a:r>
              <a:rPr lang="en-US" sz="2400" dirty="0" smtClean="0"/>
              <a:t> </a:t>
            </a:r>
            <a:r>
              <a:rPr lang="en-US" sz="2400" dirty="0" err="1" smtClean="0"/>
              <a:t>dalam</a:t>
            </a:r>
            <a:r>
              <a:rPr lang="en-US" sz="2400" dirty="0" smtClean="0"/>
              <a:t> </a:t>
            </a:r>
            <a:r>
              <a:rPr lang="en-US" sz="2400" dirty="0" err="1" smtClean="0"/>
              <a:t>Kotak</a:t>
            </a:r>
            <a:r>
              <a:rPr lang="en-US" sz="2400" dirty="0" smtClean="0"/>
              <a:t> </a:t>
            </a:r>
            <a:r>
              <a:rPr lang="en-US" sz="2400" dirty="0" err="1" smtClean="0"/>
              <a:t>Gelap</a:t>
            </a:r>
            <a:endParaRPr lang="en-US" sz="2400" dirty="0" smtClean="0"/>
          </a:p>
          <a:p>
            <a:pPr marL="360363" indent="-360363">
              <a:lnSpc>
                <a:spcPct val="90000"/>
              </a:lnSpc>
              <a:buFontTx/>
              <a:buChar char="-"/>
            </a:pPr>
            <a:r>
              <a:rPr lang="en-US" sz="2400" dirty="0" err="1" smtClean="0"/>
              <a:t>Meletakkan</a:t>
            </a:r>
            <a:r>
              <a:rPr lang="en-US" sz="2400" dirty="0" smtClean="0"/>
              <a:t> </a:t>
            </a:r>
            <a:r>
              <a:rPr lang="en-US" sz="2400" dirty="0" err="1" smtClean="0"/>
              <a:t>Roti</a:t>
            </a:r>
            <a:r>
              <a:rPr lang="en-US" sz="2400" dirty="0" smtClean="0"/>
              <a:t> </a:t>
            </a:r>
            <a:r>
              <a:rPr lang="en-US" sz="2400" dirty="0" err="1" smtClean="0"/>
              <a:t>dalam</a:t>
            </a:r>
            <a:r>
              <a:rPr lang="en-US" sz="2400" dirty="0" smtClean="0"/>
              <a:t> </a:t>
            </a:r>
            <a:r>
              <a:rPr lang="en-US" sz="2400" dirty="0" err="1" smtClean="0"/>
              <a:t>Kotak</a:t>
            </a:r>
            <a:r>
              <a:rPr lang="en-US" sz="2400" dirty="0" smtClean="0"/>
              <a:t> </a:t>
            </a:r>
            <a:r>
              <a:rPr lang="en-US" sz="2400" dirty="0" err="1" smtClean="0"/>
              <a:t>Terang</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ID" dirty="0" smtClean="0"/>
              <a:t>	       </a:t>
            </a:r>
            <a:r>
              <a:rPr lang="en-ID" sz="5400" dirty="0" err="1" smtClean="0"/>
              <a:t>Contoh</a:t>
            </a:r>
            <a:r>
              <a:rPr lang="en-ID" sz="5400" dirty="0" smtClean="0"/>
              <a:t> </a:t>
            </a:r>
            <a:r>
              <a:rPr lang="en-ID" sz="5400" dirty="0" err="1"/>
              <a:t>dalam</a:t>
            </a:r>
            <a:r>
              <a:rPr lang="en-ID" sz="5400" dirty="0"/>
              <a:t> </a:t>
            </a:r>
            <a:r>
              <a:rPr lang="en-ID" sz="5400" dirty="0" smtClean="0"/>
              <a:t>  </a:t>
            </a:r>
            <a:r>
              <a:rPr lang="en-ID" sz="5400" dirty="0" err="1" smtClean="0"/>
              <a:t>Pengajaran</a:t>
            </a:r>
            <a:r>
              <a:rPr lang="en-ID" sz="5400" dirty="0" smtClean="0"/>
              <a:t> </a:t>
            </a:r>
            <a:r>
              <a:rPr lang="en-ID" sz="5400" dirty="0" err="1"/>
              <a:t>Bahasa</a:t>
            </a:r>
            <a:r>
              <a:rPr lang="en-ID" sz="5400" dirty="0"/>
              <a:t> </a:t>
            </a:r>
            <a:r>
              <a:rPr lang="en-ID" sz="5400" dirty="0" err="1" smtClean="0"/>
              <a:t>Inggris</a:t>
            </a:r>
            <a:endParaRPr lang="en-ID" sz="5400" dirty="0" smtClean="0"/>
          </a:p>
          <a:p>
            <a:pPr marL="0" indent="0">
              <a:buNone/>
            </a:pPr>
            <a:endParaRPr lang="en-ID" sz="5400" dirty="0"/>
          </a:p>
          <a:p>
            <a:pPr marL="0" indent="0">
              <a:buNone/>
            </a:pPr>
            <a:r>
              <a:rPr lang="en-ID" sz="5400" dirty="0" err="1" smtClean="0"/>
              <a:t>Materi</a:t>
            </a:r>
            <a:r>
              <a:rPr lang="en-ID" sz="5400" dirty="0" smtClean="0"/>
              <a:t>: Procedure Text</a:t>
            </a:r>
            <a:endParaRPr lang="en-US" sz="5400" dirty="0"/>
          </a:p>
        </p:txBody>
      </p:sp>
      <p:sp>
        <p:nvSpPr>
          <p:cNvPr id="2" name="Title 1"/>
          <p:cNvSpPr>
            <a:spLocks noGrp="1"/>
          </p:cNvSpPr>
          <p:nvPr>
            <p:ph type="title"/>
          </p:nvPr>
        </p:nvSpPr>
        <p:spPr/>
        <p:txBody>
          <a:bodyPr>
            <a:normAutofit/>
          </a:bodyPr>
          <a:lstStyle/>
          <a:p>
            <a:endParaRPr lang="en-US" dirty="0"/>
          </a:p>
        </p:txBody>
      </p:sp>
    </p:spTree>
    <p:extLst>
      <p:ext uri="{BB962C8B-B14F-4D97-AF65-F5344CB8AC3E}">
        <p14:creationId xmlns:p14="http://schemas.microsoft.com/office/powerpoint/2010/main" val="3976124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485188" y="6416675"/>
            <a:ext cx="735012" cy="365125"/>
          </a:xfrm>
        </p:spPr>
        <p:txBody>
          <a:bodyPr/>
          <a:lstStyle/>
          <a:p>
            <a:pPr>
              <a:defRPr/>
            </a:pPr>
            <a:fld id="{415432E0-48D8-42A9-A660-1994DB42BEFF}" type="slidenum">
              <a:rPr lang="en-US" smtClean="0">
                <a:solidFill>
                  <a:prstClr val="black"/>
                </a:solidFill>
              </a:rPr>
              <a:pPr>
                <a:defRPr/>
              </a:pPr>
              <a:t>16</a:t>
            </a:fld>
            <a:endParaRPr lang="en-US" dirty="0">
              <a:solidFill>
                <a:prstClr val="black"/>
              </a:solidFill>
            </a:endParaRPr>
          </a:p>
        </p:txBody>
      </p:sp>
      <p:sp>
        <p:nvSpPr>
          <p:cNvPr id="7" name="TextBox 6"/>
          <p:cNvSpPr txBox="1"/>
          <p:nvPr/>
        </p:nvSpPr>
        <p:spPr>
          <a:xfrm>
            <a:off x="3643306" y="1492959"/>
            <a:ext cx="4572032" cy="830997"/>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179388" indent="-179388">
              <a:buFontTx/>
              <a:buChar char="-"/>
            </a:pPr>
            <a:r>
              <a:rPr lang="en-ID" sz="2400" dirty="0" err="1" smtClean="0"/>
              <a:t>Mengamati</a:t>
            </a:r>
            <a:r>
              <a:rPr lang="en-ID" sz="2400" dirty="0" smtClean="0"/>
              <a:t> video How to </a:t>
            </a:r>
            <a:r>
              <a:rPr lang="en-ID" sz="2400" dirty="0" err="1" smtClean="0"/>
              <a:t>make“fried</a:t>
            </a:r>
            <a:r>
              <a:rPr lang="en-ID" sz="2400" dirty="0" smtClean="0"/>
              <a:t> rice”</a:t>
            </a:r>
            <a:endParaRPr lang="en-US" sz="2400" dirty="0"/>
          </a:p>
        </p:txBody>
      </p:sp>
      <p:sp>
        <p:nvSpPr>
          <p:cNvPr id="8" name="Oval 7"/>
          <p:cNvSpPr/>
          <p:nvPr/>
        </p:nvSpPr>
        <p:spPr>
          <a:xfrm>
            <a:off x="285720" y="1622706"/>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1</a:t>
            </a:r>
            <a:endParaRPr lang="en-US" sz="2400" b="1" dirty="0"/>
          </a:p>
        </p:txBody>
      </p:sp>
      <p:sp>
        <p:nvSpPr>
          <p:cNvPr id="9" name="Pentagon 8"/>
          <p:cNvSpPr/>
          <p:nvPr/>
        </p:nvSpPr>
        <p:spPr>
          <a:xfrm>
            <a:off x="1071538" y="1228277"/>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Observing</a:t>
            </a:r>
          </a:p>
          <a:p>
            <a:pPr algn="ctr"/>
            <a:r>
              <a:rPr lang="id-ID" sz="2400" b="1" dirty="0" smtClean="0">
                <a:solidFill>
                  <a:schemeClr val="bg1"/>
                </a:solidFill>
              </a:rPr>
              <a:t>(mengamati)</a:t>
            </a:r>
          </a:p>
          <a:p>
            <a:pPr algn="ctr"/>
            <a:endParaRPr lang="en-US" sz="2400" dirty="0">
              <a:solidFill>
                <a:schemeClr val="bg1"/>
              </a:solidFill>
            </a:endParaRPr>
          </a:p>
        </p:txBody>
      </p:sp>
      <p:sp>
        <p:nvSpPr>
          <p:cNvPr id="10" name="Oval 9"/>
          <p:cNvSpPr/>
          <p:nvPr/>
        </p:nvSpPr>
        <p:spPr>
          <a:xfrm>
            <a:off x="285720" y="4399259"/>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2</a:t>
            </a:r>
            <a:endParaRPr lang="en-US" sz="2400" b="1" dirty="0"/>
          </a:p>
        </p:txBody>
      </p:sp>
      <p:sp>
        <p:nvSpPr>
          <p:cNvPr id="11" name="Pentagon 10"/>
          <p:cNvSpPr/>
          <p:nvPr/>
        </p:nvSpPr>
        <p:spPr>
          <a:xfrm>
            <a:off x="1071538" y="4000504"/>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Questioning</a:t>
            </a:r>
          </a:p>
          <a:p>
            <a:pPr algn="ctr"/>
            <a:r>
              <a:rPr lang="id-ID" sz="2400" b="1" dirty="0" smtClean="0">
                <a:solidFill>
                  <a:schemeClr val="bg1"/>
                </a:solidFill>
              </a:rPr>
              <a:t>(menanya)</a:t>
            </a:r>
            <a:endParaRPr lang="id-ID" sz="2000" b="1" dirty="0">
              <a:solidFill>
                <a:schemeClr val="bg1"/>
              </a:solidFill>
            </a:endParaRPr>
          </a:p>
        </p:txBody>
      </p:sp>
      <p:sp>
        <p:nvSpPr>
          <p:cNvPr id="12" name="TextBox 11"/>
          <p:cNvSpPr txBox="1"/>
          <p:nvPr/>
        </p:nvSpPr>
        <p:spPr>
          <a:xfrm>
            <a:off x="3643306" y="3143050"/>
            <a:ext cx="4572032" cy="308392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Mengajukan</a:t>
            </a:r>
            <a:r>
              <a:rPr lang="en-US" sz="2400" dirty="0" smtClean="0"/>
              <a:t> </a:t>
            </a:r>
            <a:r>
              <a:rPr lang="en-US" sz="2400" dirty="0" err="1" smtClean="0"/>
              <a:t>pertanyaan</a:t>
            </a:r>
            <a:r>
              <a:rPr lang="en-US" sz="2400" dirty="0"/>
              <a:t> </a:t>
            </a:r>
            <a:r>
              <a:rPr lang="en-US" sz="2400" dirty="0" err="1" smtClean="0"/>
              <a:t>mengenai</a:t>
            </a:r>
            <a:r>
              <a:rPr lang="en-US" sz="2400" dirty="0" smtClean="0"/>
              <a:t> “How to make fried rice”</a:t>
            </a:r>
          </a:p>
          <a:p>
            <a:pPr marL="360363" indent="-360363">
              <a:lnSpc>
                <a:spcPct val="90000"/>
              </a:lnSpc>
              <a:buFontTx/>
              <a:buChar char="-"/>
            </a:pPr>
            <a:r>
              <a:rPr lang="en-ID" sz="2400" dirty="0" smtClean="0"/>
              <a:t>What tools do we need to prepare and cook fried rice?</a:t>
            </a:r>
          </a:p>
          <a:p>
            <a:pPr marL="360363" indent="-360363">
              <a:lnSpc>
                <a:spcPct val="90000"/>
              </a:lnSpc>
              <a:buFontTx/>
              <a:buChar char="-"/>
            </a:pPr>
            <a:r>
              <a:rPr lang="en-ID" sz="2400" dirty="0" smtClean="0"/>
              <a:t>What ingredients do we need to make a plate of fried rice?</a:t>
            </a:r>
          </a:p>
          <a:p>
            <a:pPr marL="360363" indent="-360363">
              <a:lnSpc>
                <a:spcPct val="90000"/>
              </a:lnSpc>
              <a:buFontTx/>
              <a:buChar char="-"/>
            </a:pPr>
            <a:r>
              <a:rPr lang="en-ID" sz="2400" dirty="0" smtClean="0"/>
              <a:t>What are the steps to make it?</a:t>
            </a:r>
          </a:p>
          <a:p>
            <a:pPr marL="360363" indent="-360363">
              <a:lnSpc>
                <a:spcPct val="90000"/>
              </a:lnSpc>
              <a:buFontTx/>
              <a:buChar char="-"/>
            </a:pPr>
            <a:r>
              <a:rPr lang="en-ID" sz="2400" dirty="0" smtClean="0"/>
              <a:t> How to serve it?</a:t>
            </a:r>
            <a:endParaRPr lang="en-US" sz="2400" dirty="0" smtClean="0"/>
          </a:p>
        </p:txBody>
      </p:sp>
    </p:spTree>
    <p:extLst>
      <p:ext uri="{BB962C8B-B14F-4D97-AF65-F5344CB8AC3E}">
        <p14:creationId xmlns:p14="http://schemas.microsoft.com/office/powerpoint/2010/main" val="349218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779912" y="165540"/>
            <a:ext cx="4857784" cy="6740307"/>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179388" indent="-179388">
              <a:buFontTx/>
              <a:buChar char="-"/>
            </a:pPr>
            <a:r>
              <a:rPr lang="en-ID" sz="2400" dirty="0" err="1" smtClean="0"/>
              <a:t>Menganalisa</a:t>
            </a:r>
            <a:r>
              <a:rPr lang="en-ID" sz="2400" dirty="0" smtClean="0"/>
              <a:t>  Generic Structure </a:t>
            </a:r>
            <a:r>
              <a:rPr lang="en-ID" sz="2400" dirty="0" err="1" smtClean="0"/>
              <a:t>dan</a:t>
            </a:r>
            <a:r>
              <a:rPr lang="en-ID" sz="2400" dirty="0" smtClean="0"/>
              <a:t> </a:t>
            </a:r>
            <a:r>
              <a:rPr lang="en-ID" sz="2400" dirty="0" err="1" smtClean="0"/>
              <a:t>unsur</a:t>
            </a:r>
            <a:r>
              <a:rPr lang="en-ID" sz="2400" dirty="0" smtClean="0"/>
              <a:t> </a:t>
            </a:r>
            <a:r>
              <a:rPr lang="en-ID" sz="2400" dirty="0" err="1" smtClean="0"/>
              <a:t>kebahasaan</a:t>
            </a:r>
            <a:r>
              <a:rPr lang="en-ID" sz="2400" dirty="0" smtClean="0"/>
              <a:t> “How to make fried rice”</a:t>
            </a:r>
          </a:p>
          <a:p>
            <a:pPr marL="179388" indent="-179388">
              <a:buFontTx/>
              <a:buChar char="-"/>
            </a:pPr>
            <a:r>
              <a:rPr lang="en-ID" sz="2400" dirty="0" smtClean="0"/>
              <a:t>The teacher shows the text “How to make fried rice”</a:t>
            </a:r>
          </a:p>
          <a:p>
            <a:pPr marL="179388" indent="-179388">
              <a:buFontTx/>
              <a:buChar char="-"/>
            </a:pPr>
            <a:r>
              <a:rPr lang="en-ID" sz="2400" dirty="0" smtClean="0"/>
              <a:t> By looking at the procedure text, lets find the generic structure. There is an aim, that is…………(How to make fried rice), the other part is …………..(tools), and the next part is……………………..(ingredients). And the last part is…………………….(steps)</a:t>
            </a:r>
          </a:p>
          <a:p>
            <a:pPr marL="179388" indent="-179388">
              <a:buFontTx/>
              <a:buChar char="-"/>
            </a:pPr>
            <a:r>
              <a:rPr lang="en-ID" sz="2400" dirty="0" smtClean="0"/>
              <a:t>To write the steps, what part of speech is used? (action verbs)</a:t>
            </a:r>
          </a:p>
          <a:p>
            <a:pPr marL="179388" indent="-179388">
              <a:buFontTx/>
              <a:buChar char="-"/>
            </a:pPr>
            <a:r>
              <a:rPr lang="en-ID" sz="2400" dirty="0" smtClean="0"/>
              <a:t>And to show connecting idea, we use connectors……..(and, first, second, then, next, after that, finally,…)</a:t>
            </a:r>
            <a:endParaRPr lang="en-US" sz="2400" dirty="0" smtClean="0"/>
          </a:p>
        </p:txBody>
      </p:sp>
      <p:sp>
        <p:nvSpPr>
          <p:cNvPr id="10" name="Oval 9"/>
          <p:cNvSpPr/>
          <p:nvPr/>
        </p:nvSpPr>
        <p:spPr>
          <a:xfrm>
            <a:off x="285720" y="2822128"/>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3</a:t>
            </a:r>
            <a:endParaRPr lang="en-US" sz="2400" b="1" dirty="0"/>
          </a:p>
        </p:txBody>
      </p:sp>
      <p:sp>
        <p:nvSpPr>
          <p:cNvPr id="11" name="Pentagon 10"/>
          <p:cNvSpPr/>
          <p:nvPr/>
        </p:nvSpPr>
        <p:spPr>
          <a:xfrm>
            <a:off x="1071538" y="2427699"/>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Associating</a:t>
            </a:r>
          </a:p>
          <a:p>
            <a:pPr algn="ctr"/>
            <a:r>
              <a:rPr lang="id-ID" sz="2400" b="1" dirty="0" smtClean="0">
                <a:solidFill>
                  <a:schemeClr val="bg1"/>
                </a:solidFill>
              </a:rPr>
              <a:t>(menalar)</a:t>
            </a:r>
            <a:endParaRPr lang="id-ID" sz="2000" b="1" dirty="0">
              <a:solidFill>
                <a:schemeClr val="bg1"/>
              </a:solidFill>
            </a:endParaRPr>
          </a:p>
        </p:txBody>
      </p:sp>
    </p:spTree>
    <p:extLst>
      <p:ext uri="{BB962C8B-B14F-4D97-AF65-F5344CB8AC3E}">
        <p14:creationId xmlns:p14="http://schemas.microsoft.com/office/powerpoint/2010/main" val="29562256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fontScale="92500" lnSpcReduction="10000"/>
          </a:bodyPr>
          <a:lstStyle/>
          <a:p>
            <a:r>
              <a:rPr lang="en-ID" dirty="0" smtClean="0"/>
              <a:t>Tools: grinder, stove, frying pan, and spatula</a:t>
            </a:r>
          </a:p>
          <a:p>
            <a:r>
              <a:rPr lang="en-ID" dirty="0" smtClean="0"/>
              <a:t>Ingredients: rice, dry fish, cooking oil, garlic, red onion, red big chillies, green small chillies, salt, and fish sauce</a:t>
            </a:r>
          </a:p>
          <a:p>
            <a:r>
              <a:rPr lang="en-ID" dirty="0" smtClean="0"/>
              <a:t>Steps:</a:t>
            </a:r>
          </a:p>
          <a:p>
            <a:r>
              <a:rPr lang="en-ID" dirty="0" smtClean="0"/>
              <a:t>First, grind all the ingredients: garlic, red onion and chillies.</a:t>
            </a:r>
          </a:p>
          <a:p>
            <a:r>
              <a:rPr lang="en-ID" dirty="0" smtClean="0"/>
              <a:t>Then, pour cooking oil in the frying pan</a:t>
            </a:r>
          </a:p>
          <a:p>
            <a:r>
              <a:rPr lang="en-ID" dirty="0" smtClean="0"/>
              <a:t>Next, fry all the ingredients and mix with rice</a:t>
            </a:r>
          </a:p>
          <a:p>
            <a:r>
              <a:rPr lang="en-ID" dirty="0" smtClean="0"/>
              <a:t>After that, put dry fish and add salt and fish sauce, mix them well. </a:t>
            </a:r>
          </a:p>
          <a:p>
            <a:r>
              <a:rPr lang="en-ID" dirty="0" smtClean="0"/>
              <a:t>Finally, put it on the plate and serve it by putting topping: fried egg and </a:t>
            </a:r>
            <a:r>
              <a:rPr lang="en-ID" dirty="0" err="1" smtClean="0"/>
              <a:t>cucumbar</a:t>
            </a:r>
            <a:r>
              <a:rPr lang="en-ID" dirty="0" smtClean="0"/>
              <a:t>.</a:t>
            </a:r>
          </a:p>
          <a:p>
            <a:endParaRPr lang="en-ID" dirty="0" smtClean="0"/>
          </a:p>
          <a:p>
            <a:endParaRPr lang="en-US" dirty="0"/>
          </a:p>
        </p:txBody>
      </p:sp>
      <p:sp>
        <p:nvSpPr>
          <p:cNvPr id="2" name="Title 1"/>
          <p:cNvSpPr>
            <a:spLocks noGrp="1"/>
          </p:cNvSpPr>
          <p:nvPr>
            <p:ph type="title"/>
          </p:nvPr>
        </p:nvSpPr>
        <p:spPr>
          <a:xfrm>
            <a:off x="457200" y="274638"/>
            <a:ext cx="8229600" cy="778098"/>
          </a:xfrm>
        </p:spPr>
        <p:txBody>
          <a:bodyPr/>
          <a:lstStyle/>
          <a:p>
            <a:r>
              <a:rPr lang="en-ID" dirty="0" err="1" smtClean="0"/>
              <a:t>Teks</a:t>
            </a:r>
            <a:r>
              <a:rPr lang="en-ID" dirty="0" smtClean="0"/>
              <a:t>: How to make fried rice</a:t>
            </a:r>
            <a:endParaRPr lang="en-US" dirty="0"/>
          </a:p>
        </p:txBody>
      </p:sp>
    </p:spTree>
    <p:extLst>
      <p:ext uri="{BB962C8B-B14F-4D97-AF65-F5344CB8AC3E}">
        <p14:creationId xmlns:p14="http://schemas.microsoft.com/office/powerpoint/2010/main" val="17003711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43306" y="4429132"/>
            <a:ext cx="4786346" cy="2419124"/>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Membuat</a:t>
            </a:r>
            <a:r>
              <a:rPr lang="en-US" sz="2400" dirty="0" smtClean="0"/>
              <a:t> </a:t>
            </a:r>
            <a:r>
              <a:rPr lang="en-US" sz="2400" dirty="0" err="1" smtClean="0"/>
              <a:t>generalisasi</a:t>
            </a:r>
            <a:r>
              <a:rPr lang="en-US" sz="2400" dirty="0"/>
              <a:t> </a:t>
            </a:r>
            <a:r>
              <a:rPr lang="en-US" sz="2400" dirty="0" smtClean="0"/>
              <a:t>(</a:t>
            </a:r>
            <a:r>
              <a:rPr lang="en-US" sz="2400" dirty="0" err="1" smtClean="0"/>
              <a:t>kesimpulan</a:t>
            </a:r>
            <a:r>
              <a:rPr lang="en-US" sz="2400" dirty="0" smtClean="0"/>
              <a:t>) </a:t>
            </a:r>
            <a:r>
              <a:rPr lang="en-US" sz="2400" dirty="0" err="1" smtClean="0"/>
              <a:t>dengan</a:t>
            </a:r>
            <a:r>
              <a:rPr lang="en-US" sz="2400" dirty="0" smtClean="0"/>
              <a:t> </a:t>
            </a:r>
            <a:r>
              <a:rPr lang="en-US" sz="2400" dirty="0" err="1" smtClean="0"/>
              <a:t>mempresentasikan</a:t>
            </a:r>
            <a:r>
              <a:rPr lang="en-US" sz="2400" dirty="0" smtClean="0"/>
              <a:t> </a:t>
            </a:r>
            <a:r>
              <a:rPr lang="en-US" sz="2400" dirty="0" err="1" smtClean="0"/>
              <a:t>apa</a:t>
            </a:r>
            <a:r>
              <a:rPr lang="en-US" sz="2400" dirty="0" smtClean="0"/>
              <a:t> yang </a:t>
            </a:r>
            <a:r>
              <a:rPr lang="en-US" sz="2400" dirty="0" err="1" smtClean="0"/>
              <a:t>murid</a:t>
            </a:r>
            <a:r>
              <a:rPr lang="en-US" sz="2400" dirty="0" smtClean="0"/>
              <a:t> </a:t>
            </a:r>
            <a:r>
              <a:rPr lang="en-US" sz="2400" dirty="0" err="1" smtClean="0"/>
              <a:t>ketahui</a:t>
            </a:r>
            <a:r>
              <a:rPr lang="en-US" sz="2400" dirty="0" smtClean="0"/>
              <a:t> </a:t>
            </a:r>
            <a:r>
              <a:rPr lang="en-US" sz="2400" dirty="0" err="1" smtClean="0"/>
              <a:t>tentang</a:t>
            </a:r>
            <a:r>
              <a:rPr lang="en-US" sz="2400" dirty="0" smtClean="0"/>
              <a:t> procedure text </a:t>
            </a:r>
            <a:r>
              <a:rPr lang="en-US" sz="2400" dirty="0" err="1" smtClean="0"/>
              <a:t>dan</a:t>
            </a:r>
            <a:r>
              <a:rPr lang="en-US" sz="2400" dirty="0" smtClean="0"/>
              <a:t> </a:t>
            </a:r>
            <a:r>
              <a:rPr lang="en-US" sz="2400" dirty="0" err="1" smtClean="0"/>
              <a:t>unsur</a:t>
            </a:r>
            <a:r>
              <a:rPr lang="en-US" sz="2400" dirty="0" smtClean="0"/>
              <a:t> </a:t>
            </a:r>
            <a:r>
              <a:rPr lang="en-US" sz="2400" dirty="0" err="1" smtClean="0"/>
              <a:t>kebahasaannya</a:t>
            </a:r>
            <a:r>
              <a:rPr lang="en-US" sz="2400" dirty="0" smtClean="0"/>
              <a:t> </a:t>
            </a:r>
            <a:r>
              <a:rPr lang="en-US" sz="2400" dirty="0" err="1" smtClean="0"/>
              <a:t>dari</a:t>
            </a:r>
            <a:r>
              <a:rPr lang="en-US" sz="2400" dirty="0" smtClean="0"/>
              <a:t> </a:t>
            </a:r>
            <a:r>
              <a:rPr lang="en-US" sz="2400" dirty="0" err="1" smtClean="0"/>
              <a:t>teks</a:t>
            </a:r>
            <a:r>
              <a:rPr lang="en-US" sz="2400" dirty="0" smtClean="0"/>
              <a:t> yang </a:t>
            </a:r>
            <a:r>
              <a:rPr lang="en-US" sz="2400" dirty="0" err="1" smtClean="0"/>
              <a:t>mereka</a:t>
            </a:r>
            <a:r>
              <a:rPr lang="en-US" sz="2400" dirty="0" smtClean="0"/>
              <a:t> </a:t>
            </a:r>
            <a:r>
              <a:rPr lang="en-US" sz="2400" dirty="0" err="1" smtClean="0"/>
              <a:t>buat</a:t>
            </a:r>
            <a:r>
              <a:rPr lang="en-US" sz="2400" dirty="0" smtClean="0"/>
              <a:t>/</a:t>
            </a:r>
            <a:r>
              <a:rPr lang="en-US" sz="2400" dirty="0" err="1" smtClean="0"/>
              <a:t>demonstrasikan</a:t>
            </a:r>
            <a:r>
              <a:rPr lang="en-US" sz="2400" dirty="0" smtClean="0"/>
              <a:t>.</a:t>
            </a:r>
          </a:p>
        </p:txBody>
      </p:sp>
      <p:sp>
        <p:nvSpPr>
          <p:cNvPr id="8" name="Oval 7"/>
          <p:cNvSpPr/>
          <p:nvPr/>
        </p:nvSpPr>
        <p:spPr>
          <a:xfrm>
            <a:off x="285720" y="5037875"/>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5</a:t>
            </a:r>
            <a:endParaRPr lang="en-US" sz="2400" b="1" dirty="0"/>
          </a:p>
        </p:txBody>
      </p:sp>
      <p:sp>
        <p:nvSpPr>
          <p:cNvPr id="9" name="Pentagon 8"/>
          <p:cNvSpPr/>
          <p:nvPr/>
        </p:nvSpPr>
        <p:spPr>
          <a:xfrm>
            <a:off x="1071538" y="4643446"/>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Networking</a:t>
            </a:r>
          </a:p>
          <a:p>
            <a:pPr algn="ctr"/>
            <a:r>
              <a:rPr lang="id-ID" sz="2400" b="1" dirty="0" smtClean="0">
                <a:solidFill>
                  <a:schemeClr val="bg1"/>
                </a:solidFill>
              </a:rPr>
              <a:t>(membentuk Jejaring)</a:t>
            </a:r>
            <a:endParaRPr lang="id-ID" sz="2000" b="1" dirty="0">
              <a:solidFill>
                <a:schemeClr val="bg1"/>
              </a:solidFill>
            </a:endParaRPr>
          </a:p>
        </p:txBody>
      </p:sp>
      <p:sp>
        <p:nvSpPr>
          <p:cNvPr id="10" name="Oval 9"/>
          <p:cNvSpPr/>
          <p:nvPr/>
        </p:nvSpPr>
        <p:spPr>
          <a:xfrm>
            <a:off x="285720" y="1613177"/>
            <a:ext cx="571504" cy="571504"/>
          </a:xfrm>
          <a:prstGeom prst="ellipse">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4</a:t>
            </a:r>
            <a:endParaRPr lang="en-US" sz="2400" b="1" dirty="0"/>
          </a:p>
        </p:txBody>
      </p:sp>
      <p:sp>
        <p:nvSpPr>
          <p:cNvPr id="11" name="Pentagon 10"/>
          <p:cNvSpPr/>
          <p:nvPr/>
        </p:nvSpPr>
        <p:spPr>
          <a:xfrm>
            <a:off x="1071538" y="1214422"/>
            <a:ext cx="2286016" cy="1357322"/>
          </a:xfrm>
          <a:prstGeom prst="homePlat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400" b="1" i="1" dirty="0" smtClean="0">
                <a:solidFill>
                  <a:schemeClr val="bg1"/>
                </a:solidFill>
              </a:rPr>
              <a:t>Experimen-ting</a:t>
            </a:r>
          </a:p>
          <a:p>
            <a:pPr algn="ctr"/>
            <a:r>
              <a:rPr lang="id-ID" sz="2400" b="1" dirty="0" smtClean="0">
                <a:solidFill>
                  <a:schemeClr val="bg1"/>
                </a:solidFill>
              </a:rPr>
              <a:t>(mencoba)</a:t>
            </a:r>
            <a:endParaRPr lang="id-ID" sz="2000" b="1" dirty="0">
              <a:solidFill>
                <a:schemeClr val="bg1"/>
              </a:solidFill>
            </a:endParaRPr>
          </a:p>
        </p:txBody>
      </p:sp>
      <p:sp>
        <p:nvSpPr>
          <p:cNvPr id="12" name="TextBox 11"/>
          <p:cNvSpPr txBox="1"/>
          <p:nvPr/>
        </p:nvSpPr>
        <p:spPr>
          <a:xfrm>
            <a:off x="3622199" y="1131624"/>
            <a:ext cx="4786346" cy="1421928"/>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marL="360363" indent="-360363">
              <a:lnSpc>
                <a:spcPct val="90000"/>
              </a:lnSpc>
              <a:buFontTx/>
              <a:buChar char="-"/>
            </a:pPr>
            <a:r>
              <a:rPr lang="en-US" sz="2400" dirty="0" err="1" smtClean="0"/>
              <a:t>Membuat</a:t>
            </a:r>
            <a:r>
              <a:rPr lang="en-US" sz="2400" dirty="0" smtClean="0"/>
              <a:t> </a:t>
            </a:r>
            <a:r>
              <a:rPr lang="en-US" sz="2400" dirty="0"/>
              <a:t> </a:t>
            </a:r>
            <a:r>
              <a:rPr lang="en-US" sz="2400" dirty="0" smtClean="0"/>
              <a:t>procedures text </a:t>
            </a:r>
            <a:r>
              <a:rPr lang="en-US" sz="2400" dirty="0" err="1" smtClean="0"/>
              <a:t>dan</a:t>
            </a:r>
            <a:r>
              <a:rPr lang="en-US" sz="2400" dirty="0" smtClean="0"/>
              <a:t> </a:t>
            </a:r>
            <a:r>
              <a:rPr lang="en-US" sz="2400" dirty="0" err="1" smtClean="0"/>
              <a:t>mendemonstrasikan</a:t>
            </a:r>
            <a:r>
              <a:rPr lang="en-US" sz="2400" dirty="0" smtClean="0"/>
              <a:t> di </a:t>
            </a:r>
            <a:r>
              <a:rPr lang="en-US" sz="2400" dirty="0" err="1" smtClean="0"/>
              <a:t>kelas</a:t>
            </a:r>
            <a:r>
              <a:rPr lang="en-US" sz="2400" dirty="0" smtClean="0"/>
              <a:t>. (Guru </a:t>
            </a:r>
            <a:r>
              <a:rPr lang="en-US" sz="2400" dirty="0" err="1" smtClean="0"/>
              <a:t>membagi</a:t>
            </a:r>
            <a:r>
              <a:rPr lang="en-US" sz="2400" dirty="0" smtClean="0"/>
              <a:t> </a:t>
            </a:r>
            <a:r>
              <a:rPr lang="en-US" sz="2400" dirty="0" err="1" smtClean="0"/>
              <a:t>siswa</a:t>
            </a:r>
            <a:r>
              <a:rPr lang="en-US" sz="2400" dirty="0" smtClean="0"/>
              <a:t> </a:t>
            </a:r>
            <a:r>
              <a:rPr lang="en-US" sz="2400" dirty="0" err="1" smtClean="0"/>
              <a:t>secara</a:t>
            </a:r>
            <a:r>
              <a:rPr lang="en-US" sz="2400" dirty="0" smtClean="0"/>
              <a:t> </a:t>
            </a:r>
            <a:r>
              <a:rPr lang="en-US" sz="2400" dirty="0" err="1" smtClean="0"/>
              <a:t>berkelompok</a:t>
            </a:r>
            <a:r>
              <a:rPr lang="en-US" sz="2400" dirty="0" smtClean="0"/>
              <a:t> </a:t>
            </a:r>
            <a:r>
              <a:rPr lang="en-US" sz="2400" dirty="0" err="1" smtClean="0"/>
              <a:t>dan</a:t>
            </a:r>
            <a:r>
              <a:rPr lang="en-US" sz="2400" dirty="0" smtClean="0"/>
              <a:t> </a:t>
            </a:r>
            <a:r>
              <a:rPr lang="en-US" sz="2400" dirty="0" err="1" smtClean="0"/>
              <a:t>memberi</a:t>
            </a:r>
            <a:r>
              <a:rPr lang="en-US" sz="2400" dirty="0" smtClean="0"/>
              <a:t> </a:t>
            </a:r>
            <a:r>
              <a:rPr lang="en-US" sz="2400" dirty="0" err="1" smtClean="0"/>
              <a:t>tugas</a:t>
            </a:r>
            <a:r>
              <a:rPr lang="en-US" sz="2400" dirty="0" smtClean="0"/>
              <a:t>)</a:t>
            </a:r>
          </a:p>
        </p:txBody>
      </p:sp>
    </p:spTree>
    <p:extLst>
      <p:ext uri="{BB962C8B-B14F-4D97-AF65-F5344CB8AC3E}">
        <p14:creationId xmlns:p14="http://schemas.microsoft.com/office/powerpoint/2010/main" val="3865186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lstStyle/>
          <a:p>
            <a:endParaRPr lang="en-US" dirty="0"/>
          </a:p>
        </p:txBody>
      </p:sp>
      <p:sp>
        <p:nvSpPr>
          <p:cNvPr id="2" name="Title 1"/>
          <p:cNvSpPr>
            <a:spLocks noGrp="1"/>
          </p:cNvSpPr>
          <p:nvPr>
            <p:ph type="title"/>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32656"/>
            <a:ext cx="8280920"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47295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a:xfrm>
            <a:off x="457200" y="1546412"/>
            <a:ext cx="8229600" cy="5109882"/>
          </a:xfrm>
          <a:ln>
            <a:solidFill>
              <a:schemeClr val="tx1"/>
            </a:solidFill>
            <a:miter lim="800000"/>
            <a:headEnd/>
            <a:tailEnd/>
          </a:ln>
        </p:spPr>
        <p:txBody>
          <a:bodyPr/>
          <a:lstStyle/>
          <a:p>
            <a:pPr eaLnBrk="1" hangingPunct="1">
              <a:buFont typeface="Wingdings" pitchFamily="2" charset="2"/>
              <a:buNone/>
            </a:pPr>
            <a:endParaRPr lang="en-US" b="1" i="1" smtClean="0"/>
          </a:p>
          <a:p>
            <a:pPr eaLnBrk="1" hangingPunct="1">
              <a:buFont typeface="Wingdings" pitchFamily="2" charset="2"/>
              <a:buNone/>
            </a:pPr>
            <a:endParaRPr lang="en-US" b="1" smtClean="0"/>
          </a:p>
        </p:txBody>
      </p:sp>
      <p:sp>
        <p:nvSpPr>
          <p:cNvPr id="20483" name="Rectangle 3"/>
          <p:cNvSpPr>
            <a:spLocks noGrp="1" noChangeArrowheads="1"/>
          </p:cNvSpPr>
          <p:nvPr>
            <p:ph type="title"/>
          </p:nvPr>
        </p:nvSpPr>
        <p:spPr>
          <a:xfrm>
            <a:off x="228600" y="134471"/>
            <a:ext cx="8229600" cy="874059"/>
          </a:xfrm>
          <a:solidFill>
            <a:srgbClr val="9900CC"/>
          </a:solidFill>
          <a:scene3d>
            <a:camera prst="legacyObliqueTopLeft"/>
            <a:lightRig rig="legacyFlat3" dir="t"/>
          </a:scene3d>
          <a:sp3d extrusionH="430200" prstMaterial="legacyMatte">
            <a:bevelT w="13500" h="13500" prst="angle"/>
            <a:bevelB w="13500" h="13500" prst="angle"/>
            <a:extrusionClr>
              <a:srgbClr val="9900CC"/>
            </a:extrusionClr>
          </a:sp3d>
        </p:spPr>
        <p:txBody>
          <a:bodyPr>
            <a:normAutofit fontScale="90000"/>
            <a:flatTx/>
          </a:bodyPr>
          <a:lstStyle/>
          <a:p>
            <a:pPr algn="ctr" eaLnBrk="1" hangingPunct="1"/>
            <a:r>
              <a:rPr lang="en-US" sz="3200" b="1" smtClean="0">
                <a:solidFill>
                  <a:srgbClr val="FFFF00"/>
                </a:solidFill>
              </a:rPr>
              <a:t>PENILAIAN PROSES DAN </a:t>
            </a:r>
            <a:br>
              <a:rPr lang="en-US" sz="3200" b="1" smtClean="0">
                <a:solidFill>
                  <a:srgbClr val="FFFF00"/>
                </a:solidFill>
              </a:rPr>
            </a:br>
            <a:r>
              <a:rPr lang="en-US" sz="3200" b="1" smtClean="0">
                <a:solidFill>
                  <a:srgbClr val="FFFF00"/>
                </a:solidFill>
              </a:rPr>
              <a:t>HASIL BELAJAR</a:t>
            </a:r>
          </a:p>
        </p:txBody>
      </p:sp>
      <p:sp>
        <p:nvSpPr>
          <p:cNvPr id="20484" name="Text Box 6"/>
          <p:cNvSpPr txBox="1">
            <a:spLocks noChangeArrowheads="1"/>
          </p:cNvSpPr>
          <p:nvPr/>
        </p:nvSpPr>
        <p:spPr bwMode="auto">
          <a:xfrm rot="5400000">
            <a:off x="-634954" y="3814623"/>
            <a:ext cx="2489107" cy="457200"/>
          </a:xfrm>
          <a:prstGeom prst="rect">
            <a:avLst/>
          </a:prstGeom>
          <a:solidFill>
            <a:schemeClr val="tx1"/>
          </a:solidFill>
          <a:ln w="9525">
            <a:miter lim="800000"/>
            <a:headEnd/>
            <a:tailEnd/>
          </a:ln>
          <a:scene3d>
            <a:camera prst="legacyObliqueTopLeft"/>
            <a:lightRig rig="legacyFlat3" dir="t"/>
          </a:scene3d>
          <a:sp3d extrusionH="430200" prstMaterial="legacyMatte">
            <a:bevelT w="13500" h="13500" prst="angle"/>
            <a:bevelB w="13500" h="13500" prst="angle"/>
            <a:extrusionClr>
              <a:srgbClr val="000066"/>
            </a:extrusionClr>
          </a:sp3d>
        </p:spPr>
        <p:txBody>
          <a:bodyPr>
            <a:spAutoFit/>
            <a:flatTx/>
          </a:bodyPr>
          <a:lstStyle>
            <a:lvl1pPr marL="469900" indent="-469900"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9pPr>
          </a:lstStyle>
          <a:p>
            <a:pPr algn="ctr" eaLnBrk="1" hangingPunct="1">
              <a:spcBef>
                <a:spcPct val="50000"/>
              </a:spcBef>
            </a:pPr>
            <a:r>
              <a:rPr lang="en-US" sz="2400" b="1">
                <a:solidFill>
                  <a:srgbClr val="FFFF00"/>
                </a:solidFill>
              </a:rPr>
              <a:t>PENILAIAN</a:t>
            </a:r>
          </a:p>
        </p:txBody>
      </p:sp>
      <p:sp>
        <p:nvSpPr>
          <p:cNvPr id="20485" name="Text Box 7"/>
          <p:cNvSpPr txBox="1">
            <a:spLocks noChangeArrowheads="1"/>
          </p:cNvSpPr>
          <p:nvPr/>
        </p:nvSpPr>
        <p:spPr bwMode="auto">
          <a:xfrm>
            <a:off x="5029200" y="2689412"/>
            <a:ext cx="3124200" cy="1015663"/>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a:spAutoFit/>
            <a:flatTx/>
          </a:bodyPr>
          <a:lstStyle>
            <a:lvl1pPr marL="469900" indent="-469900"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9pPr>
          </a:lstStyle>
          <a:p>
            <a:pPr eaLnBrk="1" hangingPunct="1">
              <a:spcBef>
                <a:spcPct val="50000"/>
              </a:spcBef>
              <a:buFont typeface="Wingdings" pitchFamily="2" charset="2"/>
              <a:buChar char="q"/>
            </a:pPr>
            <a:r>
              <a:rPr lang="en-US" sz="2400">
                <a:solidFill>
                  <a:schemeClr val="bg1"/>
                </a:solidFill>
              </a:rPr>
              <a:t>Tes </a:t>
            </a:r>
          </a:p>
          <a:p>
            <a:pPr eaLnBrk="1" hangingPunct="1">
              <a:spcBef>
                <a:spcPct val="50000"/>
              </a:spcBef>
              <a:buFont typeface="Wingdings" pitchFamily="2" charset="2"/>
              <a:buChar char="q"/>
            </a:pPr>
            <a:r>
              <a:rPr lang="en-US" sz="2400">
                <a:solidFill>
                  <a:schemeClr val="bg1"/>
                </a:solidFill>
              </a:rPr>
              <a:t>Non Tes</a:t>
            </a:r>
          </a:p>
        </p:txBody>
      </p:sp>
      <p:sp>
        <p:nvSpPr>
          <p:cNvPr id="20486" name="Text Box 8"/>
          <p:cNvSpPr txBox="1">
            <a:spLocks noChangeArrowheads="1"/>
          </p:cNvSpPr>
          <p:nvPr/>
        </p:nvSpPr>
        <p:spPr bwMode="auto">
          <a:xfrm>
            <a:off x="1600200" y="3361765"/>
            <a:ext cx="2209800" cy="1200329"/>
          </a:xfrm>
          <a:prstGeom prst="rect">
            <a:avLst/>
          </a:prstGeom>
          <a:solidFill>
            <a:srgbClr val="FFFF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FF00"/>
            </a:extrusionClr>
          </a:sp3d>
        </p:spPr>
        <p:txBody>
          <a:bodyPr>
            <a:spAutoFit/>
            <a:flatTx/>
          </a:bodyPr>
          <a:lstStyle>
            <a:lvl1pPr marL="339725" indent="-339725"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9pPr>
          </a:lstStyle>
          <a:p>
            <a:pPr eaLnBrk="1" hangingPunct="1">
              <a:spcBef>
                <a:spcPct val="50000"/>
              </a:spcBef>
              <a:buFont typeface="Wingdings" pitchFamily="2" charset="2"/>
              <a:buChar char="q"/>
            </a:pPr>
            <a:r>
              <a:rPr lang="en-US" sz="2400" b="1">
                <a:solidFill>
                  <a:srgbClr val="000066"/>
                </a:solidFill>
              </a:rPr>
              <a:t>Teknik  dan Jenis Penilaian</a:t>
            </a:r>
          </a:p>
        </p:txBody>
      </p:sp>
      <p:sp>
        <p:nvSpPr>
          <p:cNvPr id="20487" name="Text Box 9"/>
          <p:cNvSpPr txBox="1">
            <a:spLocks noChangeArrowheads="1"/>
          </p:cNvSpPr>
          <p:nvPr/>
        </p:nvSpPr>
        <p:spPr bwMode="auto">
          <a:xfrm>
            <a:off x="5105400" y="4437529"/>
            <a:ext cx="3352800" cy="1015663"/>
          </a:xfrm>
          <a:prstGeom prst="rect">
            <a:avLst/>
          </a:prstGeom>
          <a:solidFill>
            <a:srgbClr val="CCFF66"/>
          </a:solidFill>
          <a:ln w="9525">
            <a:miter lim="800000"/>
            <a:headEnd/>
            <a:tailEnd/>
          </a:ln>
          <a:scene3d>
            <a:camera prst="legacyObliqueTopLeft"/>
            <a:lightRig rig="legacyFlat3" dir="t"/>
          </a:scene3d>
          <a:sp3d extrusionH="430200" prstMaterial="legacyMatte">
            <a:bevelT w="13500" h="13500" prst="angle"/>
            <a:bevelB w="13500" h="13500" prst="angle"/>
            <a:extrusionClr>
              <a:srgbClr val="CCFF66"/>
            </a:extrusionClr>
          </a:sp3d>
        </p:spPr>
        <p:txBody>
          <a:bodyPr>
            <a:spAutoFit/>
            <a:flatTx/>
          </a:bodyPr>
          <a:lstStyle>
            <a:lvl1pPr marL="280988" indent="-280988"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bg2"/>
              </a:buClr>
              <a:buSzPct val="70000"/>
              <a:buFont typeface="Wingdings" pitchFamily="2" charset="2"/>
              <a:defRPr sz="2000">
                <a:solidFill>
                  <a:schemeClr val="tx1"/>
                </a:solidFill>
                <a:latin typeface="Times New Roman" pitchFamily="18" charset="0"/>
              </a:defRPr>
            </a:lvl9pPr>
          </a:lstStyle>
          <a:p>
            <a:pPr eaLnBrk="1" hangingPunct="1">
              <a:spcBef>
                <a:spcPct val="50000"/>
              </a:spcBef>
              <a:buFont typeface="Wingdings" pitchFamily="2" charset="2"/>
              <a:buChar char="q"/>
            </a:pPr>
            <a:r>
              <a:rPr lang="en-US" sz="2400" b="1">
                <a:solidFill>
                  <a:srgbClr val="000066"/>
                </a:solidFill>
              </a:rPr>
              <a:t>Penilaian Proses &amp;</a:t>
            </a:r>
          </a:p>
          <a:p>
            <a:pPr eaLnBrk="1" hangingPunct="1">
              <a:spcBef>
                <a:spcPct val="50000"/>
              </a:spcBef>
              <a:buFont typeface="Wingdings" pitchFamily="2" charset="2"/>
              <a:buChar char="q"/>
            </a:pPr>
            <a:r>
              <a:rPr lang="en-US" sz="2400" b="1">
                <a:solidFill>
                  <a:srgbClr val="000066"/>
                </a:solidFill>
              </a:rPr>
              <a:t>Hasil Belajar</a:t>
            </a:r>
          </a:p>
        </p:txBody>
      </p:sp>
      <p:cxnSp>
        <p:nvCxnSpPr>
          <p:cNvPr id="20488" name="Straight Arrow Connector 21"/>
          <p:cNvCxnSpPr>
            <a:cxnSpLocks noChangeShapeType="1"/>
            <a:endCxn id="20486" idx="1"/>
          </p:cNvCxnSpPr>
          <p:nvPr/>
        </p:nvCxnSpPr>
        <p:spPr bwMode="auto">
          <a:xfrm>
            <a:off x="609600" y="3899647"/>
            <a:ext cx="990600" cy="62283"/>
          </a:xfrm>
          <a:prstGeom prst="straightConnector1">
            <a:avLst/>
          </a:prstGeom>
          <a:no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cxnSp>
      <p:cxnSp>
        <p:nvCxnSpPr>
          <p:cNvPr id="20489" name="Straight Arrow Connector 23"/>
          <p:cNvCxnSpPr>
            <a:cxnSpLocks noChangeShapeType="1"/>
            <a:stCxn id="20484" idx="0"/>
            <a:endCxn id="20486" idx="1"/>
          </p:cNvCxnSpPr>
          <p:nvPr/>
        </p:nvCxnSpPr>
        <p:spPr bwMode="auto">
          <a:xfrm flipV="1">
            <a:off x="838200" y="3961930"/>
            <a:ext cx="762000" cy="81294"/>
          </a:xfrm>
          <a:prstGeom prst="straightConnector1">
            <a:avLst/>
          </a:prstGeom>
          <a:noFill/>
          <a:ln w="9525">
            <a:round/>
            <a:headEnd/>
            <a:tailEnd/>
          </a:ln>
          <a:scene3d>
            <a:camera prst="legacyObliqueTopLeft"/>
            <a:lightRig rig="legacyFlat3" dir="t"/>
          </a:scene3d>
          <a:sp3d extrusionH="430200" prstMaterial="legacyMatte">
            <a:bevelT w="13500" h="13500" prst="angle"/>
            <a:bevelB w="13500" h="13500" prst="angle"/>
            <a:extrusionClr>
              <a:schemeClr val="accent1"/>
            </a:extrusionClr>
          </a:sp3d>
        </p:spPr>
      </p:cxnSp>
    </p:spTree>
    <p:extLst>
      <p:ext uri="{BB962C8B-B14F-4D97-AF65-F5344CB8AC3E}">
        <p14:creationId xmlns:p14="http://schemas.microsoft.com/office/powerpoint/2010/main" val="792871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8496944" cy="6336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793622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260648"/>
            <a:ext cx="8280919" cy="6120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134612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8568952"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8"/>
            <a:ext cx="8229600" cy="274042"/>
          </a:xfrm>
        </p:spPr>
        <p:txBody>
          <a:bodyPr>
            <a:normAutofit fontScale="90000"/>
          </a:bodyPr>
          <a:lstStyle/>
          <a:p>
            <a:endParaRPr lang="en-US" dirty="0"/>
          </a:p>
        </p:txBody>
      </p:sp>
    </p:spTree>
    <p:extLst>
      <p:ext uri="{BB962C8B-B14F-4D97-AF65-F5344CB8AC3E}">
        <p14:creationId xmlns:p14="http://schemas.microsoft.com/office/powerpoint/2010/main" val="1922963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332656"/>
            <a:ext cx="8208911" cy="640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flipV="1">
            <a:off x="457200" y="-99392"/>
            <a:ext cx="8229600" cy="374030"/>
          </a:xfrm>
        </p:spPr>
        <p:txBody>
          <a:bodyPr>
            <a:normAutofit fontScale="90000"/>
          </a:bodyPr>
          <a:lstStyle/>
          <a:p>
            <a:endParaRPr lang="en-US" dirty="0"/>
          </a:p>
        </p:txBody>
      </p:sp>
    </p:spTree>
    <p:extLst>
      <p:ext uri="{BB962C8B-B14F-4D97-AF65-F5344CB8AC3E}">
        <p14:creationId xmlns:p14="http://schemas.microsoft.com/office/powerpoint/2010/main" val="3667490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Standard </a:t>
            </a:r>
            <a:r>
              <a:rPr lang="en-US" dirty="0" err="1" smtClean="0"/>
              <a:t>Kompetensi</a:t>
            </a:r>
            <a:r>
              <a:rPr lang="en-US" dirty="0" smtClean="0"/>
              <a:t>: </a:t>
            </a:r>
            <a:r>
              <a:rPr lang="en-US" dirty="0" err="1" smtClean="0"/>
              <a:t>Siswa</a:t>
            </a:r>
            <a:r>
              <a:rPr lang="en-US" dirty="0" smtClean="0"/>
              <a:t> </a:t>
            </a:r>
            <a:r>
              <a:rPr lang="en-US" dirty="0" err="1" smtClean="0"/>
              <a:t>mampu</a:t>
            </a:r>
            <a:r>
              <a:rPr lang="en-US" dirty="0" smtClean="0"/>
              <a:t> </a:t>
            </a:r>
            <a:r>
              <a:rPr lang="en-US" dirty="0" err="1" smtClean="0"/>
              <a:t>berkomunikasi</a:t>
            </a:r>
            <a:r>
              <a:rPr lang="en-US" dirty="0" smtClean="0"/>
              <a:t> </a:t>
            </a:r>
            <a:r>
              <a:rPr lang="en-US" dirty="0" err="1" smtClean="0"/>
              <a:t>secara</a:t>
            </a:r>
            <a:r>
              <a:rPr lang="en-US" dirty="0" smtClean="0"/>
              <a:t> </a:t>
            </a:r>
            <a:r>
              <a:rPr lang="en-US" dirty="0" err="1" smtClean="0"/>
              <a:t>lisan</a:t>
            </a:r>
            <a:r>
              <a:rPr lang="en-US" dirty="0" smtClean="0"/>
              <a:t> </a:t>
            </a:r>
            <a:r>
              <a:rPr lang="en-US" dirty="0" err="1" smtClean="0"/>
              <a:t>dan</a:t>
            </a:r>
            <a:r>
              <a:rPr lang="en-US" dirty="0" smtClean="0"/>
              <a:t> </a:t>
            </a:r>
            <a:r>
              <a:rPr lang="en-US" dirty="0" err="1" smtClean="0"/>
              <a:t>tulisan</a:t>
            </a:r>
            <a:r>
              <a:rPr lang="en-US" dirty="0" smtClean="0"/>
              <a:t> </a:t>
            </a:r>
            <a:r>
              <a:rPr lang="en-US" dirty="0" err="1" smtClean="0"/>
              <a:t>tentang</a:t>
            </a:r>
            <a:r>
              <a:rPr lang="en-US" dirty="0" smtClean="0"/>
              <a:t> </a:t>
            </a:r>
            <a:r>
              <a:rPr lang="en-US" dirty="0" err="1" smtClean="0"/>
              <a:t>memperkenalkan</a:t>
            </a:r>
            <a:r>
              <a:rPr lang="en-US" dirty="0" smtClean="0"/>
              <a:t> </a:t>
            </a:r>
            <a:r>
              <a:rPr lang="en-US" dirty="0" err="1" smtClean="0"/>
              <a:t>atau</a:t>
            </a:r>
            <a:r>
              <a:rPr lang="en-US" dirty="0" smtClean="0"/>
              <a:t> </a:t>
            </a:r>
            <a:r>
              <a:rPr lang="en-US" dirty="0" err="1" smtClean="0"/>
              <a:t>mendeskripsikan</a:t>
            </a:r>
            <a:r>
              <a:rPr lang="en-US" dirty="0" smtClean="0"/>
              <a:t> </a:t>
            </a:r>
            <a:r>
              <a:rPr lang="en-US" dirty="0" err="1" smtClean="0"/>
              <a:t>seseorang</a:t>
            </a:r>
            <a:r>
              <a:rPr lang="en-US" dirty="0" smtClean="0"/>
              <a:t>.</a:t>
            </a:r>
          </a:p>
          <a:p>
            <a:r>
              <a:rPr lang="en-US" dirty="0" smtClean="0"/>
              <a:t>KD1:Moral/</a:t>
            </a:r>
            <a:r>
              <a:rPr lang="en-US" dirty="0" err="1" smtClean="0"/>
              <a:t>spiritual</a:t>
            </a:r>
            <a:r>
              <a:rPr lang="en-US" dirty="0" err="1" smtClean="0">
                <a:sym typeface="Wingdings" pitchFamily="2" charset="2"/>
              </a:rPr>
              <a:t>Takwa</a:t>
            </a:r>
            <a:r>
              <a:rPr lang="en-US" dirty="0" smtClean="0">
                <a:sym typeface="Wingdings" pitchFamily="2" charset="2"/>
              </a:rPr>
              <a:t> </a:t>
            </a:r>
            <a:r>
              <a:rPr lang="en-US" dirty="0" err="1" smtClean="0">
                <a:sym typeface="Wingdings" pitchFamily="2" charset="2"/>
              </a:rPr>
              <a:t>terhadap</a:t>
            </a:r>
            <a:r>
              <a:rPr lang="en-US" dirty="0" smtClean="0">
                <a:sym typeface="Wingdings" pitchFamily="2" charset="2"/>
              </a:rPr>
              <a:t> </a:t>
            </a:r>
            <a:r>
              <a:rPr lang="en-US" dirty="0" err="1" smtClean="0">
                <a:sym typeface="Wingdings" pitchFamily="2" charset="2"/>
              </a:rPr>
              <a:t>Tuhan</a:t>
            </a:r>
            <a:r>
              <a:rPr lang="en-US" dirty="0" smtClean="0">
                <a:sym typeface="Wingdings" pitchFamily="2" charset="2"/>
              </a:rPr>
              <a:t> YME</a:t>
            </a:r>
            <a:endParaRPr lang="en-US" dirty="0" smtClean="0"/>
          </a:p>
          <a:p>
            <a:r>
              <a:rPr lang="en-US" dirty="0" smtClean="0"/>
              <a:t>KD2: </a:t>
            </a:r>
            <a:r>
              <a:rPr lang="en-US" dirty="0" err="1" smtClean="0"/>
              <a:t>Sikap</a:t>
            </a:r>
            <a:r>
              <a:rPr lang="en-US" dirty="0" smtClean="0"/>
              <a:t> </a:t>
            </a:r>
            <a:r>
              <a:rPr lang="en-US" dirty="0" smtClean="0">
                <a:sym typeface="Wingdings" pitchFamily="2" charset="2"/>
              </a:rPr>
              <a:t> </a:t>
            </a:r>
            <a:r>
              <a:rPr lang="en-US" dirty="0" err="1" smtClean="0">
                <a:sym typeface="Wingdings" pitchFamily="2" charset="2"/>
              </a:rPr>
              <a:t>Jujur</a:t>
            </a:r>
            <a:r>
              <a:rPr lang="en-US" dirty="0" smtClean="0">
                <a:sym typeface="Wingdings" pitchFamily="2" charset="2"/>
              </a:rPr>
              <a:t>, </a:t>
            </a:r>
            <a:r>
              <a:rPr lang="en-US" dirty="0" err="1" smtClean="0">
                <a:sym typeface="Wingdings" pitchFamily="2" charset="2"/>
              </a:rPr>
              <a:t>disiplin</a:t>
            </a:r>
            <a:r>
              <a:rPr lang="en-US" dirty="0" smtClean="0">
                <a:sym typeface="Wingdings" pitchFamily="2" charset="2"/>
              </a:rPr>
              <a:t>, </a:t>
            </a:r>
            <a:r>
              <a:rPr lang="en-US" dirty="0" err="1" smtClean="0">
                <a:sym typeface="Wingdings" pitchFamily="2" charset="2"/>
              </a:rPr>
              <a:t>bekerjasama</a:t>
            </a:r>
            <a:r>
              <a:rPr lang="en-US" dirty="0" smtClean="0">
                <a:sym typeface="Wingdings" pitchFamily="2" charset="2"/>
              </a:rPr>
              <a:t>, </a:t>
            </a:r>
            <a:r>
              <a:rPr lang="en-US" dirty="0" err="1" smtClean="0">
                <a:sym typeface="Wingdings" pitchFamily="2" charset="2"/>
              </a:rPr>
              <a:t>ingin</a:t>
            </a:r>
            <a:r>
              <a:rPr lang="en-US" dirty="0" smtClean="0">
                <a:sym typeface="Wingdings" pitchFamily="2" charset="2"/>
              </a:rPr>
              <a:t> </a:t>
            </a:r>
            <a:r>
              <a:rPr lang="en-US" dirty="0" err="1" smtClean="0">
                <a:sym typeface="Wingdings" pitchFamily="2" charset="2"/>
              </a:rPr>
              <a:t>tahu</a:t>
            </a:r>
            <a:r>
              <a:rPr lang="en-US" dirty="0" smtClean="0">
                <a:sym typeface="Wingdings" pitchFamily="2" charset="2"/>
              </a:rPr>
              <a:t>, </a:t>
            </a:r>
            <a:r>
              <a:rPr lang="en-US" dirty="0" err="1" smtClean="0">
                <a:sym typeface="Wingdings" pitchFamily="2" charset="2"/>
              </a:rPr>
              <a:t>toleransi</a:t>
            </a:r>
            <a:r>
              <a:rPr lang="en-US" dirty="0" smtClean="0">
                <a:sym typeface="Wingdings" pitchFamily="2" charset="2"/>
              </a:rPr>
              <a:t>.</a:t>
            </a:r>
            <a:endParaRPr lang="en-US" dirty="0" smtClean="0"/>
          </a:p>
          <a:p>
            <a:r>
              <a:rPr lang="en-US" dirty="0" smtClean="0"/>
              <a:t>KD3: </a:t>
            </a:r>
            <a:r>
              <a:rPr lang="en-US" dirty="0" err="1" smtClean="0"/>
              <a:t>Pengetahuan</a:t>
            </a:r>
            <a:r>
              <a:rPr lang="en-US" dirty="0" err="1" smtClean="0">
                <a:sym typeface="Wingdings" pitchFamily="2" charset="2"/>
              </a:rPr>
              <a:t>Memahami</a:t>
            </a:r>
            <a:r>
              <a:rPr lang="en-US" dirty="0" smtClean="0">
                <a:sym typeface="Wingdings" pitchFamily="2" charset="2"/>
              </a:rPr>
              <a:t> </a:t>
            </a:r>
            <a:r>
              <a:rPr lang="en-US" dirty="0" err="1" smtClean="0">
                <a:sym typeface="Wingdings" pitchFamily="2" charset="2"/>
              </a:rPr>
              <a:t>ilmu</a:t>
            </a:r>
            <a:r>
              <a:rPr lang="en-US" dirty="0" smtClean="0">
                <a:sym typeface="Wingdings" pitchFamily="2" charset="2"/>
              </a:rPr>
              <a:t> </a:t>
            </a:r>
            <a:r>
              <a:rPr lang="en-US" dirty="0" err="1" smtClean="0">
                <a:sym typeface="Wingdings" pitchFamily="2" charset="2"/>
              </a:rPr>
              <a:t>kebahasaan</a:t>
            </a:r>
            <a:r>
              <a:rPr lang="en-US" dirty="0" smtClean="0">
                <a:sym typeface="Wingdings" pitchFamily="2" charset="2"/>
              </a:rPr>
              <a:t> </a:t>
            </a:r>
            <a:r>
              <a:rPr lang="en-US" dirty="0" err="1" smtClean="0">
                <a:sym typeface="Wingdings" pitchFamily="2" charset="2"/>
              </a:rPr>
              <a:t>bagaimana</a:t>
            </a:r>
            <a:r>
              <a:rPr lang="en-US" dirty="0" smtClean="0">
                <a:sym typeface="Wingdings" pitchFamily="2" charset="2"/>
              </a:rPr>
              <a:t> </a:t>
            </a:r>
            <a:r>
              <a:rPr lang="en-US" dirty="0" err="1" smtClean="0">
                <a:sym typeface="Wingdings" pitchFamily="2" charset="2"/>
              </a:rPr>
              <a:t>membuat</a:t>
            </a:r>
            <a:r>
              <a:rPr lang="en-US" dirty="0" smtClean="0">
                <a:sym typeface="Wingdings" pitchFamily="2" charset="2"/>
              </a:rPr>
              <a:t> </a:t>
            </a:r>
            <a:r>
              <a:rPr lang="en-US" dirty="0" err="1">
                <a:sym typeface="Wingdings" pitchFamily="2" charset="2"/>
              </a:rPr>
              <a:t>pertanyaan</a:t>
            </a:r>
            <a:r>
              <a:rPr lang="en-US" dirty="0">
                <a:sym typeface="Wingdings" pitchFamily="2" charset="2"/>
              </a:rPr>
              <a:t> </a:t>
            </a:r>
            <a:r>
              <a:rPr lang="en-US" dirty="0" err="1">
                <a:sym typeface="Wingdings" pitchFamily="2" charset="2"/>
              </a:rPr>
              <a:t>untuk</a:t>
            </a:r>
            <a:r>
              <a:rPr lang="en-US" dirty="0">
                <a:sym typeface="Wingdings" pitchFamily="2" charset="2"/>
              </a:rPr>
              <a:t> </a:t>
            </a:r>
            <a:r>
              <a:rPr lang="en-US" dirty="0" err="1">
                <a:sym typeface="Wingdings" pitchFamily="2" charset="2"/>
              </a:rPr>
              <a:t>mengenal</a:t>
            </a:r>
            <a:r>
              <a:rPr lang="en-US" dirty="0">
                <a:sym typeface="Wingdings" pitchFamily="2" charset="2"/>
              </a:rPr>
              <a:t> </a:t>
            </a:r>
            <a:r>
              <a:rPr lang="en-US" dirty="0" err="1">
                <a:sym typeface="Wingdings" pitchFamily="2" charset="2"/>
              </a:rPr>
              <a:t>seseorang</a:t>
            </a:r>
            <a:r>
              <a:rPr lang="en-US" dirty="0"/>
              <a:t> </a:t>
            </a:r>
            <a:r>
              <a:rPr lang="en-US" dirty="0" err="1" smtClean="0"/>
              <a:t>dan</a:t>
            </a:r>
            <a:r>
              <a:rPr lang="en-US" dirty="0" smtClean="0"/>
              <a:t> </a:t>
            </a:r>
            <a:r>
              <a:rPr lang="en-US" dirty="0" err="1" smtClean="0">
                <a:sym typeface="Wingdings" pitchFamily="2" charset="2"/>
              </a:rPr>
              <a:t>cara</a:t>
            </a:r>
            <a:r>
              <a:rPr lang="en-US" dirty="0" smtClean="0">
                <a:sym typeface="Wingdings" pitchFamily="2" charset="2"/>
              </a:rPr>
              <a:t> </a:t>
            </a:r>
            <a:r>
              <a:rPr lang="en-US" dirty="0" err="1" smtClean="0">
                <a:sym typeface="Wingdings" pitchFamily="2" charset="2"/>
              </a:rPr>
              <a:t>mendeskripsikan</a:t>
            </a:r>
            <a:r>
              <a:rPr lang="en-US" dirty="0" smtClean="0">
                <a:sym typeface="Wingdings" pitchFamily="2" charset="2"/>
              </a:rPr>
              <a:t> </a:t>
            </a:r>
            <a:r>
              <a:rPr lang="en-US" dirty="0" err="1" smtClean="0">
                <a:sym typeface="Wingdings" pitchFamily="2" charset="2"/>
              </a:rPr>
              <a:t>seseorang</a:t>
            </a:r>
            <a:r>
              <a:rPr lang="en-US" dirty="0">
                <a:sym typeface="Wingdings" pitchFamily="2" charset="2"/>
              </a:rPr>
              <a:t>.</a:t>
            </a:r>
            <a:endParaRPr lang="en-US" dirty="0" smtClean="0"/>
          </a:p>
          <a:p>
            <a:r>
              <a:rPr lang="en-US" dirty="0" smtClean="0"/>
              <a:t>KD4: </a:t>
            </a:r>
            <a:r>
              <a:rPr lang="en-US" dirty="0" err="1" smtClean="0"/>
              <a:t>Keterampilan</a:t>
            </a:r>
            <a:r>
              <a:rPr lang="en-US" dirty="0" smtClean="0"/>
              <a:t> </a:t>
            </a:r>
            <a:r>
              <a:rPr lang="en-US" dirty="0" smtClean="0">
                <a:sym typeface="Wingdings" pitchFamily="2" charset="2"/>
              </a:rPr>
              <a:t> </a:t>
            </a:r>
            <a:r>
              <a:rPr lang="en-US" dirty="0" err="1" smtClean="0">
                <a:sym typeface="Wingdings" pitchFamily="2" charset="2"/>
              </a:rPr>
              <a:t>Menunjukkan</a:t>
            </a:r>
            <a:r>
              <a:rPr lang="en-US" dirty="0" smtClean="0">
                <a:sym typeface="Wingdings" pitchFamily="2" charset="2"/>
              </a:rPr>
              <a:t> </a:t>
            </a:r>
            <a:r>
              <a:rPr lang="en-US" dirty="0" err="1" smtClean="0">
                <a:sym typeface="Wingdings" pitchFamily="2" charset="2"/>
              </a:rPr>
              <a:t>keterampilan</a:t>
            </a:r>
            <a:r>
              <a:rPr lang="en-US" dirty="0" smtClean="0">
                <a:sym typeface="Wingdings" pitchFamily="2" charset="2"/>
              </a:rPr>
              <a:t> </a:t>
            </a:r>
            <a:r>
              <a:rPr lang="en-US" dirty="0" err="1" smtClean="0">
                <a:sym typeface="Wingdings" pitchFamily="2" charset="2"/>
              </a:rPr>
              <a:t>mendapat</a:t>
            </a:r>
            <a:r>
              <a:rPr lang="en-US" dirty="0" smtClean="0">
                <a:sym typeface="Wingdings" pitchFamily="2" charset="2"/>
              </a:rPr>
              <a:t> </a:t>
            </a:r>
            <a:r>
              <a:rPr lang="en-US" dirty="0" err="1" smtClean="0">
                <a:sym typeface="Wingdings" pitchFamily="2" charset="2"/>
              </a:rPr>
              <a:t>informasi</a:t>
            </a:r>
            <a:r>
              <a:rPr lang="en-US" dirty="0" smtClean="0">
                <a:sym typeface="Wingdings" pitchFamily="2" charset="2"/>
              </a:rPr>
              <a:t> </a:t>
            </a:r>
            <a:r>
              <a:rPr lang="en-US" dirty="0" err="1" smtClean="0">
                <a:sym typeface="Wingdings" pitchFamily="2" charset="2"/>
              </a:rPr>
              <a:t>tentang</a:t>
            </a:r>
            <a:r>
              <a:rPr lang="en-US" dirty="0" smtClean="0">
                <a:sym typeface="Wingdings" pitchFamily="2" charset="2"/>
              </a:rPr>
              <a:t> </a:t>
            </a:r>
            <a:r>
              <a:rPr lang="en-US" dirty="0" err="1" smtClean="0">
                <a:sym typeface="Wingdings" pitchFamily="2" charset="2"/>
              </a:rPr>
              <a:t>seseorang</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mempresentasikannya</a:t>
            </a:r>
            <a:r>
              <a:rPr lang="en-US" dirty="0" smtClean="0">
                <a:sym typeface="Wingdings" pitchFamily="2" charset="2"/>
              </a:rPr>
              <a:t>.</a:t>
            </a:r>
            <a:endParaRPr lang="en-US" dirty="0"/>
          </a:p>
        </p:txBody>
      </p:sp>
      <p:sp>
        <p:nvSpPr>
          <p:cNvPr id="2" name="Title 1"/>
          <p:cNvSpPr>
            <a:spLocks noGrp="1"/>
          </p:cNvSpPr>
          <p:nvPr>
            <p:ph type="title"/>
          </p:nvPr>
        </p:nvSpPr>
        <p:spPr/>
        <p:txBody>
          <a:bodyPr/>
          <a:lstStyle/>
          <a:p>
            <a:r>
              <a:rPr lang="en-US" dirty="0" err="1" smtClean="0"/>
              <a:t>Contoh</a:t>
            </a:r>
            <a:r>
              <a:rPr lang="en-US" dirty="0" smtClean="0"/>
              <a:t>:</a:t>
            </a:r>
            <a:endParaRPr lang="en-US" dirty="0"/>
          </a:p>
        </p:txBody>
      </p:sp>
    </p:spTree>
    <p:extLst>
      <p:ext uri="{BB962C8B-B14F-4D97-AF65-F5344CB8AC3E}">
        <p14:creationId xmlns:p14="http://schemas.microsoft.com/office/powerpoint/2010/main" val="3292315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KD3: </a:t>
            </a:r>
            <a:r>
              <a:rPr lang="en-US" dirty="0" err="1"/>
              <a:t>Pengetahuan</a:t>
            </a:r>
            <a:r>
              <a:rPr lang="en-US" dirty="0" err="1">
                <a:sym typeface="Wingdings" pitchFamily="2" charset="2"/>
              </a:rPr>
              <a:t>Memahami</a:t>
            </a:r>
            <a:r>
              <a:rPr lang="en-US" dirty="0">
                <a:sym typeface="Wingdings" pitchFamily="2" charset="2"/>
              </a:rPr>
              <a:t> </a:t>
            </a:r>
            <a:r>
              <a:rPr lang="en-US" dirty="0" err="1">
                <a:sym typeface="Wingdings" pitchFamily="2" charset="2"/>
              </a:rPr>
              <a:t>ilmu</a:t>
            </a:r>
            <a:r>
              <a:rPr lang="en-US" dirty="0">
                <a:sym typeface="Wingdings" pitchFamily="2" charset="2"/>
              </a:rPr>
              <a:t> </a:t>
            </a:r>
            <a:r>
              <a:rPr lang="en-US" dirty="0" err="1">
                <a:sym typeface="Wingdings" pitchFamily="2" charset="2"/>
              </a:rPr>
              <a:t>kebahasaan</a:t>
            </a:r>
            <a:r>
              <a:rPr lang="en-US" dirty="0">
                <a:sym typeface="Wingdings" pitchFamily="2" charset="2"/>
              </a:rPr>
              <a:t> </a:t>
            </a:r>
            <a:r>
              <a:rPr lang="en-US" dirty="0" err="1">
                <a:sym typeface="Wingdings" pitchFamily="2" charset="2"/>
              </a:rPr>
              <a:t>bagaimana</a:t>
            </a:r>
            <a:r>
              <a:rPr lang="en-US" dirty="0">
                <a:sym typeface="Wingdings" pitchFamily="2" charset="2"/>
              </a:rPr>
              <a:t> </a:t>
            </a:r>
            <a:r>
              <a:rPr lang="en-US" dirty="0" err="1">
                <a:sym typeface="Wingdings" pitchFamily="2" charset="2"/>
              </a:rPr>
              <a:t>membuat</a:t>
            </a:r>
            <a:r>
              <a:rPr lang="en-US" dirty="0">
                <a:sym typeface="Wingdings" pitchFamily="2" charset="2"/>
              </a:rPr>
              <a:t> </a:t>
            </a:r>
            <a:r>
              <a:rPr lang="en-US" dirty="0" err="1">
                <a:sym typeface="Wingdings" pitchFamily="2" charset="2"/>
              </a:rPr>
              <a:t>pertanyaan</a:t>
            </a:r>
            <a:r>
              <a:rPr lang="en-US" dirty="0">
                <a:sym typeface="Wingdings" pitchFamily="2" charset="2"/>
              </a:rPr>
              <a:t> </a:t>
            </a:r>
            <a:r>
              <a:rPr lang="en-US" dirty="0" err="1">
                <a:sym typeface="Wingdings" pitchFamily="2" charset="2"/>
              </a:rPr>
              <a:t>untuk</a:t>
            </a:r>
            <a:r>
              <a:rPr lang="en-US" dirty="0">
                <a:sym typeface="Wingdings" pitchFamily="2" charset="2"/>
              </a:rPr>
              <a:t> </a:t>
            </a:r>
            <a:r>
              <a:rPr lang="en-US" dirty="0" err="1">
                <a:sym typeface="Wingdings" pitchFamily="2" charset="2"/>
              </a:rPr>
              <a:t>mengenal</a:t>
            </a:r>
            <a:r>
              <a:rPr lang="en-US" dirty="0">
                <a:sym typeface="Wingdings" pitchFamily="2" charset="2"/>
              </a:rPr>
              <a:t> </a:t>
            </a:r>
            <a:r>
              <a:rPr lang="en-US" dirty="0" err="1">
                <a:sym typeface="Wingdings" pitchFamily="2" charset="2"/>
              </a:rPr>
              <a:t>seseorang</a:t>
            </a:r>
            <a:r>
              <a:rPr lang="en-US" dirty="0"/>
              <a:t> </a:t>
            </a:r>
            <a:r>
              <a:rPr lang="en-US" dirty="0" err="1"/>
              <a:t>dan</a:t>
            </a:r>
            <a:r>
              <a:rPr lang="en-US" dirty="0"/>
              <a:t> </a:t>
            </a:r>
            <a:r>
              <a:rPr lang="en-US" dirty="0" err="1">
                <a:sym typeface="Wingdings" pitchFamily="2" charset="2"/>
              </a:rPr>
              <a:t>cara</a:t>
            </a:r>
            <a:r>
              <a:rPr lang="en-US" dirty="0">
                <a:sym typeface="Wingdings" pitchFamily="2" charset="2"/>
              </a:rPr>
              <a:t> </a:t>
            </a:r>
            <a:r>
              <a:rPr lang="en-US" dirty="0" err="1">
                <a:sym typeface="Wingdings" pitchFamily="2" charset="2"/>
              </a:rPr>
              <a:t>mendeskripsikan</a:t>
            </a:r>
            <a:r>
              <a:rPr lang="en-US" dirty="0">
                <a:sym typeface="Wingdings" pitchFamily="2" charset="2"/>
              </a:rPr>
              <a:t> </a:t>
            </a:r>
            <a:r>
              <a:rPr lang="en-US" dirty="0" err="1">
                <a:sym typeface="Wingdings" pitchFamily="2" charset="2"/>
              </a:rPr>
              <a:t>seseorang</a:t>
            </a:r>
            <a:r>
              <a:rPr lang="en-US" dirty="0">
                <a:sym typeface="Wingdings" pitchFamily="2" charset="2"/>
              </a:rPr>
              <a:t>.</a:t>
            </a:r>
            <a:endParaRPr lang="en-US" dirty="0"/>
          </a:p>
          <a:p>
            <a:r>
              <a:rPr lang="en-US" dirty="0" err="1" smtClean="0"/>
              <a:t>Indikator</a:t>
            </a:r>
            <a:r>
              <a:rPr lang="en-US" dirty="0" smtClean="0"/>
              <a:t>: </a:t>
            </a:r>
            <a:r>
              <a:rPr lang="en-US" dirty="0" err="1" smtClean="0"/>
              <a:t>Siswa</a:t>
            </a:r>
            <a:r>
              <a:rPr lang="en-US" dirty="0" smtClean="0"/>
              <a:t> </a:t>
            </a:r>
            <a:r>
              <a:rPr lang="en-US" dirty="0" err="1" smtClean="0"/>
              <a:t>mampu</a:t>
            </a:r>
            <a:r>
              <a:rPr lang="en-US" dirty="0" smtClean="0"/>
              <a:t>….</a:t>
            </a:r>
          </a:p>
          <a:p>
            <a:r>
              <a:rPr lang="en-US" dirty="0" smtClean="0"/>
              <a:t>1. </a:t>
            </a:r>
            <a:r>
              <a:rPr lang="en-US" dirty="0" err="1" smtClean="0"/>
              <a:t>Membuat</a:t>
            </a:r>
            <a:r>
              <a:rPr lang="en-US" dirty="0" smtClean="0"/>
              <a:t> </a:t>
            </a:r>
            <a:r>
              <a:rPr lang="en-US" dirty="0" err="1" smtClean="0"/>
              <a:t>pertanyaan</a:t>
            </a:r>
            <a:r>
              <a:rPr lang="en-US" dirty="0" smtClean="0"/>
              <a:t> </a:t>
            </a:r>
            <a:r>
              <a:rPr lang="en-US" dirty="0" err="1" smtClean="0"/>
              <a:t>untuk</a:t>
            </a:r>
            <a:r>
              <a:rPr lang="en-US" dirty="0" smtClean="0"/>
              <a:t> </a:t>
            </a:r>
            <a:r>
              <a:rPr lang="en-US" dirty="0" err="1" smtClean="0"/>
              <a:t>mengenal</a:t>
            </a:r>
            <a:r>
              <a:rPr lang="en-US" dirty="0" smtClean="0"/>
              <a:t> </a:t>
            </a:r>
            <a:r>
              <a:rPr lang="en-US" dirty="0" err="1" smtClean="0"/>
              <a:t>seseorang</a:t>
            </a:r>
            <a:r>
              <a:rPr lang="en-US" dirty="0" smtClean="0"/>
              <a:t>.</a:t>
            </a:r>
          </a:p>
          <a:p>
            <a:r>
              <a:rPr lang="en-US" dirty="0" smtClean="0"/>
              <a:t>2. </a:t>
            </a:r>
            <a:r>
              <a:rPr lang="en-US" dirty="0" err="1" smtClean="0"/>
              <a:t>Menjawab</a:t>
            </a:r>
            <a:r>
              <a:rPr lang="en-US" dirty="0" smtClean="0"/>
              <a:t> </a:t>
            </a:r>
            <a:r>
              <a:rPr lang="en-US" dirty="0" err="1" smtClean="0"/>
              <a:t>pertanyaan</a:t>
            </a:r>
            <a:r>
              <a:rPr lang="en-US" dirty="0" smtClean="0"/>
              <a:t> </a:t>
            </a:r>
            <a:r>
              <a:rPr lang="en-US" dirty="0" err="1" smtClean="0"/>
              <a:t>mengenai</a:t>
            </a:r>
            <a:r>
              <a:rPr lang="en-US" dirty="0" smtClean="0"/>
              <a:t> </a:t>
            </a:r>
            <a:r>
              <a:rPr lang="en-US" dirty="0" err="1" smtClean="0"/>
              <a:t>identitas</a:t>
            </a:r>
            <a:r>
              <a:rPr lang="en-US" dirty="0" smtClean="0"/>
              <a:t> </a:t>
            </a:r>
            <a:r>
              <a:rPr lang="en-US" dirty="0" err="1" smtClean="0"/>
              <a:t>diri</a:t>
            </a:r>
            <a:r>
              <a:rPr lang="en-US" dirty="0" smtClean="0"/>
              <a:t>.</a:t>
            </a:r>
          </a:p>
          <a:p>
            <a:r>
              <a:rPr lang="en-US" dirty="0" smtClean="0"/>
              <a:t>3. </a:t>
            </a:r>
            <a:r>
              <a:rPr lang="en-US" dirty="0" err="1" smtClean="0"/>
              <a:t>Menganalisa</a:t>
            </a:r>
            <a:r>
              <a:rPr lang="en-US" dirty="0" smtClean="0"/>
              <a:t> </a:t>
            </a:r>
            <a:r>
              <a:rPr lang="en-US" dirty="0" err="1" smtClean="0"/>
              <a:t>struktur</a:t>
            </a:r>
            <a:r>
              <a:rPr lang="en-US" dirty="0" smtClean="0"/>
              <a:t> </a:t>
            </a:r>
            <a:r>
              <a:rPr lang="en-US" dirty="0" err="1" smtClean="0"/>
              <a:t>teks</a:t>
            </a:r>
            <a:r>
              <a:rPr lang="en-US" dirty="0" smtClean="0"/>
              <a:t> </a:t>
            </a:r>
            <a:r>
              <a:rPr lang="en-US" dirty="0" err="1" smtClean="0"/>
              <a:t>tentang</a:t>
            </a:r>
            <a:r>
              <a:rPr lang="en-US" dirty="0" smtClean="0"/>
              <a:t> </a:t>
            </a:r>
            <a:r>
              <a:rPr lang="en-US" dirty="0" err="1" smtClean="0"/>
              <a:t>mendeskripsikan</a:t>
            </a:r>
            <a:r>
              <a:rPr lang="en-US" dirty="0" smtClean="0"/>
              <a:t> </a:t>
            </a:r>
            <a:r>
              <a:rPr lang="en-US" dirty="0" err="1" smtClean="0"/>
              <a:t>seseorang</a:t>
            </a:r>
            <a:r>
              <a:rPr lang="en-US" dirty="0" smtClean="0"/>
              <a:t>.</a:t>
            </a:r>
          </a:p>
          <a:p>
            <a:endParaRPr lang="en-US" dirty="0" smtClean="0"/>
          </a:p>
          <a:p>
            <a:pPr marL="109728" indent="0">
              <a:buNone/>
            </a:pPr>
            <a:endParaRPr lang="en-US" dirty="0"/>
          </a:p>
        </p:txBody>
      </p:sp>
      <p:sp>
        <p:nvSpPr>
          <p:cNvPr id="3" name="Title 2"/>
          <p:cNvSpPr>
            <a:spLocks noGrp="1"/>
          </p:cNvSpPr>
          <p:nvPr>
            <p:ph type="title"/>
          </p:nvPr>
        </p:nvSpPr>
        <p:spPr/>
        <p:txBody>
          <a:bodyPr/>
          <a:lstStyle/>
          <a:p>
            <a:pPr algn="ctr"/>
            <a:r>
              <a:rPr lang="en-US" dirty="0" err="1" smtClean="0"/>
              <a:t>Indikator</a:t>
            </a:r>
            <a:r>
              <a:rPr lang="en-US" dirty="0" smtClean="0"/>
              <a:t> KD3</a:t>
            </a:r>
            <a:endParaRPr lang="en-US" dirty="0"/>
          </a:p>
        </p:txBody>
      </p:sp>
    </p:spTree>
    <p:extLst>
      <p:ext uri="{BB962C8B-B14F-4D97-AF65-F5344CB8AC3E}">
        <p14:creationId xmlns:p14="http://schemas.microsoft.com/office/powerpoint/2010/main" val="3467673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KD4: </a:t>
            </a:r>
            <a:r>
              <a:rPr lang="en-US" dirty="0" err="1"/>
              <a:t>Keterampilan</a:t>
            </a:r>
            <a:r>
              <a:rPr lang="en-US" dirty="0"/>
              <a:t> </a:t>
            </a:r>
            <a:r>
              <a:rPr lang="en-US" dirty="0">
                <a:sym typeface="Wingdings" pitchFamily="2" charset="2"/>
              </a:rPr>
              <a:t> </a:t>
            </a:r>
            <a:r>
              <a:rPr lang="en-US" dirty="0" err="1">
                <a:sym typeface="Wingdings" pitchFamily="2" charset="2"/>
              </a:rPr>
              <a:t>Menunjukkan</a:t>
            </a:r>
            <a:r>
              <a:rPr lang="en-US" dirty="0">
                <a:sym typeface="Wingdings" pitchFamily="2" charset="2"/>
              </a:rPr>
              <a:t> </a:t>
            </a:r>
            <a:r>
              <a:rPr lang="en-US" dirty="0" err="1">
                <a:sym typeface="Wingdings" pitchFamily="2" charset="2"/>
              </a:rPr>
              <a:t>keterampilan</a:t>
            </a:r>
            <a:r>
              <a:rPr lang="en-US" dirty="0">
                <a:sym typeface="Wingdings" pitchFamily="2" charset="2"/>
              </a:rPr>
              <a:t> </a:t>
            </a:r>
            <a:r>
              <a:rPr lang="en-US" dirty="0" err="1">
                <a:sym typeface="Wingdings" pitchFamily="2" charset="2"/>
              </a:rPr>
              <a:t>mendapat</a:t>
            </a:r>
            <a:r>
              <a:rPr lang="en-US" dirty="0">
                <a:sym typeface="Wingdings" pitchFamily="2" charset="2"/>
              </a:rPr>
              <a:t> </a:t>
            </a:r>
            <a:r>
              <a:rPr lang="en-US" dirty="0" err="1">
                <a:sym typeface="Wingdings" pitchFamily="2" charset="2"/>
              </a:rPr>
              <a:t>informasi</a:t>
            </a:r>
            <a:r>
              <a:rPr lang="en-US" dirty="0">
                <a:sym typeface="Wingdings" pitchFamily="2" charset="2"/>
              </a:rPr>
              <a:t> </a:t>
            </a:r>
            <a:r>
              <a:rPr lang="en-US" dirty="0" err="1">
                <a:sym typeface="Wingdings" pitchFamily="2" charset="2"/>
              </a:rPr>
              <a:t>tentang</a:t>
            </a:r>
            <a:r>
              <a:rPr lang="en-US" dirty="0">
                <a:sym typeface="Wingdings" pitchFamily="2" charset="2"/>
              </a:rPr>
              <a:t> </a:t>
            </a:r>
            <a:r>
              <a:rPr lang="en-US" dirty="0" err="1">
                <a:sym typeface="Wingdings" pitchFamily="2" charset="2"/>
              </a:rPr>
              <a:t>seseorang</a:t>
            </a:r>
            <a:r>
              <a:rPr lang="en-US" dirty="0">
                <a:sym typeface="Wingdings" pitchFamily="2" charset="2"/>
              </a:rPr>
              <a:t> </a:t>
            </a:r>
            <a:r>
              <a:rPr lang="en-US" dirty="0" err="1">
                <a:sym typeface="Wingdings" pitchFamily="2" charset="2"/>
              </a:rPr>
              <a:t>dan</a:t>
            </a:r>
            <a:r>
              <a:rPr lang="en-US" dirty="0">
                <a:sym typeface="Wingdings" pitchFamily="2" charset="2"/>
              </a:rPr>
              <a:t> </a:t>
            </a:r>
            <a:r>
              <a:rPr lang="en-US" dirty="0" err="1">
                <a:sym typeface="Wingdings" pitchFamily="2" charset="2"/>
              </a:rPr>
              <a:t>mempresentasikan</a:t>
            </a:r>
            <a:endParaRPr lang="en-US" dirty="0"/>
          </a:p>
          <a:p>
            <a:r>
              <a:rPr lang="en-US" dirty="0" err="1" smtClean="0"/>
              <a:t>Indikator</a:t>
            </a:r>
            <a:r>
              <a:rPr lang="en-US" dirty="0" smtClean="0"/>
              <a:t>: </a:t>
            </a:r>
            <a:r>
              <a:rPr lang="en-US" dirty="0" err="1" smtClean="0"/>
              <a:t>Siswa</a:t>
            </a:r>
            <a:r>
              <a:rPr lang="en-US" dirty="0" smtClean="0"/>
              <a:t> </a:t>
            </a:r>
            <a:r>
              <a:rPr lang="en-US" dirty="0" err="1" smtClean="0"/>
              <a:t>mampu</a:t>
            </a:r>
            <a:r>
              <a:rPr lang="en-US" dirty="0" smtClean="0"/>
              <a:t>….</a:t>
            </a:r>
          </a:p>
          <a:p>
            <a:r>
              <a:rPr lang="en-US" dirty="0" smtClean="0"/>
              <a:t>1. </a:t>
            </a:r>
            <a:r>
              <a:rPr lang="en-US" dirty="0" err="1" smtClean="0"/>
              <a:t>membuat</a:t>
            </a:r>
            <a:r>
              <a:rPr lang="en-US" dirty="0" smtClean="0"/>
              <a:t> dialog </a:t>
            </a:r>
            <a:r>
              <a:rPr lang="en-US" dirty="0" err="1" smtClean="0"/>
              <a:t>tentang</a:t>
            </a:r>
            <a:r>
              <a:rPr lang="en-US" dirty="0" smtClean="0"/>
              <a:t> </a:t>
            </a:r>
            <a:r>
              <a:rPr lang="en-US" dirty="0" err="1" smtClean="0"/>
              <a:t>perkenalan</a:t>
            </a:r>
            <a:r>
              <a:rPr lang="en-US" dirty="0" smtClean="0"/>
              <a:t> </a:t>
            </a:r>
            <a:r>
              <a:rPr lang="en-US" dirty="0" err="1" smtClean="0"/>
              <a:t>diri</a:t>
            </a:r>
            <a:r>
              <a:rPr lang="en-US" dirty="0" smtClean="0"/>
              <a:t>.</a:t>
            </a:r>
          </a:p>
          <a:p>
            <a:r>
              <a:rPr lang="en-US" dirty="0" smtClean="0"/>
              <a:t>2. </a:t>
            </a:r>
            <a:r>
              <a:rPr lang="en-US" dirty="0" err="1" smtClean="0"/>
              <a:t>mepraktikan</a:t>
            </a:r>
            <a:r>
              <a:rPr lang="en-US" dirty="0" smtClean="0"/>
              <a:t> dialog </a:t>
            </a:r>
            <a:r>
              <a:rPr lang="en-US" dirty="0" err="1" smtClean="0"/>
              <a:t>tentang</a:t>
            </a:r>
            <a:r>
              <a:rPr lang="en-US" dirty="0" smtClean="0"/>
              <a:t> </a:t>
            </a:r>
            <a:r>
              <a:rPr lang="en-US" dirty="0" err="1" smtClean="0"/>
              <a:t>memperkenalkan</a:t>
            </a:r>
            <a:r>
              <a:rPr lang="en-US" dirty="0" smtClean="0"/>
              <a:t> </a:t>
            </a:r>
            <a:r>
              <a:rPr lang="en-US" dirty="0" err="1" smtClean="0"/>
              <a:t>diri</a:t>
            </a:r>
            <a:r>
              <a:rPr lang="en-US" dirty="0" smtClean="0"/>
              <a:t>.</a:t>
            </a:r>
          </a:p>
          <a:p>
            <a:r>
              <a:rPr lang="en-US" dirty="0" smtClean="0"/>
              <a:t>3. </a:t>
            </a:r>
            <a:r>
              <a:rPr lang="en-US" dirty="0" err="1" smtClean="0"/>
              <a:t>Membuat</a:t>
            </a:r>
            <a:r>
              <a:rPr lang="en-US" dirty="0" smtClean="0"/>
              <a:t> </a:t>
            </a:r>
            <a:r>
              <a:rPr lang="en-US" dirty="0" err="1" smtClean="0"/>
              <a:t>teks</a:t>
            </a:r>
            <a:r>
              <a:rPr lang="en-US" dirty="0" smtClean="0"/>
              <a:t> </a:t>
            </a:r>
            <a:r>
              <a:rPr lang="en-US" dirty="0" err="1" smtClean="0"/>
              <a:t>tentang</a:t>
            </a:r>
            <a:r>
              <a:rPr lang="en-US" dirty="0" smtClean="0"/>
              <a:t> </a:t>
            </a:r>
            <a:r>
              <a:rPr lang="en-US" dirty="0" err="1" smtClean="0"/>
              <a:t>mendeskripsi</a:t>
            </a:r>
            <a:r>
              <a:rPr lang="en-US" dirty="0" smtClean="0"/>
              <a:t> </a:t>
            </a:r>
            <a:r>
              <a:rPr lang="en-US" dirty="0" err="1" smtClean="0"/>
              <a:t>seseorang</a:t>
            </a:r>
            <a:r>
              <a:rPr lang="en-US" dirty="0" smtClean="0"/>
              <a:t>.</a:t>
            </a:r>
          </a:p>
          <a:p>
            <a:r>
              <a:rPr lang="en-US" dirty="0" smtClean="0"/>
              <a:t>4. </a:t>
            </a:r>
            <a:r>
              <a:rPr lang="en-US" dirty="0" err="1" smtClean="0"/>
              <a:t>Mempresentasikan</a:t>
            </a:r>
            <a:r>
              <a:rPr lang="en-US" dirty="0" smtClean="0"/>
              <a:t> </a:t>
            </a:r>
            <a:r>
              <a:rPr lang="en-US" dirty="0" err="1" smtClean="0"/>
              <a:t>bagaimana</a:t>
            </a:r>
            <a:r>
              <a:rPr lang="en-US" dirty="0" smtClean="0"/>
              <a:t> </a:t>
            </a:r>
            <a:r>
              <a:rPr lang="en-US" dirty="0" err="1" smtClean="0"/>
              <a:t>mendeskripsikan</a:t>
            </a:r>
            <a:r>
              <a:rPr lang="en-US" dirty="0" smtClean="0"/>
              <a:t> </a:t>
            </a:r>
            <a:r>
              <a:rPr lang="en-US" dirty="0" err="1" smtClean="0"/>
              <a:t>seseorang</a:t>
            </a:r>
            <a:r>
              <a:rPr lang="en-US" dirty="0" smtClean="0"/>
              <a:t>.</a:t>
            </a:r>
            <a:endParaRPr lang="en-US" dirty="0"/>
          </a:p>
        </p:txBody>
      </p:sp>
      <p:sp>
        <p:nvSpPr>
          <p:cNvPr id="3" name="Title 2"/>
          <p:cNvSpPr>
            <a:spLocks noGrp="1"/>
          </p:cNvSpPr>
          <p:nvPr>
            <p:ph type="title"/>
          </p:nvPr>
        </p:nvSpPr>
        <p:spPr/>
        <p:txBody>
          <a:bodyPr/>
          <a:lstStyle/>
          <a:p>
            <a:pPr algn="ctr"/>
            <a:r>
              <a:rPr lang="en-US" dirty="0" err="1" smtClean="0"/>
              <a:t>Indikator</a:t>
            </a:r>
            <a:r>
              <a:rPr lang="en-US" dirty="0" smtClean="0"/>
              <a:t> KD 4</a:t>
            </a:r>
            <a:endParaRPr lang="en-US" dirty="0"/>
          </a:p>
        </p:txBody>
      </p:sp>
    </p:spTree>
    <p:extLst>
      <p:ext uri="{BB962C8B-B14F-4D97-AF65-F5344CB8AC3E}">
        <p14:creationId xmlns:p14="http://schemas.microsoft.com/office/powerpoint/2010/main" val="1049644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548680"/>
            <a:ext cx="8136903"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8"/>
            <a:ext cx="8229600" cy="58018"/>
          </a:xfrm>
        </p:spPr>
        <p:txBody>
          <a:bodyPr>
            <a:normAutofit fontScale="90000"/>
          </a:bodyPr>
          <a:lstStyle/>
          <a:p>
            <a:endParaRPr lang="en-US" dirty="0"/>
          </a:p>
        </p:txBody>
      </p:sp>
    </p:spTree>
    <p:extLst>
      <p:ext uri="{BB962C8B-B14F-4D97-AF65-F5344CB8AC3E}">
        <p14:creationId xmlns:p14="http://schemas.microsoft.com/office/powerpoint/2010/main" val="10619107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322</TotalTime>
  <Words>738</Words>
  <Application>Microsoft Office PowerPoint</Application>
  <PresentationFormat>On-screen Show (4:3)</PresentationFormat>
  <Paragraphs>121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EDUKASI TENTANG SCIENTIFIC APPROACH KEPADA MAHASISWA KKN DAN GURU UNTUK MEWUJUDKAN DESA TANGGUH PENDIDIKAN </vt:lpstr>
      <vt:lpstr>PowerPoint Presentation</vt:lpstr>
      <vt:lpstr>PowerPoint Presentation</vt:lpstr>
      <vt:lpstr>PowerPoint Presentation</vt:lpstr>
      <vt:lpstr>PowerPoint Presentation</vt:lpstr>
      <vt:lpstr>Contoh:</vt:lpstr>
      <vt:lpstr>Indikator KD3</vt:lpstr>
      <vt:lpstr>Indikator KD 4</vt:lpstr>
      <vt:lpstr>PowerPoint Presentation</vt:lpstr>
      <vt:lpstr>Langkah-Langkah Pembelajaran</vt:lpstr>
      <vt:lpstr>FAKTA/FENOMENA</vt:lpstr>
      <vt:lpstr>PowerPoint Presentation</vt:lpstr>
      <vt:lpstr>PowerPoint Presentation</vt:lpstr>
      <vt:lpstr>PowerPoint Presentation</vt:lpstr>
      <vt:lpstr>PowerPoint Presentation</vt:lpstr>
      <vt:lpstr>PowerPoint Presentation</vt:lpstr>
      <vt:lpstr>PowerPoint Presentation</vt:lpstr>
      <vt:lpstr>Teks: How to make fried rice</vt:lpstr>
      <vt:lpstr>PowerPoint Presentation</vt:lpstr>
      <vt:lpstr>PENILAIAN PROSES DAN  HASIL BELAJAR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Pardomuan</dc:creator>
  <cp:lastModifiedBy>ismail - [2010]</cp:lastModifiedBy>
  <cp:revision>40</cp:revision>
  <dcterms:created xsi:type="dcterms:W3CDTF">2013-06-27T07:30:13Z</dcterms:created>
  <dcterms:modified xsi:type="dcterms:W3CDTF">2021-08-14T09:42:49Z</dcterms:modified>
</cp:coreProperties>
</file>