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257" r:id="rId2"/>
    <p:sldId id="300" r:id="rId3"/>
    <p:sldId id="301" r:id="rId4"/>
    <p:sldId id="303" r:id="rId5"/>
    <p:sldId id="338" r:id="rId6"/>
    <p:sldId id="339" r:id="rId7"/>
    <p:sldId id="30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42" r:id="rId17"/>
    <p:sldId id="337" r:id="rId18"/>
    <p:sldId id="325" r:id="rId19"/>
    <p:sldId id="270" r:id="rId20"/>
    <p:sldId id="272" r:id="rId21"/>
    <p:sldId id="273" r:id="rId22"/>
    <p:sldId id="274" r:id="rId23"/>
    <p:sldId id="275" r:id="rId24"/>
    <p:sldId id="276" r:id="rId25"/>
    <p:sldId id="326" r:id="rId26"/>
    <p:sldId id="327" r:id="rId27"/>
    <p:sldId id="328" r:id="rId28"/>
    <p:sldId id="329" r:id="rId29"/>
    <p:sldId id="330" r:id="rId30"/>
    <p:sldId id="280" r:id="rId31"/>
    <p:sldId id="884" r:id="rId32"/>
    <p:sldId id="320" r:id="rId33"/>
    <p:sldId id="333" r:id="rId34"/>
    <p:sldId id="335" r:id="rId35"/>
    <p:sldId id="343" r:id="rId36"/>
    <p:sldId id="297" r:id="rId37"/>
    <p:sldId id="336" r:id="rId38"/>
  </p:sldIdLst>
  <p:sldSz cx="9144000" cy="6858000" type="screen4x3"/>
  <p:notesSz cx="9866313" cy="6735763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4AC03-5C48-4956-995F-A6A2F1832008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9E3DF9-D7F7-4063-8765-DC043382C08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PENYEBAB</a:t>
          </a:r>
        </a:p>
      </dgm:t>
    </dgm:pt>
    <dgm:pt modelId="{AB4828C2-71F0-4AC1-9656-324323A47190}" type="parTrans" cxnId="{5E8C6F1B-108D-4517-8B28-8A55EF8623DC}">
      <dgm:prSet/>
      <dgm:spPr/>
      <dgm:t>
        <a:bodyPr/>
        <a:lstStyle/>
        <a:p>
          <a:endParaRPr lang="en-US"/>
        </a:p>
      </dgm:t>
    </dgm:pt>
    <dgm:pt modelId="{12CF1DBD-22C3-49DC-B0BF-31543C21B62C}" type="sibTrans" cxnId="{5E8C6F1B-108D-4517-8B28-8A55EF8623DC}">
      <dgm:prSet/>
      <dgm:spPr/>
      <dgm:t>
        <a:bodyPr/>
        <a:lstStyle/>
        <a:p>
          <a:endParaRPr lang="en-US"/>
        </a:p>
      </dgm:t>
    </dgm:pt>
    <dgm:pt modelId="{C9AE7C49-5034-4B4D-AEE7-CEC61B30B5ED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PRIBADI/</a:t>
          </a:r>
          <a:r>
            <a:rPr lang="en-US" b="1" dirty="0">
              <a:solidFill>
                <a:schemeClr val="tx1"/>
              </a:solidFill>
            </a:rPr>
            <a:t>DIRI SENDIRI</a:t>
          </a:r>
        </a:p>
      </dgm:t>
    </dgm:pt>
    <dgm:pt modelId="{47700B40-B7ED-4FA7-A4CE-65E2B034E752}" type="parTrans" cxnId="{B6E33A06-54A2-4CA8-AE20-08171EF74FA3}">
      <dgm:prSet/>
      <dgm:spPr/>
      <dgm:t>
        <a:bodyPr/>
        <a:lstStyle/>
        <a:p>
          <a:endParaRPr lang="en-US"/>
        </a:p>
      </dgm:t>
    </dgm:pt>
    <dgm:pt modelId="{66F6218B-F0D4-4392-8A7C-2E737DF8FFEA}" type="sibTrans" cxnId="{B6E33A06-54A2-4CA8-AE20-08171EF74FA3}">
      <dgm:prSet/>
      <dgm:spPr/>
      <dgm:t>
        <a:bodyPr/>
        <a:lstStyle/>
        <a:p>
          <a:endParaRPr lang="en-US"/>
        </a:p>
      </dgm:t>
    </dgm:pt>
    <dgm:pt modelId="{CBF4DEFF-CC34-4BC6-B15C-59F53473222A}">
      <dgm:prSet phldrT="[Text]" custT="1"/>
      <dgm:spPr/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KELUARGA</a:t>
          </a:r>
          <a:endParaRPr lang="en-US" sz="1600" b="1" dirty="0">
            <a:solidFill>
              <a:schemeClr val="tx1"/>
            </a:solidFill>
          </a:endParaRPr>
        </a:p>
      </dgm:t>
    </dgm:pt>
    <dgm:pt modelId="{DFD9D9B6-3E38-484D-9BF4-9730FD2FAE2C}" type="parTrans" cxnId="{C19D2A7D-C3BD-41A3-BB0D-D79988B93C3F}">
      <dgm:prSet/>
      <dgm:spPr/>
      <dgm:t>
        <a:bodyPr/>
        <a:lstStyle/>
        <a:p>
          <a:endParaRPr lang="en-US"/>
        </a:p>
      </dgm:t>
    </dgm:pt>
    <dgm:pt modelId="{4AF44646-DD23-451A-A216-EF0150E6A8FD}" type="sibTrans" cxnId="{C19D2A7D-C3BD-41A3-BB0D-D79988B93C3F}">
      <dgm:prSet/>
      <dgm:spPr/>
      <dgm:t>
        <a:bodyPr/>
        <a:lstStyle/>
        <a:p>
          <a:endParaRPr lang="en-US"/>
        </a:p>
      </dgm:t>
    </dgm:pt>
    <dgm:pt modelId="{CC39DEDA-630A-4593-B762-94D0DE0DA25F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KELOMPOK</a:t>
          </a:r>
          <a:endParaRPr lang="id-ID" sz="1600" b="1" dirty="0">
            <a:solidFill>
              <a:schemeClr val="tx1"/>
            </a:solidFill>
          </a:endParaRPr>
        </a:p>
        <a:p>
          <a:r>
            <a:rPr lang="id-ID" sz="1600" b="1" dirty="0">
              <a:solidFill>
                <a:schemeClr val="tx1"/>
              </a:solidFill>
            </a:rPr>
            <a:t>/SINDIKAT</a:t>
          </a:r>
          <a:endParaRPr lang="en-US" sz="1600" b="1" dirty="0">
            <a:solidFill>
              <a:schemeClr val="tx1"/>
            </a:solidFill>
          </a:endParaRPr>
        </a:p>
      </dgm:t>
    </dgm:pt>
    <dgm:pt modelId="{093FFD9A-E6BE-4D56-94B7-F5ADF174563F}" type="parTrans" cxnId="{11D83D73-9277-416D-82F2-F7FA80965168}">
      <dgm:prSet/>
      <dgm:spPr/>
      <dgm:t>
        <a:bodyPr/>
        <a:lstStyle/>
        <a:p>
          <a:endParaRPr lang="en-US"/>
        </a:p>
      </dgm:t>
    </dgm:pt>
    <dgm:pt modelId="{5397444C-00B5-4C37-ABFC-440C79B34F98}" type="sibTrans" cxnId="{11D83D73-9277-416D-82F2-F7FA80965168}">
      <dgm:prSet/>
      <dgm:spPr/>
      <dgm:t>
        <a:bodyPr/>
        <a:lstStyle/>
        <a:p>
          <a:endParaRPr lang="en-US"/>
        </a:p>
      </dgm:t>
    </dgm:pt>
    <dgm:pt modelId="{278603FC-7700-4AF6-94B1-82C89391C861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</a:t>
          </a:r>
          <a:r>
            <a:rPr lang="en-US" sz="1800" b="1" dirty="0">
              <a:solidFill>
                <a:schemeClr val="tx1"/>
              </a:solidFill>
            </a:rPr>
            <a:t>INGKUNGAN</a:t>
          </a:r>
        </a:p>
      </dgm:t>
    </dgm:pt>
    <dgm:pt modelId="{B2DF01D6-22F6-4097-8531-1C86879D0ACC}" type="parTrans" cxnId="{26668ED7-010E-48FB-869D-62CAC2BC41A5}">
      <dgm:prSet/>
      <dgm:spPr/>
      <dgm:t>
        <a:bodyPr/>
        <a:lstStyle/>
        <a:p>
          <a:endParaRPr lang="en-US"/>
        </a:p>
      </dgm:t>
    </dgm:pt>
    <dgm:pt modelId="{1F04BF62-044F-4A40-A4D8-27676BDFECFC}" type="sibTrans" cxnId="{26668ED7-010E-48FB-869D-62CAC2BC41A5}">
      <dgm:prSet/>
      <dgm:spPr/>
      <dgm:t>
        <a:bodyPr/>
        <a:lstStyle/>
        <a:p>
          <a:endParaRPr lang="en-US"/>
        </a:p>
      </dgm:t>
    </dgm:pt>
    <dgm:pt modelId="{32A5C322-696C-4770-9570-7DEB7A8CEE94}" type="pres">
      <dgm:prSet presAssocID="{2014AC03-5C48-4956-995F-A6A2F18320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991DF2-E2E2-4D8D-BC19-DF4D30BD38A3}" type="pres">
      <dgm:prSet presAssocID="{689E3DF9-D7F7-4063-8765-DC043382C08B}" presName="centerShape" presStyleLbl="node0" presStyleIdx="0" presStyleCnt="1" custLinFactNeighborX="2699" custLinFactNeighborY="1590"/>
      <dgm:spPr/>
      <dgm:t>
        <a:bodyPr/>
        <a:lstStyle/>
        <a:p>
          <a:endParaRPr lang="id-ID"/>
        </a:p>
      </dgm:t>
    </dgm:pt>
    <dgm:pt modelId="{D0E4D6FD-B0E9-4A91-BDF1-2574AE0FB1FD}" type="pres">
      <dgm:prSet presAssocID="{C9AE7C49-5034-4B4D-AEE7-CEC61B30B5ED}" presName="node" presStyleLbl="node1" presStyleIdx="0" presStyleCnt="4" custScaleX="145361" custScaleY="1125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390FCD-63CA-47C6-B63C-F8F0BD8E50CA}" type="pres">
      <dgm:prSet presAssocID="{C9AE7C49-5034-4B4D-AEE7-CEC61B30B5ED}" presName="dummy" presStyleCnt="0"/>
      <dgm:spPr/>
    </dgm:pt>
    <dgm:pt modelId="{D21CA021-FC26-4A7A-B276-AC73C244DB42}" type="pres">
      <dgm:prSet presAssocID="{66F6218B-F0D4-4392-8A7C-2E737DF8FFEA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5614996-A10F-431E-B98D-C20D63F3B793}" type="pres">
      <dgm:prSet presAssocID="{CBF4DEFF-CC34-4BC6-B15C-59F53473222A}" presName="node" presStyleLbl="node1" presStyleIdx="1" presStyleCnt="4" custScaleX="1239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10820A-DE82-4ECE-9AF4-BF6E083FF544}" type="pres">
      <dgm:prSet presAssocID="{CBF4DEFF-CC34-4BC6-B15C-59F53473222A}" presName="dummy" presStyleCnt="0"/>
      <dgm:spPr/>
    </dgm:pt>
    <dgm:pt modelId="{D585328B-CD66-4A9F-8D6C-B0B1C0131551}" type="pres">
      <dgm:prSet presAssocID="{4AF44646-DD23-451A-A216-EF0150E6A8FD}" presName="sibTrans" presStyleLbl="sibTrans2D1" presStyleIdx="1" presStyleCnt="4"/>
      <dgm:spPr/>
      <dgm:t>
        <a:bodyPr/>
        <a:lstStyle/>
        <a:p>
          <a:endParaRPr lang="id-ID"/>
        </a:p>
      </dgm:t>
    </dgm:pt>
    <dgm:pt modelId="{46816513-3CF4-47AC-896D-9A10C2EC4D44}" type="pres">
      <dgm:prSet presAssocID="{CC39DEDA-630A-4593-B762-94D0DE0DA25F}" presName="node" presStyleLbl="node1" presStyleIdx="2" presStyleCnt="4" custScaleX="1425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9F2F63-3EB5-4750-80CA-AA94F264A8BF}" type="pres">
      <dgm:prSet presAssocID="{CC39DEDA-630A-4593-B762-94D0DE0DA25F}" presName="dummy" presStyleCnt="0"/>
      <dgm:spPr/>
    </dgm:pt>
    <dgm:pt modelId="{FF53F277-0E2A-4466-9F54-CD3F481621DF}" type="pres">
      <dgm:prSet presAssocID="{5397444C-00B5-4C37-ABFC-440C79B34F98}" presName="sibTrans" presStyleLbl="sibTrans2D1" presStyleIdx="2" presStyleCnt="4"/>
      <dgm:spPr/>
      <dgm:t>
        <a:bodyPr/>
        <a:lstStyle/>
        <a:p>
          <a:endParaRPr lang="id-ID"/>
        </a:p>
      </dgm:t>
    </dgm:pt>
    <dgm:pt modelId="{ADC6D931-0478-47A4-B0DA-633561ACE430}" type="pres">
      <dgm:prSet presAssocID="{278603FC-7700-4AF6-94B1-82C89391C861}" presName="node" presStyleLbl="node1" presStyleIdx="3" presStyleCnt="4" custScaleX="1694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4A1A5-E3E5-48D8-950D-9C9C483F1A0B}" type="pres">
      <dgm:prSet presAssocID="{278603FC-7700-4AF6-94B1-82C89391C861}" presName="dummy" presStyleCnt="0"/>
      <dgm:spPr/>
    </dgm:pt>
    <dgm:pt modelId="{2FBD1720-5595-407A-92CD-3E17C6E4DCBF}" type="pres">
      <dgm:prSet presAssocID="{1F04BF62-044F-4A40-A4D8-27676BDFECFC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3C2FFAAE-54A3-420F-9B13-6D7FA56EEB7F}" type="presOf" srcId="{66F6218B-F0D4-4392-8A7C-2E737DF8FFEA}" destId="{D21CA021-FC26-4A7A-B276-AC73C244DB42}" srcOrd="0" destOrd="0" presId="urn:microsoft.com/office/officeart/2005/8/layout/radial6"/>
    <dgm:cxn modelId="{055A43EB-5250-416A-A82A-0F10C844C054}" type="presOf" srcId="{4AF44646-DD23-451A-A216-EF0150E6A8FD}" destId="{D585328B-CD66-4A9F-8D6C-B0B1C0131551}" srcOrd="0" destOrd="0" presId="urn:microsoft.com/office/officeart/2005/8/layout/radial6"/>
    <dgm:cxn modelId="{6C6DED11-5DB3-486C-B1F6-219692226F1C}" type="presOf" srcId="{5397444C-00B5-4C37-ABFC-440C79B34F98}" destId="{FF53F277-0E2A-4466-9F54-CD3F481621DF}" srcOrd="0" destOrd="0" presId="urn:microsoft.com/office/officeart/2005/8/layout/radial6"/>
    <dgm:cxn modelId="{1519A16F-C793-4D85-B41E-E6374670B6F6}" type="presOf" srcId="{CBF4DEFF-CC34-4BC6-B15C-59F53473222A}" destId="{E5614996-A10F-431E-B98D-C20D63F3B793}" srcOrd="0" destOrd="0" presId="urn:microsoft.com/office/officeart/2005/8/layout/radial6"/>
    <dgm:cxn modelId="{814AA211-D600-41A5-A7FE-4E64FCE509FD}" type="presOf" srcId="{C9AE7C49-5034-4B4D-AEE7-CEC61B30B5ED}" destId="{D0E4D6FD-B0E9-4A91-BDF1-2574AE0FB1FD}" srcOrd="0" destOrd="0" presId="urn:microsoft.com/office/officeart/2005/8/layout/radial6"/>
    <dgm:cxn modelId="{B6E33A06-54A2-4CA8-AE20-08171EF74FA3}" srcId="{689E3DF9-D7F7-4063-8765-DC043382C08B}" destId="{C9AE7C49-5034-4B4D-AEE7-CEC61B30B5ED}" srcOrd="0" destOrd="0" parTransId="{47700B40-B7ED-4FA7-A4CE-65E2B034E752}" sibTransId="{66F6218B-F0D4-4392-8A7C-2E737DF8FFEA}"/>
    <dgm:cxn modelId="{66DAADB3-21E3-45C5-9797-823896E42335}" type="presOf" srcId="{2014AC03-5C48-4956-995F-A6A2F1832008}" destId="{32A5C322-696C-4770-9570-7DEB7A8CEE94}" srcOrd="0" destOrd="0" presId="urn:microsoft.com/office/officeart/2005/8/layout/radial6"/>
    <dgm:cxn modelId="{073AA4E8-2F2B-4C8E-B9C8-A1FAC7A99A26}" type="presOf" srcId="{CC39DEDA-630A-4593-B762-94D0DE0DA25F}" destId="{46816513-3CF4-47AC-896D-9A10C2EC4D44}" srcOrd="0" destOrd="0" presId="urn:microsoft.com/office/officeart/2005/8/layout/radial6"/>
    <dgm:cxn modelId="{26668ED7-010E-48FB-869D-62CAC2BC41A5}" srcId="{689E3DF9-D7F7-4063-8765-DC043382C08B}" destId="{278603FC-7700-4AF6-94B1-82C89391C861}" srcOrd="3" destOrd="0" parTransId="{B2DF01D6-22F6-4097-8531-1C86879D0ACC}" sibTransId="{1F04BF62-044F-4A40-A4D8-27676BDFECFC}"/>
    <dgm:cxn modelId="{C89B01B4-5663-4E77-897A-8B50D44BF62D}" type="presOf" srcId="{1F04BF62-044F-4A40-A4D8-27676BDFECFC}" destId="{2FBD1720-5595-407A-92CD-3E17C6E4DCBF}" srcOrd="0" destOrd="0" presId="urn:microsoft.com/office/officeart/2005/8/layout/radial6"/>
    <dgm:cxn modelId="{11D83D73-9277-416D-82F2-F7FA80965168}" srcId="{689E3DF9-D7F7-4063-8765-DC043382C08B}" destId="{CC39DEDA-630A-4593-B762-94D0DE0DA25F}" srcOrd="2" destOrd="0" parTransId="{093FFD9A-E6BE-4D56-94B7-F5ADF174563F}" sibTransId="{5397444C-00B5-4C37-ABFC-440C79B34F98}"/>
    <dgm:cxn modelId="{80F0BEC4-BE7C-4CBA-AFC5-7CEA45AB6F24}" type="presOf" srcId="{689E3DF9-D7F7-4063-8765-DC043382C08B}" destId="{6D991DF2-E2E2-4D8D-BC19-DF4D30BD38A3}" srcOrd="0" destOrd="0" presId="urn:microsoft.com/office/officeart/2005/8/layout/radial6"/>
    <dgm:cxn modelId="{87060578-D8F4-4361-9B8D-92EBCB19F1EF}" type="presOf" srcId="{278603FC-7700-4AF6-94B1-82C89391C861}" destId="{ADC6D931-0478-47A4-B0DA-633561ACE430}" srcOrd="0" destOrd="0" presId="urn:microsoft.com/office/officeart/2005/8/layout/radial6"/>
    <dgm:cxn modelId="{5E8C6F1B-108D-4517-8B28-8A55EF8623DC}" srcId="{2014AC03-5C48-4956-995F-A6A2F1832008}" destId="{689E3DF9-D7F7-4063-8765-DC043382C08B}" srcOrd="0" destOrd="0" parTransId="{AB4828C2-71F0-4AC1-9656-324323A47190}" sibTransId="{12CF1DBD-22C3-49DC-B0BF-31543C21B62C}"/>
    <dgm:cxn modelId="{C19D2A7D-C3BD-41A3-BB0D-D79988B93C3F}" srcId="{689E3DF9-D7F7-4063-8765-DC043382C08B}" destId="{CBF4DEFF-CC34-4BC6-B15C-59F53473222A}" srcOrd="1" destOrd="0" parTransId="{DFD9D9B6-3E38-484D-9BF4-9730FD2FAE2C}" sibTransId="{4AF44646-DD23-451A-A216-EF0150E6A8FD}"/>
    <dgm:cxn modelId="{CB24F227-6AAA-40BD-8F7B-8FB36103E6ED}" type="presParOf" srcId="{32A5C322-696C-4770-9570-7DEB7A8CEE94}" destId="{6D991DF2-E2E2-4D8D-BC19-DF4D30BD38A3}" srcOrd="0" destOrd="0" presId="urn:microsoft.com/office/officeart/2005/8/layout/radial6"/>
    <dgm:cxn modelId="{8EB80A60-196E-4A32-8373-08A8F8F6A6A1}" type="presParOf" srcId="{32A5C322-696C-4770-9570-7DEB7A8CEE94}" destId="{D0E4D6FD-B0E9-4A91-BDF1-2574AE0FB1FD}" srcOrd="1" destOrd="0" presId="urn:microsoft.com/office/officeart/2005/8/layout/radial6"/>
    <dgm:cxn modelId="{BFDFC371-2E2A-4706-AA49-312E022689F1}" type="presParOf" srcId="{32A5C322-696C-4770-9570-7DEB7A8CEE94}" destId="{DB390FCD-63CA-47C6-B63C-F8F0BD8E50CA}" srcOrd="2" destOrd="0" presId="urn:microsoft.com/office/officeart/2005/8/layout/radial6"/>
    <dgm:cxn modelId="{0B9AD05F-D8AD-4CF1-9698-D6ED5CE92659}" type="presParOf" srcId="{32A5C322-696C-4770-9570-7DEB7A8CEE94}" destId="{D21CA021-FC26-4A7A-B276-AC73C244DB42}" srcOrd="3" destOrd="0" presId="urn:microsoft.com/office/officeart/2005/8/layout/radial6"/>
    <dgm:cxn modelId="{782BF835-9C6A-4A2E-9157-965E0AA271AC}" type="presParOf" srcId="{32A5C322-696C-4770-9570-7DEB7A8CEE94}" destId="{E5614996-A10F-431E-B98D-C20D63F3B793}" srcOrd="4" destOrd="0" presId="urn:microsoft.com/office/officeart/2005/8/layout/radial6"/>
    <dgm:cxn modelId="{31B96887-2634-490F-800E-30F20BA3EBFD}" type="presParOf" srcId="{32A5C322-696C-4770-9570-7DEB7A8CEE94}" destId="{9D10820A-DE82-4ECE-9AF4-BF6E083FF544}" srcOrd="5" destOrd="0" presId="urn:microsoft.com/office/officeart/2005/8/layout/radial6"/>
    <dgm:cxn modelId="{83F8A9C9-CE04-4757-8981-EDCFDC8BE0BD}" type="presParOf" srcId="{32A5C322-696C-4770-9570-7DEB7A8CEE94}" destId="{D585328B-CD66-4A9F-8D6C-B0B1C0131551}" srcOrd="6" destOrd="0" presId="urn:microsoft.com/office/officeart/2005/8/layout/radial6"/>
    <dgm:cxn modelId="{EABB7A60-2D38-4C66-B9C2-B45BF1788C62}" type="presParOf" srcId="{32A5C322-696C-4770-9570-7DEB7A8CEE94}" destId="{46816513-3CF4-47AC-896D-9A10C2EC4D44}" srcOrd="7" destOrd="0" presId="urn:microsoft.com/office/officeart/2005/8/layout/radial6"/>
    <dgm:cxn modelId="{5ABCD826-F512-4E7A-9B15-1B1ACCF72ED5}" type="presParOf" srcId="{32A5C322-696C-4770-9570-7DEB7A8CEE94}" destId="{3D9F2F63-3EB5-4750-80CA-AA94F264A8BF}" srcOrd="8" destOrd="0" presId="urn:microsoft.com/office/officeart/2005/8/layout/radial6"/>
    <dgm:cxn modelId="{9B91830A-253E-428E-AF67-4DAE285F9A2F}" type="presParOf" srcId="{32A5C322-696C-4770-9570-7DEB7A8CEE94}" destId="{FF53F277-0E2A-4466-9F54-CD3F481621DF}" srcOrd="9" destOrd="0" presId="urn:microsoft.com/office/officeart/2005/8/layout/radial6"/>
    <dgm:cxn modelId="{F325D64F-ACD5-4374-B0D3-0757D88CF15E}" type="presParOf" srcId="{32A5C322-696C-4770-9570-7DEB7A8CEE94}" destId="{ADC6D931-0478-47A4-B0DA-633561ACE430}" srcOrd="10" destOrd="0" presId="urn:microsoft.com/office/officeart/2005/8/layout/radial6"/>
    <dgm:cxn modelId="{4A3F1446-F394-4D32-980D-C45C6DA619A8}" type="presParOf" srcId="{32A5C322-696C-4770-9570-7DEB7A8CEE94}" destId="{83C4A1A5-E3E5-48D8-950D-9C9C483F1A0B}" srcOrd="11" destOrd="0" presId="urn:microsoft.com/office/officeart/2005/8/layout/radial6"/>
    <dgm:cxn modelId="{9F05FB92-3D1F-4964-B9F8-43A5088723C3}" type="presParOf" srcId="{32A5C322-696C-4770-9570-7DEB7A8CEE94}" destId="{2FBD1720-5595-407A-92CD-3E17C6E4DC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D1720-5595-407A-92CD-3E17C6E4DCBF}">
      <dsp:nvSpPr>
        <dsp:cNvPr id="0" name=""/>
        <dsp:cNvSpPr/>
      </dsp:nvSpPr>
      <dsp:spPr>
        <a:xfrm>
          <a:off x="1952063" y="628471"/>
          <a:ext cx="3927957" cy="392795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3F277-0E2A-4466-9F54-CD3F481621DF}">
      <dsp:nvSpPr>
        <dsp:cNvPr id="0" name=""/>
        <dsp:cNvSpPr/>
      </dsp:nvSpPr>
      <dsp:spPr>
        <a:xfrm>
          <a:off x="1952063" y="628471"/>
          <a:ext cx="3927957" cy="392795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hueOff val="791047"/>
            <a:satOff val="14882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5328B-CD66-4A9F-8D6C-B0B1C0131551}">
      <dsp:nvSpPr>
        <dsp:cNvPr id="0" name=""/>
        <dsp:cNvSpPr/>
      </dsp:nvSpPr>
      <dsp:spPr>
        <a:xfrm>
          <a:off x="1952063" y="628471"/>
          <a:ext cx="3927957" cy="392795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395524"/>
            <a:satOff val="7441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CA021-FC26-4A7A-B276-AC73C244DB42}">
      <dsp:nvSpPr>
        <dsp:cNvPr id="0" name=""/>
        <dsp:cNvSpPr/>
      </dsp:nvSpPr>
      <dsp:spPr>
        <a:xfrm>
          <a:off x="1952063" y="628471"/>
          <a:ext cx="3927957" cy="392795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1DF2-E2E2-4D8D-BC19-DF4D30BD38A3}">
      <dsp:nvSpPr>
        <dsp:cNvPr id="0" name=""/>
        <dsp:cNvSpPr/>
      </dsp:nvSpPr>
      <dsp:spPr>
        <a:xfrm>
          <a:off x="3115299" y="1749156"/>
          <a:ext cx="1808596" cy="1808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PENYEBAB</a:t>
          </a:r>
        </a:p>
      </dsp:txBody>
      <dsp:txXfrm>
        <a:off x="3380162" y="2014019"/>
        <a:ext cx="1278870" cy="1278870"/>
      </dsp:txXfrm>
    </dsp:sp>
    <dsp:sp modelId="{D0E4D6FD-B0E9-4A91-BDF1-2574AE0FB1FD}">
      <dsp:nvSpPr>
        <dsp:cNvPr id="0" name=""/>
        <dsp:cNvSpPr/>
      </dsp:nvSpPr>
      <dsp:spPr>
        <a:xfrm>
          <a:off x="2995894" y="-38460"/>
          <a:ext cx="1840295" cy="14250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chemeClr val="tx1"/>
              </a:solidFill>
            </a:rPr>
            <a:t>PRIBADI/</a:t>
          </a:r>
          <a:r>
            <a:rPr lang="en-US" sz="1700" b="1" kern="1200" dirty="0">
              <a:solidFill>
                <a:schemeClr val="tx1"/>
              </a:solidFill>
            </a:rPr>
            <a:t>DIRI SENDIRI</a:t>
          </a:r>
        </a:p>
      </dsp:txBody>
      <dsp:txXfrm>
        <a:off x="3265399" y="170229"/>
        <a:ext cx="1301285" cy="1007638"/>
      </dsp:txXfrm>
    </dsp:sp>
    <dsp:sp modelId="{E5614996-A10F-431E-B98D-C20D63F3B793}">
      <dsp:nvSpPr>
        <dsp:cNvPr id="0" name=""/>
        <dsp:cNvSpPr/>
      </dsp:nvSpPr>
      <dsp:spPr>
        <a:xfrm>
          <a:off x="5050064" y="1959440"/>
          <a:ext cx="1568760" cy="1266017"/>
        </a:xfrm>
        <a:prstGeom prst="ellipse">
          <a:avLst/>
        </a:prstGeom>
        <a:solidFill>
          <a:schemeClr val="accent3">
            <a:hueOff val="395524"/>
            <a:satOff val="7441"/>
            <a:lumOff val="196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solidFill>
                <a:schemeClr val="tx1"/>
              </a:solidFill>
            </a:rPr>
            <a:t>KELUARGA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279804" y="2144844"/>
        <a:ext cx="1109280" cy="895209"/>
      </dsp:txXfrm>
    </dsp:sp>
    <dsp:sp modelId="{46816513-3CF4-47AC-896D-9A10C2EC4D44}">
      <dsp:nvSpPr>
        <dsp:cNvPr id="0" name=""/>
        <dsp:cNvSpPr/>
      </dsp:nvSpPr>
      <dsp:spPr>
        <a:xfrm>
          <a:off x="3013460" y="3877842"/>
          <a:ext cx="1805163" cy="1266017"/>
        </a:xfrm>
        <a:prstGeom prst="ellipse">
          <a:avLst/>
        </a:prstGeom>
        <a:solidFill>
          <a:schemeClr val="accent3">
            <a:hueOff val="791047"/>
            <a:satOff val="14882"/>
            <a:lumOff val="392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KELOMPOK</a:t>
          </a:r>
          <a:endParaRPr lang="id-ID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solidFill>
                <a:schemeClr val="tx1"/>
              </a:solidFill>
            </a:rPr>
            <a:t>/SINDIKAT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77820" y="4063246"/>
        <a:ext cx="1276443" cy="895209"/>
      </dsp:txXfrm>
    </dsp:sp>
    <dsp:sp modelId="{ADC6D931-0478-47A4-B0DA-633561ACE430}">
      <dsp:nvSpPr>
        <dsp:cNvPr id="0" name=""/>
        <dsp:cNvSpPr/>
      </dsp:nvSpPr>
      <dsp:spPr>
        <a:xfrm>
          <a:off x="924975" y="1959440"/>
          <a:ext cx="2145330" cy="1266017"/>
        </a:xfrm>
        <a:prstGeom prst="ellipse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</a:t>
          </a:r>
          <a:r>
            <a:rPr lang="en-US" sz="1800" b="1" kern="1200" dirty="0">
              <a:solidFill>
                <a:schemeClr val="tx1"/>
              </a:solidFill>
            </a:rPr>
            <a:t>INGKUNGAN</a:t>
          </a:r>
        </a:p>
      </dsp:txBody>
      <dsp:txXfrm>
        <a:off x="1239151" y="2144844"/>
        <a:ext cx="1516978" cy="895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3801-D33F-492B-B967-3C45B6898127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D7D5-863F-46C5-981A-0F19BCBB6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4F32E8-D515-4944-811D-92EF92EC97E2}" type="datetimeFigureOut">
              <a:rPr lang="id-ID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FA8000-CDA0-40CD-8634-1C48B53320B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104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8000-CDA0-40CD-8634-1C48B53320BC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06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6300" y="841375"/>
            <a:ext cx="3032125" cy="227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7FEFD2-55BA-4609-91D5-CBECD278F9DF}" type="slidenum">
              <a:rPr lang="id-ID" smtClean="0">
                <a:ea typeface="MS PGothic" pitchFamily="34" charset="-128"/>
              </a:rPr>
              <a:pPr eaLnBrk="1" hangingPunct="1"/>
              <a:t>3</a:t>
            </a:fld>
            <a:endParaRPr lang="id-ID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180B98-BB50-4DB2-BC9D-064262B58366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47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8C5F67-469C-41CA-A2F0-C717304A0F5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3238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6632" y="3199488"/>
            <a:ext cx="7893050" cy="30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57" tIns="44130" rIns="88257" bIns="4413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5588627" y="6396637"/>
            <a:ext cx="4275403" cy="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7" tIns="44130" rIns="88257" bIns="4413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11E42B4-CB76-44FE-A590-62E6FAD1D527}" type="slidenum">
              <a:rPr lang="en-US" sz="1100"/>
              <a:pPr algn="r"/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41039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6F0AD0-1EA5-492B-B803-F81FA306709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3238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6632" y="3199488"/>
            <a:ext cx="7893050" cy="30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57" tIns="44130" rIns="88257" bIns="4413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5588627" y="6396637"/>
            <a:ext cx="4275403" cy="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7" tIns="44130" rIns="88257" bIns="4413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8207F5B-3B41-4AD3-A70E-FA4D76265C50}" type="slidenum">
              <a:rPr lang="en-US" sz="1100"/>
              <a:pPr algn="r"/>
              <a:t>21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236367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9FDAD-6311-48A4-A512-B0B21F858BE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3238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6632" y="3199488"/>
            <a:ext cx="7893050" cy="30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57" tIns="44130" rIns="88257" bIns="4413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5588627" y="6396637"/>
            <a:ext cx="4275403" cy="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7" tIns="44130" rIns="88257" bIns="4413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2E5211A-B514-4699-9925-729FE479D848}" type="slidenum">
              <a:rPr lang="en-US" sz="1100"/>
              <a:pPr algn="r"/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296723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CEB476-84E4-498F-9438-3B6F265D55C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3238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6632" y="3199488"/>
            <a:ext cx="7893050" cy="30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57" tIns="44130" rIns="88257" bIns="4413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5588627" y="6396637"/>
            <a:ext cx="4275403" cy="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7" tIns="44130" rIns="88257" bIns="4413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C4ADC31-EFFF-4E8A-BCD1-0407BF93E034}" type="slidenum">
              <a:rPr lang="en-US" sz="1100"/>
              <a:pPr algn="r"/>
              <a:t>23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0095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F46F6-0A43-4A35-8B4E-74D7A93ED7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48025" y="503238"/>
            <a:ext cx="3370263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86632" y="3199488"/>
            <a:ext cx="7893050" cy="3032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57" tIns="44130" rIns="88257" bIns="4413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5588627" y="6396637"/>
            <a:ext cx="4275403" cy="3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57" tIns="44130" rIns="88257" bIns="4413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F05CF40-F3B5-4D8D-90DA-1D50F8DC421B}" type="slidenum">
              <a:rPr lang="en-US" sz="1100"/>
              <a:pPr algn="r"/>
              <a:t>24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17148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BAF7AE-D3EC-41A0-BC60-50216D9F763A}" type="slidenum">
              <a:rPr lang="en-GB" sz="1200" smtClean="0"/>
              <a:pPr eaLnBrk="1" hangingPunct="1"/>
              <a:t>34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DF2F50-1945-4F9A-9698-EC6E4283C187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B7C5E4-290F-4C1A-8AE1-2CF8B259EBC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71770-70A3-4C8D-A8B7-3B999335BC0F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2A388-6D19-48D1-85BA-30499F91ACEA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8C910C44-359A-464D-A13F-C11323A4E6C3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70AA922-0AF1-4C6E-A077-E36AAEFA656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96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94" y="1905000"/>
            <a:ext cx="771683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590F-BCA8-4035-9C4A-260C943B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239C-72F8-428D-A649-0C4FB10C562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3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0922-B185-48B5-B632-BB7252E73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0738817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1"/>
          <a:stretch/>
        </p:blipFill>
        <p:spPr>
          <a:xfrm flipH="1">
            <a:off x="678684" y="4544853"/>
            <a:ext cx="2712064" cy="29286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1"/>
          <a:stretch/>
        </p:blipFill>
        <p:spPr>
          <a:xfrm flipH="1">
            <a:off x="4733291" y="4555870"/>
            <a:ext cx="2712064" cy="29286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1"/>
          <a:stretch/>
        </p:blipFill>
        <p:spPr>
          <a:xfrm>
            <a:off x="1732700" y="4544367"/>
            <a:ext cx="2712064" cy="2928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1"/>
          <a:stretch/>
        </p:blipFill>
        <p:spPr>
          <a:xfrm>
            <a:off x="5787306" y="4555384"/>
            <a:ext cx="2712064" cy="2928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678684" y="1909034"/>
            <a:ext cx="3766078" cy="264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6271" tIns="28135" rIns="56271" bIns="28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69"/>
            <a:endParaRPr lang="en-US" dirty="0">
              <a:solidFill>
                <a:srgbClr val="1E2A26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14" y="233182"/>
            <a:ext cx="6598210" cy="15379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398" y="233182"/>
            <a:ext cx="1864603" cy="15379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8" y="6381796"/>
            <a:ext cx="9143998" cy="476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25562" y="357108"/>
            <a:ext cx="6211893" cy="669117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6017" y="6380419"/>
            <a:ext cx="9150017" cy="365125"/>
          </a:xfrm>
          <a:prstGeom prst="rect">
            <a:avLst/>
          </a:prstGeom>
        </p:spPr>
        <p:txBody>
          <a:bodyPr/>
          <a:lstStyle>
            <a:lvl1pPr>
              <a:defRPr sz="123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E2A26">
                    <a:lumMod val="10000"/>
                    <a:lumOff val="90000"/>
                  </a:srgbClr>
                </a:solidFill>
              </a:rPr>
              <a:t>The Power of PowerPoint  |  http://thepopp.com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376012" y="677437"/>
            <a:ext cx="1855292" cy="517696"/>
          </a:xfrm>
          <a:prstGeom prst="rect">
            <a:avLst/>
          </a:prstGeom>
        </p:spPr>
        <p:txBody>
          <a:bodyPr/>
          <a:lstStyle>
            <a:lvl1pPr algn="l">
              <a:defRPr sz="2707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E2A26">
                    <a:lumMod val="10000"/>
                    <a:lumOff val="90000"/>
                  </a:srgbClr>
                </a:solidFill>
              </a:rPr>
              <a:t> </a:t>
            </a:r>
            <a:r>
              <a:rPr lang="en-US" dirty="0">
                <a:solidFill>
                  <a:srgbClr val="1E2A26">
                    <a:lumMod val="10000"/>
                    <a:lumOff val="90000"/>
                  </a:srgbClr>
                </a:solidFill>
                <a:latin typeface="Aileron UltraLight"/>
              </a:rPr>
              <a:t>SLIDE </a:t>
            </a:r>
            <a:fld id="{511F482C-44AA-46E6-BA1A-E4C16BAF3A94}" type="slidenum">
              <a:rPr lang="en-US" sz="4431" smtClean="0">
                <a:solidFill>
                  <a:srgbClr val="1E2A26">
                    <a:lumMod val="10000"/>
                    <a:lumOff val="90000"/>
                  </a:srgbClr>
                </a:solidFill>
                <a:latin typeface="Aileron UltraLight"/>
              </a:rPr>
              <a:pPr/>
              <a:t>‹#›</a:t>
            </a:fld>
            <a:endParaRPr lang="en-US" sz="4431" dirty="0">
              <a:solidFill>
                <a:srgbClr val="1E2A26">
                  <a:lumMod val="10000"/>
                  <a:lumOff val="90000"/>
                </a:srgbClr>
              </a:solidFill>
              <a:latin typeface="Aileron UltraLigh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40904" y="938358"/>
            <a:ext cx="6172485" cy="304909"/>
          </a:xfrm>
        </p:spPr>
        <p:txBody>
          <a:bodyPr>
            <a:normAutofit/>
          </a:bodyPr>
          <a:lstStyle>
            <a:lvl1pPr>
              <a:defRPr sz="1477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Description</a:t>
            </a:r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720154" y="1968092"/>
            <a:ext cx="3680779" cy="2527713"/>
          </a:xfrm>
        </p:spPr>
        <p:txBody>
          <a:bodyPr>
            <a:normAutofit/>
          </a:bodyPr>
          <a:lstStyle>
            <a:lvl1pPr>
              <a:defRPr sz="123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正方形/長方形 18"/>
          <p:cNvSpPr>
            <a:spLocks/>
          </p:cNvSpPr>
          <p:nvPr userDrawn="1"/>
        </p:nvSpPr>
        <p:spPr>
          <a:xfrm>
            <a:off x="4752956" y="1917067"/>
            <a:ext cx="3766078" cy="264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6271" tIns="28135" rIns="56271" bIns="281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69"/>
            <a:endParaRPr lang="en-US" dirty="0">
              <a:solidFill>
                <a:srgbClr val="1E2A26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4790107" y="1976120"/>
            <a:ext cx="3683320" cy="2519680"/>
          </a:xfrm>
        </p:spPr>
        <p:txBody>
          <a:bodyPr>
            <a:normAutofit/>
          </a:bodyPr>
          <a:lstStyle>
            <a:lvl1pPr>
              <a:defRPr sz="123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75081" y="5135418"/>
            <a:ext cx="3743954" cy="960582"/>
          </a:xfrm>
        </p:spPr>
        <p:txBody>
          <a:bodyPr anchor="t">
            <a:normAutofit/>
          </a:bodyPr>
          <a:lstStyle>
            <a:lvl1pPr marL="0" marR="0" indent="0" algn="l" defTabSz="844069" rtl="0" eaLnBrk="1" fontAlgn="auto" latinLnBrk="0" hangingPunct="1">
              <a:lnSpc>
                <a:spcPct val="10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7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06757" y="5140258"/>
            <a:ext cx="3743954" cy="960582"/>
          </a:xfrm>
        </p:spPr>
        <p:txBody>
          <a:bodyPr anchor="t">
            <a:normAutofit/>
          </a:bodyPr>
          <a:lstStyle>
            <a:lvl1pPr marL="0" marR="0" indent="0" algn="l" defTabSz="844069" rtl="0" eaLnBrk="1" fontAlgn="auto" latinLnBrk="0" hangingPunct="1">
              <a:lnSpc>
                <a:spcPct val="100000"/>
              </a:lnSpc>
              <a:spcBef>
                <a:spcPts val="92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7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99468" y="4673598"/>
            <a:ext cx="3745294" cy="504242"/>
          </a:xfrm>
        </p:spPr>
        <p:txBody>
          <a:bodyPr anchor="b">
            <a:normAutofit/>
          </a:bodyPr>
          <a:lstStyle>
            <a:lvl1pPr algn="l">
              <a:defRPr sz="2215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773741" y="4664362"/>
            <a:ext cx="3745294" cy="504242"/>
          </a:xfrm>
        </p:spPr>
        <p:txBody>
          <a:bodyPr anchor="b">
            <a:normAutofit/>
          </a:bodyPr>
          <a:lstStyle>
            <a:lvl1pPr algn="l">
              <a:defRPr sz="2215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29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4C46D-2DF9-402A-9415-673AD8A99741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124-1D96-4B7C-9406-23B06927CBE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505C7B2-F8DD-447B-BE44-06BDB968EEF9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15EECB45-8B40-4BB8-BF44-FA99C6021D3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72FD9-FF20-42AA-8CE3-54061B7303BD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FD081-B626-44C7-BF49-53004ADDBC0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2803B-3A28-4C7F-ADEA-CD8CE80258E6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66D8-0565-4EA1-8936-892E451FF6B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39D0F-C1BC-4D0C-9AB1-BCFB251430DE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8B518-2740-427E-973C-DAFFF5946FC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EEAC9E-63D2-4615-8B61-8C4A137D7722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5918-7668-45DD-B72C-90258252E89C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661C7-2A29-49C4-9E96-08366BBB1B5B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FD056-B69B-45B3-B304-0C3D0D56D70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D506D-4486-4176-BF1E-106B66C508AD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16D5-165B-4B8C-ABB5-943AA4AB0B76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CB80A6-683A-489E-90D2-E49E209009FE}" type="datetimeFigureOut">
              <a:rPr lang="id-ID" smtClean="0"/>
              <a:pPr>
                <a:defRPr/>
              </a:pPr>
              <a:t>01/08/2019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F32244-4AB8-4C5B-9335-C3141B0AC2D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7.jpe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08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8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1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han Paparan 2016\COVER KA BNN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 txBox="1">
            <a:spLocks/>
          </p:cNvSpPr>
          <p:nvPr/>
        </p:nvSpPr>
        <p:spPr bwMode="auto">
          <a:xfrm>
            <a:off x="1410494" y="1600200"/>
            <a:ext cx="74882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6000" b="1" dirty="0">
                <a:solidFill>
                  <a:srgbClr val="FF0000"/>
                </a:solidFill>
                <a:latin typeface="Bernard MT Condensed" pitchFamily="18" charset="0"/>
              </a:rPr>
              <a:t>BAHAYA NARKOBA </a:t>
            </a:r>
            <a:r>
              <a:rPr lang="en-US" sz="6000" b="1">
                <a:solidFill>
                  <a:srgbClr val="FF0000"/>
                </a:solidFill>
                <a:latin typeface="Bernard MT Condensed" pitchFamily="18" charset="0"/>
              </a:rPr>
              <a:t>DAN STRATEGI PENCEGAHANNYA</a:t>
            </a:r>
            <a:endParaRPr lang="id-ID" sz="6000" b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6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084763"/>
            <a:ext cx="1871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BNNP1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ahan Paparan 2016\spanduk\Raindrops_on_a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862013" y="320675"/>
            <a:ext cx="7239000" cy="1143000"/>
          </a:xfrm>
        </p:spPr>
        <p:txBody>
          <a:bodyPr/>
          <a:lstStyle/>
          <a:p>
            <a:r>
              <a:rPr lang="id-ID" sz="6000">
                <a:solidFill>
                  <a:srgbClr val="FF0000"/>
                </a:solidFill>
                <a:latin typeface="Showcard Gothic" pitchFamily="82" charset="0"/>
              </a:rPr>
              <a:t>NARKOBA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4950" y="2205038"/>
            <a:ext cx="8907463" cy="4176712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b="1" u="sng" dirty="0"/>
              <a:t>NAR</a:t>
            </a:r>
            <a:r>
              <a:rPr lang="id-ID" sz="2800" dirty="0"/>
              <a:t>kotika, Psi</a:t>
            </a:r>
            <a:r>
              <a:rPr lang="id-ID" sz="2800" b="1" u="sng" dirty="0"/>
              <a:t>KO</a:t>
            </a:r>
            <a:r>
              <a:rPr lang="id-ID" sz="2800" dirty="0"/>
              <a:t>tropika dan </a:t>
            </a:r>
            <a:r>
              <a:rPr lang="id-ID" sz="2800" b="1" u="sng" dirty="0"/>
              <a:t>BA</a:t>
            </a:r>
            <a:r>
              <a:rPr lang="id-ID" sz="2800" dirty="0"/>
              <a:t>han Berbahaya lainnya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d-ID" sz="2800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800" dirty="0"/>
              <a:t>Yaitu : B</a:t>
            </a:r>
            <a:r>
              <a:rPr lang="en-US" sz="2800" dirty="0"/>
              <a:t>AHAN/ZAT YANG DAPAT MEMPENGARUHI KONDISI KEJIWAAN/PSIKOLOGIS SESEORANG (PIKIRAN, PERASAAN DAN PERILAKUNYA) SERTA DAPAT MENIMBULKAN KETERGANTUNGAN FISIK DAN PSIKOLOGIK.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</p:txBody>
      </p:sp>
      <p:grpSp>
        <p:nvGrpSpPr>
          <p:cNvPr id="10245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0248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0250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0246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F:\BNNP1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755650" y="917575"/>
            <a:ext cx="4752975" cy="1143000"/>
          </a:xfrm>
        </p:spPr>
        <p:txBody>
          <a:bodyPr/>
          <a:lstStyle/>
          <a:p>
            <a:pPr algn="l"/>
            <a:r>
              <a:rPr lang="id-ID" sz="6000" b="1">
                <a:solidFill>
                  <a:srgbClr val="FF0000"/>
                </a:solidFill>
                <a:latin typeface="Showcard Gothic" pitchFamily="82" charset="0"/>
              </a:rPr>
              <a:t>Narkotika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87588"/>
            <a:ext cx="8229600" cy="3157537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b="1" dirty="0"/>
              <a:t>Adalah</a:t>
            </a:r>
            <a:r>
              <a:rPr lang="id-ID" dirty="0"/>
              <a:t> Z</a:t>
            </a:r>
            <a:r>
              <a:rPr lang="en-US" dirty="0"/>
              <a:t>at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id-ID" dirty="0"/>
              <a:t>/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sintetis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semi </a:t>
            </a:r>
            <a:r>
              <a:rPr lang="en-US" dirty="0" err="1"/>
              <a:t>sintetis</a:t>
            </a:r>
            <a:r>
              <a:rPr lang="id-ID" dirty="0"/>
              <a:t> y</a:t>
            </a:r>
            <a:r>
              <a:rPr lang="en-US" dirty="0" err="1"/>
              <a:t>ang</a:t>
            </a:r>
            <a:r>
              <a:rPr lang="id-ID" dirty="0"/>
              <a:t> d</a:t>
            </a:r>
            <a:r>
              <a:rPr lang="en-US" dirty="0" err="1"/>
              <a:t>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id-ID" dirty="0"/>
              <a:t> </a:t>
            </a:r>
            <a:r>
              <a:rPr lang="en-US" dirty="0" err="1"/>
              <a:t>penurunan</a:t>
            </a:r>
            <a:r>
              <a:rPr lang="id-ID" dirty="0"/>
              <a:t>/</a:t>
            </a:r>
            <a:r>
              <a:rPr lang="en-US" dirty="0" err="1"/>
              <a:t>perubahan</a:t>
            </a:r>
            <a:r>
              <a:rPr lang="id-ID" dirty="0"/>
              <a:t>  </a:t>
            </a:r>
            <a:r>
              <a:rPr lang="en-US" dirty="0" err="1"/>
              <a:t>kesadaran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hilang</a:t>
            </a:r>
            <a:r>
              <a:rPr lang="id-ID" dirty="0"/>
              <a:t> </a:t>
            </a:r>
            <a:r>
              <a:rPr lang="en-US" dirty="0" err="1"/>
              <a:t>nya</a:t>
            </a:r>
            <a:r>
              <a:rPr lang="en-US" dirty="0"/>
              <a:t> rasa, </a:t>
            </a:r>
            <a:r>
              <a:rPr lang="en-US" dirty="0" err="1"/>
              <a:t>mengurangi</a:t>
            </a:r>
            <a:r>
              <a:rPr lang="id-ID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menghilang</a:t>
            </a:r>
            <a:r>
              <a:rPr lang="id-ID" dirty="0"/>
              <a:t> </a:t>
            </a:r>
            <a:r>
              <a:rPr lang="en-US" dirty="0" err="1"/>
              <a:t>kan</a:t>
            </a:r>
            <a:r>
              <a:rPr lang="en-US" dirty="0"/>
              <a:t> rasa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id-ID" dirty="0"/>
              <a:t>	</a:t>
            </a:r>
            <a:r>
              <a:rPr lang="en-US" dirty="0" err="1"/>
              <a:t>dan</a:t>
            </a:r>
            <a:r>
              <a:rPr lang="id-ID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. </a:t>
            </a:r>
            <a:endParaRPr lang="id-ID" dirty="0"/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dirty="0"/>
              <a:t>		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dirty="0"/>
              <a:t>		</a:t>
            </a:r>
          </a:p>
        </p:txBody>
      </p:sp>
      <p:grpSp>
        <p:nvGrpSpPr>
          <p:cNvPr id="11269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1272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1274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1270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F:\BNNP1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1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7543800" cy="54102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b="1" dirty="0">
                <a:solidFill>
                  <a:srgbClr val="FF0000"/>
                </a:solidFill>
                <a:latin typeface="Bernard MT Condensed" pitchFamily="18" charset="0"/>
              </a:rPr>
              <a:t>NARKOTIKA</a:t>
            </a:r>
            <a:r>
              <a:rPr lang="id-ID" sz="2200" b="1" dirty="0"/>
              <a:t>  Dapat dibedakan menjadi 3 golongan, yaitu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 dirty="0" err="1"/>
              <a:t>Golongan</a:t>
            </a:r>
            <a:r>
              <a:rPr lang="en-US" sz="2200" b="1" dirty="0"/>
              <a:t> I</a:t>
            </a:r>
            <a:endParaRPr lang="id-ID" sz="2200" b="1" dirty="0"/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d-ID" sz="2200" dirty="0"/>
              <a:t>Hanya untuk pengembangan ilmu pengetahuan</a:t>
            </a:r>
            <a:endParaRPr lang="en-US" sz="2200" dirty="0"/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terapi</a:t>
            </a:r>
            <a:r>
              <a:rPr lang="id-ID" sz="2200" dirty="0"/>
              <a:t>, k</a:t>
            </a:r>
            <a:r>
              <a:rPr lang="en-US" sz="2200" dirty="0" err="1"/>
              <a:t>etergantungan</a:t>
            </a:r>
            <a:r>
              <a:rPr lang="en-US" sz="2200" dirty="0"/>
              <a:t> </a:t>
            </a:r>
            <a:r>
              <a:rPr lang="en-US" sz="2200" dirty="0" err="1"/>
              <a:t>kuat</a:t>
            </a:r>
            <a:endParaRPr lang="en-US" sz="2200" dirty="0"/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Contoh</a:t>
            </a:r>
            <a:r>
              <a:rPr lang="en-US" sz="2200" dirty="0"/>
              <a:t> : Heroin, </a:t>
            </a:r>
            <a:r>
              <a:rPr lang="en-US" sz="2200" dirty="0" err="1"/>
              <a:t>Kokain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Ganja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 dirty="0" err="1"/>
              <a:t>Golongan</a:t>
            </a:r>
            <a:r>
              <a:rPr lang="en-US" sz="2200" b="1" dirty="0"/>
              <a:t> II</a:t>
            </a:r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Pilihan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terapi</a:t>
            </a:r>
            <a:endParaRPr lang="en-US" sz="2200" dirty="0"/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Ketergantungan</a:t>
            </a:r>
            <a:r>
              <a:rPr lang="en-US" sz="2200" dirty="0"/>
              <a:t> </a:t>
            </a:r>
            <a:r>
              <a:rPr lang="en-US" sz="2200" dirty="0" err="1"/>
              <a:t>kuat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kurang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gol</a:t>
            </a:r>
            <a:r>
              <a:rPr lang="en-US" sz="2200" dirty="0"/>
              <a:t>. I</a:t>
            </a:r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Contoh</a:t>
            </a:r>
            <a:r>
              <a:rPr lang="en-US" sz="2200" dirty="0"/>
              <a:t> : </a:t>
            </a:r>
            <a:r>
              <a:rPr lang="en-US" sz="2200" dirty="0" err="1"/>
              <a:t>Morfin</a:t>
            </a:r>
            <a:r>
              <a:rPr lang="en-US" sz="2200" dirty="0"/>
              <a:t>, </a:t>
            </a:r>
            <a:r>
              <a:rPr lang="en-US" sz="2200" dirty="0" err="1"/>
              <a:t>Petidin</a:t>
            </a:r>
            <a:r>
              <a:rPr lang="en-US" sz="2200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b="1" dirty="0" err="1"/>
              <a:t>Golongan</a:t>
            </a:r>
            <a:r>
              <a:rPr lang="en-US" sz="2200" b="1" dirty="0"/>
              <a:t> III</a:t>
            </a:r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Sering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therapy</a:t>
            </a:r>
          </a:p>
          <a:p>
            <a:pPr marL="688975" lvl="1" indent="-344488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200" dirty="0" err="1"/>
              <a:t>Ketergantungan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ringan</a:t>
            </a:r>
            <a:r>
              <a:rPr lang="id-ID" sz="2200" dirty="0"/>
              <a:t>, contoh : Codein</a:t>
            </a:r>
            <a:endParaRPr lang="en-US" sz="22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12292" name="Picture 8" descr="her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676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2296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2298" name="Picture 34" descr="BNNP1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2294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F:\BNNP12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39750" y="1089025"/>
            <a:ext cx="3744913" cy="1116013"/>
          </a:xfrm>
        </p:spPr>
        <p:txBody>
          <a:bodyPr/>
          <a:lstStyle/>
          <a:p>
            <a:pPr algn="just"/>
            <a:r>
              <a:rPr lang="id-ID" sz="4800" b="1">
                <a:solidFill>
                  <a:srgbClr val="FF0000"/>
                </a:solidFill>
                <a:latin typeface="Bernard MT Condensed" pitchFamily="18" charset="0"/>
              </a:rPr>
              <a:t>PSIKOTROPIKA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57200" y="2105025"/>
            <a:ext cx="8229600" cy="1684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5000"/>
              </a:lnSpc>
              <a:buFont typeface="Arial" charset="0"/>
              <a:buNone/>
            </a:pPr>
            <a:r>
              <a:rPr lang="id-ID" sz="3600"/>
              <a:t>Adalah Z</a:t>
            </a:r>
            <a:r>
              <a:rPr lang="en-US" sz="3600"/>
              <a:t>at  atau obat,  baik  alamiah maupun  sintetis  bukan </a:t>
            </a:r>
            <a:r>
              <a:rPr lang="id-ID" sz="3600"/>
              <a:t>N</a:t>
            </a:r>
            <a:r>
              <a:rPr lang="en-US" sz="3600"/>
              <a:t>arkotika, yang  berkhasiat  psikoaktif  melalui </a:t>
            </a:r>
            <a:r>
              <a:rPr lang="id-ID" sz="3600"/>
              <a:t> </a:t>
            </a:r>
            <a:r>
              <a:rPr lang="en-US" sz="3600"/>
              <a:t>pengaruh selektif pada susunan  saraf  pusat  yang  menyebabkan  perubahan khas   pada  aktivitas mental  dan  perilaku. </a:t>
            </a:r>
            <a:endParaRPr lang="id-ID" sz="3600"/>
          </a:p>
        </p:txBody>
      </p:sp>
      <p:grpSp>
        <p:nvGrpSpPr>
          <p:cNvPr id="13317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3320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3322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3318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F:\BNNP1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72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333375"/>
            <a:ext cx="8348662" cy="5291138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5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200" dirty="0"/>
              <a:t>   </a:t>
            </a:r>
            <a:r>
              <a:rPr lang="en-US" sz="2200" b="1" dirty="0">
                <a:solidFill>
                  <a:srgbClr val="FF0000"/>
                </a:solidFill>
              </a:rPr>
              <a:t>PSIKOTROPIKA</a:t>
            </a:r>
            <a:r>
              <a:rPr lang="en-US" sz="2200" dirty="0"/>
              <a:t>  </a:t>
            </a:r>
            <a:r>
              <a:rPr lang="en-US" sz="2200" dirty="0" err="1"/>
              <a:t>dibedakan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4 </a:t>
            </a:r>
            <a:r>
              <a:rPr lang="en-US" sz="2200" dirty="0" err="1"/>
              <a:t>golongan</a:t>
            </a:r>
            <a:r>
              <a:rPr lang="id-ID" sz="2200" dirty="0"/>
              <a:t>:</a:t>
            </a:r>
            <a:endParaRPr lang="id-ID" sz="2200" b="1" dirty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200" b="1" dirty="0">
                <a:sym typeface="Wingdings" pitchFamily="2" charset="2"/>
              </a:rPr>
              <a:t>    1. </a:t>
            </a:r>
            <a:r>
              <a:rPr lang="en-US" sz="2200" b="1" dirty="0" err="1">
                <a:sym typeface="Wingdings" pitchFamily="2" charset="2"/>
              </a:rPr>
              <a:t>Golongan</a:t>
            </a:r>
            <a:r>
              <a:rPr lang="en-US" sz="2200" b="1" dirty="0">
                <a:sym typeface="Wingdings" pitchFamily="2" charset="2"/>
              </a:rPr>
              <a:t> I</a:t>
            </a:r>
            <a:endParaRPr lang="id-ID" sz="2200" b="1" dirty="0">
              <a:sym typeface="Wingdings" pitchFamily="2" charset="2"/>
            </a:endParaRP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id-ID" sz="2200" dirty="0">
                <a:sym typeface="Wingdings" pitchFamily="2" charset="2"/>
              </a:rPr>
              <a:t>Hanya untuk pengembangan ilmu pen</a:t>
            </a:r>
            <a:r>
              <a:rPr lang="id-ID" sz="2200" b="1" dirty="0">
                <a:sym typeface="Wingdings" pitchFamily="2" charset="2"/>
              </a:rPr>
              <a:t>getahuan</a:t>
            </a:r>
            <a:endParaRPr lang="en-US" sz="2200" b="1" dirty="0">
              <a:sym typeface="Wingdings" pitchFamily="2" charset="2"/>
            </a:endParaRP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Terapi</a:t>
            </a:r>
            <a:r>
              <a:rPr lang="id-ID" sz="2200" dirty="0"/>
              <a:t>, k</a:t>
            </a:r>
            <a:r>
              <a:rPr lang="en-US" sz="2200" dirty="0" err="1"/>
              <a:t>etergantungan</a:t>
            </a:r>
            <a:r>
              <a:rPr lang="en-US" sz="2200" dirty="0"/>
              <a:t> </a:t>
            </a:r>
            <a:r>
              <a:rPr lang="en-US" sz="2200" dirty="0" err="1"/>
              <a:t>kuat</a:t>
            </a:r>
            <a:endParaRPr lang="en-US" sz="2200" dirty="0"/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200" dirty="0" err="1"/>
              <a:t>Contoh</a:t>
            </a:r>
            <a:r>
              <a:rPr lang="en-US" sz="2200" dirty="0"/>
              <a:t> : E</a:t>
            </a:r>
            <a:r>
              <a:rPr lang="id-ID" sz="2200" dirty="0"/>
              <a:t>cs</a:t>
            </a:r>
            <a:r>
              <a:rPr lang="en-US" sz="2200" dirty="0" err="1"/>
              <a:t>tas</a:t>
            </a:r>
            <a:r>
              <a:rPr lang="id-ID" sz="2200" dirty="0"/>
              <a:t>y</a:t>
            </a:r>
            <a:r>
              <a:rPr lang="en-US" sz="2200" dirty="0"/>
              <a:t>, MDMA, LSD.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200" b="1" dirty="0"/>
              <a:t>    2. </a:t>
            </a:r>
            <a:r>
              <a:rPr lang="en-US" sz="2200" b="1" dirty="0" err="1"/>
              <a:t>Golongan</a:t>
            </a:r>
            <a:r>
              <a:rPr lang="en-US" sz="2200" b="1" dirty="0"/>
              <a:t> II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id-ID" sz="2200" dirty="0" err="1"/>
              <a:t>u</a:t>
            </a:r>
            <a:r>
              <a:rPr lang="en-US" sz="2200" dirty="0" err="1"/>
              <a:t>ntuk</a:t>
            </a:r>
            <a:r>
              <a:rPr lang="en-US" sz="2200" dirty="0"/>
              <a:t> </a:t>
            </a:r>
            <a:r>
              <a:rPr lang="en-US" sz="2200" dirty="0" err="1"/>
              <a:t>therapi</a:t>
            </a:r>
            <a:r>
              <a:rPr lang="id-ID" sz="2200" dirty="0"/>
              <a:t>, tetapi pilihan terakhir</a:t>
            </a:r>
            <a:endParaRPr lang="en-US" sz="2200" dirty="0"/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200" dirty="0" err="1"/>
              <a:t>Ketergantungan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kurang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gol</a:t>
            </a:r>
            <a:r>
              <a:rPr lang="en-US" sz="2200" dirty="0"/>
              <a:t> I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200" dirty="0" err="1"/>
              <a:t>Contoh</a:t>
            </a:r>
            <a:r>
              <a:rPr lang="en-US" sz="2200" dirty="0"/>
              <a:t> : </a:t>
            </a:r>
            <a:r>
              <a:rPr lang="en-US" sz="2200" dirty="0" err="1"/>
              <a:t>Amfetamin</a:t>
            </a:r>
            <a:r>
              <a:rPr lang="en-US" sz="2200" dirty="0"/>
              <a:t>, </a:t>
            </a:r>
            <a:r>
              <a:rPr lang="en-US" sz="2200" dirty="0" err="1"/>
              <a:t>metil</a:t>
            </a:r>
            <a:r>
              <a:rPr lang="en-US" sz="2200" dirty="0"/>
              <a:t> </a:t>
            </a:r>
            <a:r>
              <a:rPr lang="en-US" sz="2200" dirty="0" err="1"/>
              <a:t>fenidat</a:t>
            </a:r>
            <a:r>
              <a:rPr lang="en-US" sz="2200" dirty="0"/>
              <a:t> (Ritalin), </a:t>
            </a:r>
            <a:r>
              <a:rPr lang="en-US" sz="2200" dirty="0" err="1"/>
              <a:t>metakualon</a:t>
            </a:r>
            <a:endParaRPr lang="id-ID" sz="22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2200" b="1" dirty="0"/>
              <a:t>    3. </a:t>
            </a:r>
            <a:r>
              <a:rPr lang="en-US" sz="2200" b="1" dirty="0" err="1"/>
              <a:t>Golongan</a:t>
            </a:r>
            <a:r>
              <a:rPr lang="en-US" sz="2200" b="1" dirty="0"/>
              <a:t> III</a:t>
            </a:r>
            <a:endParaRPr lang="id-ID" sz="2200" b="1" dirty="0"/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id-ID" sz="2200" dirty="0"/>
              <a:t>   Sering untuk terapi, k</a:t>
            </a:r>
            <a:r>
              <a:rPr lang="en-US" sz="2200" dirty="0" err="1"/>
              <a:t>etergantungan</a:t>
            </a:r>
            <a:r>
              <a:rPr lang="en-US" sz="2200" dirty="0"/>
              <a:t> </a:t>
            </a:r>
            <a:r>
              <a:rPr lang="en-US" sz="2200" dirty="0" err="1"/>
              <a:t>sedang</a:t>
            </a:r>
            <a:endParaRPr lang="en-US" sz="2200" dirty="0"/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id-ID" sz="2200" dirty="0"/>
              <a:t>   </a:t>
            </a:r>
            <a:r>
              <a:rPr lang="en-US" sz="2200" dirty="0" err="1"/>
              <a:t>Contoh</a:t>
            </a:r>
            <a:r>
              <a:rPr lang="en-US" sz="2200" dirty="0"/>
              <a:t> : </a:t>
            </a:r>
            <a:r>
              <a:rPr lang="en-US" sz="2200" dirty="0" err="1"/>
              <a:t>Fenobarbital</a:t>
            </a:r>
            <a:r>
              <a:rPr lang="en-US" sz="2200" dirty="0"/>
              <a:t>, </a:t>
            </a:r>
            <a:r>
              <a:rPr lang="en-US" sz="2200" dirty="0" err="1"/>
              <a:t>flunitrazepam</a:t>
            </a:r>
            <a:r>
              <a:rPr lang="en-US" sz="2200" dirty="0"/>
              <a:t>.</a:t>
            </a:r>
            <a:endParaRPr lang="id-ID" sz="2200" dirty="0"/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id-ID" sz="2200" b="1" dirty="0"/>
              <a:t>4. Golongan IV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id-ID" sz="2200" dirty="0"/>
              <a:t>   Untuk terapi,  ketergantungan ringan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id-ID" sz="2200" dirty="0"/>
              <a:t>   </a:t>
            </a:r>
            <a:r>
              <a:rPr lang="en-US" sz="2200" dirty="0" err="1"/>
              <a:t>Contoh</a:t>
            </a:r>
            <a:r>
              <a:rPr lang="en-US" sz="2200" dirty="0"/>
              <a:t> : Diazepam, </a:t>
            </a:r>
            <a:r>
              <a:rPr lang="en-US" sz="2200" dirty="0" err="1"/>
              <a:t>klobazam</a:t>
            </a:r>
            <a:r>
              <a:rPr lang="en-US" sz="2200" dirty="0"/>
              <a:t>, </a:t>
            </a:r>
            <a:r>
              <a:rPr lang="en-US" sz="2200" dirty="0" err="1"/>
              <a:t>bromazepam</a:t>
            </a:r>
            <a:r>
              <a:rPr lang="en-US" sz="2200" dirty="0"/>
              <a:t>.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id-ID" sz="2200" dirty="0"/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4343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4345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4341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F:\BNNP1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27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79450"/>
            <a:ext cx="5759450" cy="10207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d-ID" b="1" dirty="0">
                <a:solidFill>
                  <a:srgbClr val="FF0000"/>
                </a:solidFill>
                <a:latin typeface="Showcard Gothic" pitchFamily="82" charset="0"/>
              </a:rPr>
              <a:t>Zat Adiktif lainnya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/>
              <a:t>Bahan atau zat  selain Narkotika dan Psikotropika yang dapat juga mempengaruhi psikoaktif tubuh manusia dan dapat menyebabkan kecanduan.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/>
              <a:t>Diantaranya 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dirty="0"/>
              <a:t>1. Minuman alkohol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dirty="0"/>
              <a:t>2. Zat Inhalasi/LEM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dirty="0"/>
              <a:t>3. Nikotin/Rokok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d-ID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d-ID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  <p:grpSp>
        <p:nvGrpSpPr>
          <p:cNvPr id="15365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15368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15370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5366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F:\BNNP12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9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F1D44-68C4-4A07-8335-17EBEE49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87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Jenis Narkoba yg paling banyak digunakan</a:t>
            </a:r>
          </a:p>
        </p:txBody>
      </p:sp>
      <p:pic>
        <p:nvPicPr>
          <p:cNvPr id="4098" name="Picture 2" descr="Image result for ganja">
            <a:extLst>
              <a:ext uri="{FF2B5EF4-FFF2-40B4-BE49-F238E27FC236}">
                <a16:creationId xmlns:a16="http://schemas.microsoft.com/office/drawing/2014/main" xmlns="" id="{21E6CCEF-D932-462D-8F11-9E079BD2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43" y="1948962"/>
            <a:ext cx="2615566" cy="3405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habu">
            <a:extLst>
              <a:ext uri="{FF2B5EF4-FFF2-40B4-BE49-F238E27FC236}">
                <a16:creationId xmlns:a16="http://schemas.microsoft.com/office/drawing/2014/main" xmlns="" id="{0671471F-7784-4B0C-9EB8-FB3B9946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663" y="1948962"/>
            <a:ext cx="2525758" cy="340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xtacy">
            <a:extLst>
              <a:ext uri="{FF2B5EF4-FFF2-40B4-BE49-F238E27FC236}">
                <a16:creationId xmlns:a16="http://schemas.microsoft.com/office/drawing/2014/main" xmlns="" id="{4451DD4F-2950-47C4-8BE5-D4CBCC22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831" y="1968304"/>
            <a:ext cx="2386520" cy="3405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7C8D92-29BD-43BD-B043-35CADD0B1424}"/>
              </a:ext>
            </a:extLst>
          </p:cNvPr>
          <p:cNvSpPr txBox="1"/>
          <p:nvPr/>
        </p:nvSpPr>
        <p:spPr>
          <a:xfrm>
            <a:off x="628651" y="5360879"/>
            <a:ext cx="2525759" cy="490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585" b="1" dirty="0"/>
              <a:t>Ganja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F73D88-0387-4110-8838-B2C85CB8E2E3}"/>
              </a:ext>
            </a:extLst>
          </p:cNvPr>
          <p:cNvSpPr txBox="1"/>
          <p:nvPr/>
        </p:nvSpPr>
        <p:spPr>
          <a:xfrm>
            <a:off x="3352662" y="5365473"/>
            <a:ext cx="2525759" cy="4901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585" b="1" dirty="0"/>
              <a:t>Shabu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39C040-7367-4B69-82DC-AE2225F74DEF}"/>
              </a:ext>
            </a:extLst>
          </p:cNvPr>
          <p:cNvSpPr txBox="1"/>
          <p:nvPr/>
        </p:nvSpPr>
        <p:spPr>
          <a:xfrm>
            <a:off x="6088717" y="5388250"/>
            <a:ext cx="2426634" cy="4901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585" b="1" dirty="0"/>
              <a:t>Ekstasi</a:t>
            </a:r>
          </a:p>
        </p:txBody>
      </p:sp>
    </p:spTree>
    <p:extLst>
      <p:ext uri="{BB962C8B-B14F-4D97-AF65-F5344CB8AC3E}">
        <p14:creationId xmlns:p14="http://schemas.microsoft.com/office/powerpoint/2010/main" xmlns="" val="253426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546748"/>
            <a:ext cx="8305800" cy="3562077"/>
          </a:xfrm>
        </p:spPr>
        <p:txBody>
          <a:bodyPr>
            <a:normAutofit/>
          </a:bodyPr>
          <a:lstStyle/>
          <a:p>
            <a:pPr marL="533400" indent="-5334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800" dirty="0">
                <a:latin typeface="Cambria Math" pitchFamily="18" charset="0"/>
                <a:ea typeface="Cambria Math" pitchFamily="18" charset="0"/>
              </a:rPr>
              <a:t>Contoh :</a:t>
            </a:r>
          </a:p>
          <a:p>
            <a:pPr marL="533400" indent="-5334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800" dirty="0">
                <a:latin typeface="Cambria Math" pitchFamily="18" charset="0"/>
                <a:ea typeface="Cambria Math" pitchFamily="18" charset="0"/>
              </a:rPr>
              <a:t>- Heroin, Kokain, Ganja, Sabu, Ekstasi, DLL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Cambria Math" pitchFamily="18" charset="0"/>
                <a:ea typeface="Cambria Math" pitchFamily="18" charset="0"/>
              </a:rPr>
              <a:t>	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548680"/>
            <a:ext cx="822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900" dirty="0">
                <a:latin typeface="Constantia" pitchFamily="18" charset="0"/>
              </a:rPr>
              <a:t>	</a:t>
            </a:r>
            <a:endParaRPr lang="id-ID" sz="2800" b="1" dirty="0">
              <a:latin typeface="Cambria Math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latin typeface="Cambria Math" pitchFamily="18" charset="0"/>
              </a:rPr>
              <a:t>	</a:t>
            </a:r>
            <a:r>
              <a:rPr lang="id-ID" sz="3800" b="1" dirty="0">
                <a:latin typeface="Bernard MT Condensed" pitchFamily="18" charset="0"/>
              </a:rPr>
              <a:t>....... Contoh Nark</a:t>
            </a:r>
            <a:r>
              <a:rPr lang="en-US" sz="3800" b="1" dirty="0" err="1">
                <a:latin typeface="Bernard MT Condensed" pitchFamily="18" charset="0"/>
              </a:rPr>
              <a:t>oba</a:t>
            </a:r>
            <a:r>
              <a:rPr lang="id-ID" sz="2800" dirty="0">
                <a:latin typeface="Cambria Math" pitchFamily="18" charset="0"/>
              </a:rPr>
              <a:t>:</a:t>
            </a:r>
          </a:p>
        </p:txBody>
      </p:sp>
      <p:pic>
        <p:nvPicPr>
          <p:cNvPr id="12292" name="Picture 2" descr="C:\Users\USER\Desktop\dayamas 2016\STOP NARKO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0" y="93663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F:\BNNP12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900"/>
            <a:ext cx="9969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E:\image\BNN\presentasi\hero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54" y="2794767"/>
            <a:ext cx="2967839" cy="20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E:\image\BNN\presentasi\kokain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202" y="2794767"/>
            <a:ext cx="1989138" cy="19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"/>
          <p:cNvSpPr>
            <a:spLocks noChangeArrowheads="1"/>
          </p:cNvSpPr>
          <p:nvPr/>
        </p:nvSpPr>
        <p:spPr bwMode="auto">
          <a:xfrm>
            <a:off x="3223445" y="4402408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b="1" dirty="0">
                <a:latin typeface="Agency FB" pitchFamily="34" charset="0"/>
                <a:ea typeface="Calibri" pitchFamily="34" charset="0"/>
                <a:cs typeface="Times New Roman" pitchFamily="18" charset="0"/>
              </a:rPr>
              <a:t>Cocain</a:t>
            </a:r>
            <a:endParaRPr lang="id-ID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8" name="Picture 9" descr="E:\image\BNN\presentasi\impo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53" y="5305426"/>
            <a:ext cx="2603601" cy="14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52640" y="6370296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b="1">
                <a:latin typeface="Agency FB" pitchFamily="34" charset="0"/>
                <a:ea typeface="Calibri" pitchFamily="34" charset="0"/>
                <a:cs typeface="Times New Roman" pitchFamily="18" charset="0"/>
              </a:rPr>
              <a:t>Ganja</a:t>
            </a:r>
            <a:endParaRPr lang="id-ID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300" name="Picture 9" descr="E:\image\BNN\presentasi\shabu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03127"/>
            <a:ext cx="2736304" cy="22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193" y="5300679"/>
            <a:ext cx="3068983" cy="148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5293366" y="6218835"/>
            <a:ext cx="7191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id-ID" b="1" dirty="0">
                <a:solidFill>
                  <a:srgbClr val="FFC000"/>
                </a:solidFill>
                <a:latin typeface="AR CENA"/>
              </a:rPr>
              <a:t>Ekstasi</a:t>
            </a:r>
            <a:endParaRPr lang="id-ID" b="1" dirty="0">
              <a:solidFill>
                <a:srgbClr val="FFC000"/>
              </a:solidFill>
              <a:latin typeface="AR CENA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auto">
          <a:xfrm>
            <a:off x="128588" y="4402408"/>
            <a:ext cx="1047750" cy="527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id-ID" sz="1600" b="1">
                <a:latin typeface="Agency FB" pitchFamily="34" charset="0"/>
                <a:ea typeface="Calibri" pitchFamily="34" charset="0"/>
                <a:cs typeface="Times New Roman" pitchFamily="18" charset="0"/>
              </a:rPr>
              <a:t>Heroin</a:t>
            </a:r>
            <a:endParaRPr lang="id-ID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1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2M 2018\PAPARAN\WORKSHOP BNN\Paparan Kabid Rehabilitas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46"/>
            <a:ext cx="9144000" cy="68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2999" y="228600"/>
            <a:ext cx="7693025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id-ID" b="1" dirty="0"/>
              <a:t>Proses Terbentuknya Ketergantungan Narkoba: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050" y="1851025"/>
            <a:ext cx="8566150" cy="4503738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charset="0"/>
              <a:buNone/>
            </a:pPr>
            <a:r>
              <a:rPr lang="id-ID" sz="2400" dirty="0"/>
              <a:t>1. 	Kompromi	       .... (</a:t>
            </a:r>
            <a:r>
              <a:rPr lang="id-ID" sz="2400" i="1" dirty="0"/>
              <a:t>mau bergaul dg pemakai Narkoba)</a:t>
            </a:r>
          </a:p>
          <a:p>
            <a:pPr marL="514350" indent="-514350">
              <a:buFont typeface="Arial" charset="0"/>
              <a:buNone/>
            </a:pPr>
            <a:r>
              <a:rPr lang="id-ID" sz="2400" dirty="0"/>
              <a:t>2.	Lalu diawali dgn coba2  ... (</a:t>
            </a:r>
            <a:r>
              <a:rPr lang="id-ID" sz="2400" i="1" dirty="0"/>
              <a:t>segan menolak teman)</a:t>
            </a:r>
          </a:p>
          <a:p>
            <a:pPr marL="514350" indent="-514350">
              <a:buFont typeface="Arial" charset="0"/>
              <a:buNone/>
            </a:pPr>
            <a:r>
              <a:rPr lang="id-ID" sz="2400" dirty="0"/>
              <a:t>3.	Toleransi.....</a:t>
            </a:r>
          </a:p>
          <a:p>
            <a:pPr marL="514350" indent="-514350">
              <a:buFont typeface="Arial" charset="0"/>
              <a:buNone/>
            </a:pPr>
            <a:r>
              <a:rPr lang="id-ID" sz="2400" dirty="0"/>
              <a:t>	-Pemakaian sosial 	... (</a:t>
            </a:r>
            <a:r>
              <a:rPr lang="id-ID" sz="2400" i="1" dirty="0"/>
              <a:t>hanya saat bergaul)</a:t>
            </a:r>
          </a:p>
          <a:p>
            <a:pPr marL="514350" indent="-514350">
              <a:lnSpc>
                <a:spcPct val="110000"/>
              </a:lnSpc>
              <a:buFont typeface="Arial" charset="0"/>
              <a:buNone/>
            </a:pPr>
            <a:r>
              <a:rPr lang="id-ID" sz="2400" dirty="0"/>
              <a:t>	-Pemakaian situasional ...(</a:t>
            </a:r>
            <a:r>
              <a:rPr lang="id-ID" sz="2400" i="1" dirty="0"/>
              <a:t>saat kesal, sedih, kecewa, ada mslh)</a:t>
            </a:r>
          </a:p>
          <a:p>
            <a:pPr marL="514350" indent="-514350">
              <a:buFont typeface="Arial" charset="0"/>
              <a:buNone/>
            </a:pPr>
            <a:r>
              <a:rPr lang="id-ID" sz="2400" dirty="0"/>
              <a:t>4.	Kebiasaan ......pemakaian jadi semakin sering ...</a:t>
            </a:r>
            <a:r>
              <a:rPr lang="id-ID" sz="2400" dirty="0">
                <a:solidFill>
                  <a:srgbClr val="7030A0"/>
                </a:solidFill>
              </a:rPr>
              <a:t> </a:t>
            </a:r>
            <a:r>
              <a:rPr lang="id-ID" sz="2400" i="1" dirty="0"/>
              <a:t>(akan meningkat menjadi sering pakai...tidak perlu dipengaruhi atau sedang bermasalah)</a:t>
            </a:r>
          </a:p>
          <a:p>
            <a:pPr marL="514350" indent="-514350">
              <a:buFont typeface="Arial" charset="0"/>
              <a:buNone/>
            </a:pPr>
            <a:r>
              <a:rPr lang="id-ID" sz="2400" dirty="0"/>
              <a:t>5.	Puncaknya tahap ketergantungan ... Bila tidak pakai </a:t>
            </a:r>
            <a:r>
              <a:rPr lang="en-US" sz="2400" dirty="0"/>
              <a:t>….. </a:t>
            </a:r>
            <a:r>
              <a:rPr lang="id-ID" sz="2400" b="1" dirty="0">
                <a:solidFill>
                  <a:srgbClr val="FF0000"/>
                </a:solidFill>
              </a:rPr>
              <a:t>SAKAU...kerusakan pd organ tubuh.....</a:t>
            </a:r>
            <a:r>
              <a:rPr lang="id-ID" sz="2800" b="1" dirty="0">
                <a:solidFill>
                  <a:srgbClr val="FF0000"/>
                </a:solidFill>
                <a:latin typeface="Bernard MT Condensed" pitchFamily="18" charset="0"/>
              </a:rPr>
              <a:t>MENINGGAL</a:t>
            </a:r>
            <a:r>
              <a:rPr lang="id-ID" sz="2800" b="1" dirty="0">
                <a:solidFill>
                  <a:srgbClr val="FF0000"/>
                </a:solidFill>
              </a:rPr>
              <a:t>!!!</a:t>
            </a:r>
            <a:endParaRPr lang="id-ID" sz="2400" b="1" dirty="0">
              <a:solidFill>
                <a:srgbClr val="FF0000"/>
              </a:solidFill>
            </a:endParaRPr>
          </a:p>
        </p:txBody>
      </p:sp>
      <p:grpSp>
        <p:nvGrpSpPr>
          <p:cNvPr id="16389" name="Group 26"/>
          <p:cNvGrpSpPr>
            <a:grpSpLocks/>
          </p:cNvGrpSpPr>
          <p:nvPr/>
        </p:nvGrpSpPr>
        <p:grpSpPr bwMode="auto">
          <a:xfrm>
            <a:off x="1588" y="6503987"/>
            <a:ext cx="9140825" cy="341312"/>
            <a:chOff x="1588" y="6492896"/>
            <a:chExt cx="9140825" cy="340998"/>
          </a:xfrm>
        </p:grpSpPr>
        <p:sp>
          <p:nvSpPr>
            <p:cNvPr id="16392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16390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F:\BNNP12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0" cy="84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35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800" dirty="0"/>
              <a:t>.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800"/>
              <a:t>.</a:t>
            </a:r>
          </a:p>
        </p:txBody>
      </p:sp>
      <p:sp>
        <p:nvSpPr>
          <p:cNvPr id="5" name="Rounded Rectangle 17"/>
          <p:cNvSpPr/>
          <p:nvPr/>
        </p:nvSpPr>
        <p:spPr>
          <a:xfrm>
            <a:off x="1071538" y="1245306"/>
            <a:ext cx="6920170" cy="612058"/>
          </a:xfrm>
          <a:prstGeom prst="roundRect">
            <a:avLst>
              <a:gd name="adj" fmla="val 46212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223" name="WordArt 3"/>
          <p:cNvSpPr>
            <a:spLocks noChangeArrowheads="1" noChangeShapeType="1" noTextEdit="1"/>
          </p:cNvSpPr>
          <p:nvPr/>
        </p:nvSpPr>
        <p:spPr bwMode="auto">
          <a:xfrm>
            <a:off x="3117850" y="1385888"/>
            <a:ext cx="2311400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2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Bauhaus 93"/>
              </a:rPr>
              <a:t> DASAR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5" y="1995488"/>
            <a:ext cx="8286750" cy="823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bg1"/>
                </a:solidFill>
              </a:rPr>
              <a:t>UNDANG - UNDANG REPUBLIK INDONESIA No. 35 TAHUN 2009 TENTANG NARKOTIKA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828675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INSTRUKSI PRESIDEN NO. 06 TAHUN 2018 TENTANG RAN P4GN DAN PREKURSOR NARKOTIKA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048000"/>
            <a:ext cx="828675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id-ID" b="1" dirty="0">
                <a:solidFill>
                  <a:schemeClr val="tx1"/>
                </a:solidFill>
              </a:rPr>
              <a:t>ERATURAN PRESIDEN NOMOR 23 TAHUN 2010 TENTANG BADAN NARKOTIKA NASIONAL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3223" t="2174" r="3334"/>
          <a:stretch>
            <a:fillRect/>
          </a:stretch>
        </p:blipFill>
        <p:spPr bwMode="auto">
          <a:xfrm>
            <a:off x="0" y="-74182"/>
            <a:ext cx="9144000" cy="1145728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</p:pic>
      <p:grpSp>
        <p:nvGrpSpPr>
          <p:cNvPr id="9228" name="Group 26"/>
          <p:cNvGrpSpPr>
            <a:grpSpLocks/>
          </p:cNvGrpSpPr>
          <p:nvPr/>
        </p:nvGrpSpPr>
        <p:grpSpPr bwMode="auto">
          <a:xfrm>
            <a:off x="0" y="6513513"/>
            <a:ext cx="9140825" cy="344487"/>
            <a:chOff x="1588" y="6492893"/>
            <a:chExt cx="9140825" cy="344173"/>
          </a:xfrm>
        </p:grpSpPr>
        <p:sp>
          <p:nvSpPr>
            <p:cNvPr id="9233" name="Flowchart: Process 27"/>
            <p:cNvSpPr>
              <a:spLocks noChangeArrowheads="1"/>
            </p:cNvSpPr>
            <p:nvPr/>
          </p:nvSpPr>
          <p:spPr bwMode="auto">
            <a:xfrm>
              <a:off x="1588" y="6492893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9235" name="Picture 34" descr="BNNP1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1447800" y="15875"/>
            <a:ext cx="643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b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BADAN NARKOTIKA NASIONAL PROVINSI RIAU</a:t>
            </a:r>
            <a:endParaRPr lang="id-ID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31" name="Picture 3" descr="F:\BNNP1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" descr="D:\BADAN_NARKOTIKA_NASIONAL_PROVINSI_RIAU\ZZZZZZ\GAMBAR BNN\stop narkoba\MASTER\Stop Narkoba bg Putih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6675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5334000"/>
            <a:ext cx="828675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PERATURAN KEPALA BNN RI NO : 03 TAHUN 2015 TENTANG ORGANISASI DAN TATA KERJA BNN PROVINSI DAN BNN KABUPATEN KOTA</a:t>
            </a:r>
          </a:p>
        </p:txBody>
      </p:sp>
    </p:spTree>
    <p:extLst>
      <p:ext uri="{BB962C8B-B14F-4D97-AF65-F5344CB8AC3E}">
        <p14:creationId xmlns:p14="http://schemas.microsoft.com/office/powerpoint/2010/main" xmlns="" val="228840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ded Corner 18"/>
          <p:cNvSpPr>
            <a:spLocks noChangeArrowheads="1"/>
          </p:cNvSpPr>
          <p:nvPr/>
        </p:nvSpPr>
        <p:spPr bwMode="auto">
          <a:xfrm>
            <a:off x="252413" y="173038"/>
            <a:ext cx="8891587" cy="6684962"/>
          </a:xfrm>
          <a:prstGeom prst="foldedCorner">
            <a:avLst>
              <a:gd name="adj" fmla="val 6931"/>
            </a:avLst>
          </a:prstGeom>
          <a:solidFill>
            <a:srgbClr val="FFCC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42975" y="3154363"/>
            <a:ext cx="249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i="1"/>
              <a:t>BERAT BADAN TURUN DRASTIS</a:t>
            </a:r>
            <a:endParaRPr lang="en-US" sz="1400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8200" y="3063875"/>
            <a:ext cx="403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MATA TERLIHAT CEKUNG DAN MERAH, MUKA PUCAT DAN BIBIR KEHITAM-HITAMAN</a:t>
            </a:r>
            <a:endParaRPr lang="en-US" sz="1400" i="1"/>
          </a:p>
        </p:txBody>
      </p:sp>
      <p:sp>
        <p:nvSpPr>
          <p:cNvPr id="9" name="Rectangle 8"/>
          <p:cNvSpPr/>
          <p:nvPr/>
        </p:nvSpPr>
        <p:spPr>
          <a:xfrm>
            <a:off x="869156" y="391180"/>
            <a:ext cx="3017044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CIRI - CIRI FISIK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5807075"/>
            <a:ext cx="472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TANGAN PENUH DENGAN BINTIK-BINTIK MERAH, SEPERTI BEKAS GIGITAN NYAMUK DAN ADA TANDA BEKAS LUKA</a:t>
            </a:r>
            <a:endParaRPr lang="en-US" sz="1400" b="1" i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21250" y="5897563"/>
            <a:ext cx="384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BUANG AIR BESAR &amp; KECIL KURANG LANCAR</a:t>
            </a:r>
            <a:endParaRPr lang="en-US" sz="1400" b="1" i="1"/>
          </a:p>
        </p:txBody>
      </p:sp>
      <p:pic>
        <p:nvPicPr>
          <p:cNvPr id="115723" name="Picture 11" descr="D:\BINLUH\PICTURE\MIX FOTO NARKOBA\baru\pecandu-narkoba-indonesia-mencapai-3-6-juta-ora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1235075"/>
            <a:ext cx="33686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14" descr="McKellar_Allergy_Drug-ind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3238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15" descr="Penicillin_Allergy_Resulting_in_Morbilliform_Rash-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3703638"/>
            <a:ext cx="21939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2" descr="D:\BINLUH\PICTURE\MIX FOTO NARKOBA\sembel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94125"/>
            <a:ext cx="350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" descr="D:\BINLUH\SLIDE PENYULUHAN\MATERI\pengguna narkoba\korban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703638"/>
            <a:ext cx="21780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:\BNNP1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3587"/>
            <a:ext cx="457200" cy="5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48400"/>
            <a:ext cx="533400" cy="5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5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9" grpId="0" animBg="1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ded Corner 18"/>
          <p:cNvSpPr>
            <a:spLocks noChangeArrowheads="1"/>
          </p:cNvSpPr>
          <p:nvPr/>
        </p:nvSpPr>
        <p:spPr bwMode="auto">
          <a:xfrm>
            <a:off x="360363" y="173038"/>
            <a:ext cx="8891587" cy="6684962"/>
          </a:xfrm>
          <a:prstGeom prst="foldedCorner">
            <a:avLst>
              <a:gd name="adj" fmla="val 6931"/>
            </a:avLst>
          </a:prstGeom>
          <a:solidFill>
            <a:srgbClr val="CCCCFF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6713" y="3063875"/>
            <a:ext cx="3976687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MALAS DAN SERING MELUPAKAN TANGGUNG JAWAB </a:t>
            </a:r>
            <a:r>
              <a:rPr lang="en-US" sz="1400" b="1" i="1"/>
              <a:t>&amp;</a:t>
            </a:r>
            <a:r>
              <a:rPr lang="id-ID" sz="1400" b="1" i="1"/>
              <a:t>TUGAS2 RUTINNYA</a:t>
            </a:r>
            <a:endParaRPr lang="en-US" sz="1400" b="1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62475" y="3200400"/>
            <a:ext cx="42767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SIKAP TIDAK PEDULI &amp; JAUH DARI KELUARGA</a:t>
            </a:r>
            <a:endParaRPr lang="en-US" sz="1400" b="1" i="1"/>
          </a:p>
        </p:txBody>
      </p:sp>
      <p:sp>
        <p:nvSpPr>
          <p:cNvPr id="9" name="Rectangle 8"/>
          <p:cNvSpPr/>
          <p:nvPr/>
        </p:nvSpPr>
        <p:spPr>
          <a:xfrm>
            <a:off x="342900" y="228600"/>
            <a:ext cx="3792538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CIRI - CIRI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PERILAKU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5807075"/>
            <a:ext cx="41148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SUKA MENCURI UANG DI RUMAH, SEKOLAH ATAU T4 PEKERJAAN &amp; MENGGADAIKAN BARANG-2 BERHARGA DI RUMAH</a:t>
            </a:r>
            <a:endParaRPr lang="en-US" sz="1400" b="1" i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0" y="6321425"/>
            <a:ext cx="2667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SELALU KEHABISAN UANG</a:t>
            </a:r>
            <a:endParaRPr lang="en-US" sz="1400" b="1" i="1"/>
          </a:p>
        </p:txBody>
      </p:sp>
      <p:pic>
        <p:nvPicPr>
          <p:cNvPr id="119816" name="Picture 2" descr="D:\BINLUH\PICTURE\MIX FOTO NARKOBA\ma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8" y="925513"/>
            <a:ext cx="3338512" cy="204628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3" descr="D:\BINLUH\PICTURE\MIX FOTO NARKOBA\Trio 'Tuyul' Gasak Uang Pak Ustad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606800" cy="1990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4" descr="D:\BINLUH\PICTURE\MIX FOTO NARKOBA\empty-wal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963987" cy="24955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819" name="Picture 2" descr="D:\BINLUH\PICTURE\MIX FOTO NARKOBA\perkataan-buruk-orang-tua-pada-anak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100512" cy="255746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69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ded Corner 18"/>
          <p:cNvSpPr>
            <a:spLocks noChangeArrowheads="1"/>
          </p:cNvSpPr>
          <p:nvPr/>
        </p:nvSpPr>
        <p:spPr bwMode="auto">
          <a:xfrm>
            <a:off x="131763" y="88900"/>
            <a:ext cx="8891587" cy="6684963"/>
          </a:xfrm>
          <a:prstGeom prst="foldedCorner">
            <a:avLst>
              <a:gd name="adj" fmla="val 6931"/>
            </a:avLst>
          </a:prstGeom>
          <a:solidFill>
            <a:srgbClr val="FFFFCC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2741613"/>
            <a:ext cx="4357688" cy="73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WAKTUNYA DI RUMAH KERAPKALI DIHABISKAN DI KMR TIDUR, KLOSET, GUDANG, RUANG YG GELAP, KAMAR MANDI, ATAU T4 SEPI LAINNYA</a:t>
            </a:r>
            <a:endParaRPr lang="en-US" sz="1400" b="1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24400" y="2971800"/>
            <a:ext cx="4114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TAKUT AIR, JIKA TERKENA AKAN TERASA SAKIT, KRN ITU MEREKA JD MALAS MANDI</a:t>
            </a:r>
            <a:endParaRPr lang="en-US" sz="1400" b="1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6000750"/>
            <a:ext cx="4333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SERING BATUK-2  &amp; PILEK BERKEPANJANGAN, BIASANYA TJD PD SAAT GEJALA “PUTUS ZAT”</a:t>
            </a:r>
            <a:endParaRPr lang="en-US" sz="1400" b="1" i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38688" y="6000750"/>
            <a:ext cx="415448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BICARA C</a:t>
            </a:r>
            <a:r>
              <a:rPr lang="en-US" sz="1400" b="1" i="1"/>
              <a:t>A</a:t>
            </a:r>
            <a:r>
              <a:rPr lang="id-ID" sz="1400" b="1" i="1"/>
              <a:t>D</a:t>
            </a:r>
            <a:r>
              <a:rPr lang="en-US" sz="1400" b="1" i="1"/>
              <a:t>E</a:t>
            </a:r>
            <a:r>
              <a:rPr lang="id-ID" sz="1400" b="1" i="1"/>
              <a:t>L ATAU PELO</a:t>
            </a:r>
            <a:r>
              <a:rPr lang="en-US" sz="1400" b="1" i="1"/>
              <a:t> </a:t>
            </a:r>
            <a:r>
              <a:rPr lang="id-ID" sz="1400" b="1" i="1"/>
              <a:t>JALAN SEMPOYONGA</a:t>
            </a:r>
            <a:r>
              <a:rPr lang="en-US" sz="1400" b="1" i="1"/>
              <a:t>N</a:t>
            </a:r>
          </a:p>
        </p:txBody>
      </p:sp>
      <p:pic>
        <p:nvPicPr>
          <p:cNvPr id="121863" name="Picture 2" descr="D:\BINLUH\SLIDE PENYULUHAN\MATERI\pengguna narkoba\narko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247650"/>
            <a:ext cx="3495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2" descr="D:\BINLUH\PICTURE\MIX FOTO NARKOBA\Ablutophobia.jpg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8600"/>
            <a:ext cx="395128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2" descr="D:\BINLUH\PICTURE\MIX FOTO NARKOBA\batu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4076700"/>
            <a:ext cx="33337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6" name="Picture 11" descr="http://www.anneahira.com/images/article/narkoba/akibatekstas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47" t="10857" r="11041" b="25912"/>
          <a:stretch>
            <a:fillRect/>
          </a:stretch>
        </p:blipFill>
        <p:spPr bwMode="auto">
          <a:xfrm>
            <a:off x="4829175" y="3794125"/>
            <a:ext cx="3705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2502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ded Corner 18"/>
          <p:cNvSpPr>
            <a:spLocks noChangeArrowheads="1"/>
          </p:cNvSpPr>
          <p:nvPr/>
        </p:nvSpPr>
        <p:spPr bwMode="auto">
          <a:xfrm>
            <a:off x="360363" y="127000"/>
            <a:ext cx="8891587" cy="6684963"/>
          </a:xfrm>
          <a:prstGeom prst="foldedCorner">
            <a:avLst>
              <a:gd name="adj" fmla="val 7144"/>
            </a:avLst>
          </a:prstGeom>
          <a:solidFill>
            <a:srgbClr val="99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6713" y="2786063"/>
            <a:ext cx="3443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SERING MENGALAMI MIMPI BURUK</a:t>
            </a:r>
            <a:endParaRPr lang="en-US" sz="1400" b="1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4800" y="6264275"/>
            <a:ext cx="3733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MENGALAMI NYERI KEPALA</a:t>
            </a:r>
            <a:r>
              <a:rPr lang="en-US" sz="1400" b="1" i="1"/>
              <a:t> &amp; </a:t>
            </a:r>
            <a:r>
              <a:rPr lang="id-ID" sz="1400" b="1" i="1"/>
              <a:t>SENDI-2</a:t>
            </a:r>
            <a:endParaRPr lang="en-US" sz="1400" b="1" i="1"/>
          </a:p>
        </p:txBody>
      </p:sp>
      <p:pic>
        <p:nvPicPr>
          <p:cNvPr id="123909" name="Picture 2" descr="D:\BINLUH\PICTURE\MIX FOTO NARKOBA\baru\Pelatihan motivasi, training motivasi, motivator Indonesia, pelatihan kepemimpinan, motivasi training, motivator Indonesia, outbound training, training leadership, kata-kata motivator, 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3336925"/>
            <a:ext cx="3095625" cy="291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2" descr="D:\BINLUH\PICTURE\MIX FOTO NARKOBA\mimpi-bur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427038"/>
            <a:ext cx="3095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6388" y="234315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MENGELUARKAN AIR MATA </a:t>
            </a:r>
            <a:r>
              <a:rPr lang="en-US" sz="1400" b="1" i="1"/>
              <a:t>DAN KERINGAT </a:t>
            </a:r>
            <a:r>
              <a:rPr lang="id-ID" sz="1400" b="1" i="1"/>
              <a:t>BERLEBIHAN</a:t>
            </a:r>
            <a:endParaRPr lang="en-US" sz="1400" b="1" i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15200" y="4800600"/>
            <a:ext cx="1676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SERING BERBOHONG DAN INGKAR JANJI DGN BERBAGAI MACAM ALASAN</a:t>
            </a:r>
            <a:endParaRPr lang="en-US" sz="1400" b="1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4800" y="353218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SERING MENGUAP</a:t>
            </a:r>
            <a:endParaRPr lang="en-US" sz="1400" b="1" i="1"/>
          </a:p>
        </p:txBody>
      </p:sp>
      <p:pic>
        <p:nvPicPr>
          <p:cNvPr id="123914" name="Picture 3" descr="D:\BINLUH\PICTURE\MIX FOTO NARKOBA\p5b2nhp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03550"/>
            <a:ext cx="3438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4" descr="D:\BINLUH\PICTURE\MIX FOTO NARKOBA\images (2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466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5" descr="D:\BINLUH\PICTURE\MIX FOTO NARKOBA\Keringat-Berlebihan-Pertanda-Jantung-Lemah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163" y="474663"/>
            <a:ext cx="25352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7" name="Picture 6" descr="D:\BINLUH\PICTURE\MIX FOTO NARKOBA\pinoki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46638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2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ded Corner 18"/>
          <p:cNvSpPr>
            <a:spLocks noChangeArrowheads="1"/>
          </p:cNvSpPr>
          <p:nvPr/>
        </p:nvSpPr>
        <p:spPr bwMode="auto">
          <a:xfrm>
            <a:off x="117475" y="127000"/>
            <a:ext cx="8891588" cy="6684963"/>
          </a:xfrm>
          <a:prstGeom prst="foldedCorner">
            <a:avLst>
              <a:gd name="adj" fmla="val 6931"/>
            </a:avLst>
          </a:prstGeom>
          <a:solidFill>
            <a:srgbClr val="CC99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2971800"/>
            <a:ext cx="29098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d-ID" sz="1400" b="1" i="1"/>
              <a:t>SANGAT SENSITIF DAN CEPAT BOSAN</a:t>
            </a:r>
            <a:endParaRPr lang="en-US" sz="1400" b="1" i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3059113"/>
            <a:ext cx="4038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i="1"/>
              <a:t>MEMBANGKANG BILA DITEGUR/DIMARAHI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3276600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CIRI - CIRI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EMOSI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5715000"/>
            <a:ext cx="44196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EMOSINYA NAIK TURUN &amp; TDK RAGU UTK MEMUKUL ORANG ATAU BERBICARA KASAR PD ANGGOTA KELUARGA /ORG DI SEKITARNYA</a:t>
            </a:r>
            <a:endParaRPr lang="en-US" sz="1400" b="1" i="1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05425" y="6105525"/>
            <a:ext cx="31242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1400" b="1" i="1"/>
              <a:t>NAFSU MAKAN TIDAK MENENTU</a:t>
            </a:r>
            <a:endParaRPr lang="en-US" sz="1400" b="1" i="1"/>
          </a:p>
        </p:txBody>
      </p:sp>
      <p:pic>
        <p:nvPicPr>
          <p:cNvPr id="117768" name="Picture 2" descr="D:\BINLUH\PICTURE\MIX FOTO NARKOBA\priasensi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3" descr="D:\BINLUH\PICTURE\MIX FOTO NARKOBA\orangtua-anak-bertengk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163"/>
            <a:ext cx="4067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4" descr="D:\BINLUH\PICTURE\MIX FOTO NARKOBA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21075"/>
            <a:ext cx="401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5" descr="D:\BINLUH\PICTURE\MIX FOTO NARKOBA\tidak nafsu mak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03638"/>
            <a:ext cx="36591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94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-188082"/>
            <a:ext cx="8763000" cy="1143000"/>
          </a:xfrm>
        </p:spPr>
        <p:txBody>
          <a:bodyPr/>
          <a:lstStyle/>
          <a:p>
            <a:pPr algn="ctr"/>
            <a:r>
              <a:rPr lang="id-ID" sz="2800" dirty="0"/>
              <a:t>CONTOH NYATA DAMPAK PENYALAH GUNA NARKOBA</a:t>
            </a:r>
          </a:p>
        </p:txBody>
      </p:sp>
      <p:pic>
        <p:nvPicPr>
          <p:cNvPr id="3074" name="Picture 2" descr="C:\Users\User\Downloads\NARKOBA\afriyan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er\Downloads\NARKOBA\Mobil-Novi-Ame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394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ownloads\NARKOBA\overd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352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3840163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b="1">
                <a:solidFill>
                  <a:srgbClr val="FF0000"/>
                </a:solidFill>
              </a:rPr>
              <a:t>HALUSINASI &amp; DIS ORIENTASI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40386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 b="1">
                <a:solidFill>
                  <a:srgbClr val="FF0000"/>
                </a:solidFill>
              </a:rPr>
              <a:t>OVER DOSIS</a:t>
            </a:r>
          </a:p>
        </p:txBody>
      </p:sp>
      <p:pic>
        <p:nvPicPr>
          <p:cNvPr id="36866" name="Picture 2" descr="D:\BNNP RIAU\BAHAN Ka BNNP\SERING\103459_633354_roder_danuarta-450x2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4213"/>
            <a:ext cx="36576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D:\BNNP RIAU\BAHAN Ka BNNP\SERING\Roger 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91200"/>
            <a:ext cx="1287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1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8006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ownloads\4307033_20120502014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667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ownloads\horor-of-meth3-321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057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400"/>
              <a:t>Terjadi penuaan dini &amp; Rentan terhadap serangan penyakit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733800" y="60198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sz="2800" b="1"/>
              <a:t>Terjadi kerusakan gigi.</a:t>
            </a:r>
          </a:p>
        </p:txBody>
      </p:sp>
    </p:spTree>
    <p:extLst>
      <p:ext uri="{BB962C8B-B14F-4D97-AF65-F5344CB8AC3E}">
        <p14:creationId xmlns:p14="http://schemas.microsoft.com/office/powerpoint/2010/main" xmlns="" val="42471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kaskus.com/images/2013/12/07/5170848_20131207054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9725"/>
            <a:ext cx="31908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2.bp.blogspot.com/_y_6Wu3LmNxM/TGo9f5AS-aI/AAAAAAAAAFQ/HAl-4Kq_GJc/s1600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375"/>
            <a:ext cx="56483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1.bp.blogspot.com/-Bd4paKuEOto/Uno6kfickCI/AAAAAAAAADw/Ft5pNAcdvwQ/s1600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7163"/>
            <a:ext cx="30432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bnnpsulsel.com/wp-content/uploads/2012/11/Krokodi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611438"/>
            <a:ext cx="30194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03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FEKK KROKODIL\6978627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3975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EFEKK KROKODIL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33375"/>
            <a:ext cx="3776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unasbangsakebonsari.files.wordpress.com/2009/12/akibatpemakaiheroin.jpg?w=276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0500"/>
            <a:ext cx="26289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2.gstatic.com/images?q=tbn:ANd9GcQOfRDvpMcmNOEp2fN-8JcqvAlsxdhHg64o-yUPa-RAjoOr2y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000500"/>
            <a:ext cx="40322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16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CRO DR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338" y="0"/>
            <a:ext cx="23796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CRO DR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25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CRO DR\krokod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RO DR\133bc234f48934f0ad0975d8f2e8d0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243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CRO DR\krokodil-drug_5043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8941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6502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3"/>
          </p:nvPr>
        </p:nvSpPr>
        <p:spPr>
          <a:xfrm>
            <a:off x="4343400" y="1828800"/>
            <a:ext cx="4619625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d-ID" sz="3000" b="1"/>
              <a:t>Presiden Republik Indonesia:</a:t>
            </a:r>
            <a:r>
              <a:rPr lang="id-ID" sz="2400" b="1"/>
              <a:t>Musrenbangnas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 sz="4000" b="1">
                <a:solidFill>
                  <a:srgbClr val="FF0000"/>
                </a:solidFill>
                <a:cs typeface="HGｺﾞｼｯｸM"/>
              </a:rPr>
              <a:t>“</a:t>
            </a:r>
            <a:r>
              <a:rPr lang="en-US" altLang="ja-JP" sz="4000" b="1">
                <a:solidFill>
                  <a:srgbClr val="FF0000"/>
                </a:solidFill>
                <a:cs typeface="HGｺﾞｼｯｸM"/>
              </a:rPr>
              <a:t>Indonesia Darurat Narkoba</a:t>
            </a:r>
            <a:r>
              <a:rPr lang="id-ID" altLang="en-US" sz="4000" b="1">
                <a:solidFill>
                  <a:srgbClr val="FF0000"/>
                </a:solidFill>
              </a:rPr>
              <a:t>”</a:t>
            </a:r>
            <a:endParaRPr lang="id-ID" altLang="ja-JP" sz="4000" b="1">
              <a:solidFill>
                <a:srgbClr val="FF0000"/>
              </a:solidFill>
              <a:cs typeface="HGｺﾞｼｯｸM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d-ID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/>
              <a:t>Rakornas Gerakan Nasional Penanganan Ancaman Narkoba dalam rangka mewujudkan </a:t>
            </a:r>
            <a:endParaRPr lang="id-ID" sz="16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/>
              <a:t>Indonesia Emas 2045</a:t>
            </a:r>
            <a:endParaRPr lang="id-ID" sz="1600" b="1"/>
          </a:p>
        </p:txBody>
      </p:sp>
      <p:pic>
        <p:nvPicPr>
          <p:cNvPr id="10243" name="Picture 2" descr="http://cdn.jokowinomics.com/static/images/2015/04/JKW-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73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BNNP1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D:\BADAN_NARKOTIKA_NASIONAL_PROVINSI_RIAU\ZZZZZZ\GAMBAR BNN\stop narkoba\MASTER\Stop Narkoba bg Putih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6675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634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Backup C\Downloads\gambar kartun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685800" y="1275928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762000" y="115888"/>
            <a:ext cx="7626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>
                <a:latin typeface="Tahoma" pitchFamily="34" charset="0"/>
                <a:cs typeface="Tahoma" pitchFamily="34" charset="0"/>
              </a:rPr>
              <a:t>Faktor </a:t>
            </a:r>
            <a:r>
              <a:rPr lang="id-ID" sz="3200" b="1">
                <a:latin typeface="Tahoma" pitchFamily="34" charset="0"/>
                <a:cs typeface="Tahoma" pitchFamily="34" charset="0"/>
              </a:rPr>
              <a:t>Penyebab Penyalahgunaan Narkoba</a:t>
            </a:r>
            <a:endParaRPr lang="en-US" sz="32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6629" name="Group 26"/>
          <p:cNvGrpSpPr>
            <a:grpSpLocks/>
          </p:cNvGrpSpPr>
          <p:nvPr/>
        </p:nvGrpSpPr>
        <p:grpSpPr bwMode="auto">
          <a:xfrm>
            <a:off x="1588" y="6503988"/>
            <a:ext cx="9140825" cy="344487"/>
            <a:chOff x="1588" y="6492896"/>
            <a:chExt cx="9140825" cy="344170"/>
          </a:xfrm>
        </p:grpSpPr>
        <p:sp>
          <p:nvSpPr>
            <p:cNvPr id="26632" name="Flowchart: Process 27"/>
            <p:cNvSpPr>
              <a:spLocks noChangeArrowheads="1"/>
            </p:cNvSpPr>
            <p:nvPr/>
          </p:nvSpPr>
          <p:spPr bwMode="auto">
            <a:xfrm>
              <a:off x="1588" y="6492896"/>
              <a:ext cx="9140825" cy="340998"/>
            </a:xfrm>
            <a:prstGeom prst="flowChart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5227390" cy="21821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BADAN NARKOTIKA NASIONAL</a:t>
              </a:r>
            </a:p>
          </p:txBody>
        </p:sp>
        <p:pic>
          <p:nvPicPr>
            <p:cNvPr id="26634" name="Picture 34" descr="BNNP12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515139" y="6577057"/>
              <a:ext cx="2343141" cy="1809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/>
                  <a:cs typeface="+mn-cs"/>
                </a:rPr>
                <a:t>PROVINSI RIAU</a:t>
              </a:r>
            </a:p>
          </p:txBody>
        </p:sp>
      </p:grpSp>
      <p:pic>
        <p:nvPicPr>
          <p:cNvPr id="26630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F:\BNNP12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55563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13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256297-CA96-4392-97A0-F6BE992ED3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0099">
                  <a:alpha val="80000"/>
                </a:srgbClr>
              </a:gs>
              <a:gs pos="34000">
                <a:srgbClr val="0099FF">
                  <a:alpha val="82745"/>
                </a:srgbClr>
              </a:gs>
              <a:gs pos="85000">
                <a:srgbClr val="00FFFF">
                  <a:alpha val="89804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prstClr val="white"/>
                </a:solidFill>
              </a:rPr>
              <a:t>dd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3CA20C11-738B-4021-9FC0-61CD501D0D0B}"/>
              </a:ext>
            </a:extLst>
          </p:cNvPr>
          <p:cNvSpPr/>
          <p:nvPr/>
        </p:nvSpPr>
        <p:spPr>
          <a:xfrm>
            <a:off x="418687" y="-23438"/>
            <a:ext cx="7560974" cy="6857999"/>
          </a:xfrm>
          <a:prstGeom prst="parallelogram">
            <a:avLst>
              <a:gd name="adj" fmla="val 34167"/>
            </a:avLst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E8B5EEAF-E045-4521-9E74-24F55564FFF5}"/>
              </a:ext>
            </a:extLst>
          </p:cNvPr>
          <p:cNvSpPr/>
          <p:nvPr/>
        </p:nvSpPr>
        <p:spPr>
          <a:xfrm flipH="1">
            <a:off x="3" y="2174177"/>
            <a:ext cx="9143999" cy="4683829"/>
          </a:xfrm>
          <a:prstGeom prst="rtTriangle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D1B13730-A071-4670-AF14-8B44E8ADAC45}"/>
              </a:ext>
            </a:extLst>
          </p:cNvPr>
          <p:cNvSpPr/>
          <p:nvPr/>
        </p:nvSpPr>
        <p:spPr>
          <a:xfrm>
            <a:off x="-1" y="3452438"/>
            <a:ext cx="9144001" cy="3429000"/>
          </a:xfrm>
          <a:prstGeom prst="rtTriangle">
            <a:avLst/>
          </a:prstGeom>
          <a:solidFill>
            <a:schemeClr val="tx2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0F1EBB64-3839-460E-B12C-85167AEB74D1}"/>
              </a:ext>
            </a:extLst>
          </p:cNvPr>
          <p:cNvSpPr/>
          <p:nvPr/>
        </p:nvSpPr>
        <p:spPr>
          <a:xfrm>
            <a:off x="4" y="0"/>
            <a:ext cx="2386013" cy="6858000"/>
          </a:xfrm>
          <a:prstGeom prst="rtTriangle">
            <a:avLst/>
          </a:pr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6A5BA4-D452-4333-87B2-2B851C7379A0}"/>
              </a:ext>
            </a:extLst>
          </p:cNvPr>
          <p:cNvSpPr txBox="1"/>
          <p:nvPr/>
        </p:nvSpPr>
        <p:spPr>
          <a:xfrm>
            <a:off x="-1" y="757286"/>
            <a:ext cx="769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atin typeface="Aparajita" pitchFamily="34" charset="0"/>
                <a:cs typeface="Aparajita" pitchFamily="34" charset="0"/>
              </a:rPr>
              <a:t>Peran Seluruh Elemen Bangsa</a:t>
            </a:r>
            <a:r>
              <a:rPr lang="en-US" sz="28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8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Penanganan Narkoba</a:t>
            </a:r>
            <a:endParaRPr lang="en-IN" sz="2800" b="1" spc="300" dirty="0">
              <a:solidFill>
                <a:srgbClr val="E7E6E6">
                  <a:lumMod val="10000"/>
                  <a:alpha val="76000"/>
                </a:srgb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xmlns="" id="{44925EB5-5810-4252-8055-42E9FFBC6E49}"/>
              </a:ext>
            </a:extLst>
          </p:cNvPr>
          <p:cNvSpPr/>
          <p:nvPr/>
        </p:nvSpPr>
        <p:spPr>
          <a:xfrm>
            <a:off x="3" y="718457"/>
            <a:ext cx="9143999" cy="6139546"/>
          </a:xfrm>
          <a:prstGeom prst="frame">
            <a:avLst>
              <a:gd name="adj1" fmla="val 834"/>
            </a:avLst>
          </a:prstGeom>
          <a:gradFill flip="none" rotWithShape="1">
            <a:gsLst>
              <a:gs pos="10000">
                <a:srgbClr val="000099">
                  <a:alpha val="54000"/>
                </a:srgbClr>
              </a:gs>
              <a:gs pos="34000">
                <a:srgbClr val="0099FF">
                  <a:alpha val="55000"/>
                </a:srgbClr>
              </a:gs>
              <a:gs pos="85000">
                <a:srgbClr val="00FFFF">
                  <a:alpha val="5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black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874A4A2-A1CC-43F3-98F4-2ED06D41D862}"/>
              </a:ext>
            </a:extLst>
          </p:cNvPr>
          <p:cNvSpPr/>
          <p:nvPr/>
        </p:nvSpPr>
        <p:spPr>
          <a:xfrm>
            <a:off x="4312377" y="1"/>
            <a:ext cx="4857749" cy="6857999"/>
          </a:xfrm>
          <a:custGeom>
            <a:avLst/>
            <a:gdLst>
              <a:gd name="connsiteX0" fmla="*/ 0 w 7451678"/>
              <a:gd name="connsiteY0" fmla="*/ 0 h 6857999"/>
              <a:gd name="connsiteX1" fmla="*/ 7451678 w 7451678"/>
              <a:gd name="connsiteY1" fmla="*/ 0 h 6857999"/>
              <a:gd name="connsiteX2" fmla="*/ 7451678 w 7451678"/>
              <a:gd name="connsiteY2" fmla="*/ 6857999 h 6857999"/>
              <a:gd name="connsiteX3" fmla="*/ 2650511 w 745167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1678" h="6857999">
                <a:moveTo>
                  <a:pt x="0" y="0"/>
                </a:moveTo>
                <a:lnTo>
                  <a:pt x="7451678" y="0"/>
                </a:lnTo>
                <a:lnTo>
                  <a:pt x="7451678" y="6857999"/>
                </a:lnTo>
                <a:lnTo>
                  <a:pt x="2650511" y="685799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7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5823" y="4990131"/>
            <a:ext cx="2119354" cy="1802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885" y="1338302"/>
            <a:ext cx="1967584" cy="2761172"/>
          </a:xfrm>
          <a:prstGeom prst="rect">
            <a:avLst/>
          </a:prstGeom>
        </p:spPr>
      </p:pic>
      <p:sp>
        <p:nvSpPr>
          <p:cNvPr id="23" name="Content Placeholder 6"/>
          <p:cNvSpPr txBox="1"/>
          <p:nvPr/>
        </p:nvSpPr>
        <p:spPr bwMode="auto">
          <a:xfrm>
            <a:off x="1477026" y="1356701"/>
            <a:ext cx="193167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9905" indent="-509905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509905" indent="-509905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300" b="1" dirty="0">
                <a:solidFill>
                  <a:srgbClr val="FF0000"/>
                </a:solidFill>
                <a:latin typeface="Century" pitchFamily="18" charset="0"/>
              </a:rPr>
              <a:t>Komitmen Diri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300" dirty="0">
                <a:solidFill>
                  <a:srgbClr val="000000"/>
                </a:solidFill>
                <a:latin typeface="Century" pitchFamily="18" charset="0"/>
              </a:rPr>
              <a:t>Seluruh elemen bangsa bertanggung jawab dan berkomitmen menjaga diri, keluarga, kelompok/komunitas, dan lingkungannya dari </a:t>
            </a:r>
            <a:r>
              <a:rPr lang="en-US" altLang="en-US" sz="1300" dirty="0">
                <a:solidFill>
                  <a:srgbClr val="000000"/>
                </a:solidFill>
                <a:latin typeface="Century" pitchFamily="18" charset="0"/>
              </a:rPr>
              <a:t>p</a:t>
            </a:r>
            <a:r>
              <a:rPr lang="id-ID" altLang="en-US" sz="1300" dirty="0">
                <a:solidFill>
                  <a:srgbClr val="000000"/>
                </a:solidFill>
                <a:latin typeface="Century" pitchFamily="18" charset="0"/>
              </a:rPr>
              <a:t>enyalahgunaan dan peredaran gelap narkoba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endParaRPr lang="id-ID" altLang="en-US" sz="1300" dirty="0">
              <a:solidFill>
                <a:srgbClr val="000000"/>
              </a:solidFill>
              <a:latin typeface="Century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139" y="4152014"/>
            <a:ext cx="1881939" cy="26409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716" y="4123979"/>
            <a:ext cx="1881939" cy="2640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269" y="1338371"/>
            <a:ext cx="2044628" cy="27593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861" y="1325774"/>
            <a:ext cx="1980539" cy="2779352"/>
          </a:xfrm>
          <a:prstGeom prst="rect">
            <a:avLst/>
          </a:prstGeom>
        </p:spPr>
      </p:pic>
      <p:sp>
        <p:nvSpPr>
          <p:cNvPr id="34" name="Content Placeholder 6"/>
          <p:cNvSpPr txBox="1"/>
          <p:nvPr/>
        </p:nvSpPr>
        <p:spPr bwMode="auto">
          <a:xfrm>
            <a:off x="3555731" y="1406371"/>
            <a:ext cx="1826166" cy="26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9905" indent="-509905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509905" indent="-509905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300" b="1" dirty="0">
                <a:solidFill>
                  <a:srgbClr val="FF0000"/>
                </a:solidFill>
                <a:latin typeface="Century" pitchFamily="18" charset="0"/>
              </a:rPr>
              <a:t>Regulasi Antinarkoba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300" dirty="0">
                <a:solidFill>
                  <a:srgbClr val="000000"/>
                </a:solidFill>
                <a:latin typeface="Century" pitchFamily="18" charset="0"/>
              </a:rPr>
              <a:t>Penerbitan regulasi pencegahan penyalahgunaan dan peredaran gelap narkoba di tingkat daerah, institusi, kampus, sekolah, dan lingkungan masyarakat, dll</a:t>
            </a:r>
          </a:p>
        </p:txBody>
      </p:sp>
      <p:sp>
        <p:nvSpPr>
          <p:cNvPr id="35" name="Content Placeholder 6"/>
          <p:cNvSpPr txBox="1"/>
          <p:nvPr/>
        </p:nvSpPr>
        <p:spPr bwMode="auto">
          <a:xfrm>
            <a:off x="5700529" y="1512686"/>
            <a:ext cx="1927274" cy="22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9905" indent="-509905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509905" indent="-509905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400" b="1" dirty="0">
                <a:solidFill>
                  <a:srgbClr val="FF0000"/>
                </a:solidFill>
                <a:latin typeface="Century" pitchFamily="18" charset="0"/>
              </a:rPr>
              <a:t>Konsolidasi Kekuatan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400" dirty="0">
                <a:solidFill>
                  <a:prstClr val="black"/>
                </a:solidFill>
                <a:latin typeface="Century" pitchFamily="18" charset="0"/>
              </a:rPr>
              <a:t>Seluruh elemen (pemerintah, swasta, dan masyarakat) berkonsolidasi dan berkontribusi bersama mendukung penanganan narkoba secara masif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endParaRPr lang="id-ID" altLang="en-US" sz="1400" dirty="0">
              <a:solidFill>
                <a:srgbClr val="000000"/>
              </a:solidFill>
              <a:latin typeface="Century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endParaRPr lang="id-ID" altLang="en-US" sz="1400" dirty="0">
              <a:solidFill>
                <a:srgbClr val="000000"/>
              </a:solidFill>
              <a:latin typeface="Century" pitchFamily="18" charset="0"/>
            </a:endParaRPr>
          </a:p>
        </p:txBody>
      </p:sp>
      <p:sp>
        <p:nvSpPr>
          <p:cNvPr id="37" name="Content Placeholder 6"/>
          <p:cNvSpPr txBox="1"/>
          <p:nvPr/>
        </p:nvSpPr>
        <p:spPr bwMode="auto">
          <a:xfrm>
            <a:off x="2151030" y="4251621"/>
            <a:ext cx="1832050" cy="20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9905" indent="-509905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509905" indent="-509905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600" b="1" dirty="0">
                <a:solidFill>
                  <a:srgbClr val="FF0000"/>
                </a:solidFill>
                <a:latin typeface="Century" pitchFamily="18" charset="0"/>
              </a:rPr>
              <a:t>Bersih Narkoba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600" dirty="0">
                <a:solidFill>
                  <a:prstClr val="black"/>
                </a:solidFill>
                <a:latin typeface="Century" pitchFamily="18" charset="0"/>
              </a:rPr>
              <a:t>Mewujudkan lingkungan masyarakat, pemerintahan, tempat kerja, kampus/sekolah bersih narkoba</a:t>
            </a:r>
          </a:p>
        </p:txBody>
      </p:sp>
      <p:sp>
        <p:nvSpPr>
          <p:cNvPr id="38" name="Content Placeholder 6"/>
          <p:cNvSpPr txBox="1"/>
          <p:nvPr/>
        </p:nvSpPr>
        <p:spPr bwMode="auto">
          <a:xfrm>
            <a:off x="4372262" y="4232158"/>
            <a:ext cx="1674873" cy="18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9905" indent="-509905" defTabSz="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509905" indent="-509905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400" b="1" dirty="0">
                <a:solidFill>
                  <a:srgbClr val="FF0000"/>
                </a:solidFill>
                <a:latin typeface="Century" pitchFamily="18" charset="0"/>
              </a:rPr>
              <a:t>Deteksi Dini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id-ID" altLang="en-US" sz="1400" dirty="0">
                <a:solidFill>
                  <a:prstClr val="black"/>
                </a:solidFill>
                <a:latin typeface="Century" pitchFamily="18" charset="0"/>
              </a:rPr>
              <a:t>Penyelenggaraan tes urine secara berkala di lingkungan instansi, organisasi, kampus, sekolah, dan lingkungan masyarakat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0" y="1097280"/>
            <a:ext cx="7393577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6892" y="0"/>
            <a:ext cx="87602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Arial Rounded MT Bold" pitchFamily="34" charset="0"/>
              </a:rPr>
              <a:t>STRATEGI DAN KEBIJAKAN P4GN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3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>
          <a:xfrm>
            <a:off x="152400" y="614598"/>
            <a:ext cx="6211893" cy="617646"/>
          </a:xfrm>
        </p:spPr>
        <p:txBody>
          <a:bodyPr>
            <a:noAutofit/>
          </a:bodyPr>
          <a:lstStyle/>
          <a:p>
            <a:r>
              <a:rPr lang="en-US" sz="2954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Kebijakan</a:t>
            </a:r>
            <a:r>
              <a:rPr lang="en-US" sz="2954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954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Terhadap</a:t>
            </a:r>
            <a:r>
              <a:rPr lang="en-US" sz="2954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954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Penyalah</a:t>
            </a:r>
            <a:r>
              <a:rPr lang="en-US" sz="2954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954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Guna</a:t>
            </a:r>
            <a:r>
              <a:rPr lang="en-US" sz="2954" dirty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954" dirty="0" err="1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Narkoba</a:t>
            </a:r>
            <a:endParaRPr lang="en-US" sz="2954" dirty="0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/>
          </p:nvPr>
        </p:nvSpPr>
        <p:spPr>
          <a:xfrm>
            <a:off x="406004" y="1528530"/>
            <a:ext cx="6172485" cy="281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15" b="1" dirty="0">
                <a:solidFill>
                  <a:srgbClr val="FF0000"/>
                </a:solidFill>
              </a:rPr>
              <a:t>2 (</a:t>
            </a:r>
            <a:r>
              <a:rPr lang="en-US" sz="2215" b="1" dirty="0" err="1">
                <a:solidFill>
                  <a:srgbClr val="FF0000"/>
                </a:solidFill>
              </a:rPr>
              <a:t>Dua</a:t>
            </a:r>
            <a:r>
              <a:rPr lang="en-US" sz="2215" b="1" dirty="0">
                <a:solidFill>
                  <a:srgbClr val="FF0000"/>
                </a:solidFill>
              </a:rPr>
              <a:t>) Model </a:t>
            </a:r>
            <a:r>
              <a:rPr lang="en-US" sz="2215" b="1" dirty="0" err="1">
                <a:solidFill>
                  <a:srgbClr val="FF0000"/>
                </a:solidFill>
              </a:rPr>
              <a:t>Pendekatan</a:t>
            </a:r>
            <a:r>
              <a:rPr lang="en-US" sz="2215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Penyalah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narkoba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melaporkan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IPWL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ditangkap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aparat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diproses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Penyalah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narkoba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sukarela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melaporkan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IPWL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dilaporkan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dituntut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4"/>
          </p:nvPr>
        </p:nvSpPr>
        <p:spPr>
          <a:xfrm>
            <a:off x="404949" y="4577860"/>
            <a:ext cx="4039813" cy="465454"/>
          </a:xfrm>
        </p:spPr>
        <p:txBody>
          <a:bodyPr>
            <a:noAutofit/>
          </a:bodyPr>
          <a:lstStyle/>
          <a:p>
            <a:r>
              <a:rPr lang="en-US" sz="1477" b="1" u="sng" dirty="0" err="1">
                <a:solidFill>
                  <a:srgbClr val="FF0000"/>
                </a:solidFill>
              </a:rPr>
              <a:t>Penyalah</a:t>
            </a:r>
            <a:r>
              <a:rPr lang="en-US" sz="1477" b="1" u="sng" dirty="0">
                <a:solidFill>
                  <a:srgbClr val="FF0000"/>
                </a:solidFill>
              </a:rPr>
              <a:t> </a:t>
            </a:r>
            <a:r>
              <a:rPr lang="en-US" sz="1477" b="1" u="sng" dirty="0" err="1">
                <a:solidFill>
                  <a:srgbClr val="FF0000"/>
                </a:solidFill>
              </a:rPr>
              <a:t>Guna</a:t>
            </a:r>
            <a:r>
              <a:rPr lang="en-US" sz="1477" b="1" u="sng" dirty="0">
                <a:solidFill>
                  <a:srgbClr val="FF0000"/>
                </a:solidFill>
              </a:rPr>
              <a:t> </a:t>
            </a:r>
            <a:r>
              <a:rPr lang="en-US" sz="1477" b="1" u="sng" dirty="0" err="1">
                <a:solidFill>
                  <a:srgbClr val="FF0000"/>
                </a:solidFill>
              </a:rPr>
              <a:t>Sukarela</a:t>
            </a:r>
            <a:r>
              <a:rPr lang="en-US" sz="1477" b="1" u="sng" dirty="0">
                <a:solidFill>
                  <a:srgbClr val="FF0000"/>
                </a:solidFill>
              </a:rPr>
              <a:t> </a:t>
            </a:r>
            <a:r>
              <a:rPr lang="en-US" sz="1477" b="1" u="sng" dirty="0" err="1">
                <a:solidFill>
                  <a:srgbClr val="FF0000"/>
                </a:solidFill>
              </a:rPr>
              <a:t>Lapor</a:t>
            </a:r>
            <a:r>
              <a:rPr lang="en-US" sz="1477" b="1" u="sng" dirty="0">
                <a:solidFill>
                  <a:srgbClr val="FF0000"/>
                </a:solidFill>
              </a:rPr>
              <a:t> </a:t>
            </a:r>
            <a:r>
              <a:rPr lang="en-US" sz="1477" b="1" u="sng" dirty="0" err="1">
                <a:solidFill>
                  <a:srgbClr val="FF0000"/>
                </a:solidFill>
              </a:rPr>
              <a:t>Diri</a:t>
            </a:r>
            <a:r>
              <a:rPr lang="en-US" sz="1477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Penyalah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Guna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Tertangkap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7068" y="1674559"/>
            <a:ext cx="5417219" cy="3291839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748" y="1410334"/>
            <a:ext cx="5279252" cy="3580180"/>
          </a:xfrm>
        </p:spPr>
      </p:pic>
      <p:grpSp>
        <p:nvGrpSpPr>
          <p:cNvPr id="2" name="Group 26">
            <a:extLst>
              <a:ext uri="{FF2B5EF4-FFF2-40B4-BE49-F238E27FC236}">
                <a16:creationId xmlns:a16="http://schemas.microsoft.com/office/drawing/2014/main" xmlns="" id="{8E4BDA6F-DB2D-4BE5-BD6D-79750C040664}"/>
              </a:ext>
            </a:extLst>
          </p:cNvPr>
          <p:cNvGrpSpPr>
            <a:grpSpLocks/>
          </p:cNvGrpSpPr>
          <p:nvPr/>
        </p:nvGrpSpPr>
        <p:grpSpPr bwMode="auto">
          <a:xfrm>
            <a:off x="0" y="6137031"/>
            <a:ext cx="9144000" cy="433754"/>
            <a:chOff x="-381000" y="6492896"/>
            <a:chExt cx="9906000" cy="344170"/>
          </a:xfrm>
          <a:solidFill>
            <a:schemeClr val="bg2">
              <a:lumMod val="75000"/>
            </a:schemeClr>
          </a:solidFill>
        </p:grpSpPr>
        <p:sp>
          <p:nvSpPr>
            <p:cNvPr id="24" name="Flowchart: Process 27">
              <a:extLst>
                <a:ext uri="{FF2B5EF4-FFF2-40B4-BE49-F238E27FC236}">
                  <a16:creationId xmlns:a16="http://schemas.microsoft.com/office/drawing/2014/main" xmlns="" id="{8AE54DF0-5A93-4299-B99E-753E5CD9C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1000" y="6492896"/>
              <a:ext cx="9906000" cy="340998"/>
            </a:xfrm>
            <a:prstGeom prst="flowChartProcess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79173" fontAlgn="auto">
                <a:spcBef>
                  <a:spcPts val="0"/>
                </a:spcBef>
                <a:spcAft>
                  <a:spcPts val="0"/>
                </a:spcAft>
              </a:pPr>
              <a:endParaRPr lang="en-US" sz="1534" dirty="0">
                <a:solidFill>
                  <a:prstClr val="black"/>
                </a:solidFill>
              </a:endParaRPr>
            </a:p>
          </p:txBody>
        </p:sp>
        <p:sp>
          <p:nvSpPr>
            <p:cNvPr id="25" name="WordArt 8">
              <a:extLst>
                <a:ext uri="{FF2B5EF4-FFF2-40B4-BE49-F238E27FC236}">
                  <a16:creationId xmlns:a16="http://schemas.microsoft.com/office/drawing/2014/main" xmlns="" id="{FE6825D6-FB7D-49DA-8A8C-CC5AF15FA5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0034" y="6546503"/>
              <a:ext cx="7816382" cy="1802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7791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23" b="1" kern="10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/>
                  <a:cs typeface="+mn-cs"/>
                </a:rPr>
                <a:t>BERANI, NASIONALIS, NETRAL, RESPONSIF, INOVATIF </a:t>
              </a:r>
              <a:endParaRPr lang="id-ID" sz="3323" b="1" kern="1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/>
                <a:cs typeface="+mn-cs"/>
              </a:endParaRPr>
            </a:p>
          </p:txBody>
        </p:sp>
        <p:pic>
          <p:nvPicPr>
            <p:cNvPr id="26" name="Picture 34" descr="BNNP122">
              <a:extLst>
                <a:ext uri="{FF2B5EF4-FFF2-40B4-BE49-F238E27FC236}">
                  <a16:creationId xmlns:a16="http://schemas.microsoft.com/office/drawing/2014/main" xmlns="" id="{499F6A11-D12D-4B89-AEAB-FBDBA908B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509406"/>
              <a:ext cx="327660" cy="3276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42335575"/>
      </p:ext>
    </p:extLst>
  </p:cSld>
  <p:clrMapOvr>
    <a:masterClrMapping/>
  </p:clrMapOvr>
  <p:transition spd="slow" advTm="4339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7B9899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211138"/>
            <a:ext cx="9001125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BNNP1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533400" cy="59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609600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12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51"/>
          <p:cNvGraphicFramePr>
            <a:graphicFrameLocks noGrp="1"/>
          </p:cNvGraphicFramePr>
          <p:nvPr>
            <p:ph/>
          </p:nvPr>
        </p:nvGraphicFramePr>
        <p:xfrm>
          <a:off x="395288" y="1479550"/>
          <a:ext cx="8251825" cy="4664076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4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Perbuatan melawan hukum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 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 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 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(2)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Menanam, memelihara, memiliki, menyimpan, menguasai, atau menyediakan Narkotika Golongan I dalam bentuk tanaman, beratnya melebihi 1 (satu) kilogram atau melebihi 5 (lima) batang pohon.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8.000.000.000,00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         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(2)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Memiliki, menyimpan, menguasai, atau menyediakan Narkotika beratnya melebihi 5 gram.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8.000.000.000,00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5 - 15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5.000.000.000,00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10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3.000.000.000,00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(2)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Memproduksi, mengimpor, mengekspor, atau menyalurkan Narkotika beratnya melebihi 5 gram.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Mati, Seumur hidup,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20 th dan denda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10.000.000.000,00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Mati, Seumur Hidup,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8.000.000.000,00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10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5.000.000.000,00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7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(2)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(2)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Menawarkan untuk dijual, menjual, membeli, menerima, menjadi perantara dalam jual beli, menukar, atau menyerahkan Narkotika dalam bentuk tanaman beratnya melebihi 1 (satu) kilogram atau melebihi 5 (lima) batang pohon atau dalam bentuk bukan tanaman beratnya 5 (lima) gram.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Mati, Seumur Hidup,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20 th dan denda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10.000.000.000,00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Mati, Seumur Hidup,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20 th dan denda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Rp. 8.000.000.000,00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15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denda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5.000.000.000,00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+ 1/3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4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1785" name="WordArt 52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1295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993300">
                    <a:alpha val="81175"/>
                  </a:srgbClr>
                </a:solidFill>
                <a:latin typeface="Arial Black"/>
              </a:rPr>
              <a:t>KETENTUAN PIDANA LEBIH DARI 5 GRAM</a:t>
            </a:r>
            <a:endParaRPr lang="id-ID" sz="3600" b="1" kern="10" dirty="0">
              <a:ln w="9525">
                <a:solidFill>
                  <a:srgbClr val="FFCC99"/>
                </a:solidFill>
                <a:round/>
                <a:headEnd/>
                <a:tailEnd/>
              </a:ln>
              <a:solidFill>
                <a:srgbClr val="993300">
                  <a:alpha val="81175"/>
                </a:srgbClr>
              </a:solidFill>
              <a:latin typeface="Arial Black"/>
            </a:endParaRPr>
          </a:p>
        </p:txBody>
      </p:sp>
      <p:pic>
        <p:nvPicPr>
          <p:cNvPr id="12" name="Picture 11" descr="F:\BNNP1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084553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:\Backup C\Downloads\gambar kartun\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9219" y="408887"/>
            <a:ext cx="6172200" cy="95964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d-ID" sz="3000" spc="38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KENYATAAN YG PERLU DIKETAHUI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8915399" cy="4262063"/>
          </a:xfrm>
        </p:spPr>
        <p:txBody>
          <a:bodyPr>
            <a:noAutofit/>
          </a:bodyPr>
          <a:lstStyle/>
          <a:p>
            <a:r>
              <a:rPr lang="en-US" sz="2800" b="1" dirty="0"/>
              <a:t>- </a:t>
            </a:r>
            <a:r>
              <a:rPr lang="id-ID" sz="2800" b="1" dirty="0"/>
              <a:t>Menghilangkan kebiasaan “ketagihan” adalah perjuangan seumur hidup..... </a:t>
            </a:r>
            <a:endParaRPr lang="id-ID" sz="2800" b="1" i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Resiko</a:t>
            </a:r>
            <a:r>
              <a:rPr lang="en-US" sz="2800" b="1" dirty="0"/>
              <a:t> </a:t>
            </a:r>
            <a:r>
              <a:rPr lang="en-US" sz="2800" b="1" dirty="0" err="1"/>
              <a:t>Kehilangan</a:t>
            </a:r>
            <a:r>
              <a:rPr lang="en-US" sz="2800" b="1" dirty="0"/>
              <a:t> </a:t>
            </a:r>
            <a:r>
              <a:rPr lang="en-US" sz="2800" b="1" dirty="0" err="1"/>
              <a:t>Pekerjaan</a:t>
            </a:r>
            <a:r>
              <a:rPr lang="en-US" sz="2800" b="1" dirty="0"/>
              <a:t> di </a:t>
            </a:r>
            <a:r>
              <a:rPr lang="en-US" sz="2800" b="1" dirty="0" err="1"/>
              <a:t>depan</a:t>
            </a:r>
            <a:r>
              <a:rPr lang="en-US" sz="2800" b="1" dirty="0"/>
              <a:t> </a:t>
            </a:r>
            <a:r>
              <a:rPr lang="en-US" sz="2800" b="1" dirty="0" err="1"/>
              <a:t>mata</a:t>
            </a:r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Mencoreng</a:t>
            </a:r>
            <a:r>
              <a:rPr lang="en-US" sz="2800" b="1" dirty="0"/>
              <a:t> </a:t>
            </a:r>
            <a:r>
              <a:rPr lang="en-US" sz="2800" b="1" dirty="0" err="1"/>
              <a:t>nama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institusi</a:t>
            </a:r>
            <a:r>
              <a:rPr lang="en-US" sz="2800" b="1" dirty="0"/>
              <a:t> </a:t>
            </a:r>
            <a:r>
              <a:rPr lang="en-US" sz="2800" b="1" dirty="0" err="1"/>
              <a:t>tempat</a:t>
            </a:r>
            <a:r>
              <a:rPr lang="en-US" sz="2800" b="1" dirty="0"/>
              <a:t> </a:t>
            </a:r>
            <a:r>
              <a:rPr lang="en-US" sz="2800" b="1" dirty="0" err="1"/>
              <a:t>bekerja</a:t>
            </a:r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Anak</a:t>
            </a:r>
            <a:r>
              <a:rPr lang="en-US" sz="2800" b="1" dirty="0"/>
              <a:t> dan </a:t>
            </a:r>
            <a:r>
              <a:rPr lang="en-US" sz="2800" b="1" dirty="0" err="1"/>
              <a:t>istri</a:t>
            </a:r>
            <a:r>
              <a:rPr lang="en-US" sz="2800" b="1" dirty="0"/>
              <a:t> </a:t>
            </a:r>
            <a:r>
              <a:rPr lang="en-US" sz="2800" b="1" dirty="0" err="1"/>
              <a:t>terabaikan</a:t>
            </a:r>
            <a:r>
              <a:rPr lang="en-US" sz="2800" b="1" dirty="0"/>
              <a:t>, </a:t>
            </a:r>
            <a:r>
              <a:rPr lang="en-US" sz="2800" b="1" dirty="0" err="1"/>
              <a:t>keluarga</a:t>
            </a:r>
            <a:r>
              <a:rPr lang="en-US" sz="2800" b="1" dirty="0"/>
              <a:t> </a:t>
            </a:r>
            <a:r>
              <a:rPr lang="en-US" sz="2800" b="1" dirty="0" err="1"/>
              <a:t>berantakan</a:t>
            </a:r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Karir</a:t>
            </a:r>
            <a:r>
              <a:rPr lang="en-US" sz="2800" b="1" dirty="0"/>
              <a:t> dan Masa </a:t>
            </a:r>
            <a:r>
              <a:rPr lang="en-US" sz="2800" b="1" dirty="0" err="1"/>
              <a:t>Depan</a:t>
            </a:r>
            <a:r>
              <a:rPr lang="en-US" sz="2800" b="1" dirty="0"/>
              <a:t> </a:t>
            </a:r>
            <a:r>
              <a:rPr lang="en-US" sz="2800" b="1" dirty="0" err="1"/>
              <a:t>Hancur</a:t>
            </a:r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menyebabkan</a:t>
            </a:r>
            <a:r>
              <a:rPr lang="en-US" sz="2800" b="1" dirty="0"/>
              <a:t> </a:t>
            </a:r>
            <a:r>
              <a:rPr lang="en-US" sz="2800" b="1" dirty="0" err="1"/>
              <a:t>terjadinya</a:t>
            </a:r>
            <a:r>
              <a:rPr lang="en-US" sz="2800" b="1" dirty="0"/>
              <a:t> </a:t>
            </a:r>
            <a:r>
              <a:rPr lang="en-US" sz="2800" b="1" dirty="0" err="1"/>
              <a:t>kecelakaan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 err="1"/>
              <a:t>Menyebabkan</a:t>
            </a:r>
            <a:r>
              <a:rPr lang="en-US" sz="2800" b="1" dirty="0"/>
              <a:t> </a:t>
            </a:r>
            <a:r>
              <a:rPr lang="en-US" sz="2800" b="1" dirty="0" err="1"/>
              <a:t>kerugian</a:t>
            </a:r>
            <a:r>
              <a:rPr lang="en-US" sz="2800" b="1" dirty="0"/>
              <a:t> </a:t>
            </a:r>
            <a:r>
              <a:rPr lang="en-US" sz="2800" b="1" dirty="0" err="1"/>
              <a:t>materil</a:t>
            </a:r>
            <a:r>
              <a:rPr lang="en-US" sz="2800" b="1" dirty="0"/>
              <a:t> </a:t>
            </a:r>
            <a:r>
              <a:rPr lang="en-US" sz="2800" b="1" dirty="0" err="1"/>
              <a:t>bagi</a:t>
            </a:r>
            <a:r>
              <a:rPr lang="en-US" sz="2800" b="1" dirty="0"/>
              <a:t> </a:t>
            </a:r>
            <a:r>
              <a:rPr lang="en-US" sz="2800" b="1" dirty="0" err="1"/>
              <a:t>institusi</a:t>
            </a:r>
            <a:r>
              <a:rPr lang="en-US" sz="2800" b="1" dirty="0"/>
              <a:t> </a:t>
            </a:r>
            <a:r>
              <a:rPr lang="en-US" sz="2800" b="1" dirty="0" err="1"/>
              <a:t>tempat</a:t>
            </a:r>
            <a:r>
              <a:rPr lang="en-US" sz="2800" b="1" dirty="0"/>
              <a:t> </a:t>
            </a:r>
            <a:r>
              <a:rPr lang="en-US" sz="2800" b="1" dirty="0" err="1"/>
              <a:t>bekerja</a:t>
            </a:r>
            <a:r>
              <a:rPr lang="en-US" sz="2800" b="1" dirty="0"/>
              <a:t> (</a:t>
            </a:r>
            <a:r>
              <a:rPr lang="en-US" sz="2800" b="1" dirty="0" err="1"/>
              <a:t>cth</a:t>
            </a:r>
            <a:r>
              <a:rPr lang="en-US" sz="2800" b="1" dirty="0"/>
              <a:t>: </a:t>
            </a:r>
            <a:r>
              <a:rPr lang="en-US" sz="2800" b="1" dirty="0" err="1"/>
              <a:t>penggelapan</a:t>
            </a:r>
            <a:r>
              <a:rPr lang="en-US" sz="2800" b="1" dirty="0"/>
              <a:t> </a:t>
            </a:r>
            <a:r>
              <a:rPr lang="en-US" sz="2800" b="1" dirty="0" err="1"/>
              <a:t>uang</a:t>
            </a:r>
            <a:r>
              <a:rPr lang="en-US" sz="2800" b="1" dirty="0"/>
              <a:t> </a:t>
            </a:r>
            <a:r>
              <a:rPr lang="en-US" sz="2800" b="1" dirty="0" err="1"/>
              <a:t>perusahaan</a:t>
            </a:r>
            <a:r>
              <a:rPr lang="en-US" sz="2800" b="1" dirty="0"/>
              <a:t>, </a:t>
            </a:r>
            <a:r>
              <a:rPr lang="en-US" sz="2800" b="1" dirty="0" err="1"/>
              <a:t>dll</a:t>
            </a:r>
            <a:r>
              <a:rPr lang="en-US" sz="2800" b="1" dirty="0"/>
              <a:t>)</a:t>
            </a:r>
            <a:endParaRPr lang="id-ID" sz="2800" b="1" dirty="0"/>
          </a:p>
        </p:txBody>
      </p:sp>
      <p:pic>
        <p:nvPicPr>
          <p:cNvPr id="7" name="Picture 6" descr="F:\BNNP1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2826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162" y="35502"/>
            <a:ext cx="1464335" cy="146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:\Backup C\Downloads\gambar kartun\business-blue-and-whi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79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b="1" dirty="0"/>
              <a:t>KENYATAAN YG PERLU DIKETAHUI </a:t>
            </a:r>
            <a:r>
              <a:rPr lang="id-ID" dirty="0"/>
              <a:t>...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1625" y="1782763"/>
            <a:ext cx="8504238" cy="4938712"/>
          </a:xfrm>
        </p:spPr>
        <p:txBody>
          <a:bodyPr>
            <a:normAutofit/>
          </a:bodyPr>
          <a:lstStyle/>
          <a:p>
            <a:r>
              <a:rPr lang="id-ID" sz="2800" b="1" dirty="0"/>
              <a:t>Kemungkinan kambuhnya </a:t>
            </a:r>
            <a:r>
              <a:rPr lang="en-US" sz="2800" b="1" dirty="0"/>
              <a:t>(</a:t>
            </a:r>
            <a:r>
              <a:rPr lang="en-US" sz="2800" b="1" i="1" dirty="0"/>
              <a:t>RELAPS</a:t>
            </a:r>
            <a:r>
              <a:rPr lang="en-US" sz="2800" b="1" dirty="0"/>
              <a:t>)</a:t>
            </a:r>
            <a:r>
              <a:rPr lang="id-ID" sz="2800" b="1" dirty="0"/>
              <a:t> mantan pecandu narkoba menjadi pecandu kembali sangat tinggi</a:t>
            </a:r>
          </a:p>
          <a:p>
            <a:r>
              <a:rPr lang="id-ID" sz="2800" b="1" dirty="0"/>
              <a:t>Banyak korban narkoba yang menjadi penjahat atau pencuri untuk dapat membiayai kebiasaan mereka menggunakan narkoba</a:t>
            </a:r>
          </a:p>
          <a:p>
            <a:r>
              <a:rPr lang="id-ID" sz="2800" b="1" dirty="0"/>
              <a:t>Korban narkoba bukan saja membuat dirinya sendiri menderita tapi juga keluarga, teman-teman bahkan semua orang yang dicintainya ikut menderita</a:t>
            </a:r>
          </a:p>
        </p:txBody>
      </p:sp>
      <p:pic>
        <p:nvPicPr>
          <p:cNvPr id="7" name="Picture 6" descr="F:\BNNP1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5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0200" y="0"/>
            <a:ext cx="81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3482DC-A3E9-4C9F-845E-B951705FC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6" y="951137"/>
            <a:ext cx="9098065" cy="5164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8088" y="1244202"/>
            <a:ext cx="3053953" cy="117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350" dirty="0"/>
              <a:t>BNN Prov</a:t>
            </a:r>
            <a:r>
              <a:rPr lang="en-US" sz="1350" dirty="0" err="1"/>
              <a:t>insi</a:t>
            </a:r>
            <a:r>
              <a:rPr lang="id-ID" sz="1350" dirty="0"/>
              <a:t> Riau</a:t>
            </a:r>
          </a:p>
          <a:p>
            <a:pPr algn="ctr">
              <a:defRPr/>
            </a:pPr>
            <a:r>
              <a:rPr lang="id-ID" sz="1350" dirty="0"/>
              <a:t>Jln. Pepaya No. 65 Pekanbaru</a:t>
            </a:r>
          </a:p>
          <a:p>
            <a:pPr algn="ctr">
              <a:defRPr/>
            </a:pPr>
            <a:r>
              <a:rPr lang="id-ID" sz="1350" dirty="0"/>
              <a:t>Call center BNN Prov. Riau:</a:t>
            </a:r>
          </a:p>
          <a:p>
            <a:pPr algn="ctr">
              <a:defRPr/>
            </a:pPr>
            <a:r>
              <a:rPr lang="id-ID" sz="1350" dirty="0"/>
              <a:t>(0761) 8</a:t>
            </a:r>
            <a:r>
              <a:rPr lang="en-US" sz="1350"/>
              <a:t>656867 / 859822</a:t>
            </a:r>
            <a:endParaRPr lang="id-ID" sz="1350" dirty="0"/>
          </a:p>
          <a:p>
            <a:pPr algn="ctr">
              <a:defRPr/>
            </a:pPr>
            <a:r>
              <a:rPr lang="id-ID" sz="1350" dirty="0"/>
              <a:t>Email: riau_bnnp@yahoo.com</a:t>
            </a:r>
          </a:p>
        </p:txBody>
      </p:sp>
      <p:pic>
        <p:nvPicPr>
          <p:cNvPr id="5" name="Picture 4" descr="F:\BNNP1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43" y="951138"/>
            <a:ext cx="981967" cy="10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dayamas 2016\STOP NARKO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789" y="831921"/>
            <a:ext cx="1213119" cy="121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1C5A6E8C-0667-471E-9FD1-03FA7783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5361" y="2625743"/>
            <a:ext cx="571500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4F7C0C2B-C55F-4BA0-9990-06FF28A9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1136" y="2609410"/>
            <a:ext cx="669680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263AAE-F122-4730-8EAE-D46BA890AD16}"/>
              </a:ext>
            </a:extLst>
          </p:cNvPr>
          <p:cNvSpPr txBox="1"/>
          <p:nvPr/>
        </p:nvSpPr>
        <p:spPr>
          <a:xfrm>
            <a:off x="1838634" y="2683437"/>
            <a:ext cx="15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@bnnp_riau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034B70-2A2B-4383-B517-F9B733835C32}"/>
              </a:ext>
            </a:extLst>
          </p:cNvPr>
          <p:cNvSpPr txBox="1"/>
          <p:nvPr/>
        </p:nvSpPr>
        <p:spPr>
          <a:xfrm>
            <a:off x="4242589" y="2674750"/>
            <a:ext cx="153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@bnnp_riau</a:t>
            </a:r>
            <a:endParaRPr lang="en-ID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74B2A0-1742-4FD7-913A-C962941F5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191" y="3309814"/>
            <a:ext cx="810452" cy="6123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C568A-080F-4D10-85C2-67C33E132F8D}"/>
              </a:ext>
            </a:extLst>
          </p:cNvPr>
          <p:cNvSpPr txBox="1"/>
          <p:nvPr/>
        </p:nvSpPr>
        <p:spPr>
          <a:xfrm>
            <a:off x="2444288" y="3458084"/>
            <a:ext cx="268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HUMAS BNNP RIAU</a:t>
            </a:r>
          </a:p>
        </p:txBody>
      </p:sp>
    </p:spTree>
    <p:extLst>
      <p:ext uri="{BB962C8B-B14F-4D97-AF65-F5344CB8AC3E}">
        <p14:creationId xmlns:p14="http://schemas.microsoft.com/office/powerpoint/2010/main" xmlns="" val="12732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47799" y="63035"/>
            <a:ext cx="5791201" cy="13392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latin typeface="Chaparral Pro"/>
              </a:rPr>
              <a:t>POTRET PERMASALAHAN NARKOBA</a:t>
            </a:r>
            <a:br>
              <a:rPr lang="en-US" sz="3200" dirty="0">
                <a:latin typeface="Chaparral Pro"/>
              </a:rPr>
            </a:br>
            <a:r>
              <a:rPr lang="en-US" sz="3200" dirty="0">
                <a:latin typeface="Chaparral Pro"/>
              </a:rPr>
              <a:t>DI INDONESIA</a:t>
            </a: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4576763" y="2593975"/>
            <a:ext cx="4168775" cy="928688"/>
            <a:chOff x="412076" y="4449776"/>
            <a:chExt cx="5559424" cy="926692"/>
          </a:xfrm>
        </p:grpSpPr>
        <p:sp>
          <p:nvSpPr>
            <p:cNvPr id="7" name="Rounded Rectangle 6"/>
            <p:cNvSpPr/>
            <p:nvPr/>
          </p:nvSpPr>
          <p:spPr>
            <a:xfrm>
              <a:off x="1855917" y="4449776"/>
              <a:ext cx="4115583" cy="91560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Modus operandi dan variasi jenis Narkoba yang terus berkembang</a:t>
              </a:r>
              <a:r>
                <a:rPr lang="en-US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(41 </a:t>
              </a:r>
              <a:r>
                <a:rPr lang="en-US" sz="1200" b="1" dirty="0" err="1">
                  <a:solidFill>
                    <a:prstClr val="black"/>
                  </a:solidFill>
                  <a:latin typeface="Bookman Old Style" panose="02050604050505020204" pitchFamily="18" charset="0"/>
                </a:rPr>
                <a:t>Jenis</a:t>
              </a:r>
              <a:r>
                <a:rPr lang="en-US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Bookman Old Style" panose="02050604050505020204" pitchFamily="18" charset="0"/>
                </a:rPr>
                <a:t>Baru</a:t>
              </a:r>
              <a:r>
                <a:rPr lang="en-US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)</a:t>
              </a:r>
              <a:endParaRPr lang="id-ID" sz="1200" b="1" dirty="0">
                <a:solidFill>
                  <a:prstClr val="black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2076" y="4460865"/>
              <a:ext cx="1371861" cy="91560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1200" dirty="0">
                <a:solidFill>
                  <a:prstClr val="white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114" y="4598680"/>
              <a:ext cx="937862" cy="6272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4576763" y="3587750"/>
            <a:ext cx="4168775" cy="920750"/>
            <a:chOff x="412076" y="5442606"/>
            <a:chExt cx="5559424" cy="921770"/>
          </a:xfrm>
        </p:grpSpPr>
        <p:sp>
          <p:nvSpPr>
            <p:cNvPr id="11" name="Rounded Rectangle 10"/>
            <p:cNvSpPr/>
            <p:nvPr/>
          </p:nvSpPr>
          <p:spPr>
            <a:xfrm>
              <a:off x="1855917" y="5442606"/>
              <a:ext cx="4115583" cy="91382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Lapas </a:t>
              </a:r>
              <a:r>
                <a:rPr lang="en-US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yang</a:t>
              </a: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 bertransformasi menjadi pusat kendali peredaran gelap Narkoba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2076" y="5450553"/>
              <a:ext cx="1371861" cy="91382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1200" dirty="0">
                <a:solidFill>
                  <a:prstClr val="white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b="21199"/>
            <a:stretch/>
          </p:blipFill>
          <p:spPr>
            <a:xfrm>
              <a:off x="702114" y="5588818"/>
              <a:ext cx="838359" cy="621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12293" name="Group 13"/>
          <p:cNvGrpSpPr>
            <a:grpSpLocks/>
          </p:cNvGrpSpPr>
          <p:nvPr/>
        </p:nvGrpSpPr>
        <p:grpSpPr bwMode="auto">
          <a:xfrm>
            <a:off x="4576763" y="1601788"/>
            <a:ext cx="4168775" cy="914400"/>
            <a:chOff x="412076" y="3456946"/>
            <a:chExt cx="5559424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1855917" y="3456946"/>
              <a:ext cx="4115583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Sistem penegakkan hukum </a:t>
              </a:r>
              <a:r>
                <a:rPr lang="en-US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yang </a:t>
              </a: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belum mampu memberikan efek jera kepada penjahat Narkoba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2076" y="3456946"/>
              <a:ext cx="1371861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1200" dirty="0">
                <a:solidFill>
                  <a:prstClr val="white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606" y="3520446"/>
              <a:ext cx="652057" cy="754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12294" name="Group 17"/>
          <p:cNvGrpSpPr>
            <a:grpSpLocks/>
          </p:cNvGrpSpPr>
          <p:nvPr/>
        </p:nvGrpSpPr>
        <p:grpSpPr bwMode="auto">
          <a:xfrm>
            <a:off x="4576763" y="4598988"/>
            <a:ext cx="4168775" cy="914400"/>
            <a:chOff x="4821052" y="3460956"/>
            <a:chExt cx="5559424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6264893" y="3460956"/>
              <a:ext cx="4115583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d-ID" sz="1200" b="1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Kerugian akibat penyalahgunaan Narkoba sekitar 63,1 trilyun rupiah (biaya privat &amp; sosial)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21052" y="3460956"/>
              <a:ext cx="1371861" cy="9144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1200" dirty="0">
                <a:solidFill>
                  <a:prstClr val="white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3208" y="3548268"/>
              <a:ext cx="692281" cy="69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12295" name="Group 21"/>
          <p:cNvGrpSpPr>
            <a:grpSpLocks/>
          </p:cNvGrpSpPr>
          <p:nvPr/>
        </p:nvGrpSpPr>
        <p:grpSpPr bwMode="auto">
          <a:xfrm>
            <a:off x="152400" y="1600200"/>
            <a:ext cx="4170363" cy="3922713"/>
            <a:chOff x="375537" y="2186377"/>
            <a:chExt cx="5559425" cy="3882370"/>
          </a:xfrm>
        </p:grpSpPr>
        <p:grpSp>
          <p:nvGrpSpPr>
            <p:cNvPr id="12302" name="Group 22"/>
            <p:cNvGrpSpPr>
              <a:grpSpLocks/>
            </p:cNvGrpSpPr>
            <p:nvPr/>
          </p:nvGrpSpPr>
          <p:grpSpPr bwMode="auto">
            <a:xfrm>
              <a:off x="375537" y="3174285"/>
              <a:ext cx="5559424" cy="923332"/>
              <a:chOff x="412076" y="2460106"/>
              <a:chExt cx="5559424" cy="92333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857485" y="2460466"/>
                <a:ext cx="4114017" cy="91285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id-ID" sz="12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Demografis yang sangat besar (250 juta jiwa) menjadi pasar potensial peredaran gelap Narkoba 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12076" y="2469893"/>
                <a:ext cx="1371339" cy="91285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id-ID" sz="1200" dirty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331" y="2623868"/>
                <a:ext cx="1087760" cy="6049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</p:grpSp>
        <p:grpSp>
          <p:nvGrpSpPr>
            <p:cNvPr id="12303" name="Group 23"/>
            <p:cNvGrpSpPr>
              <a:grpSpLocks/>
            </p:cNvGrpSpPr>
            <p:nvPr/>
          </p:nvGrpSpPr>
          <p:grpSpPr bwMode="auto">
            <a:xfrm>
              <a:off x="375537" y="2186377"/>
              <a:ext cx="5559425" cy="914400"/>
              <a:chOff x="412076" y="1463266"/>
              <a:chExt cx="5559425" cy="914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857485" y="1463266"/>
                <a:ext cx="4114016" cy="91442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id-ID" sz="12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Geografis yang terbuka menyebabkan Narkoba mudah masuk &amp; menyebar di seluruh wilayah Indonesia 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12076" y="1463266"/>
                <a:ext cx="1371339" cy="91442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id-ID" sz="1200" dirty="0">
                  <a:solidFill>
                    <a:prstClr val="white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866" y="1573248"/>
                <a:ext cx="1286688" cy="6944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</p:grpSp>
        <p:grpSp>
          <p:nvGrpSpPr>
            <p:cNvPr id="12304" name="Group 24"/>
            <p:cNvGrpSpPr>
              <a:grpSpLocks/>
            </p:cNvGrpSpPr>
            <p:nvPr/>
          </p:nvGrpSpPr>
          <p:grpSpPr bwMode="auto">
            <a:xfrm>
              <a:off x="384186" y="4162193"/>
              <a:ext cx="5550775" cy="916523"/>
              <a:chOff x="420725" y="3439082"/>
              <a:chExt cx="5550775" cy="91652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857485" y="3441374"/>
                <a:ext cx="4114017" cy="91442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id-ID" sz="12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Peredaran gelap Narkoba bukan hanya menyasar orang dewasa dan remaja, melainkan juga anak-anak </a:t>
                </a:r>
              </a:p>
            </p:txBody>
          </p:sp>
          <p:grpSp>
            <p:nvGrpSpPr>
              <p:cNvPr id="12311" name="Group 31"/>
              <p:cNvGrpSpPr>
                <a:grpSpLocks/>
              </p:cNvGrpSpPr>
              <p:nvPr/>
            </p:nvGrpSpPr>
            <p:grpSpPr bwMode="auto">
              <a:xfrm>
                <a:off x="420725" y="3439082"/>
                <a:ext cx="1371600" cy="914400"/>
                <a:chOff x="4651253" y="3770351"/>
                <a:chExt cx="1371600" cy="914400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651069" y="3771072"/>
                  <a:ext cx="1371339" cy="91442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id-ID" sz="1200" dirty="0">
                    <a:solidFill>
                      <a:prstClr val="white"/>
                    </a:solidFill>
                    <a:latin typeface="Bookman Old Style" panose="02050604050505020204" pitchFamily="18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7300" y="3804067"/>
                  <a:ext cx="903645" cy="85157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</p:pic>
          </p:grpSp>
        </p:grpSp>
        <p:grpSp>
          <p:nvGrpSpPr>
            <p:cNvPr id="12305" name="Group 25"/>
            <p:cNvGrpSpPr>
              <a:grpSpLocks/>
            </p:cNvGrpSpPr>
            <p:nvPr/>
          </p:nvGrpSpPr>
          <p:grpSpPr bwMode="auto">
            <a:xfrm>
              <a:off x="389629" y="5154347"/>
              <a:ext cx="5545332" cy="914400"/>
              <a:chOff x="426168" y="4431236"/>
              <a:chExt cx="5545332" cy="91440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857485" y="4431213"/>
                <a:ext cx="4114017" cy="914423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id-ID" sz="12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Minimnya fasilitas dan aksestabilitas layanan rehabilitasi pecandu Narkoba </a:t>
                </a:r>
              </a:p>
            </p:txBody>
          </p:sp>
          <p:grpSp>
            <p:nvGrpSpPr>
              <p:cNvPr id="12307" name="Group 27"/>
              <p:cNvGrpSpPr>
                <a:grpSpLocks/>
              </p:cNvGrpSpPr>
              <p:nvPr/>
            </p:nvGrpSpPr>
            <p:grpSpPr bwMode="auto">
              <a:xfrm>
                <a:off x="426168" y="4431236"/>
                <a:ext cx="1371600" cy="914400"/>
                <a:chOff x="5631694" y="4448896"/>
                <a:chExt cx="1371600" cy="914400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5632417" y="4448873"/>
                  <a:ext cx="1371339" cy="91442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id-ID" sz="1200" dirty="0">
                    <a:solidFill>
                      <a:prstClr val="white"/>
                    </a:solidFill>
                    <a:latin typeface="Bookman Old Style" panose="02050604050505020204" pitchFamily="18" charset="0"/>
                  </a:endParaRPr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35042" y="4561998"/>
                  <a:ext cx="751274" cy="7290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</p:grpSp>
        </p:grpSp>
      </p:grpSp>
      <p:sp>
        <p:nvSpPr>
          <p:cNvPr id="41" name="Rounded Rectangle 40"/>
          <p:cNvSpPr/>
          <p:nvPr/>
        </p:nvSpPr>
        <p:spPr>
          <a:xfrm>
            <a:off x="1219200" y="5622925"/>
            <a:ext cx="3086100" cy="9239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89" rIns="91379" bIns="45689"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STIGMA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thd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Penyalah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guna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narkotika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shg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Takut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Melaporkan</a:t>
            </a:r>
            <a:r>
              <a:rPr lang="en-US" sz="1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Diri</a:t>
            </a:r>
            <a:endParaRPr lang="id-ID" sz="12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875" y="5621338"/>
            <a:ext cx="1028700" cy="9239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89" rIns="91379" bIns="45689" anchor="ctr"/>
          <a:lstStyle/>
          <a:p>
            <a:pPr>
              <a:defRPr/>
            </a:pPr>
            <a:endParaRPr lang="id-ID" sz="12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298" name="AutoShape 2" descr="data:image/jpeg;base64,/9j/4AAQSkZJRgABAQAAAQABAAD/2wCEAAkGBxMTEhUSEhIVFRUVFxYXFxYYFRUVGBYWFxgXFxYXGBUYHSgiGholHxoWIjEhJSkrLi4uGB8zPjMtNygtLi0BCgoKDg0OGxAQGzcmHyMtKy0xMi0rMi0tLzY3NTc1NysrLTctKzctLS0tLS0tLS8tKy0tOC0vLTctKy0tNzcuMf/AABEIAL8BBwMBIgACEQEDEQH/xAAcAAEAAAcBAAAAAAAAAAAAAAAAAQIDBAUGBwj/xABAEAABAwIEBAMFBgQEBgMAAAABAAIDBBEFEiExBhNBUQciYSMyQnGBFFJikbHBCBWCoTND0fAkNFOy4fE1Y3L/xAAaAQEAAwEBAQAAAAAAAAAAAAAAAgMEAQYF/8QAJxEBAQEAAgAFAgcBAAAAAAAAAAECAxESITEyQQRxEyIjUYGRoQX/2gAMAwEAAhEDEQA/AO4oiICIiAiIgIiIMNxHtH/+v2UkCqcQC5iH4j+gVC9rBZuT3NWPZF5HqVWeqVOqrlH4RvqloG+dx7AD87n9gr9WmHjRx7u/sAB/qrtX8U6zFXJfzCIisQEREBERAREQEREBERAREQEREBERAREQEREBERAREQEREGGxt/tIx2Dj+dgP0Kt+yoVr+ZO430HlH9O/97q+YNB6LJrXeq2zHhzFxAVPMdFRgPdVJjol9EOvNc0A9m31ufzJKuFTgFmtHoP0VRaszqSM2r3aIiLrgiIgIiICIiAiIgIiICIiAiIgIiICIiAiIgIiICIiAqNbNkY53YafPp/eyrLE8Qv8rW93XP0/9qOr1LU8Z8WpGLphYfqq8lRYJFHfUdtu4VjijS3UbHb0I/8ACxPpyS3pfxzX6q/hN1rFHUkWvss9SThTzVPLhlInW06forhWzDcKrE7otOb8MWoqIiKaAiIgIiICIiAiIgIiICIiAiIgIiICIiAiIgIiICIiAsTjw/w/mf2WWWNx2MlgcPhNzpfTb/RQ5PbVnF74tWMNtP8AfqD+yxeOP9m7odPqb6Eet+inpi+V9s9o27gCxcfnfYduqu8aow4RNte0jXfLKCb/AJ2/NZOu4+hmzO5K1ClriwhsjSzN7ua1j1IBWwYfUg6HdR4nwdssLI3DTmRnsbNOY6jXYFYrE6c0gY9ri6O4Gt8zCdraeZuh9R69OdXK3vPJ921U1YO/p9VfiTqtCwiV08z5Y5Dy7hrdzqPftm2F7ja+nZbvTsNgCewVmNWsvPxTLJBERa2AREQEREBERAREQEREBERAREQEREBERAREQEREBERAVtiMWaJze4/TVXKLlnbsvV7a7hMYa0AWCvA7M8no3yj5/F+w+ir1dBo50ZLXWNhpbN8ljsMFmgE663vuT1v6rPc3PlWuamu9LisbmewfdBd+eg/RyxPGdIH04jI1e4NaddHWJvcdgCsjFPmleRsCGD+ka/3JVPH3DLFf/qD/ALHqG/S1ZxdzeYxPCuAimjDWyOduSXWOpNzpZbXT6kemqwWeRzgxgAb1d/oFn6CHK3qSb3J+alxTzR+p1351dIiLUwiIiAiIgIiICIiAiIgIiICIiAiIgIiICIiAiIgIiICIiArd9EwuzluvcEj8wDqrhFyyV2Wz0YF9JyXOs05XOLgQOrjcjTbVX/JLmOuPhIFx1IOqv0UJxztZeW2MPTkaEdQFk6Y+X8/1WFpbhxb90ub+RIWYpNj8yocXqs5vTtXREV7MIiICIiAiIgIiICIiAiIgIiICIiAiIgIiICIiAiIgIiICIiAiIgwrzaV49b/mAf3WSoj5T8/2CxFc4c9/yb+iymGOuy/qf2VGPfWrln6cv2XaIivZRERAREQEREBERAREQEREBERAREQEREBERARFSgqGPF2Pa4A2JaQ6x7adUFVEUC4bIIoigSgiigDfZRQEREGFxLDZHS8xliCACCbWIvqspRw5GBvUb/MqsijMSXtZrl1rMzfgREUlYiKGYXtfXsgiiKSSQNF3EAdyQB+ZQToiICKnFO11w1zXZTY2INj2NtiqiAigXC9ri52HdRQEUHOAFybAbkqDHgi4IIOxGoP1QTIihdBFERAREQERQJQar4o4dUVGGVENLfmuDfKDlL2BwL2A+rQRbrt1XKP4eMKqhWTTAOZTtY6KW+gdKC0tZlOuZtyb20uR1UPFXEKnFYp6mn/+OoXtY06+3kccr5WgbtbcAHoHX6kDRfD3DayWrz0BtPTsdUN/EGWBZ65swbY6HNZB69Xl3j/CMRdjTx7R80sjnUzmO/yg4mPI8EBgYN9RlIJPddNxfxJNXRwQYeLYhWExGO/mpi0e2e47iwvlcbaXd8JC41xZwa+jxEYeJmPLzEGvJDQObYDmanJYnr0seqD1nQNeIoxKQ6QMaHuGxfYZiPQm65r/ABA0lXJQsNOHuiY8uqGsvfIG3a5wG7Gm5PQaHpcUeD8Udgs78KxCX/h8rpqSpcMrSwAukjO9iNSB3uNczVzfxPxOurMmJPa+Kjmc+GmZmI9m3XM9o0vJ5jfrkI2DSQ6F/DrS1bKWZ02YU73MNOHX383NcwH4T5NdiQfVdPx0TGmnFMQJzFJyibW5mU5N9PetuvNHhjiVdSGTEIQ+SlpixlTECTeKQuuWNOl2Zc1xa1xfykrpXF2MPxuVuGYZMBBkE1VUgEtAIDoor6a3tdu99PgcEGieE8eJ/wA3b/zHkeftnML7BtjcS5t3H4b63F+i9LLyPwbwvVVdc+kim5UsYkc9+c6GI2FnNPm85aLi9gSdbLufDXiGTRyNqmltfTOEEkJ96SXZjwG/C6xJt1BtoW35bJO6nx8euTUxmd2sb4hSVArDmMgZ5eTYuDfdF8tvjzZvXb0XReHDL9mh59+bkGa/vemb8VrX9brj+NSVLZXNqHv5gcHkF5Ia5wDgWi9hv02W5cFY7JDkiq3HlztMkEr3X2JzNc89OovtcdwsXFyT8S9/L03/AEPpNX6Ljmer4Z8fPl8fx53+0fG2orWYcXURkHtG850dw9sOVxJBGobmy3I6el1rv8PlZXSMnNQ6V9N5OU6Uud57nMI3O3ba1wNAbdytf49rK7FYqnEKZ746Cl9nG3M6M1Db2mlAuLj3dD003DgsF4enE4Kd2KU73vp6OQNkpzI7K+PLmmszYBoc03tpe/wlbnlnp5eUW4Ri384DCJft/N5mfzWtmtzc23JtcX2tp6LsPGHGbqyGCiwh2eormF2cG32eDZ7nuHuO0c3uLHrlv52JqOdkvJzs3LtmdnzXy5N776WQe1lwj+I2iqXSwyh2amYwNLA4eSZznEuczfzNyAH8JGnXP4L4hOw+mnpMV/5uiaBH5r/a2HSIsdu47XNr21OocBzLxH4WqooocSrZQaite8yQnR0egMYAOpAbYEfD5Qg7h4P0NTBhkUdU7zhzsrS4OMcZPkYSCfU26AgaWss1xtSzy0FTHSkid0ThHY5ST1aHaWJFwDcWJXGOCaWfBoKXFQ8S0dWGtrGM83JBeRE+43Lb2Omji5vxAjIeKeMT4qyojoDmoqFglnlB8s8gscjCPeDGlzu3lJ+5cNf8DMGrG4oXNa+OODmMqc127tcBE5p3dnANumW69JLxzwVhVTU1kUdI7JOM0kb72DXRtLwSemrQL9yF2qs8S5aijjpKZhbis73Uz4rEch7NJpfwttci/u675Cg5z4h4PiDsZePPJLLK51K5rx/hNcTHkdcZMgAvtYgn1PpnDGvEMYlcHSBjA9w2c8NGYj0JuV5P4w4MdRV7aHnRvLxFaQkMAMlh7TfJZ19/hseq7BwniLsCndhlfMPsrmulpKlwyt0u6WI72N7m3c/jCC4/iBw+qloWGnDnRRvL6hjbk5QPK8gbsabk9rg9Li0/h2oaqOlmfLmFPI5hga7qRmEj2jo0+QX65VzrxPqq2t5eKSMdHSSufDTMJ1bG0AhzmjrJ5zfrkPQNJo+GM1bSGbEqdpfBTcttTGL+0hkzZso2uywdfpcHa6D0vxCyZ1LO2ndlmMUgicSBaQtIYbnbW2q87+EOF4gMXBDZWcp7hVlxIFiHXbJc+ZxOw1N7O6XW9cU4k7H5W4dh8tqVsbZqmfKbZnDNDFbTW9iR3B+4VyTgvg6WtrnUjJmRvjbK7mZswzRGwyFp813luo6XOtkHrlFpnhrxRJUxvpasFldSHlzsOhfbRso6EO6kaX12cFuaAiIgKhXUjJo3xSNzMkaWPbcjM1ws4G3QjRV0JQc48UsRp8Mwg0kEbG85rqeGLcBrgea/XU2BJubnM5t91zDwI4hZS15hkAyVYEYf1bIDeMX+64ktt3LeyyeLB+P4yI2E/Zo7tDhs2njPtJB6yONgezmX2WZ8auB2sbHXUrMjWBkUrWC2UNs2GQW2tZrD/R2KDdOIoKDCRVYsIWieUZd7cyV2oa0fCXkAuIHwl3QrzDilZJUSyVEzs0kji97vU66dgNgOgAXqfw74hbiFEx8oa6aP2cwIHvtHvgdnCzvqR0XJvEujH89FmgDPSaAC3wX0QbZwDWUuPUDaXEGiWakLb+ZzXObYtZIHNIJuLtdruLncK2/iBxmKOlhw6NjMzi2S1haGKO7WZR8JJuB6NeF1eqkhp43zODWMja5znAAWa0XO3y2XDuDcLfjOLPrahp5UbhK5p1GmlPB2NrXPfKfvIL/+HnGYuXUYc9rczyZm315rC1scjTfTSzdOocexWR45qabAMPdSUF2T1bnkOLrvYw6OeXb+VpDGdeupDidd8QMAkwrEo66lFo3yGWPo1sn+bCezXAut+FzgPdXZsONLXQx1XJjkEjAQXsY5w3uwkjdpzAjuCg8mYDiEtHURVUJs+JwcL7Ho5p9HAkH0JXpzAMOoK+SDGo2e1dEG76AjQh7RoXsN23PYdhblPhVhsb8Xc2SNj25ajyuaHN0cLeUi2i7RxBVMo6Z3JYyNzzZga0NGYjV1h2Av9AFzVkndWcWNb3M59b5NB49q2zVbsgFo2iMuHxOaSSfoSR9Ftv8AKqfFcNZA/MxuVrPIQHROYACGkg6Ed92uWP4T4WbLBJJKP8QFsZ6tAPvj1uB9Ae6ocJ1LqSqdTy6B5yO7B/wOHob2+o7LJjvOvFr009D9VOPl4Lw8V/Nxf7+7R/GfHo2MjwajAZBAG84N2LgAY479be8697uI6grBeEfFf8vqskp/4aosyW/usdsyXXoL2Pob9AuteKPDdG3D6qdlJTtm8jua2GMSZnSszOzgXubm5vrcrXvBXh2lnp6h1RSwTOEwDTLEyQhvLYbAuBsLkm3qtjzTecD4VoMKFTUxN5Yfmkke43DI23dkZ91g1NvlvYW85S47fE/5jyW2+0io5W2gfmAP4+pP3tV2Dxsx3JFHh0OhkDXSNaNomm0cYA+84bDoy3VRHhY04QIcoFZfn5v/ALSLcm/3MtmdrjMg3CswrD677NiUjWvELedFKTlAYRnBf3DbZrHYg+q88eIfE5xOsfMD7JnkhbfaMH3iOjnHU/QdF07wSx8tz4bNpYufCHaEG5M0Vjsb3fb1f2V148wDkU1gB7V3T8BQaj4McSxtc/CastdBVZgwOOgkcLOj9GvG34h3cumcTS0uC4VI2miawHMyKM3fnmlvq4uJLwNXG591hHQK98MowMMpdB7h6ficuceINVJiuJx0MB8kTjGDu3PvPKe4aBb+h1veQad4T4yyhxCOSQDlyNMD3H/LDy0h/pZzW3/CXLufEsdDhpqMYfEOe6NrL3N5HaNY1oOgLrNBI6Nv0K1XxQ4AjFJHNSssaSMRvbuXwN+Jx6uaSXE9Q5/os74VcQCspBDNZ01NZpzalzLWjfrubAtJ7tJ6oPOmJVD6mWSoldnfK4vc7pc9B2aNgOgAC7Z4e11LjVCKGvaJpaUtOr3Bz2AZWSZmkOvYljtexPvBa94rU7RiwsABlg0AsNz0XcqqWKCN8r8rGRtc5zrAWa0XJ/sg5Z48YtGymhw6NrLvLZCLD2UUejMo+EucLD0Y8Ky8AsYjaJ6B7WgyEzMP/U8rWSMPyDWkDqC7srXhHD3Yvir6udp5UbhI5p2AGkEP9rnocrvvJ4jYA/Dq5ldTeVkknMb2ZMLl7D+FwzG3YvGwQZnj6ppsFoDQ0A5UtWXm+Yl7Izo9+cm97WY3W/XXKVxrCamSlmjqIXZZInBzT07EHu0i4I6gleqcErYK2COpaxrhI0e8GuLSNHMJ7tNx9Fxvwup2nFyC0EWqNCARoeyDqXDH2OuMWLRRgTOiMRcHG7bHzxvANnEEWuRta2lltCkjjDRZoAHYAD9FOgIiICo1tO2SN8bwS17XNcA4tJBFiMzSCPmFWRBr/C/D9JSGT7LByi/LmOd7yQ29hd5NgLnQd1ma6Fj43skaHMc0tc0i4c1wsWkeuyg+KzrhJhm0QYrh3AKWmc99NTiIvADiHOs61y24JI0ufzPdUsU4eopajnS0zXygsOe7gbttl2PTRZ9jQ0WVCVl3X+SC24iwuOpgdDM1zo3Fpc1r3R3ykOHmbra4Bt6Kjwrg8FLCYqePI3MXEFxeS421LjqdAB9FmAbq3bHldpt+yC04iw2CohMVRHzGEg5buabt1BDmkEfQ9bdVJwzg0NLEY6eN0cZcXZTI+TUgAkZySAbbDTc9VevjzO/3srguA0QaxgPC9FBUGaCnLJSHjNzZXaON3eVziNfkr/H8Fjnc10hf5QQAHAAX1OljqdPyV/Cyxurgi4XNSWdVZxcmuPXizeqhA1oa0NFmgAAdgNAFiMZwaCd4c9hLgLXa4t+V+6yrNNEij1uuWSzqpY5NcevFm+ayxzDY5qZ0EwL2ODQ4Zi0nK5pHmGt7gFWnCOBwUkb2U7HMa5+Ygvc+7soF7u20A0WXndcEKSm8oIUlLXKvhWkNaKuSJzpc7X5zK8tu0AMPLOlm2Fh0yrbVQqoswv1CkznLl67fRBr0nDFE+r+0inPO5gfzGyys87bebK12XpqLWNze9ystj+HU8zWiphbKAbtDhexta/5K9pYcov3/AEUtXZwFkEMNpY2QtjiZkjAIa0aZRc7W2WC4a4bo6WZz4KcxyOaWlxkkkNrgkDO42uQD62WxU7gAAqVVDrmH+yguZCLG+1tfkte4f4fo4ZTJTUwidlLS4OcBlJBy5b26D8lmKh2YAfmqsMYY39UGDxrA6KWbmT0zZJLNGc3vYe716LIcQ4dHUQPimYXxusXND3RkhpDveYQbXANutlPUMzOv8leteDsgw3CmFU9NEYqePltzFzgXOeSSALlztToAPorrH6OGaExVEYkY4jyG4uQbggjUWtup2xZH3G37KErC93p+yC34awmCnjc2niMTHOLsud7wXWAJGYm2w27KwwXAaKKo5sNMI5fP58zj73vaE21WxFwbYbKypmhrrn1QZFFBrr7KKAiIgIiIChZRRAUMqiiCACEKKIIAIQooglyKZEQQIUURBKWoGKZEBSctTogKQxqdEErWWUSFFEEjY1MQoogpcpTtbZTIgle26gxllOiCVzbqnylWRBAKKIgIiIP/2Q=="/>
          <p:cNvSpPr>
            <a:spLocks noChangeAspect="1" noChangeArrowheads="1"/>
          </p:cNvSpPr>
          <p:nvPr/>
        </p:nvSpPr>
        <p:spPr bwMode="auto">
          <a:xfrm>
            <a:off x="155575" y="-173038"/>
            <a:ext cx="3048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/>
          <a:lstStyle/>
          <a:p>
            <a:endParaRPr lang="id-ID"/>
          </a:p>
        </p:txBody>
      </p:sp>
      <p:sp>
        <p:nvSpPr>
          <p:cNvPr id="12299" name="AutoShape 4" descr="data:image/jpeg;base64,/9j/4AAQSkZJRgABAQAAAQABAAD/2wCEAAkGBxMTEhUSEhIVFRUVFxYXFxYYFRUVGBYWFxgXFxYXGBUYHSgiGholHxoWIjEhJSkrLi4uGB8zPjMtNygtLi0BCgoKDg0OGxAQGzcmHyMtKy0xMi0rMi0tLzY3NTc1NysrLTctKzctLS0tLS0tLS8tKy0tOC0vLTctKy0tNzcuMf/AABEIAL8BBwMBIgACEQEDEQH/xAAcAAEAAAcBAAAAAAAAAAAAAAAAAQIDBAUGBwj/xABAEAABAwIEBAMFBgQEBgMAAAABAAIDBBEFEiExBhNBUQciYSMyQnGBFFJikbHBCBWCoTND0fAkNFOy4fE1Y3L/xAAaAQEAAwEBAQAAAAAAAAAAAAAAAgMEAQYF/8QAJxEBAQEAAgAFAgcBAAAAAAAAAAECAxESITEyQQRxEyIjUYGRoQX/2gAMAwEAAhEDEQA/AO4oiICIiAiIgIiIMNxHtH/+v2UkCqcQC5iH4j+gVC9rBZuT3NWPZF5HqVWeqVOqrlH4RvqloG+dx7AD87n9gr9WmHjRx7u/sAB/qrtX8U6zFXJfzCIisQEREBERAREQEREBERAREQEREBERAREQEREBERAREQEREGGxt/tIx2Dj+dgP0Kt+yoVr+ZO430HlH9O/97q+YNB6LJrXeq2zHhzFxAVPMdFRgPdVJjol9EOvNc0A9m31ufzJKuFTgFmtHoP0VRaszqSM2r3aIiLrgiIgIiICIiAiIgIiICIiAiIgIiICIiAiIgIiICIiAqNbNkY53YafPp/eyrLE8Qv8rW93XP0/9qOr1LU8Z8WpGLphYfqq8lRYJFHfUdtu4VjijS3UbHb0I/8ACxPpyS3pfxzX6q/hN1rFHUkWvss9SThTzVPLhlInW06forhWzDcKrE7otOb8MWoqIiKaAiIgIiICIiAiIgIiICIiAiIgIiICIiAiIgIiICIiAsTjw/w/mf2WWWNx2MlgcPhNzpfTb/RQ5PbVnF74tWMNtP8AfqD+yxeOP9m7odPqb6Eet+inpi+V9s9o27gCxcfnfYduqu8aow4RNte0jXfLKCb/AJ2/NZOu4+hmzO5K1ClriwhsjSzN7ua1j1IBWwYfUg6HdR4nwdssLI3DTmRnsbNOY6jXYFYrE6c0gY9ri6O4Gt8zCdraeZuh9R69OdXK3vPJ921U1YO/p9VfiTqtCwiV08z5Y5Dy7hrdzqPftm2F7ja+nZbvTsNgCewVmNWsvPxTLJBERa2AREQEREBERAREQEREBERAREQEREBERAREQEREBERAVtiMWaJze4/TVXKLlnbsvV7a7hMYa0AWCvA7M8no3yj5/F+w+ir1dBo50ZLXWNhpbN8ljsMFmgE663vuT1v6rPc3PlWuamu9LisbmewfdBd+eg/RyxPGdIH04jI1e4NaddHWJvcdgCsjFPmleRsCGD+ka/3JVPH3DLFf/qD/ALHqG/S1ZxdzeYxPCuAimjDWyOduSXWOpNzpZbXT6kemqwWeRzgxgAb1d/oFn6CHK3qSb3J+alxTzR+p1351dIiLUwiIiAiIgIiICIiAiIgIiICIiAiIgIiICIiAiIgIiICIiArd9EwuzluvcEj8wDqrhFyyV2Wz0YF9JyXOs05XOLgQOrjcjTbVX/JLmOuPhIFx1IOqv0UJxztZeW2MPTkaEdQFk6Y+X8/1WFpbhxb90ub+RIWYpNj8yocXqs5vTtXREV7MIiICIiAiIgIiICIiAiIgIiICIiAiIgIiICIiAiIgIiICIiAiIgwrzaV49b/mAf3WSoj5T8/2CxFc4c9/yb+iymGOuy/qf2VGPfWrln6cv2XaIivZRERAREQEREBERAREQEREBERAREQEREBERARFSgqGPF2Pa4A2JaQ6x7adUFVEUC4bIIoigSgiigDfZRQEREGFxLDZHS8xliCACCbWIvqspRw5GBvUb/MqsijMSXtZrl1rMzfgREUlYiKGYXtfXsgiiKSSQNF3EAdyQB+ZQToiICKnFO11w1zXZTY2INj2NtiqiAigXC9ri52HdRQEUHOAFybAbkqDHgi4IIOxGoP1QTIihdBFERAREQERQJQar4o4dUVGGVENLfmuDfKDlL2BwL2A+rQRbrt1XKP4eMKqhWTTAOZTtY6KW+gdKC0tZlOuZtyb20uR1UPFXEKnFYp6mn/+OoXtY06+3kccr5WgbtbcAHoHX6kDRfD3DayWrz0BtPTsdUN/EGWBZ65swbY6HNZB69Xl3j/CMRdjTx7R80sjnUzmO/yg4mPI8EBgYN9RlIJPddNxfxJNXRwQYeLYhWExGO/mpi0e2e47iwvlcbaXd8JC41xZwa+jxEYeJmPLzEGvJDQObYDmanJYnr0seqD1nQNeIoxKQ6QMaHuGxfYZiPQm65r/ABA0lXJQsNOHuiY8uqGsvfIG3a5wG7Gm5PQaHpcUeD8Udgs78KxCX/h8rpqSpcMrSwAukjO9iNSB3uNczVzfxPxOurMmJPa+Kjmc+GmZmI9m3XM9o0vJ5jfrkI2DSQ6F/DrS1bKWZ02YU73MNOHX383NcwH4T5NdiQfVdPx0TGmnFMQJzFJyibW5mU5N9PetuvNHhjiVdSGTEIQ+SlpixlTECTeKQuuWNOl2Zc1xa1xfykrpXF2MPxuVuGYZMBBkE1VUgEtAIDoor6a3tdu99PgcEGieE8eJ/wA3b/zHkeftnML7BtjcS5t3H4b63F+i9LLyPwbwvVVdc+kim5UsYkc9+c6GI2FnNPm85aLi9gSdbLufDXiGTRyNqmltfTOEEkJ96SXZjwG/C6xJt1BtoW35bJO6nx8euTUxmd2sb4hSVArDmMgZ5eTYuDfdF8tvjzZvXb0XReHDL9mh59+bkGa/vemb8VrX9brj+NSVLZXNqHv5gcHkF5Ia5wDgWi9hv02W5cFY7JDkiq3HlztMkEr3X2JzNc89OovtcdwsXFyT8S9/L03/AEPpNX6Ljmer4Z8fPl8fx53+0fG2orWYcXURkHtG850dw9sOVxJBGobmy3I6el1rv8PlZXSMnNQ6V9N5OU6Uud57nMI3O3ba1wNAbdytf49rK7FYqnEKZ746Cl9nG3M6M1Db2mlAuLj3dD003DgsF4enE4Kd2KU73vp6OQNkpzI7K+PLmmszYBoc03tpe/wlbnlnp5eUW4Ri384DCJft/N5mfzWtmtzc23JtcX2tp6LsPGHGbqyGCiwh2eormF2cG32eDZ7nuHuO0c3uLHrlv52JqOdkvJzs3LtmdnzXy5N776WQe1lwj+I2iqXSwyh2amYwNLA4eSZznEuczfzNyAH8JGnXP4L4hOw+mnpMV/5uiaBH5r/a2HSIsdu47XNr21OocBzLxH4WqooocSrZQaite8yQnR0egMYAOpAbYEfD5Qg7h4P0NTBhkUdU7zhzsrS4OMcZPkYSCfU26AgaWss1xtSzy0FTHSkid0ThHY5ST1aHaWJFwDcWJXGOCaWfBoKXFQ8S0dWGtrGM83JBeRE+43Lb2Omji5vxAjIeKeMT4qyojoDmoqFglnlB8s8gscjCPeDGlzu3lJ+5cNf8DMGrG4oXNa+OODmMqc127tcBE5p3dnANumW69JLxzwVhVTU1kUdI7JOM0kb72DXRtLwSemrQL9yF2qs8S5aijjpKZhbis73Uz4rEch7NJpfwttci/u675Cg5z4h4PiDsZePPJLLK51K5rx/hNcTHkdcZMgAvtYgn1PpnDGvEMYlcHSBjA9w2c8NGYj0JuV5P4w4MdRV7aHnRvLxFaQkMAMlh7TfJZ19/hseq7BwniLsCndhlfMPsrmulpKlwyt0u6WI72N7m3c/jCC4/iBw+qloWGnDnRRvL6hjbk5QPK8gbsabk9rg9Li0/h2oaqOlmfLmFPI5hga7qRmEj2jo0+QX65VzrxPqq2t5eKSMdHSSufDTMJ1bG0AhzmjrJ5zfrkPQNJo+GM1bSGbEqdpfBTcttTGL+0hkzZso2uywdfpcHa6D0vxCyZ1LO2ndlmMUgicSBaQtIYbnbW2q87+EOF4gMXBDZWcp7hVlxIFiHXbJc+ZxOw1N7O6XW9cU4k7H5W4dh8tqVsbZqmfKbZnDNDFbTW9iR3B+4VyTgvg6WtrnUjJmRvjbK7mZswzRGwyFp813luo6XOtkHrlFpnhrxRJUxvpasFldSHlzsOhfbRso6EO6kaX12cFuaAiIgKhXUjJo3xSNzMkaWPbcjM1ws4G3QjRV0JQc48UsRp8Mwg0kEbG85rqeGLcBrgea/XU2BJubnM5t91zDwI4hZS15hkAyVYEYf1bIDeMX+64ktt3LeyyeLB+P4yI2E/Zo7tDhs2njPtJB6yONgezmX2WZ8auB2sbHXUrMjWBkUrWC2UNs2GQW2tZrD/R2KDdOIoKDCRVYsIWieUZd7cyV2oa0fCXkAuIHwl3QrzDilZJUSyVEzs0kji97vU66dgNgOgAXqfw74hbiFEx8oa6aP2cwIHvtHvgdnCzvqR0XJvEujH89FmgDPSaAC3wX0QbZwDWUuPUDaXEGiWakLb+ZzXObYtZIHNIJuLtdruLncK2/iBxmKOlhw6NjMzi2S1haGKO7WZR8JJuB6NeF1eqkhp43zODWMja5znAAWa0XO3y2XDuDcLfjOLPrahp5UbhK5p1GmlPB2NrXPfKfvIL/+HnGYuXUYc9rczyZm315rC1scjTfTSzdOocexWR45qabAMPdSUF2T1bnkOLrvYw6OeXb+VpDGdeupDidd8QMAkwrEo66lFo3yGWPo1sn+bCezXAut+FzgPdXZsONLXQx1XJjkEjAQXsY5w3uwkjdpzAjuCg8mYDiEtHURVUJs+JwcL7Ho5p9HAkH0JXpzAMOoK+SDGo2e1dEG76AjQh7RoXsN23PYdhblPhVhsb8Xc2SNj25ajyuaHN0cLeUi2i7RxBVMo6Z3JYyNzzZga0NGYjV1h2Av9AFzVkndWcWNb3M59b5NB49q2zVbsgFo2iMuHxOaSSfoSR9Ftv8AKqfFcNZA/MxuVrPIQHROYACGkg6Ed92uWP4T4WbLBJJKP8QFsZ6tAPvj1uB9Ae6ocJ1LqSqdTy6B5yO7B/wOHob2+o7LJjvOvFr009D9VOPl4Lw8V/Nxf7+7R/GfHo2MjwajAZBAG84N2LgAY479be8697uI6grBeEfFf8vqskp/4aosyW/usdsyXXoL2Pob9AuteKPDdG3D6qdlJTtm8jua2GMSZnSszOzgXubm5vrcrXvBXh2lnp6h1RSwTOEwDTLEyQhvLYbAuBsLkm3qtjzTecD4VoMKFTUxN5Yfmkke43DI23dkZ91g1NvlvYW85S47fE/5jyW2+0io5W2gfmAP4+pP3tV2Dxsx3JFHh0OhkDXSNaNomm0cYA+84bDoy3VRHhY04QIcoFZfn5v/ALSLcm/3MtmdrjMg3CswrD677NiUjWvELedFKTlAYRnBf3DbZrHYg+q88eIfE5xOsfMD7JnkhbfaMH3iOjnHU/QdF07wSx8tz4bNpYufCHaEG5M0Vjsb3fb1f2V148wDkU1gB7V3T8BQaj4McSxtc/CastdBVZgwOOgkcLOj9GvG34h3cumcTS0uC4VI2miawHMyKM3fnmlvq4uJLwNXG591hHQK98MowMMpdB7h6ficuceINVJiuJx0MB8kTjGDu3PvPKe4aBb+h1veQad4T4yyhxCOSQDlyNMD3H/LDy0h/pZzW3/CXLufEsdDhpqMYfEOe6NrL3N5HaNY1oOgLrNBI6Nv0K1XxQ4AjFJHNSssaSMRvbuXwN+Jx6uaSXE9Q5/os74VcQCspBDNZ01NZpzalzLWjfrubAtJ7tJ6oPOmJVD6mWSoldnfK4vc7pc9B2aNgOgAC7Z4e11LjVCKGvaJpaUtOr3Bz2AZWSZmkOvYljtexPvBa94rU7RiwsABlg0AsNz0XcqqWKCN8r8rGRtc5zrAWa0XJ/sg5Z48YtGymhw6NrLvLZCLD2UUejMo+EucLD0Y8Ky8AsYjaJ6B7WgyEzMP/U8rWSMPyDWkDqC7srXhHD3Yvir6udp5UbhI5p2AGkEP9rnocrvvJ4jYA/Dq5ldTeVkknMb2ZMLl7D+FwzG3YvGwQZnj6ppsFoDQ0A5UtWXm+Yl7Izo9+cm97WY3W/XXKVxrCamSlmjqIXZZInBzT07EHu0i4I6gleqcErYK2COpaxrhI0e8GuLSNHMJ7tNx9Fxvwup2nFyC0EWqNCARoeyDqXDH2OuMWLRRgTOiMRcHG7bHzxvANnEEWuRta2lltCkjjDRZoAHYAD9FOgIiICo1tO2SN8bwS17XNcA4tJBFiMzSCPmFWRBr/C/D9JSGT7LByi/LmOd7yQ29hd5NgLnQd1ma6Fj43skaHMc0tc0i4c1wsWkeuyg+KzrhJhm0QYrh3AKWmc99NTiIvADiHOs61y24JI0ufzPdUsU4eopajnS0zXygsOe7gbttl2PTRZ9jQ0WVCVl3X+SC24iwuOpgdDM1zo3Fpc1r3R3ykOHmbra4Bt6Kjwrg8FLCYqePI3MXEFxeS421LjqdAB9FmAbq3bHldpt+yC04iw2CohMVRHzGEg5buabt1BDmkEfQ9bdVJwzg0NLEY6eN0cZcXZTI+TUgAkZySAbbDTc9VevjzO/3srguA0QaxgPC9FBUGaCnLJSHjNzZXaON3eVziNfkr/H8Fjnc10hf5QQAHAAX1OljqdPyV/Cyxurgi4XNSWdVZxcmuPXizeqhA1oa0NFmgAAdgNAFiMZwaCd4c9hLgLXa4t+V+6yrNNEij1uuWSzqpY5NcevFm+ayxzDY5qZ0EwL2ODQ4Zi0nK5pHmGt7gFWnCOBwUkb2U7HMa5+Ygvc+7soF7u20A0WXndcEKSm8oIUlLXKvhWkNaKuSJzpc7X5zK8tu0AMPLOlm2Fh0yrbVQqoswv1CkznLl67fRBr0nDFE+r+0inPO5gfzGyys87bebK12XpqLWNze9ystj+HU8zWiphbKAbtDhexta/5K9pYcov3/AEUtXZwFkEMNpY2QtjiZkjAIa0aZRc7W2WC4a4bo6WZz4KcxyOaWlxkkkNrgkDO42uQD62WxU7gAAqVVDrmH+yguZCLG+1tfkte4f4fo4ZTJTUwidlLS4OcBlJBy5b26D8lmKh2YAfmqsMYY39UGDxrA6KWbmT0zZJLNGc3vYe716LIcQ4dHUQPimYXxusXND3RkhpDveYQbXANutlPUMzOv8leteDsgw3CmFU9NEYqePltzFzgXOeSSALlztToAPorrH6OGaExVEYkY4jyG4uQbggjUWtup2xZH3G37KErC93p+yC34awmCnjc2niMTHOLsud7wXWAJGYm2w27KwwXAaKKo5sNMI5fP58zj73vaE21WxFwbYbKypmhrrn1QZFFBrr7KKAiIgIiIChZRRAUMqiiCACEKKIIAIQooglyKZEQQIUURBKWoGKZEBSctTogKQxqdEErWWUSFFEEjY1MQoogpcpTtbZTIgle26gxllOiCVzbqnylWRBAKKIgIiIP/2Q=="/>
          <p:cNvSpPr>
            <a:spLocks noChangeAspect="1" noChangeArrowheads="1"/>
          </p:cNvSpPr>
          <p:nvPr/>
        </p:nvSpPr>
        <p:spPr bwMode="auto">
          <a:xfrm>
            <a:off x="155575" y="-173038"/>
            <a:ext cx="3048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/>
          <a:lstStyle/>
          <a:p>
            <a:endParaRPr lang="id-ID"/>
          </a:p>
        </p:txBody>
      </p:sp>
      <p:pic>
        <p:nvPicPr>
          <p:cNvPr id="12300" name="Picture 43" descr="unduha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8397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F:\BNNP12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" descr="D:\BADAN_NARKOTIKA_NASIONAL_PROVINSI_RIAU\ZZZZZZ\GAMBAR BNN\stop narkoba\MASTER\Stop Narkoba bg Putih copy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7221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1763"/>
            <a:ext cx="9144000" cy="6262468"/>
          </a:xfrm>
          <a:custGeom>
            <a:avLst/>
            <a:gdLst/>
            <a:ahLst/>
            <a:cxnLst/>
            <a:rect l="l" t="t" r="r" b="b"/>
            <a:pathLst>
              <a:path w="12192000" h="6784340">
                <a:moveTo>
                  <a:pt x="0" y="6784339"/>
                </a:moveTo>
                <a:lnTo>
                  <a:pt x="12192000" y="6784339"/>
                </a:lnTo>
                <a:lnTo>
                  <a:pt x="12192000" y="0"/>
                </a:lnTo>
                <a:lnTo>
                  <a:pt x="0" y="0"/>
                </a:lnTo>
                <a:lnTo>
                  <a:pt x="0" y="678433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7766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365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5860" y="1100797"/>
            <a:ext cx="289560" cy="354037"/>
          </a:xfrm>
          <a:custGeom>
            <a:avLst/>
            <a:gdLst/>
            <a:ahLst/>
            <a:cxnLst/>
            <a:rect l="l" t="t" r="r" b="b"/>
            <a:pathLst>
              <a:path w="386080" h="383540">
                <a:moveTo>
                  <a:pt x="193039" y="0"/>
                </a:moveTo>
                <a:lnTo>
                  <a:pt x="148796" y="5064"/>
                </a:lnTo>
                <a:lnTo>
                  <a:pt x="108172" y="19490"/>
                </a:lnTo>
                <a:lnTo>
                  <a:pt x="72328" y="42127"/>
                </a:lnTo>
                <a:lnTo>
                  <a:pt x="42427" y="71824"/>
                </a:lnTo>
                <a:lnTo>
                  <a:pt x="19631" y="107431"/>
                </a:lnTo>
                <a:lnTo>
                  <a:pt x="5101" y="147796"/>
                </a:lnTo>
                <a:lnTo>
                  <a:pt x="0" y="191770"/>
                </a:lnTo>
                <a:lnTo>
                  <a:pt x="5101" y="235743"/>
                </a:lnTo>
                <a:lnTo>
                  <a:pt x="19631" y="276108"/>
                </a:lnTo>
                <a:lnTo>
                  <a:pt x="42427" y="311715"/>
                </a:lnTo>
                <a:lnTo>
                  <a:pt x="72328" y="341412"/>
                </a:lnTo>
                <a:lnTo>
                  <a:pt x="108172" y="364049"/>
                </a:lnTo>
                <a:lnTo>
                  <a:pt x="148796" y="378475"/>
                </a:lnTo>
                <a:lnTo>
                  <a:pt x="193039" y="383540"/>
                </a:lnTo>
                <a:lnTo>
                  <a:pt x="237283" y="378475"/>
                </a:lnTo>
                <a:lnTo>
                  <a:pt x="277907" y="364049"/>
                </a:lnTo>
                <a:lnTo>
                  <a:pt x="313751" y="341412"/>
                </a:lnTo>
                <a:lnTo>
                  <a:pt x="343652" y="311715"/>
                </a:lnTo>
                <a:lnTo>
                  <a:pt x="366448" y="276108"/>
                </a:lnTo>
                <a:lnTo>
                  <a:pt x="380978" y="235743"/>
                </a:lnTo>
                <a:lnTo>
                  <a:pt x="386080" y="191770"/>
                </a:lnTo>
                <a:lnTo>
                  <a:pt x="380978" y="147796"/>
                </a:lnTo>
                <a:lnTo>
                  <a:pt x="366448" y="107431"/>
                </a:lnTo>
                <a:lnTo>
                  <a:pt x="343652" y="71824"/>
                </a:lnTo>
                <a:lnTo>
                  <a:pt x="313751" y="42127"/>
                </a:lnTo>
                <a:lnTo>
                  <a:pt x="277907" y="19490"/>
                </a:lnTo>
                <a:lnTo>
                  <a:pt x="237283" y="5064"/>
                </a:lnTo>
                <a:lnTo>
                  <a:pt x="193039" y="0"/>
                </a:lnTo>
                <a:close/>
              </a:path>
            </a:pathLst>
          </a:custGeom>
          <a:solidFill>
            <a:srgbClr val="FC4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" y="263769"/>
            <a:ext cx="685800" cy="628357"/>
          </a:xfrm>
          <a:custGeom>
            <a:avLst/>
            <a:gdLst/>
            <a:ahLst/>
            <a:cxnLst/>
            <a:rect l="l" t="t" r="r" b="b"/>
            <a:pathLst>
              <a:path w="914400" h="680720">
                <a:moveTo>
                  <a:pt x="852512" y="0"/>
                </a:moveTo>
                <a:lnTo>
                  <a:pt x="61887" y="0"/>
                </a:lnTo>
                <a:lnTo>
                  <a:pt x="40083" y="40717"/>
                </a:lnTo>
                <a:lnTo>
                  <a:pt x="22814" y="83878"/>
                </a:lnTo>
                <a:lnTo>
                  <a:pt x="10258" y="129186"/>
                </a:lnTo>
                <a:lnTo>
                  <a:pt x="2594" y="176341"/>
                </a:lnTo>
                <a:lnTo>
                  <a:pt x="0" y="225044"/>
                </a:lnTo>
                <a:lnTo>
                  <a:pt x="2360" y="271642"/>
                </a:lnTo>
                <a:lnTo>
                  <a:pt x="9288" y="316893"/>
                </a:lnTo>
                <a:lnTo>
                  <a:pt x="20555" y="360567"/>
                </a:lnTo>
                <a:lnTo>
                  <a:pt x="35929" y="402435"/>
                </a:lnTo>
                <a:lnTo>
                  <a:pt x="55182" y="442268"/>
                </a:lnTo>
                <a:lnTo>
                  <a:pt x="78083" y="479839"/>
                </a:lnTo>
                <a:lnTo>
                  <a:pt x="104403" y="514917"/>
                </a:lnTo>
                <a:lnTo>
                  <a:pt x="133911" y="547274"/>
                </a:lnTo>
                <a:lnTo>
                  <a:pt x="166379" y="576682"/>
                </a:lnTo>
                <a:lnTo>
                  <a:pt x="201576" y="602911"/>
                </a:lnTo>
                <a:lnTo>
                  <a:pt x="239272" y="625732"/>
                </a:lnTo>
                <a:lnTo>
                  <a:pt x="279238" y="644917"/>
                </a:lnTo>
                <a:lnTo>
                  <a:pt x="321243" y="660238"/>
                </a:lnTo>
                <a:lnTo>
                  <a:pt x="365059" y="671464"/>
                </a:lnTo>
                <a:lnTo>
                  <a:pt x="410454" y="678367"/>
                </a:lnTo>
                <a:lnTo>
                  <a:pt x="457200" y="680720"/>
                </a:lnTo>
                <a:lnTo>
                  <a:pt x="503945" y="678367"/>
                </a:lnTo>
                <a:lnTo>
                  <a:pt x="549340" y="671464"/>
                </a:lnTo>
                <a:lnTo>
                  <a:pt x="593156" y="660238"/>
                </a:lnTo>
                <a:lnTo>
                  <a:pt x="635161" y="644917"/>
                </a:lnTo>
                <a:lnTo>
                  <a:pt x="675127" y="625732"/>
                </a:lnTo>
                <a:lnTo>
                  <a:pt x="712823" y="602911"/>
                </a:lnTo>
                <a:lnTo>
                  <a:pt x="748020" y="576682"/>
                </a:lnTo>
                <a:lnTo>
                  <a:pt x="780488" y="547274"/>
                </a:lnTo>
                <a:lnTo>
                  <a:pt x="809996" y="514917"/>
                </a:lnTo>
                <a:lnTo>
                  <a:pt x="836316" y="479839"/>
                </a:lnTo>
                <a:lnTo>
                  <a:pt x="859217" y="442268"/>
                </a:lnTo>
                <a:lnTo>
                  <a:pt x="878470" y="402435"/>
                </a:lnTo>
                <a:lnTo>
                  <a:pt x="893844" y="360567"/>
                </a:lnTo>
                <a:lnTo>
                  <a:pt x="905111" y="316893"/>
                </a:lnTo>
                <a:lnTo>
                  <a:pt x="912039" y="271642"/>
                </a:lnTo>
                <a:lnTo>
                  <a:pt x="914400" y="225044"/>
                </a:lnTo>
                <a:lnTo>
                  <a:pt x="911805" y="176341"/>
                </a:lnTo>
                <a:lnTo>
                  <a:pt x="904140" y="129186"/>
                </a:lnTo>
                <a:lnTo>
                  <a:pt x="891584" y="83878"/>
                </a:lnTo>
                <a:lnTo>
                  <a:pt x="874315" y="40717"/>
                </a:lnTo>
                <a:lnTo>
                  <a:pt x="852512" y="0"/>
                </a:lnTo>
                <a:close/>
              </a:path>
            </a:pathLst>
          </a:custGeom>
          <a:solidFill>
            <a:srgbClr val="00A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39" y="892125"/>
            <a:ext cx="396240" cy="487680"/>
          </a:xfrm>
          <a:custGeom>
            <a:avLst/>
            <a:gdLst/>
            <a:ahLst/>
            <a:cxnLst/>
            <a:rect l="l" t="t" r="r" b="b"/>
            <a:pathLst>
              <a:path w="528319" h="528319">
                <a:moveTo>
                  <a:pt x="264160" y="0"/>
                </a:moveTo>
                <a:lnTo>
                  <a:pt x="216675" y="4254"/>
                </a:lnTo>
                <a:lnTo>
                  <a:pt x="171983" y="16522"/>
                </a:lnTo>
                <a:lnTo>
                  <a:pt x="130830" y="36058"/>
                </a:lnTo>
                <a:lnTo>
                  <a:pt x="93962" y="62116"/>
                </a:lnTo>
                <a:lnTo>
                  <a:pt x="62125" y="93952"/>
                </a:lnTo>
                <a:lnTo>
                  <a:pt x="36064" y="130819"/>
                </a:lnTo>
                <a:lnTo>
                  <a:pt x="16525" y="171973"/>
                </a:lnTo>
                <a:lnTo>
                  <a:pt x="4255" y="216668"/>
                </a:lnTo>
                <a:lnTo>
                  <a:pt x="0" y="264159"/>
                </a:lnTo>
                <a:lnTo>
                  <a:pt x="4255" y="311651"/>
                </a:lnTo>
                <a:lnTo>
                  <a:pt x="16525" y="356346"/>
                </a:lnTo>
                <a:lnTo>
                  <a:pt x="36064" y="397500"/>
                </a:lnTo>
                <a:lnTo>
                  <a:pt x="62125" y="434367"/>
                </a:lnTo>
                <a:lnTo>
                  <a:pt x="93962" y="466203"/>
                </a:lnTo>
                <a:lnTo>
                  <a:pt x="130830" y="492261"/>
                </a:lnTo>
                <a:lnTo>
                  <a:pt x="171983" y="511797"/>
                </a:lnTo>
                <a:lnTo>
                  <a:pt x="216675" y="524065"/>
                </a:lnTo>
                <a:lnTo>
                  <a:pt x="264160" y="528319"/>
                </a:lnTo>
                <a:lnTo>
                  <a:pt x="311644" y="524065"/>
                </a:lnTo>
                <a:lnTo>
                  <a:pt x="356336" y="511797"/>
                </a:lnTo>
                <a:lnTo>
                  <a:pt x="397489" y="492261"/>
                </a:lnTo>
                <a:lnTo>
                  <a:pt x="434357" y="466203"/>
                </a:lnTo>
                <a:lnTo>
                  <a:pt x="466194" y="434367"/>
                </a:lnTo>
                <a:lnTo>
                  <a:pt x="492255" y="397500"/>
                </a:lnTo>
                <a:lnTo>
                  <a:pt x="511794" y="356346"/>
                </a:lnTo>
                <a:lnTo>
                  <a:pt x="524064" y="311651"/>
                </a:lnTo>
                <a:lnTo>
                  <a:pt x="528320" y="264159"/>
                </a:lnTo>
                <a:lnTo>
                  <a:pt x="524064" y="216668"/>
                </a:lnTo>
                <a:lnTo>
                  <a:pt x="511794" y="171973"/>
                </a:lnTo>
                <a:lnTo>
                  <a:pt x="492255" y="130819"/>
                </a:lnTo>
                <a:lnTo>
                  <a:pt x="466194" y="93952"/>
                </a:lnTo>
                <a:lnTo>
                  <a:pt x="434357" y="62116"/>
                </a:lnTo>
                <a:lnTo>
                  <a:pt x="397489" y="36058"/>
                </a:lnTo>
                <a:lnTo>
                  <a:pt x="356336" y="16522"/>
                </a:lnTo>
                <a:lnTo>
                  <a:pt x="311644" y="4254"/>
                </a:lnTo>
                <a:lnTo>
                  <a:pt x="264160" y="0"/>
                </a:lnTo>
                <a:close/>
              </a:path>
            </a:pathLst>
          </a:custGeom>
          <a:solidFill>
            <a:srgbClr val="86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6780" y="402102"/>
            <a:ext cx="495300" cy="6096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330200" y="0"/>
                </a:moveTo>
                <a:lnTo>
                  <a:pt x="281403" y="3580"/>
                </a:lnTo>
                <a:lnTo>
                  <a:pt x="234831" y="13979"/>
                </a:lnTo>
                <a:lnTo>
                  <a:pt x="190992" y="30688"/>
                </a:lnTo>
                <a:lnTo>
                  <a:pt x="150399" y="53195"/>
                </a:lnTo>
                <a:lnTo>
                  <a:pt x="113561" y="80989"/>
                </a:lnTo>
                <a:lnTo>
                  <a:pt x="80989" y="113561"/>
                </a:lnTo>
                <a:lnTo>
                  <a:pt x="53195" y="150399"/>
                </a:lnTo>
                <a:lnTo>
                  <a:pt x="30688" y="190992"/>
                </a:lnTo>
                <a:lnTo>
                  <a:pt x="13979" y="234831"/>
                </a:lnTo>
                <a:lnTo>
                  <a:pt x="3580" y="281403"/>
                </a:lnTo>
                <a:lnTo>
                  <a:pt x="0" y="330200"/>
                </a:lnTo>
                <a:lnTo>
                  <a:pt x="3580" y="378996"/>
                </a:lnTo>
                <a:lnTo>
                  <a:pt x="13979" y="425568"/>
                </a:lnTo>
                <a:lnTo>
                  <a:pt x="30688" y="469407"/>
                </a:lnTo>
                <a:lnTo>
                  <a:pt x="53195" y="510000"/>
                </a:lnTo>
                <a:lnTo>
                  <a:pt x="80989" y="546838"/>
                </a:lnTo>
                <a:lnTo>
                  <a:pt x="113561" y="579410"/>
                </a:lnTo>
                <a:lnTo>
                  <a:pt x="150399" y="607204"/>
                </a:lnTo>
                <a:lnTo>
                  <a:pt x="190992" y="629711"/>
                </a:lnTo>
                <a:lnTo>
                  <a:pt x="234831" y="646420"/>
                </a:lnTo>
                <a:lnTo>
                  <a:pt x="281403" y="656819"/>
                </a:lnTo>
                <a:lnTo>
                  <a:pt x="330200" y="660400"/>
                </a:lnTo>
                <a:lnTo>
                  <a:pt x="378996" y="656819"/>
                </a:lnTo>
                <a:lnTo>
                  <a:pt x="425568" y="646420"/>
                </a:lnTo>
                <a:lnTo>
                  <a:pt x="469407" y="629711"/>
                </a:lnTo>
                <a:lnTo>
                  <a:pt x="510000" y="607204"/>
                </a:lnTo>
                <a:lnTo>
                  <a:pt x="546838" y="579410"/>
                </a:lnTo>
                <a:lnTo>
                  <a:pt x="579410" y="546838"/>
                </a:lnTo>
                <a:lnTo>
                  <a:pt x="607204" y="510000"/>
                </a:lnTo>
                <a:lnTo>
                  <a:pt x="629711" y="469407"/>
                </a:lnTo>
                <a:lnTo>
                  <a:pt x="646420" y="425568"/>
                </a:lnTo>
                <a:lnTo>
                  <a:pt x="656819" y="378996"/>
                </a:lnTo>
                <a:lnTo>
                  <a:pt x="660399" y="330200"/>
                </a:lnTo>
                <a:lnTo>
                  <a:pt x="656819" y="281403"/>
                </a:lnTo>
                <a:lnTo>
                  <a:pt x="646420" y="234831"/>
                </a:lnTo>
                <a:lnTo>
                  <a:pt x="629711" y="190992"/>
                </a:lnTo>
                <a:lnTo>
                  <a:pt x="607204" y="150399"/>
                </a:lnTo>
                <a:lnTo>
                  <a:pt x="579410" y="113561"/>
                </a:lnTo>
                <a:lnTo>
                  <a:pt x="546838" y="80989"/>
                </a:lnTo>
                <a:lnTo>
                  <a:pt x="510000" y="53195"/>
                </a:lnTo>
                <a:lnTo>
                  <a:pt x="469407" y="30688"/>
                </a:lnTo>
                <a:lnTo>
                  <a:pt x="425568" y="13979"/>
                </a:lnTo>
                <a:lnTo>
                  <a:pt x="378996" y="3580"/>
                </a:lnTo>
                <a:lnTo>
                  <a:pt x="330200" y="0"/>
                </a:lnTo>
                <a:close/>
              </a:path>
            </a:pathLst>
          </a:custGeom>
          <a:solidFill>
            <a:srgbClr val="FFA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5794" y="5895535"/>
            <a:ext cx="217170" cy="267286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80" y="0"/>
                </a:moveTo>
                <a:lnTo>
                  <a:pt x="98999" y="7381"/>
                </a:lnTo>
                <a:lnTo>
                  <a:pt x="59253" y="27934"/>
                </a:lnTo>
                <a:lnTo>
                  <a:pt x="27919" y="59275"/>
                </a:lnTo>
                <a:lnTo>
                  <a:pt x="7376" y="99018"/>
                </a:lnTo>
                <a:lnTo>
                  <a:pt x="0" y="144780"/>
                </a:lnTo>
                <a:lnTo>
                  <a:pt x="7376" y="190541"/>
                </a:lnTo>
                <a:lnTo>
                  <a:pt x="27919" y="230284"/>
                </a:lnTo>
                <a:lnTo>
                  <a:pt x="59253" y="261625"/>
                </a:lnTo>
                <a:lnTo>
                  <a:pt x="98999" y="282178"/>
                </a:lnTo>
                <a:lnTo>
                  <a:pt x="144780" y="289560"/>
                </a:lnTo>
                <a:lnTo>
                  <a:pt x="190560" y="282178"/>
                </a:lnTo>
                <a:lnTo>
                  <a:pt x="230306" y="261625"/>
                </a:lnTo>
                <a:lnTo>
                  <a:pt x="261640" y="230284"/>
                </a:lnTo>
                <a:lnTo>
                  <a:pt x="282183" y="190541"/>
                </a:lnTo>
                <a:lnTo>
                  <a:pt x="289560" y="144780"/>
                </a:lnTo>
                <a:lnTo>
                  <a:pt x="282183" y="99018"/>
                </a:lnTo>
                <a:lnTo>
                  <a:pt x="261640" y="59275"/>
                </a:lnTo>
                <a:lnTo>
                  <a:pt x="230306" y="27934"/>
                </a:lnTo>
                <a:lnTo>
                  <a:pt x="190560" y="7381"/>
                </a:lnTo>
                <a:lnTo>
                  <a:pt x="144780" y="0"/>
                </a:lnTo>
                <a:close/>
              </a:path>
            </a:pathLst>
          </a:custGeom>
          <a:solidFill>
            <a:srgbClr val="5BB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6311" y="5904914"/>
            <a:ext cx="541020" cy="663526"/>
          </a:xfrm>
          <a:custGeom>
            <a:avLst/>
            <a:gdLst/>
            <a:ahLst/>
            <a:cxnLst/>
            <a:rect l="l" t="t" r="r" b="b"/>
            <a:pathLst>
              <a:path w="721359" h="718820">
                <a:moveTo>
                  <a:pt x="360679" y="0"/>
                </a:moveTo>
                <a:lnTo>
                  <a:pt x="311750" y="3280"/>
                </a:lnTo>
                <a:lnTo>
                  <a:pt x="264818" y="12838"/>
                </a:lnTo>
                <a:lnTo>
                  <a:pt x="220313" y="28243"/>
                </a:lnTo>
                <a:lnTo>
                  <a:pt x="178665" y="49069"/>
                </a:lnTo>
                <a:lnTo>
                  <a:pt x="140305" y="74886"/>
                </a:lnTo>
                <a:lnTo>
                  <a:pt x="105663" y="105267"/>
                </a:lnTo>
                <a:lnTo>
                  <a:pt x="75171" y="139783"/>
                </a:lnTo>
                <a:lnTo>
                  <a:pt x="49257" y="178006"/>
                </a:lnTo>
                <a:lnTo>
                  <a:pt x="28352" y="219509"/>
                </a:lnTo>
                <a:lnTo>
                  <a:pt x="12888" y="263863"/>
                </a:lnTo>
                <a:lnTo>
                  <a:pt x="3293" y="310639"/>
                </a:lnTo>
                <a:lnTo>
                  <a:pt x="0" y="359410"/>
                </a:lnTo>
                <a:lnTo>
                  <a:pt x="3293" y="408180"/>
                </a:lnTo>
                <a:lnTo>
                  <a:pt x="12888" y="454956"/>
                </a:lnTo>
                <a:lnTo>
                  <a:pt x="28352" y="499310"/>
                </a:lnTo>
                <a:lnTo>
                  <a:pt x="49257" y="540813"/>
                </a:lnTo>
                <a:lnTo>
                  <a:pt x="75171" y="579036"/>
                </a:lnTo>
                <a:lnTo>
                  <a:pt x="105663" y="613552"/>
                </a:lnTo>
                <a:lnTo>
                  <a:pt x="140305" y="643933"/>
                </a:lnTo>
                <a:lnTo>
                  <a:pt x="178665" y="669750"/>
                </a:lnTo>
                <a:lnTo>
                  <a:pt x="220313" y="690576"/>
                </a:lnTo>
                <a:lnTo>
                  <a:pt x="264818" y="705981"/>
                </a:lnTo>
                <a:lnTo>
                  <a:pt x="311750" y="715539"/>
                </a:lnTo>
                <a:lnTo>
                  <a:pt x="360679" y="718820"/>
                </a:lnTo>
                <a:lnTo>
                  <a:pt x="409609" y="715539"/>
                </a:lnTo>
                <a:lnTo>
                  <a:pt x="456541" y="705981"/>
                </a:lnTo>
                <a:lnTo>
                  <a:pt x="501046" y="690576"/>
                </a:lnTo>
                <a:lnTo>
                  <a:pt x="542694" y="669750"/>
                </a:lnTo>
                <a:lnTo>
                  <a:pt x="581054" y="643933"/>
                </a:lnTo>
                <a:lnTo>
                  <a:pt x="615696" y="613552"/>
                </a:lnTo>
                <a:lnTo>
                  <a:pt x="646188" y="579036"/>
                </a:lnTo>
                <a:lnTo>
                  <a:pt x="672102" y="540813"/>
                </a:lnTo>
                <a:lnTo>
                  <a:pt x="693007" y="499310"/>
                </a:lnTo>
                <a:lnTo>
                  <a:pt x="708471" y="454956"/>
                </a:lnTo>
                <a:lnTo>
                  <a:pt x="718066" y="408180"/>
                </a:lnTo>
                <a:lnTo>
                  <a:pt x="721360" y="359410"/>
                </a:lnTo>
                <a:lnTo>
                  <a:pt x="718066" y="310639"/>
                </a:lnTo>
                <a:lnTo>
                  <a:pt x="708471" y="263863"/>
                </a:lnTo>
                <a:lnTo>
                  <a:pt x="693007" y="219509"/>
                </a:lnTo>
                <a:lnTo>
                  <a:pt x="672102" y="178006"/>
                </a:lnTo>
                <a:lnTo>
                  <a:pt x="646188" y="139783"/>
                </a:lnTo>
                <a:lnTo>
                  <a:pt x="615696" y="105267"/>
                </a:lnTo>
                <a:lnTo>
                  <a:pt x="581054" y="74886"/>
                </a:lnTo>
                <a:lnTo>
                  <a:pt x="542694" y="49069"/>
                </a:lnTo>
                <a:lnTo>
                  <a:pt x="501046" y="28243"/>
                </a:lnTo>
                <a:lnTo>
                  <a:pt x="456541" y="12838"/>
                </a:lnTo>
                <a:lnTo>
                  <a:pt x="409609" y="3280"/>
                </a:lnTo>
                <a:lnTo>
                  <a:pt x="360679" y="0"/>
                </a:lnTo>
                <a:close/>
              </a:path>
            </a:pathLst>
          </a:custGeom>
          <a:solidFill>
            <a:srgbClr val="FC4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5781" y="6235504"/>
            <a:ext cx="360044" cy="358726"/>
          </a:xfrm>
          <a:custGeom>
            <a:avLst/>
            <a:gdLst/>
            <a:ahLst/>
            <a:cxnLst/>
            <a:rect l="l" t="t" r="r" b="b"/>
            <a:pathLst>
              <a:path w="480059" h="388620">
                <a:moveTo>
                  <a:pt x="240029" y="0"/>
                </a:moveTo>
                <a:lnTo>
                  <a:pt x="191648" y="4877"/>
                </a:lnTo>
                <a:lnTo>
                  <a:pt x="146589" y="18867"/>
                </a:lnTo>
                <a:lnTo>
                  <a:pt x="105816" y="41004"/>
                </a:lnTo>
                <a:lnTo>
                  <a:pt x="70294" y="70321"/>
                </a:lnTo>
                <a:lnTo>
                  <a:pt x="40987" y="105854"/>
                </a:lnTo>
                <a:lnTo>
                  <a:pt x="18859" y="146637"/>
                </a:lnTo>
                <a:lnTo>
                  <a:pt x="4875" y="191706"/>
                </a:lnTo>
                <a:lnTo>
                  <a:pt x="0" y="240093"/>
                </a:lnTo>
                <a:lnTo>
                  <a:pt x="3557" y="281417"/>
                </a:lnTo>
                <a:lnTo>
                  <a:pt x="13890" y="320382"/>
                </a:lnTo>
                <a:lnTo>
                  <a:pt x="30485" y="356335"/>
                </a:lnTo>
                <a:lnTo>
                  <a:pt x="52831" y="388620"/>
                </a:lnTo>
                <a:lnTo>
                  <a:pt x="427227" y="388620"/>
                </a:lnTo>
                <a:lnTo>
                  <a:pt x="449574" y="356335"/>
                </a:lnTo>
                <a:lnTo>
                  <a:pt x="466169" y="320382"/>
                </a:lnTo>
                <a:lnTo>
                  <a:pt x="476502" y="281417"/>
                </a:lnTo>
                <a:lnTo>
                  <a:pt x="480059" y="240093"/>
                </a:lnTo>
                <a:lnTo>
                  <a:pt x="475184" y="191706"/>
                </a:lnTo>
                <a:lnTo>
                  <a:pt x="461200" y="146637"/>
                </a:lnTo>
                <a:lnTo>
                  <a:pt x="439072" y="105854"/>
                </a:lnTo>
                <a:lnTo>
                  <a:pt x="409765" y="70321"/>
                </a:lnTo>
                <a:lnTo>
                  <a:pt x="374243" y="41004"/>
                </a:lnTo>
                <a:lnTo>
                  <a:pt x="333470" y="18867"/>
                </a:lnTo>
                <a:lnTo>
                  <a:pt x="288411" y="4877"/>
                </a:lnTo>
                <a:lnTo>
                  <a:pt x="240029" y="0"/>
                </a:lnTo>
                <a:close/>
              </a:path>
            </a:pathLst>
          </a:custGeom>
          <a:solidFill>
            <a:srgbClr val="B04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1965959"/>
            <a:ext cx="3564255" cy="665871"/>
          </a:xfrm>
          <a:custGeom>
            <a:avLst/>
            <a:gdLst/>
            <a:ahLst/>
            <a:cxnLst/>
            <a:rect l="l" t="t" r="r" b="b"/>
            <a:pathLst>
              <a:path w="4752340" h="721360">
                <a:moveTo>
                  <a:pt x="0" y="721360"/>
                </a:moveTo>
                <a:lnTo>
                  <a:pt x="4752340" y="721360"/>
                </a:lnTo>
                <a:lnTo>
                  <a:pt x="4752340" y="0"/>
                </a:lnTo>
                <a:lnTo>
                  <a:pt x="0" y="0"/>
                </a:lnTo>
                <a:lnTo>
                  <a:pt x="0" y="721360"/>
                </a:lnTo>
                <a:close/>
              </a:path>
            </a:pathLst>
          </a:custGeom>
          <a:solidFill>
            <a:srgbClr val="00A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161" y="2631831"/>
            <a:ext cx="2665095" cy="339969"/>
          </a:xfrm>
          <a:custGeom>
            <a:avLst/>
            <a:gdLst/>
            <a:ahLst/>
            <a:cxnLst/>
            <a:rect l="l" t="t" r="r" b="b"/>
            <a:pathLst>
              <a:path w="3553460" h="368300">
                <a:moveTo>
                  <a:pt x="3553459" y="0"/>
                </a:moveTo>
                <a:lnTo>
                  <a:pt x="504697" y="0"/>
                </a:lnTo>
                <a:lnTo>
                  <a:pt x="0" y="368300"/>
                </a:lnTo>
                <a:lnTo>
                  <a:pt x="3048761" y="368300"/>
                </a:lnTo>
                <a:lnTo>
                  <a:pt x="3553459" y="0"/>
                </a:lnTo>
                <a:close/>
              </a:path>
            </a:pathLst>
          </a:custGeom>
          <a:solidFill>
            <a:srgbClr val="008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0225" y="3635326"/>
            <a:ext cx="2665095" cy="339969"/>
          </a:xfrm>
          <a:custGeom>
            <a:avLst/>
            <a:gdLst/>
            <a:ahLst/>
            <a:cxnLst/>
            <a:rect l="l" t="t" r="r" b="b"/>
            <a:pathLst>
              <a:path w="3553460" h="368300">
                <a:moveTo>
                  <a:pt x="3553460" y="0"/>
                </a:moveTo>
                <a:lnTo>
                  <a:pt x="504698" y="0"/>
                </a:lnTo>
                <a:lnTo>
                  <a:pt x="0" y="368299"/>
                </a:lnTo>
                <a:lnTo>
                  <a:pt x="3048762" y="368299"/>
                </a:lnTo>
                <a:lnTo>
                  <a:pt x="3553460" y="0"/>
                </a:lnTo>
                <a:close/>
              </a:path>
            </a:pathLst>
          </a:custGeom>
          <a:solidFill>
            <a:srgbClr val="64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9384" y="4641165"/>
            <a:ext cx="2665095" cy="337625"/>
          </a:xfrm>
          <a:custGeom>
            <a:avLst/>
            <a:gdLst/>
            <a:ahLst/>
            <a:cxnLst/>
            <a:rect l="l" t="t" r="r" b="b"/>
            <a:pathLst>
              <a:path w="3553459" h="365760">
                <a:moveTo>
                  <a:pt x="3553460" y="0"/>
                </a:moveTo>
                <a:lnTo>
                  <a:pt x="501269" y="0"/>
                </a:lnTo>
                <a:lnTo>
                  <a:pt x="0" y="365760"/>
                </a:lnTo>
                <a:lnTo>
                  <a:pt x="3052191" y="365760"/>
                </a:lnTo>
                <a:lnTo>
                  <a:pt x="3553460" y="0"/>
                </a:lnTo>
                <a:close/>
              </a:path>
            </a:pathLst>
          </a:custGeom>
          <a:solidFill>
            <a:srgbClr val="F10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9730" y="324808"/>
            <a:ext cx="6295549" cy="921061"/>
          </a:xfrm>
          <a:prstGeom prst="rect">
            <a:avLst/>
          </a:prstGeom>
        </p:spPr>
        <p:txBody>
          <a:bodyPr vert="horz" wrap="square" lIns="0" tIns="11723" rIns="0" bIns="0" rtlCol="0" anchor="b" anchorCtr="0">
            <a:spAutoFit/>
          </a:bodyPr>
          <a:lstStyle/>
          <a:p>
            <a:pPr marL="11723" marR="4689">
              <a:spcBef>
                <a:spcPts val="92"/>
              </a:spcBef>
            </a:pPr>
            <a:r>
              <a:rPr sz="2954" b="0" spc="5" dirty="0">
                <a:solidFill>
                  <a:srgbClr val="545454"/>
                </a:solidFill>
                <a:latin typeface="OCR A Extended"/>
                <a:cs typeface="OCR A Extended"/>
              </a:rPr>
              <a:t>Ancaman </a:t>
            </a:r>
            <a:r>
              <a:rPr sz="2954" b="0" spc="5" dirty="0">
                <a:solidFill>
                  <a:srgbClr val="00ACE1"/>
                </a:solidFill>
                <a:latin typeface="OCR A Extended"/>
                <a:cs typeface="OCR A Extended"/>
              </a:rPr>
              <a:t>Perkembangan Narkoba</a:t>
            </a:r>
            <a:r>
              <a:rPr sz="2954" b="0" spc="-120" dirty="0">
                <a:solidFill>
                  <a:srgbClr val="00ACE1"/>
                </a:solidFill>
                <a:latin typeface="OCR A Extended"/>
                <a:cs typeface="OCR A Extended"/>
              </a:rPr>
              <a:t> </a:t>
            </a:r>
            <a:r>
              <a:rPr sz="2954" b="0" spc="5" dirty="0">
                <a:solidFill>
                  <a:srgbClr val="00ACE1"/>
                </a:solidFill>
                <a:latin typeface="OCR A Extended"/>
                <a:cs typeface="OCR A Extended"/>
              </a:rPr>
              <a:t>Jenis  </a:t>
            </a:r>
            <a:r>
              <a:rPr sz="2954" b="0" u="heavy" dirty="0">
                <a:solidFill>
                  <a:srgbClr val="00ACE1"/>
                </a:solidFill>
                <a:uFill>
                  <a:solidFill>
                    <a:srgbClr val="00ACE1"/>
                  </a:solidFill>
                </a:uFill>
                <a:latin typeface="OCR A Extended"/>
                <a:cs typeface="OCR A Extended"/>
              </a:rPr>
              <a:t>NPS</a:t>
            </a:r>
            <a:r>
              <a:rPr sz="2954" b="0" u="heavy" spc="5" dirty="0">
                <a:solidFill>
                  <a:srgbClr val="00ACE1"/>
                </a:solidFill>
                <a:uFill>
                  <a:solidFill>
                    <a:srgbClr val="00ACE1"/>
                  </a:solidFill>
                </a:uFill>
                <a:latin typeface="OCR A Extended"/>
                <a:cs typeface="OCR A Extended"/>
              </a:rPr>
              <a:t> 2019</a:t>
            </a:r>
            <a:endParaRPr sz="2954">
              <a:latin typeface="OCR A Extended"/>
              <a:cs typeface="OCR A Extend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0573" y="1939233"/>
            <a:ext cx="2591276" cy="905480"/>
          </a:xfrm>
          <a:prstGeom prst="rect">
            <a:avLst/>
          </a:prstGeom>
        </p:spPr>
        <p:txBody>
          <a:bodyPr vert="horz" wrap="square" lIns="0" tIns="65063" rIns="0" bIns="0" rtlCol="0">
            <a:spAutoFit/>
          </a:bodyPr>
          <a:lstStyle/>
          <a:p>
            <a:pPr marR="5276" algn="r">
              <a:spcBef>
                <a:spcPts val="512"/>
              </a:spcBef>
            </a:pP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803 Jenis NPS Beredar</a:t>
            </a:r>
            <a:r>
              <a:rPr sz="1708" spc="37" dirty="0">
                <a:solidFill>
                  <a:srgbClr val="FFFFFF"/>
                </a:solidFill>
                <a:latin typeface="OCR A Extended"/>
                <a:cs typeface="OCR A Extended"/>
              </a:rPr>
              <a:t> </a:t>
            </a:r>
            <a:r>
              <a:rPr sz="1708" spc="5" dirty="0">
                <a:solidFill>
                  <a:srgbClr val="FFFFFF"/>
                </a:solidFill>
                <a:latin typeface="OCR A Extended"/>
                <a:cs typeface="OCR A Extended"/>
              </a:rPr>
              <a:t>di</a:t>
            </a:r>
            <a:endParaRPr sz="1708">
              <a:latin typeface="OCR A Extended"/>
              <a:cs typeface="OCR A Extended"/>
            </a:endParaRPr>
          </a:p>
          <a:p>
            <a:pPr marR="4689" algn="r">
              <a:spcBef>
                <a:spcPts val="424"/>
              </a:spcBef>
            </a:pP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Dunia</a:t>
            </a:r>
            <a:endParaRPr sz="1708">
              <a:latin typeface="OCR A Extended"/>
              <a:cs typeface="OCR A Extend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9160" y="2971800"/>
            <a:ext cx="3566160" cy="614833"/>
          </a:xfrm>
          <a:prstGeom prst="rect">
            <a:avLst/>
          </a:prstGeom>
          <a:solidFill>
            <a:srgbClr val="86C32E"/>
          </a:solidFill>
        </p:spPr>
        <p:txBody>
          <a:bodyPr vert="horz" wrap="square" lIns="0" tIns="37514" rIns="0" bIns="0" rtlCol="0">
            <a:spAutoFit/>
          </a:bodyPr>
          <a:lstStyle/>
          <a:p>
            <a:pPr marR="256156" algn="r">
              <a:spcBef>
                <a:spcPts val="295"/>
              </a:spcBef>
            </a:pPr>
            <a:r>
              <a:rPr sz="1708" spc="5" dirty="0">
                <a:solidFill>
                  <a:srgbClr val="FFFFFF"/>
                </a:solidFill>
                <a:latin typeface="OCR A Extended"/>
                <a:cs typeface="OCR A Extended"/>
              </a:rPr>
              <a:t>74 </a:t>
            </a: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Jenis NPS Beredar </a:t>
            </a:r>
            <a:r>
              <a:rPr sz="1708" spc="5" dirty="0">
                <a:solidFill>
                  <a:srgbClr val="FFFFFF"/>
                </a:solidFill>
                <a:latin typeface="OCR A Extended"/>
                <a:cs typeface="OCR A Extended"/>
              </a:rPr>
              <a:t>di</a:t>
            </a:r>
            <a:endParaRPr sz="1708">
              <a:latin typeface="OCR A Extended"/>
              <a:cs typeface="OCR A Extended"/>
            </a:endParaRPr>
          </a:p>
          <a:p>
            <a:pPr marR="255569" algn="r">
              <a:spcBef>
                <a:spcPts val="424"/>
              </a:spcBef>
            </a:pP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Indonesia</a:t>
            </a:r>
            <a:endParaRPr sz="1708">
              <a:latin typeface="OCR A Extended"/>
              <a:cs typeface="OCR A Extend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0225" y="3975296"/>
            <a:ext cx="3564255" cy="1111374"/>
          </a:xfrm>
          <a:prstGeom prst="rect">
            <a:avLst/>
          </a:prstGeom>
          <a:solidFill>
            <a:srgbClr val="FC487B"/>
          </a:solidFill>
        </p:spPr>
        <p:txBody>
          <a:bodyPr vert="horz" wrap="square" lIns="0" tIns="70338" rIns="0" bIns="0" rtlCol="0">
            <a:spAutoFit/>
          </a:bodyPr>
          <a:lstStyle/>
          <a:p>
            <a:pPr marL="1093204" marR="253811" indent="-262603">
              <a:lnSpc>
                <a:spcPct val="100899"/>
              </a:lnSpc>
              <a:spcBef>
                <a:spcPts val="554"/>
              </a:spcBef>
            </a:pPr>
            <a:r>
              <a:rPr sz="1708" b="1" spc="9" dirty="0">
                <a:solidFill>
                  <a:srgbClr val="FFFFFF"/>
                </a:solidFill>
                <a:latin typeface="OCR A Extended"/>
                <a:cs typeface="OCR A Extended"/>
              </a:rPr>
              <a:t>66 </a:t>
            </a: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Jenis NPS telah diatur  Permenkes 20 Tahun</a:t>
            </a:r>
            <a:r>
              <a:rPr sz="1708" spc="28" dirty="0">
                <a:solidFill>
                  <a:srgbClr val="FFFFFF"/>
                </a:solidFill>
                <a:latin typeface="OCR A Extended"/>
                <a:cs typeface="OCR A Extended"/>
              </a:rPr>
              <a:t> </a:t>
            </a: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2018</a:t>
            </a:r>
            <a:endParaRPr sz="1708">
              <a:latin typeface="OCR A Extended"/>
              <a:cs typeface="OCR A Extend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9384" y="5095665"/>
            <a:ext cx="3564255" cy="616608"/>
          </a:xfrm>
          <a:prstGeom prst="rect">
            <a:avLst/>
          </a:prstGeom>
          <a:solidFill>
            <a:srgbClr val="B043DD"/>
          </a:solidFill>
        </p:spPr>
        <p:txBody>
          <a:bodyPr vert="horz" wrap="square" lIns="0" tIns="39272" rIns="0" bIns="0" rtlCol="0">
            <a:spAutoFit/>
          </a:bodyPr>
          <a:lstStyle/>
          <a:p>
            <a:pPr marR="186402" algn="r">
              <a:spcBef>
                <a:spcPts val="309"/>
              </a:spcBef>
            </a:pPr>
            <a:r>
              <a:rPr sz="1708" spc="5" dirty="0">
                <a:solidFill>
                  <a:srgbClr val="FFFFFF"/>
                </a:solidFill>
                <a:latin typeface="OCR A Extended"/>
                <a:cs typeface="OCR A Extended"/>
              </a:rPr>
              <a:t>8 </a:t>
            </a: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Jenis NPS </a:t>
            </a:r>
            <a:r>
              <a:rPr sz="1708" b="1" spc="14" dirty="0">
                <a:solidFill>
                  <a:srgbClr val="FFFF00"/>
                </a:solidFill>
                <a:latin typeface="OCR A Extended"/>
                <a:cs typeface="OCR A Extended"/>
              </a:rPr>
              <a:t>belum</a:t>
            </a:r>
            <a:r>
              <a:rPr sz="1708" b="1" spc="5" dirty="0">
                <a:solidFill>
                  <a:srgbClr val="FFFF00"/>
                </a:solidFill>
                <a:latin typeface="OCR A Extended"/>
                <a:cs typeface="OCR A Extended"/>
              </a:rPr>
              <a:t> </a:t>
            </a:r>
            <a:r>
              <a:rPr sz="1708" dirty="0">
                <a:solidFill>
                  <a:srgbClr val="FFFF00"/>
                </a:solidFill>
                <a:latin typeface="OCR A Extended"/>
                <a:cs typeface="OCR A Extended"/>
              </a:rPr>
              <a:t>diatur</a:t>
            </a:r>
            <a:endParaRPr sz="1708" dirty="0">
              <a:latin typeface="OCR A Extended"/>
              <a:cs typeface="OCR A Extended"/>
            </a:endParaRPr>
          </a:p>
          <a:p>
            <a:pPr marR="185815" algn="r">
              <a:spcBef>
                <a:spcPts val="429"/>
              </a:spcBef>
            </a:pPr>
            <a:r>
              <a:rPr sz="1708" dirty="0">
                <a:solidFill>
                  <a:srgbClr val="FFFFFF"/>
                </a:solidFill>
                <a:latin typeface="OCR A Extended"/>
                <a:cs typeface="OCR A Extended"/>
              </a:rPr>
              <a:t>Permenkes</a:t>
            </a:r>
            <a:endParaRPr sz="1708" dirty="0">
              <a:latin typeface="OCR A Extended"/>
              <a:cs typeface="OCR A Extend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7413" y="1912035"/>
            <a:ext cx="2969895" cy="710461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 marR="4689">
              <a:lnSpc>
                <a:spcPct val="119700"/>
              </a:lnSpc>
              <a:spcBef>
                <a:spcPts val="83"/>
              </a:spcBef>
            </a:pPr>
            <a:r>
              <a:rPr sz="1292" spc="-166" dirty="0">
                <a:solidFill>
                  <a:srgbClr val="535353"/>
                </a:solidFill>
                <a:latin typeface="Arial Black"/>
                <a:cs typeface="Arial Black"/>
              </a:rPr>
              <a:t>Jumlah NPS </a:t>
            </a:r>
            <a:r>
              <a:rPr sz="1292" spc="-115" dirty="0">
                <a:solidFill>
                  <a:srgbClr val="535353"/>
                </a:solidFill>
                <a:latin typeface="Arial Black"/>
                <a:cs typeface="Arial Black"/>
              </a:rPr>
              <a:t>tersebut </a:t>
            </a:r>
            <a:r>
              <a:rPr sz="1292" spc="-138" dirty="0">
                <a:solidFill>
                  <a:srgbClr val="535353"/>
                </a:solidFill>
                <a:latin typeface="Arial Black"/>
                <a:cs typeface="Arial Black"/>
              </a:rPr>
              <a:t>akan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terus </a:t>
            </a:r>
            <a:r>
              <a:rPr sz="1292" spc="-115" dirty="0">
                <a:solidFill>
                  <a:srgbClr val="535353"/>
                </a:solidFill>
                <a:latin typeface="Arial Black"/>
                <a:cs typeface="Arial Black"/>
              </a:rPr>
              <a:t>berkembangan  </a:t>
            </a:r>
            <a:r>
              <a:rPr sz="1292" spc="-97" dirty="0">
                <a:solidFill>
                  <a:srgbClr val="535353"/>
                </a:solidFill>
                <a:latin typeface="Arial Black"/>
                <a:cs typeface="Arial Black"/>
              </a:rPr>
              <a:t>dan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diproduksi </a:t>
            </a:r>
            <a:r>
              <a:rPr sz="1292" spc="-105" dirty="0">
                <a:solidFill>
                  <a:srgbClr val="535353"/>
                </a:solidFill>
                <a:latin typeface="Arial Black"/>
                <a:cs typeface="Arial Black"/>
              </a:rPr>
              <a:t>oleh </a:t>
            </a:r>
            <a:r>
              <a:rPr sz="1292" spc="-125" dirty="0">
                <a:solidFill>
                  <a:srgbClr val="535353"/>
                </a:solidFill>
                <a:latin typeface="Arial Black"/>
                <a:cs typeface="Arial Black"/>
              </a:rPr>
              <a:t>sindikat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narkoba  internasional</a:t>
            </a:r>
            <a:endParaRPr sz="1292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3843" y="4930265"/>
            <a:ext cx="2727959" cy="948461"/>
          </a:xfrm>
          <a:prstGeom prst="rect">
            <a:avLst/>
          </a:prstGeom>
        </p:spPr>
        <p:txBody>
          <a:bodyPr vert="horz" wrap="square" lIns="0" tIns="9965" rIns="0" bIns="0" rtlCol="0">
            <a:spAutoFit/>
          </a:bodyPr>
          <a:lstStyle/>
          <a:p>
            <a:pPr marL="11723" marR="4689">
              <a:lnSpc>
                <a:spcPct val="119700"/>
              </a:lnSpc>
              <a:spcBef>
                <a:spcPts val="78"/>
              </a:spcBef>
            </a:pP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Penerbitan Peraturan </a:t>
            </a:r>
            <a:r>
              <a:rPr sz="1292" spc="-92" dirty="0">
                <a:solidFill>
                  <a:srgbClr val="535353"/>
                </a:solidFill>
                <a:latin typeface="Arial Black"/>
                <a:cs typeface="Arial Black"/>
              </a:rPr>
              <a:t>ini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untuk melindungi  </a:t>
            </a:r>
            <a:r>
              <a:rPr sz="1292" spc="-138" dirty="0">
                <a:solidFill>
                  <a:srgbClr val="535353"/>
                </a:solidFill>
                <a:latin typeface="Arial Black"/>
                <a:cs typeface="Arial Black"/>
              </a:rPr>
              <a:t>masyarakat </a:t>
            </a:r>
            <a:r>
              <a:rPr sz="1292" spc="-92" dirty="0">
                <a:solidFill>
                  <a:srgbClr val="535353"/>
                </a:solidFill>
                <a:latin typeface="Arial Black"/>
                <a:cs typeface="Arial Black"/>
              </a:rPr>
              <a:t>dari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penyalahgunaan </a:t>
            </a:r>
            <a:r>
              <a:rPr sz="1292" spc="-125" dirty="0">
                <a:solidFill>
                  <a:srgbClr val="535353"/>
                </a:solidFill>
                <a:latin typeface="Arial Black"/>
                <a:cs typeface="Arial Black"/>
              </a:rPr>
              <a:t>Narkotika  termasuk </a:t>
            </a:r>
            <a:r>
              <a:rPr sz="1292" spc="-120" dirty="0">
                <a:solidFill>
                  <a:srgbClr val="535353"/>
                </a:solidFill>
                <a:latin typeface="Arial Black"/>
                <a:cs typeface="Arial Black"/>
              </a:rPr>
              <a:t>jenis</a:t>
            </a:r>
            <a:r>
              <a:rPr sz="1292" spc="-74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292" spc="-166" dirty="0">
                <a:solidFill>
                  <a:srgbClr val="535353"/>
                </a:solidFill>
                <a:latin typeface="Arial Black"/>
                <a:cs typeface="Arial Black"/>
              </a:rPr>
              <a:t>NPS</a:t>
            </a:r>
            <a:endParaRPr sz="129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7717" y="2916469"/>
            <a:ext cx="3553301" cy="949052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 marR="4689">
              <a:lnSpc>
                <a:spcPct val="119600"/>
              </a:lnSpc>
              <a:spcBef>
                <a:spcPts val="83"/>
              </a:spcBef>
            </a:pPr>
            <a:r>
              <a:rPr sz="1292" spc="-166" dirty="0">
                <a:solidFill>
                  <a:srgbClr val="535353"/>
                </a:solidFill>
                <a:latin typeface="Arial Black"/>
                <a:cs typeface="Arial Black"/>
              </a:rPr>
              <a:t>Jumlah </a:t>
            </a:r>
            <a:r>
              <a:rPr sz="1292" spc="-125" dirty="0">
                <a:solidFill>
                  <a:srgbClr val="535353"/>
                </a:solidFill>
                <a:latin typeface="Arial Black"/>
                <a:cs typeface="Arial Black"/>
              </a:rPr>
              <a:t>74 </a:t>
            </a:r>
            <a:r>
              <a:rPr sz="1292" spc="-166" dirty="0">
                <a:solidFill>
                  <a:srgbClr val="535353"/>
                </a:solidFill>
                <a:latin typeface="Arial Black"/>
                <a:cs typeface="Arial Black"/>
              </a:rPr>
              <a:t>NPS </a:t>
            </a:r>
            <a:r>
              <a:rPr sz="1292" spc="-115" dirty="0">
                <a:solidFill>
                  <a:srgbClr val="535353"/>
                </a:solidFill>
                <a:latin typeface="Arial Black"/>
                <a:cs typeface="Arial Black"/>
              </a:rPr>
              <a:t>tersebut hanya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jumlah </a:t>
            </a:r>
            <a:r>
              <a:rPr sz="1292" spc="-134" dirty="0">
                <a:solidFill>
                  <a:srgbClr val="535353"/>
                </a:solidFill>
                <a:latin typeface="Arial Black"/>
                <a:cs typeface="Arial Black"/>
              </a:rPr>
              <a:t>yang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berhasil  ditemukan, </a:t>
            </a:r>
            <a:r>
              <a:rPr sz="1292" spc="-125" dirty="0">
                <a:solidFill>
                  <a:srgbClr val="535353"/>
                </a:solidFill>
                <a:latin typeface="Arial Black"/>
                <a:cs typeface="Arial Black"/>
              </a:rPr>
              <a:t>bisa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jadi </a:t>
            </a:r>
            <a:r>
              <a:rPr sz="1292" spc="-134" dirty="0">
                <a:solidFill>
                  <a:srgbClr val="535353"/>
                </a:solidFill>
                <a:latin typeface="Arial Black"/>
                <a:cs typeface="Arial Black"/>
              </a:rPr>
              <a:t>yang </a:t>
            </a:r>
            <a:r>
              <a:rPr sz="1292" spc="-120" dirty="0">
                <a:solidFill>
                  <a:srgbClr val="535353"/>
                </a:solidFill>
                <a:latin typeface="Arial Black"/>
                <a:cs typeface="Arial Black"/>
              </a:rPr>
              <a:t>telah </a:t>
            </a:r>
            <a:r>
              <a:rPr sz="1292" spc="-138" dirty="0">
                <a:solidFill>
                  <a:srgbClr val="535353"/>
                </a:solidFill>
                <a:latin typeface="Arial Black"/>
                <a:cs typeface="Arial Black"/>
              </a:rPr>
              <a:t>masuk </a:t>
            </a:r>
            <a:r>
              <a:rPr sz="1292" spc="-171" dirty="0">
                <a:solidFill>
                  <a:srgbClr val="535353"/>
                </a:solidFill>
                <a:latin typeface="Arial Black"/>
                <a:cs typeface="Arial Black"/>
              </a:rPr>
              <a:t>ke </a:t>
            </a:r>
            <a:r>
              <a:rPr sz="1292" spc="-115" dirty="0">
                <a:solidFill>
                  <a:srgbClr val="535353"/>
                </a:solidFill>
                <a:latin typeface="Arial Black"/>
                <a:cs typeface="Arial Black"/>
              </a:rPr>
              <a:t>Indonesia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lebih  </a:t>
            </a:r>
            <a:r>
              <a:rPr sz="1292" spc="-92" dirty="0">
                <a:solidFill>
                  <a:srgbClr val="535353"/>
                </a:solidFill>
                <a:latin typeface="Arial Black"/>
                <a:cs typeface="Arial Black"/>
              </a:rPr>
              <a:t>dari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jumlah</a:t>
            </a:r>
            <a:r>
              <a:rPr sz="1292" spc="-148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292" spc="-111" dirty="0">
                <a:solidFill>
                  <a:srgbClr val="535353"/>
                </a:solidFill>
                <a:latin typeface="Arial Black"/>
                <a:cs typeface="Arial Black"/>
              </a:rPr>
              <a:t>tersebut.</a:t>
            </a:r>
            <a:endParaRPr sz="1292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5447" y="3921604"/>
            <a:ext cx="2963228" cy="949052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 marR="4689" algn="just">
              <a:lnSpc>
                <a:spcPct val="119600"/>
              </a:lnSpc>
              <a:spcBef>
                <a:spcPts val="83"/>
              </a:spcBef>
            </a:pPr>
            <a:r>
              <a:rPr sz="1292" spc="-115" dirty="0">
                <a:solidFill>
                  <a:srgbClr val="535353"/>
                </a:solidFill>
                <a:latin typeface="Arial Black"/>
                <a:cs typeface="Arial Black"/>
              </a:rPr>
              <a:t>Siapapun </a:t>
            </a:r>
            <a:r>
              <a:rPr sz="1292" spc="-134" dirty="0">
                <a:solidFill>
                  <a:srgbClr val="535353"/>
                </a:solidFill>
                <a:latin typeface="Arial Black"/>
                <a:cs typeface="Arial Black"/>
              </a:rPr>
              <a:t>yang </a:t>
            </a:r>
            <a:r>
              <a:rPr sz="1292" spc="-105" dirty="0">
                <a:solidFill>
                  <a:srgbClr val="535353"/>
                </a:solidFill>
                <a:latin typeface="Arial Black"/>
                <a:cs typeface="Arial Black"/>
              </a:rPr>
              <a:t>terbukti </a:t>
            </a:r>
            <a:r>
              <a:rPr sz="1292" spc="-120" dirty="0">
                <a:solidFill>
                  <a:srgbClr val="535353"/>
                </a:solidFill>
                <a:latin typeface="Arial Black"/>
                <a:cs typeface="Arial Black"/>
              </a:rPr>
              <a:t>menyalahgunakan jenis  </a:t>
            </a:r>
            <a:r>
              <a:rPr sz="1292" spc="-166" dirty="0">
                <a:solidFill>
                  <a:srgbClr val="535353"/>
                </a:solidFill>
                <a:latin typeface="Arial Black"/>
                <a:cs typeface="Arial Black"/>
              </a:rPr>
              <a:t>NPS </a:t>
            </a:r>
            <a:r>
              <a:rPr sz="1292" spc="-92" dirty="0">
                <a:solidFill>
                  <a:srgbClr val="535353"/>
                </a:solidFill>
                <a:latin typeface="Arial Black"/>
                <a:cs typeface="Arial Black"/>
              </a:rPr>
              <a:t>ini </a:t>
            </a:r>
            <a:r>
              <a:rPr sz="1292" spc="-138" dirty="0">
                <a:solidFill>
                  <a:srgbClr val="535353"/>
                </a:solidFill>
                <a:latin typeface="Arial Black"/>
                <a:cs typeface="Arial Black"/>
              </a:rPr>
              <a:t>akan </a:t>
            </a:r>
            <a:r>
              <a:rPr sz="1292" spc="-105" dirty="0">
                <a:solidFill>
                  <a:srgbClr val="535353"/>
                </a:solidFill>
                <a:latin typeface="Arial Black"/>
                <a:cs typeface="Arial Black"/>
              </a:rPr>
              <a:t>menerima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hukuman </a:t>
            </a:r>
            <a:r>
              <a:rPr sz="1292" spc="-129" dirty="0">
                <a:solidFill>
                  <a:srgbClr val="535353"/>
                </a:solidFill>
                <a:latin typeface="Arial Black"/>
                <a:cs typeface="Arial Black"/>
              </a:rPr>
              <a:t>sebagaimana  </a:t>
            </a:r>
            <a:r>
              <a:rPr sz="1292" spc="-102" dirty="0">
                <a:solidFill>
                  <a:srgbClr val="535353"/>
                </a:solidFill>
                <a:latin typeface="Arial Black"/>
                <a:cs typeface="Arial Black"/>
              </a:rPr>
              <a:t>hukuman</a:t>
            </a:r>
            <a:r>
              <a:rPr sz="1292" spc="-105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292" spc="-120" dirty="0">
                <a:solidFill>
                  <a:srgbClr val="535353"/>
                </a:solidFill>
                <a:latin typeface="Arial Black"/>
                <a:cs typeface="Arial Black"/>
              </a:rPr>
              <a:t>Narkotika.</a:t>
            </a:r>
            <a:endParaRPr sz="129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2500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18098"/>
            <a:ext cx="9144000" cy="3076134"/>
          </a:xfrm>
          <a:custGeom>
            <a:avLst/>
            <a:gdLst/>
            <a:ahLst/>
            <a:cxnLst/>
            <a:rect l="l" t="t" r="r" b="b"/>
            <a:pathLst>
              <a:path w="12192000" h="3332479">
                <a:moveTo>
                  <a:pt x="0" y="3332479"/>
                </a:moveTo>
                <a:lnTo>
                  <a:pt x="12192000" y="3332479"/>
                </a:lnTo>
                <a:lnTo>
                  <a:pt x="12192000" y="0"/>
                </a:lnTo>
                <a:lnTo>
                  <a:pt x="0" y="0"/>
                </a:lnTo>
                <a:lnTo>
                  <a:pt x="0" y="333247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5794" y="5895535"/>
            <a:ext cx="217170" cy="267286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4780" y="0"/>
                </a:moveTo>
                <a:lnTo>
                  <a:pt x="98999" y="7381"/>
                </a:lnTo>
                <a:lnTo>
                  <a:pt x="59253" y="27934"/>
                </a:lnTo>
                <a:lnTo>
                  <a:pt x="27919" y="59275"/>
                </a:lnTo>
                <a:lnTo>
                  <a:pt x="7376" y="99018"/>
                </a:lnTo>
                <a:lnTo>
                  <a:pt x="0" y="144780"/>
                </a:lnTo>
                <a:lnTo>
                  <a:pt x="7376" y="190541"/>
                </a:lnTo>
                <a:lnTo>
                  <a:pt x="27919" y="230284"/>
                </a:lnTo>
                <a:lnTo>
                  <a:pt x="59253" y="261625"/>
                </a:lnTo>
                <a:lnTo>
                  <a:pt x="98999" y="282178"/>
                </a:lnTo>
                <a:lnTo>
                  <a:pt x="144780" y="289560"/>
                </a:lnTo>
                <a:lnTo>
                  <a:pt x="190560" y="282178"/>
                </a:lnTo>
                <a:lnTo>
                  <a:pt x="230306" y="261625"/>
                </a:lnTo>
                <a:lnTo>
                  <a:pt x="261640" y="230284"/>
                </a:lnTo>
                <a:lnTo>
                  <a:pt x="282183" y="190541"/>
                </a:lnTo>
                <a:lnTo>
                  <a:pt x="289560" y="144780"/>
                </a:lnTo>
                <a:lnTo>
                  <a:pt x="282183" y="99018"/>
                </a:lnTo>
                <a:lnTo>
                  <a:pt x="261640" y="59275"/>
                </a:lnTo>
                <a:lnTo>
                  <a:pt x="230306" y="27934"/>
                </a:lnTo>
                <a:lnTo>
                  <a:pt x="190560" y="7381"/>
                </a:lnTo>
                <a:lnTo>
                  <a:pt x="144780" y="0"/>
                </a:lnTo>
                <a:close/>
              </a:path>
            </a:pathLst>
          </a:custGeom>
          <a:solidFill>
            <a:srgbClr val="5BB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5781" y="6235504"/>
            <a:ext cx="360044" cy="358726"/>
          </a:xfrm>
          <a:custGeom>
            <a:avLst/>
            <a:gdLst/>
            <a:ahLst/>
            <a:cxnLst/>
            <a:rect l="l" t="t" r="r" b="b"/>
            <a:pathLst>
              <a:path w="480059" h="388620">
                <a:moveTo>
                  <a:pt x="240029" y="0"/>
                </a:moveTo>
                <a:lnTo>
                  <a:pt x="191648" y="4877"/>
                </a:lnTo>
                <a:lnTo>
                  <a:pt x="146589" y="18867"/>
                </a:lnTo>
                <a:lnTo>
                  <a:pt x="105816" y="41004"/>
                </a:lnTo>
                <a:lnTo>
                  <a:pt x="70294" y="70321"/>
                </a:lnTo>
                <a:lnTo>
                  <a:pt x="40987" y="105854"/>
                </a:lnTo>
                <a:lnTo>
                  <a:pt x="18859" y="146637"/>
                </a:lnTo>
                <a:lnTo>
                  <a:pt x="4875" y="191706"/>
                </a:lnTo>
                <a:lnTo>
                  <a:pt x="0" y="240093"/>
                </a:lnTo>
                <a:lnTo>
                  <a:pt x="3557" y="281417"/>
                </a:lnTo>
                <a:lnTo>
                  <a:pt x="13890" y="320382"/>
                </a:lnTo>
                <a:lnTo>
                  <a:pt x="30485" y="356335"/>
                </a:lnTo>
                <a:lnTo>
                  <a:pt x="52831" y="388620"/>
                </a:lnTo>
                <a:lnTo>
                  <a:pt x="427227" y="388620"/>
                </a:lnTo>
                <a:lnTo>
                  <a:pt x="449574" y="356335"/>
                </a:lnTo>
                <a:lnTo>
                  <a:pt x="466169" y="320382"/>
                </a:lnTo>
                <a:lnTo>
                  <a:pt x="476502" y="281417"/>
                </a:lnTo>
                <a:lnTo>
                  <a:pt x="480059" y="240093"/>
                </a:lnTo>
                <a:lnTo>
                  <a:pt x="475184" y="191706"/>
                </a:lnTo>
                <a:lnTo>
                  <a:pt x="461200" y="146637"/>
                </a:lnTo>
                <a:lnTo>
                  <a:pt x="439072" y="105854"/>
                </a:lnTo>
                <a:lnTo>
                  <a:pt x="409765" y="70321"/>
                </a:lnTo>
                <a:lnTo>
                  <a:pt x="374243" y="41004"/>
                </a:lnTo>
                <a:lnTo>
                  <a:pt x="333470" y="18867"/>
                </a:lnTo>
                <a:lnTo>
                  <a:pt x="288411" y="4877"/>
                </a:lnTo>
                <a:lnTo>
                  <a:pt x="240029" y="0"/>
                </a:lnTo>
                <a:close/>
              </a:path>
            </a:pathLst>
          </a:custGeom>
          <a:solidFill>
            <a:srgbClr val="B04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3769"/>
            <a:ext cx="9144000" cy="3254326"/>
          </a:xfrm>
          <a:custGeom>
            <a:avLst/>
            <a:gdLst/>
            <a:ahLst/>
            <a:cxnLst/>
            <a:rect l="l" t="t" r="r" b="b"/>
            <a:pathLst>
              <a:path w="12192000" h="3525520">
                <a:moveTo>
                  <a:pt x="0" y="3525520"/>
                </a:moveTo>
                <a:lnTo>
                  <a:pt x="12192000" y="3525520"/>
                </a:lnTo>
                <a:lnTo>
                  <a:pt x="12192000" y="0"/>
                </a:lnTo>
                <a:lnTo>
                  <a:pt x="0" y="0"/>
                </a:lnTo>
                <a:lnTo>
                  <a:pt x="0" y="352552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1090" y="4610142"/>
            <a:ext cx="1621155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539" y="0"/>
                </a:lnTo>
              </a:path>
            </a:pathLst>
          </a:custGeom>
          <a:ln w="48260">
            <a:solidFill>
              <a:srgbClr val="00A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0789" y="4647936"/>
            <a:ext cx="1621155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539" y="0"/>
                </a:lnTo>
              </a:path>
            </a:pathLst>
          </a:custGeom>
          <a:ln w="48260">
            <a:solidFill>
              <a:srgbClr val="86C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1280" y="4685730"/>
            <a:ext cx="1619250" cy="0"/>
          </a:xfrm>
          <a:custGeom>
            <a:avLst/>
            <a:gdLst/>
            <a:ahLst/>
            <a:cxnLst/>
            <a:rect l="l" t="t" r="r" b="b"/>
            <a:pathLst>
              <a:path w="2159000">
                <a:moveTo>
                  <a:pt x="0" y="0"/>
                </a:moveTo>
                <a:lnTo>
                  <a:pt x="2159000" y="0"/>
                </a:lnTo>
              </a:path>
            </a:pathLst>
          </a:custGeom>
          <a:ln w="48260">
            <a:solidFill>
              <a:srgbClr val="FC4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63769"/>
            <a:ext cx="9144000" cy="3165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3447">
              <a:spcBef>
                <a:spcPts val="83"/>
              </a:spcBef>
            </a:pP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1" y="2676379"/>
            <a:ext cx="1224915" cy="1505243"/>
          </a:xfrm>
          <a:custGeom>
            <a:avLst/>
            <a:gdLst/>
            <a:ahLst/>
            <a:cxnLst/>
            <a:rect l="l" t="t" r="r" b="b"/>
            <a:pathLst>
              <a:path w="1633220" h="1630679">
                <a:moveTo>
                  <a:pt x="816610" y="0"/>
                </a:moveTo>
                <a:lnTo>
                  <a:pt x="768630" y="1383"/>
                </a:lnTo>
                <a:lnTo>
                  <a:pt x="721380" y="5484"/>
                </a:lnTo>
                <a:lnTo>
                  <a:pt x="674936" y="12226"/>
                </a:lnTo>
                <a:lnTo>
                  <a:pt x="629376" y="21531"/>
                </a:lnTo>
                <a:lnTo>
                  <a:pt x="584775" y="33324"/>
                </a:lnTo>
                <a:lnTo>
                  <a:pt x="541210" y="47528"/>
                </a:lnTo>
                <a:lnTo>
                  <a:pt x="498758" y="64067"/>
                </a:lnTo>
                <a:lnTo>
                  <a:pt x="457496" y="82864"/>
                </a:lnTo>
                <a:lnTo>
                  <a:pt x="417499" y="103843"/>
                </a:lnTo>
                <a:lnTo>
                  <a:pt x="378845" y="126928"/>
                </a:lnTo>
                <a:lnTo>
                  <a:pt x="341611" y="152041"/>
                </a:lnTo>
                <a:lnTo>
                  <a:pt x="305872" y="179107"/>
                </a:lnTo>
                <a:lnTo>
                  <a:pt x="271705" y="208049"/>
                </a:lnTo>
                <a:lnTo>
                  <a:pt x="239188" y="238791"/>
                </a:lnTo>
                <a:lnTo>
                  <a:pt x="208397" y="271256"/>
                </a:lnTo>
                <a:lnTo>
                  <a:pt x="179407" y="305368"/>
                </a:lnTo>
                <a:lnTo>
                  <a:pt x="152297" y="341050"/>
                </a:lnTo>
                <a:lnTo>
                  <a:pt x="127142" y="378227"/>
                </a:lnTo>
                <a:lnTo>
                  <a:pt x="104019" y="416820"/>
                </a:lnTo>
                <a:lnTo>
                  <a:pt x="83005" y="456755"/>
                </a:lnTo>
                <a:lnTo>
                  <a:pt x="64176" y="497955"/>
                </a:lnTo>
                <a:lnTo>
                  <a:pt x="47609" y="540342"/>
                </a:lnTo>
                <a:lnTo>
                  <a:pt x="33381" y="583842"/>
                </a:lnTo>
                <a:lnTo>
                  <a:pt x="21568" y="628376"/>
                </a:lnTo>
                <a:lnTo>
                  <a:pt x="12247" y="673870"/>
                </a:lnTo>
                <a:lnTo>
                  <a:pt x="5494" y="720246"/>
                </a:lnTo>
                <a:lnTo>
                  <a:pt x="1386" y="767428"/>
                </a:lnTo>
                <a:lnTo>
                  <a:pt x="0" y="815339"/>
                </a:lnTo>
                <a:lnTo>
                  <a:pt x="1386" y="863251"/>
                </a:lnTo>
                <a:lnTo>
                  <a:pt x="5494" y="910433"/>
                </a:lnTo>
                <a:lnTo>
                  <a:pt x="12247" y="956809"/>
                </a:lnTo>
                <a:lnTo>
                  <a:pt x="21568" y="1002303"/>
                </a:lnTo>
                <a:lnTo>
                  <a:pt x="33381" y="1046837"/>
                </a:lnTo>
                <a:lnTo>
                  <a:pt x="47609" y="1090337"/>
                </a:lnTo>
                <a:lnTo>
                  <a:pt x="64176" y="1132724"/>
                </a:lnTo>
                <a:lnTo>
                  <a:pt x="83005" y="1173924"/>
                </a:lnTo>
                <a:lnTo>
                  <a:pt x="104019" y="1213859"/>
                </a:lnTo>
                <a:lnTo>
                  <a:pt x="127142" y="1252452"/>
                </a:lnTo>
                <a:lnTo>
                  <a:pt x="152297" y="1289629"/>
                </a:lnTo>
                <a:lnTo>
                  <a:pt x="179407" y="1325311"/>
                </a:lnTo>
                <a:lnTo>
                  <a:pt x="208397" y="1359423"/>
                </a:lnTo>
                <a:lnTo>
                  <a:pt x="239188" y="1391888"/>
                </a:lnTo>
                <a:lnTo>
                  <a:pt x="271705" y="1422630"/>
                </a:lnTo>
                <a:lnTo>
                  <a:pt x="305872" y="1451572"/>
                </a:lnTo>
                <a:lnTo>
                  <a:pt x="341611" y="1478638"/>
                </a:lnTo>
                <a:lnTo>
                  <a:pt x="378845" y="1503751"/>
                </a:lnTo>
                <a:lnTo>
                  <a:pt x="417499" y="1526836"/>
                </a:lnTo>
                <a:lnTo>
                  <a:pt x="457496" y="1547815"/>
                </a:lnTo>
                <a:lnTo>
                  <a:pt x="498758" y="1566612"/>
                </a:lnTo>
                <a:lnTo>
                  <a:pt x="541210" y="1583151"/>
                </a:lnTo>
                <a:lnTo>
                  <a:pt x="584775" y="1597355"/>
                </a:lnTo>
                <a:lnTo>
                  <a:pt x="629376" y="1609148"/>
                </a:lnTo>
                <a:lnTo>
                  <a:pt x="674936" y="1618453"/>
                </a:lnTo>
                <a:lnTo>
                  <a:pt x="721380" y="1625195"/>
                </a:lnTo>
                <a:lnTo>
                  <a:pt x="768630" y="1629296"/>
                </a:lnTo>
                <a:lnTo>
                  <a:pt x="816610" y="1630679"/>
                </a:lnTo>
                <a:lnTo>
                  <a:pt x="864589" y="1629296"/>
                </a:lnTo>
                <a:lnTo>
                  <a:pt x="911839" y="1625195"/>
                </a:lnTo>
                <a:lnTo>
                  <a:pt x="958283" y="1618453"/>
                </a:lnTo>
                <a:lnTo>
                  <a:pt x="1003843" y="1609148"/>
                </a:lnTo>
                <a:lnTo>
                  <a:pt x="1048444" y="1597355"/>
                </a:lnTo>
                <a:lnTo>
                  <a:pt x="1092009" y="1583151"/>
                </a:lnTo>
                <a:lnTo>
                  <a:pt x="1134461" y="1566612"/>
                </a:lnTo>
                <a:lnTo>
                  <a:pt x="1175723" y="1547815"/>
                </a:lnTo>
                <a:lnTo>
                  <a:pt x="1215720" y="1526836"/>
                </a:lnTo>
                <a:lnTo>
                  <a:pt x="1254374" y="1503751"/>
                </a:lnTo>
                <a:lnTo>
                  <a:pt x="1291608" y="1478638"/>
                </a:lnTo>
                <a:lnTo>
                  <a:pt x="1327347" y="1451572"/>
                </a:lnTo>
                <a:lnTo>
                  <a:pt x="1361514" y="1422630"/>
                </a:lnTo>
                <a:lnTo>
                  <a:pt x="1394031" y="1391888"/>
                </a:lnTo>
                <a:lnTo>
                  <a:pt x="1424822" y="1359423"/>
                </a:lnTo>
                <a:lnTo>
                  <a:pt x="1453812" y="1325311"/>
                </a:lnTo>
                <a:lnTo>
                  <a:pt x="1480922" y="1289629"/>
                </a:lnTo>
                <a:lnTo>
                  <a:pt x="1506077" y="1252452"/>
                </a:lnTo>
                <a:lnTo>
                  <a:pt x="1529200" y="1213859"/>
                </a:lnTo>
                <a:lnTo>
                  <a:pt x="1550214" y="1173924"/>
                </a:lnTo>
                <a:lnTo>
                  <a:pt x="1569043" y="1132724"/>
                </a:lnTo>
                <a:lnTo>
                  <a:pt x="1585610" y="1090337"/>
                </a:lnTo>
                <a:lnTo>
                  <a:pt x="1599838" y="1046837"/>
                </a:lnTo>
                <a:lnTo>
                  <a:pt x="1611651" y="1002303"/>
                </a:lnTo>
                <a:lnTo>
                  <a:pt x="1620972" y="956809"/>
                </a:lnTo>
                <a:lnTo>
                  <a:pt x="1627725" y="910433"/>
                </a:lnTo>
                <a:lnTo>
                  <a:pt x="1631833" y="863251"/>
                </a:lnTo>
                <a:lnTo>
                  <a:pt x="1633220" y="815339"/>
                </a:lnTo>
                <a:lnTo>
                  <a:pt x="1631833" y="767428"/>
                </a:lnTo>
                <a:lnTo>
                  <a:pt x="1627725" y="720246"/>
                </a:lnTo>
                <a:lnTo>
                  <a:pt x="1620972" y="673870"/>
                </a:lnTo>
                <a:lnTo>
                  <a:pt x="1611651" y="628376"/>
                </a:lnTo>
                <a:lnTo>
                  <a:pt x="1599838" y="583842"/>
                </a:lnTo>
                <a:lnTo>
                  <a:pt x="1585610" y="540342"/>
                </a:lnTo>
                <a:lnTo>
                  <a:pt x="1569043" y="497955"/>
                </a:lnTo>
                <a:lnTo>
                  <a:pt x="1550214" y="456755"/>
                </a:lnTo>
                <a:lnTo>
                  <a:pt x="1529200" y="416820"/>
                </a:lnTo>
                <a:lnTo>
                  <a:pt x="1506077" y="378227"/>
                </a:lnTo>
                <a:lnTo>
                  <a:pt x="1480922" y="341050"/>
                </a:lnTo>
                <a:lnTo>
                  <a:pt x="1453812" y="305368"/>
                </a:lnTo>
                <a:lnTo>
                  <a:pt x="1424822" y="271256"/>
                </a:lnTo>
                <a:lnTo>
                  <a:pt x="1394031" y="238791"/>
                </a:lnTo>
                <a:lnTo>
                  <a:pt x="1361514" y="208049"/>
                </a:lnTo>
                <a:lnTo>
                  <a:pt x="1327347" y="179107"/>
                </a:lnTo>
                <a:lnTo>
                  <a:pt x="1291608" y="152041"/>
                </a:lnTo>
                <a:lnTo>
                  <a:pt x="1254374" y="126928"/>
                </a:lnTo>
                <a:lnTo>
                  <a:pt x="1215720" y="103843"/>
                </a:lnTo>
                <a:lnTo>
                  <a:pt x="1175723" y="82864"/>
                </a:lnTo>
                <a:lnTo>
                  <a:pt x="1134461" y="64067"/>
                </a:lnTo>
                <a:lnTo>
                  <a:pt x="1092009" y="47528"/>
                </a:lnTo>
                <a:lnTo>
                  <a:pt x="1048444" y="33324"/>
                </a:lnTo>
                <a:lnTo>
                  <a:pt x="1003843" y="21531"/>
                </a:lnTo>
                <a:lnTo>
                  <a:pt x="958283" y="12226"/>
                </a:lnTo>
                <a:lnTo>
                  <a:pt x="911839" y="5484"/>
                </a:lnTo>
                <a:lnTo>
                  <a:pt x="864589" y="1383"/>
                </a:lnTo>
                <a:lnTo>
                  <a:pt x="816610" y="0"/>
                </a:lnTo>
                <a:close/>
              </a:path>
            </a:pathLst>
          </a:custGeom>
          <a:solidFill>
            <a:srgbClr val="00A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6684" y="2676379"/>
            <a:ext cx="1223010" cy="1505243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815340" y="0"/>
                </a:moveTo>
                <a:lnTo>
                  <a:pt x="767428" y="1383"/>
                </a:lnTo>
                <a:lnTo>
                  <a:pt x="720246" y="5484"/>
                </a:lnTo>
                <a:lnTo>
                  <a:pt x="673870" y="12226"/>
                </a:lnTo>
                <a:lnTo>
                  <a:pt x="628376" y="21531"/>
                </a:lnTo>
                <a:lnTo>
                  <a:pt x="583842" y="33324"/>
                </a:lnTo>
                <a:lnTo>
                  <a:pt x="540342" y="47528"/>
                </a:lnTo>
                <a:lnTo>
                  <a:pt x="497955" y="64067"/>
                </a:lnTo>
                <a:lnTo>
                  <a:pt x="456755" y="82864"/>
                </a:lnTo>
                <a:lnTo>
                  <a:pt x="416820" y="103843"/>
                </a:lnTo>
                <a:lnTo>
                  <a:pt x="378227" y="126928"/>
                </a:lnTo>
                <a:lnTo>
                  <a:pt x="341050" y="152041"/>
                </a:lnTo>
                <a:lnTo>
                  <a:pt x="305368" y="179107"/>
                </a:lnTo>
                <a:lnTo>
                  <a:pt x="271256" y="208049"/>
                </a:lnTo>
                <a:lnTo>
                  <a:pt x="238791" y="238791"/>
                </a:lnTo>
                <a:lnTo>
                  <a:pt x="208049" y="271256"/>
                </a:lnTo>
                <a:lnTo>
                  <a:pt x="179107" y="305368"/>
                </a:lnTo>
                <a:lnTo>
                  <a:pt x="152041" y="341050"/>
                </a:lnTo>
                <a:lnTo>
                  <a:pt x="126928" y="378227"/>
                </a:lnTo>
                <a:lnTo>
                  <a:pt x="103843" y="416820"/>
                </a:lnTo>
                <a:lnTo>
                  <a:pt x="82864" y="456755"/>
                </a:lnTo>
                <a:lnTo>
                  <a:pt x="64067" y="497955"/>
                </a:lnTo>
                <a:lnTo>
                  <a:pt x="47528" y="540342"/>
                </a:lnTo>
                <a:lnTo>
                  <a:pt x="33324" y="583842"/>
                </a:lnTo>
                <a:lnTo>
                  <a:pt x="21531" y="628376"/>
                </a:lnTo>
                <a:lnTo>
                  <a:pt x="12226" y="673870"/>
                </a:lnTo>
                <a:lnTo>
                  <a:pt x="5484" y="720246"/>
                </a:lnTo>
                <a:lnTo>
                  <a:pt x="1383" y="767428"/>
                </a:lnTo>
                <a:lnTo>
                  <a:pt x="0" y="815339"/>
                </a:lnTo>
                <a:lnTo>
                  <a:pt x="1383" y="863251"/>
                </a:lnTo>
                <a:lnTo>
                  <a:pt x="5484" y="910433"/>
                </a:lnTo>
                <a:lnTo>
                  <a:pt x="12226" y="956809"/>
                </a:lnTo>
                <a:lnTo>
                  <a:pt x="21531" y="1002303"/>
                </a:lnTo>
                <a:lnTo>
                  <a:pt x="33324" y="1046837"/>
                </a:lnTo>
                <a:lnTo>
                  <a:pt x="47528" y="1090337"/>
                </a:lnTo>
                <a:lnTo>
                  <a:pt x="64067" y="1132724"/>
                </a:lnTo>
                <a:lnTo>
                  <a:pt x="82864" y="1173924"/>
                </a:lnTo>
                <a:lnTo>
                  <a:pt x="103843" y="1213859"/>
                </a:lnTo>
                <a:lnTo>
                  <a:pt x="126928" y="1252452"/>
                </a:lnTo>
                <a:lnTo>
                  <a:pt x="152041" y="1289629"/>
                </a:lnTo>
                <a:lnTo>
                  <a:pt x="179107" y="1325311"/>
                </a:lnTo>
                <a:lnTo>
                  <a:pt x="208049" y="1359423"/>
                </a:lnTo>
                <a:lnTo>
                  <a:pt x="238791" y="1391888"/>
                </a:lnTo>
                <a:lnTo>
                  <a:pt x="271256" y="1422630"/>
                </a:lnTo>
                <a:lnTo>
                  <a:pt x="305368" y="1451572"/>
                </a:lnTo>
                <a:lnTo>
                  <a:pt x="341050" y="1478638"/>
                </a:lnTo>
                <a:lnTo>
                  <a:pt x="378227" y="1503751"/>
                </a:lnTo>
                <a:lnTo>
                  <a:pt x="416820" y="1526836"/>
                </a:lnTo>
                <a:lnTo>
                  <a:pt x="456755" y="1547815"/>
                </a:lnTo>
                <a:lnTo>
                  <a:pt x="497955" y="1566612"/>
                </a:lnTo>
                <a:lnTo>
                  <a:pt x="540342" y="1583151"/>
                </a:lnTo>
                <a:lnTo>
                  <a:pt x="583842" y="1597355"/>
                </a:lnTo>
                <a:lnTo>
                  <a:pt x="628376" y="1609148"/>
                </a:lnTo>
                <a:lnTo>
                  <a:pt x="673870" y="1618453"/>
                </a:lnTo>
                <a:lnTo>
                  <a:pt x="720246" y="1625195"/>
                </a:lnTo>
                <a:lnTo>
                  <a:pt x="767428" y="1629296"/>
                </a:lnTo>
                <a:lnTo>
                  <a:pt x="815340" y="1630679"/>
                </a:lnTo>
                <a:lnTo>
                  <a:pt x="863251" y="1629296"/>
                </a:lnTo>
                <a:lnTo>
                  <a:pt x="910433" y="1625195"/>
                </a:lnTo>
                <a:lnTo>
                  <a:pt x="956809" y="1618453"/>
                </a:lnTo>
                <a:lnTo>
                  <a:pt x="1002303" y="1609148"/>
                </a:lnTo>
                <a:lnTo>
                  <a:pt x="1046837" y="1597355"/>
                </a:lnTo>
                <a:lnTo>
                  <a:pt x="1090337" y="1583151"/>
                </a:lnTo>
                <a:lnTo>
                  <a:pt x="1132724" y="1566612"/>
                </a:lnTo>
                <a:lnTo>
                  <a:pt x="1173924" y="1547815"/>
                </a:lnTo>
                <a:lnTo>
                  <a:pt x="1213859" y="1526836"/>
                </a:lnTo>
                <a:lnTo>
                  <a:pt x="1252452" y="1503751"/>
                </a:lnTo>
                <a:lnTo>
                  <a:pt x="1289629" y="1478638"/>
                </a:lnTo>
                <a:lnTo>
                  <a:pt x="1325311" y="1451572"/>
                </a:lnTo>
                <a:lnTo>
                  <a:pt x="1359423" y="1422630"/>
                </a:lnTo>
                <a:lnTo>
                  <a:pt x="1391888" y="1391888"/>
                </a:lnTo>
                <a:lnTo>
                  <a:pt x="1422630" y="1359423"/>
                </a:lnTo>
                <a:lnTo>
                  <a:pt x="1451572" y="1325311"/>
                </a:lnTo>
                <a:lnTo>
                  <a:pt x="1478638" y="1289629"/>
                </a:lnTo>
                <a:lnTo>
                  <a:pt x="1503751" y="1252452"/>
                </a:lnTo>
                <a:lnTo>
                  <a:pt x="1526836" y="1213859"/>
                </a:lnTo>
                <a:lnTo>
                  <a:pt x="1547815" y="1173924"/>
                </a:lnTo>
                <a:lnTo>
                  <a:pt x="1566612" y="1132724"/>
                </a:lnTo>
                <a:lnTo>
                  <a:pt x="1583151" y="1090337"/>
                </a:lnTo>
                <a:lnTo>
                  <a:pt x="1597355" y="1046837"/>
                </a:lnTo>
                <a:lnTo>
                  <a:pt x="1609148" y="1002303"/>
                </a:lnTo>
                <a:lnTo>
                  <a:pt x="1618453" y="956809"/>
                </a:lnTo>
                <a:lnTo>
                  <a:pt x="1625195" y="910433"/>
                </a:lnTo>
                <a:lnTo>
                  <a:pt x="1629296" y="863251"/>
                </a:lnTo>
                <a:lnTo>
                  <a:pt x="1630679" y="815339"/>
                </a:lnTo>
                <a:lnTo>
                  <a:pt x="1629296" y="767428"/>
                </a:lnTo>
                <a:lnTo>
                  <a:pt x="1625195" y="720246"/>
                </a:lnTo>
                <a:lnTo>
                  <a:pt x="1618453" y="673870"/>
                </a:lnTo>
                <a:lnTo>
                  <a:pt x="1609148" y="628376"/>
                </a:lnTo>
                <a:lnTo>
                  <a:pt x="1597355" y="583842"/>
                </a:lnTo>
                <a:lnTo>
                  <a:pt x="1583151" y="540342"/>
                </a:lnTo>
                <a:lnTo>
                  <a:pt x="1566612" y="497955"/>
                </a:lnTo>
                <a:lnTo>
                  <a:pt x="1547815" y="456755"/>
                </a:lnTo>
                <a:lnTo>
                  <a:pt x="1526836" y="416820"/>
                </a:lnTo>
                <a:lnTo>
                  <a:pt x="1503751" y="378227"/>
                </a:lnTo>
                <a:lnTo>
                  <a:pt x="1478638" y="341050"/>
                </a:lnTo>
                <a:lnTo>
                  <a:pt x="1451572" y="305368"/>
                </a:lnTo>
                <a:lnTo>
                  <a:pt x="1422630" y="271256"/>
                </a:lnTo>
                <a:lnTo>
                  <a:pt x="1391888" y="238791"/>
                </a:lnTo>
                <a:lnTo>
                  <a:pt x="1359423" y="208049"/>
                </a:lnTo>
                <a:lnTo>
                  <a:pt x="1325311" y="179107"/>
                </a:lnTo>
                <a:lnTo>
                  <a:pt x="1289629" y="152041"/>
                </a:lnTo>
                <a:lnTo>
                  <a:pt x="1252452" y="126928"/>
                </a:lnTo>
                <a:lnTo>
                  <a:pt x="1213859" y="103843"/>
                </a:lnTo>
                <a:lnTo>
                  <a:pt x="1173924" y="82864"/>
                </a:lnTo>
                <a:lnTo>
                  <a:pt x="1132724" y="64067"/>
                </a:lnTo>
                <a:lnTo>
                  <a:pt x="1090337" y="47528"/>
                </a:lnTo>
                <a:lnTo>
                  <a:pt x="1046837" y="33324"/>
                </a:lnTo>
                <a:lnTo>
                  <a:pt x="1002303" y="21531"/>
                </a:lnTo>
                <a:lnTo>
                  <a:pt x="956809" y="12226"/>
                </a:lnTo>
                <a:lnTo>
                  <a:pt x="910433" y="5484"/>
                </a:lnTo>
                <a:lnTo>
                  <a:pt x="863251" y="1383"/>
                </a:lnTo>
                <a:lnTo>
                  <a:pt x="815340" y="0"/>
                </a:lnTo>
                <a:close/>
              </a:path>
            </a:pathLst>
          </a:custGeom>
          <a:solidFill>
            <a:srgbClr val="86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5589" y="2676379"/>
            <a:ext cx="1223010" cy="1505243"/>
          </a:xfrm>
          <a:custGeom>
            <a:avLst/>
            <a:gdLst/>
            <a:ahLst/>
            <a:cxnLst/>
            <a:rect l="l" t="t" r="r" b="b"/>
            <a:pathLst>
              <a:path w="1630679" h="1630679">
                <a:moveTo>
                  <a:pt x="815339" y="0"/>
                </a:moveTo>
                <a:lnTo>
                  <a:pt x="767428" y="1383"/>
                </a:lnTo>
                <a:lnTo>
                  <a:pt x="720246" y="5484"/>
                </a:lnTo>
                <a:lnTo>
                  <a:pt x="673870" y="12226"/>
                </a:lnTo>
                <a:lnTo>
                  <a:pt x="628376" y="21531"/>
                </a:lnTo>
                <a:lnTo>
                  <a:pt x="583842" y="33324"/>
                </a:lnTo>
                <a:lnTo>
                  <a:pt x="540342" y="47528"/>
                </a:lnTo>
                <a:lnTo>
                  <a:pt x="497955" y="64067"/>
                </a:lnTo>
                <a:lnTo>
                  <a:pt x="456755" y="82864"/>
                </a:lnTo>
                <a:lnTo>
                  <a:pt x="416820" y="103843"/>
                </a:lnTo>
                <a:lnTo>
                  <a:pt x="378227" y="126928"/>
                </a:lnTo>
                <a:lnTo>
                  <a:pt x="341050" y="152041"/>
                </a:lnTo>
                <a:lnTo>
                  <a:pt x="305368" y="179107"/>
                </a:lnTo>
                <a:lnTo>
                  <a:pt x="271256" y="208049"/>
                </a:lnTo>
                <a:lnTo>
                  <a:pt x="238791" y="238791"/>
                </a:lnTo>
                <a:lnTo>
                  <a:pt x="208049" y="271256"/>
                </a:lnTo>
                <a:lnTo>
                  <a:pt x="179107" y="305368"/>
                </a:lnTo>
                <a:lnTo>
                  <a:pt x="152041" y="341050"/>
                </a:lnTo>
                <a:lnTo>
                  <a:pt x="126928" y="378227"/>
                </a:lnTo>
                <a:lnTo>
                  <a:pt x="103843" y="416820"/>
                </a:lnTo>
                <a:lnTo>
                  <a:pt x="82864" y="456755"/>
                </a:lnTo>
                <a:lnTo>
                  <a:pt x="64067" y="497955"/>
                </a:lnTo>
                <a:lnTo>
                  <a:pt x="47528" y="540342"/>
                </a:lnTo>
                <a:lnTo>
                  <a:pt x="33324" y="583842"/>
                </a:lnTo>
                <a:lnTo>
                  <a:pt x="21531" y="628376"/>
                </a:lnTo>
                <a:lnTo>
                  <a:pt x="12226" y="673870"/>
                </a:lnTo>
                <a:lnTo>
                  <a:pt x="5484" y="720246"/>
                </a:lnTo>
                <a:lnTo>
                  <a:pt x="1383" y="767428"/>
                </a:lnTo>
                <a:lnTo>
                  <a:pt x="0" y="815339"/>
                </a:lnTo>
                <a:lnTo>
                  <a:pt x="1383" y="863251"/>
                </a:lnTo>
                <a:lnTo>
                  <a:pt x="5484" y="910433"/>
                </a:lnTo>
                <a:lnTo>
                  <a:pt x="12226" y="956809"/>
                </a:lnTo>
                <a:lnTo>
                  <a:pt x="21531" y="1002303"/>
                </a:lnTo>
                <a:lnTo>
                  <a:pt x="33324" y="1046837"/>
                </a:lnTo>
                <a:lnTo>
                  <a:pt x="47528" y="1090337"/>
                </a:lnTo>
                <a:lnTo>
                  <a:pt x="64067" y="1132724"/>
                </a:lnTo>
                <a:lnTo>
                  <a:pt x="82864" y="1173924"/>
                </a:lnTo>
                <a:lnTo>
                  <a:pt x="103843" y="1213859"/>
                </a:lnTo>
                <a:lnTo>
                  <a:pt x="126928" y="1252452"/>
                </a:lnTo>
                <a:lnTo>
                  <a:pt x="152041" y="1289629"/>
                </a:lnTo>
                <a:lnTo>
                  <a:pt x="179107" y="1325311"/>
                </a:lnTo>
                <a:lnTo>
                  <a:pt x="208049" y="1359423"/>
                </a:lnTo>
                <a:lnTo>
                  <a:pt x="238791" y="1391888"/>
                </a:lnTo>
                <a:lnTo>
                  <a:pt x="271256" y="1422630"/>
                </a:lnTo>
                <a:lnTo>
                  <a:pt x="305368" y="1451572"/>
                </a:lnTo>
                <a:lnTo>
                  <a:pt x="341050" y="1478638"/>
                </a:lnTo>
                <a:lnTo>
                  <a:pt x="378227" y="1503751"/>
                </a:lnTo>
                <a:lnTo>
                  <a:pt x="416820" y="1526836"/>
                </a:lnTo>
                <a:lnTo>
                  <a:pt x="456755" y="1547815"/>
                </a:lnTo>
                <a:lnTo>
                  <a:pt x="497955" y="1566612"/>
                </a:lnTo>
                <a:lnTo>
                  <a:pt x="540342" y="1583151"/>
                </a:lnTo>
                <a:lnTo>
                  <a:pt x="583842" y="1597355"/>
                </a:lnTo>
                <a:lnTo>
                  <a:pt x="628376" y="1609148"/>
                </a:lnTo>
                <a:lnTo>
                  <a:pt x="673870" y="1618453"/>
                </a:lnTo>
                <a:lnTo>
                  <a:pt x="720246" y="1625195"/>
                </a:lnTo>
                <a:lnTo>
                  <a:pt x="767428" y="1629296"/>
                </a:lnTo>
                <a:lnTo>
                  <a:pt x="815339" y="1630679"/>
                </a:lnTo>
                <a:lnTo>
                  <a:pt x="863251" y="1629296"/>
                </a:lnTo>
                <a:lnTo>
                  <a:pt x="910433" y="1625195"/>
                </a:lnTo>
                <a:lnTo>
                  <a:pt x="956809" y="1618453"/>
                </a:lnTo>
                <a:lnTo>
                  <a:pt x="1002303" y="1609148"/>
                </a:lnTo>
                <a:lnTo>
                  <a:pt x="1046837" y="1597355"/>
                </a:lnTo>
                <a:lnTo>
                  <a:pt x="1090337" y="1583151"/>
                </a:lnTo>
                <a:lnTo>
                  <a:pt x="1132724" y="1566612"/>
                </a:lnTo>
                <a:lnTo>
                  <a:pt x="1173924" y="1547815"/>
                </a:lnTo>
                <a:lnTo>
                  <a:pt x="1213859" y="1526836"/>
                </a:lnTo>
                <a:lnTo>
                  <a:pt x="1252452" y="1503751"/>
                </a:lnTo>
                <a:lnTo>
                  <a:pt x="1289629" y="1478638"/>
                </a:lnTo>
                <a:lnTo>
                  <a:pt x="1325311" y="1451572"/>
                </a:lnTo>
                <a:lnTo>
                  <a:pt x="1359423" y="1422630"/>
                </a:lnTo>
                <a:lnTo>
                  <a:pt x="1391888" y="1391888"/>
                </a:lnTo>
                <a:lnTo>
                  <a:pt x="1422630" y="1359423"/>
                </a:lnTo>
                <a:lnTo>
                  <a:pt x="1451572" y="1325311"/>
                </a:lnTo>
                <a:lnTo>
                  <a:pt x="1478638" y="1289629"/>
                </a:lnTo>
                <a:lnTo>
                  <a:pt x="1503751" y="1252452"/>
                </a:lnTo>
                <a:lnTo>
                  <a:pt x="1526836" y="1213859"/>
                </a:lnTo>
                <a:lnTo>
                  <a:pt x="1547815" y="1173924"/>
                </a:lnTo>
                <a:lnTo>
                  <a:pt x="1566612" y="1132724"/>
                </a:lnTo>
                <a:lnTo>
                  <a:pt x="1583151" y="1090337"/>
                </a:lnTo>
                <a:lnTo>
                  <a:pt x="1597355" y="1046837"/>
                </a:lnTo>
                <a:lnTo>
                  <a:pt x="1609148" y="1002303"/>
                </a:lnTo>
                <a:lnTo>
                  <a:pt x="1618453" y="956809"/>
                </a:lnTo>
                <a:lnTo>
                  <a:pt x="1625195" y="910433"/>
                </a:lnTo>
                <a:lnTo>
                  <a:pt x="1629296" y="863251"/>
                </a:lnTo>
                <a:lnTo>
                  <a:pt x="1630679" y="815339"/>
                </a:lnTo>
                <a:lnTo>
                  <a:pt x="1629296" y="767428"/>
                </a:lnTo>
                <a:lnTo>
                  <a:pt x="1625195" y="720246"/>
                </a:lnTo>
                <a:lnTo>
                  <a:pt x="1618453" y="673870"/>
                </a:lnTo>
                <a:lnTo>
                  <a:pt x="1609148" y="628376"/>
                </a:lnTo>
                <a:lnTo>
                  <a:pt x="1597355" y="583842"/>
                </a:lnTo>
                <a:lnTo>
                  <a:pt x="1583151" y="540342"/>
                </a:lnTo>
                <a:lnTo>
                  <a:pt x="1566612" y="497955"/>
                </a:lnTo>
                <a:lnTo>
                  <a:pt x="1547815" y="456755"/>
                </a:lnTo>
                <a:lnTo>
                  <a:pt x="1526836" y="416820"/>
                </a:lnTo>
                <a:lnTo>
                  <a:pt x="1503751" y="378227"/>
                </a:lnTo>
                <a:lnTo>
                  <a:pt x="1478638" y="341050"/>
                </a:lnTo>
                <a:lnTo>
                  <a:pt x="1451572" y="305368"/>
                </a:lnTo>
                <a:lnTo>
                  <a:pt x="1422630" y="271256"/>
                </a:lnTo>
                <a:lnTo>
                  <a:pt x="1391888" y="238791"/>
                </a:lnTo>
                <a:lnTo>
                  <a:pt x="1359423" y="208049"/>
                </a:lnTo>
                <a:lnTo>
                  <a:pt x="1325311" y="179107"/>
                </a:lnTo>
                <a:lnTo>
                  <a:pt x="1289629" y="152041"/>
                </a:lnTo>
                <a:lnTo>
                  <a:pt x="1252452" y="126928"/>
                </a:lnTo>
                <a:lnTo>
                  <a:pt x="1213859" y="103843"/>
                </a:lnTo>
                <a:lnTo>
                  <a:pt x="1173924" y="82864"/>
                </a:lnTo>
                <a:lnTo>
                  <a:pt x="1132724" y="64067"/>
                </a:lnTo>
                <a:lnTo>
                  <a:pt x="1090337" y="47528"/>
                </a:lnTo>
                <a:lnTo>
                  <a:pt x="1046837" y="33324"/>
                </a:lnTo>
                <a:lnTo>
                  <a:pt x="1002303" y="21531"/>
                </a:lnTo>
                <a:lnTo>
                  <a:pt x="956809" y="12226"/>
                </a:lnTo>
                <a:lnTo>
                  <a:pt x="910433" y="5484"/>
                </a:lnTo>
                <a:lnTo>
                  <a:pt x="863251" y="1383"/>
                </a:lnTo>
                <a:lnTo>
                  <a:pt x="815339" y="0"/>
                </a:lnTo>
                <a:close/>
              </a:path>
            </a:pathLst>
          </a:custGeom>
          <a:solidFill>
            <a:srgbClr val="FC4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1641" y="3164058"/>
            <a:ext cx="432435" cy="52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1830" y="3164058"/>
            <a:ext cx="432434" cy="529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927" y="3164058"/>
            <a:ext cx="430529" cy="529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4937" y="4245888"/>
            <a:ext cx="1370648" cy="927059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>
              <a:spcBef>
                <a:spcPts val="83"/>
              </a:spcBef>
            </a:pPr>
            <a:r>
              <a:rPr sz="1985" spc="-5" dirty="0">
                <a:solidFill>
                  <a:srgbClr val="00ACE1"/>
                </a:solidFill>
                <a:latin typeface="OCR A Extended"/>
                <a:cs typeface="OCR A Extended"/>
              </a:rPr>
              <a:t>Surface</a:t>
            </a:r>
            <a:r>
              <a:rPr sz="1985" spc="-134" dirty="0">
                <a:solidFill>
                  <a:srgbClr val="00ACE1"/>
                </a:solidFill>
                <a:latin typeface="OCR A Extended"/>
                <a:cs typeface="OCR A Extended"/>
              </a:rPr>
              <a:t> </a:t>
            </a:r>
            <a:r>
              <a:rPr sz="1985" spc="-5" dirty="0">
                <a:solidFill>
                  <a:srgbClr val="00ACE1"/>
                </a:solidFill>
                <a:latin typeface="OCR A Extended"/>
                <a:cs typeface="OCR A Extended"/>
              </a:rPr>
              <a:t>Web</a:t>
            </a:r>
            <a:r>
              <a:rPr lang="en-US" sz="1985" spc="-5" dirty="0">
                <a:solidFill>
                  <a:srgbClr val="00ACE1"/>
                </a:solidFill>
                <a:latin typeface="OCR A Extended"/>
                <a:cs typeface="OCR A Extended"/>
              </a:rPr>
              <a:t>  market</a:t>
            </a:r>
            <a:endParaRPr sz="1985" dirty="0">
              <a:latin typeface="OCR A Extended"/>
              <a:cs typeface="OCR A Extend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6171" y="4310284"/>
            <a:ext cx="1863566" cy="621591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>
              <a:spcBef>
                <a:spcPts val="83"/>
              </a:spcBef>
            </a:pPr>
            <a:r>
              <a:rPr sz="1985" spc="-5" dirty="0">
                <a:solidFill>
                  <a:srgbClr val="86C32E"/>
                </a:solidFill>
                <a:latin typeface="OCR A Extended"/>
                <a:cs typeface="OCR A Extended"/>
              </a:rPr>
              <a:t>Deep Web</a:t>
            </a:r>
            <a:r>
              <a:rPr sz="1985" spc="-143" dirty="0">
                <a:solidFill>
                  <a:srgbClr val="86C32E"/>
                </a:solidFill>
                <a:latin typeface="OCR A Extended"/>
                <a:cs typeface="OCR A Extended"/>
              </a:rPr>
              <a:t> </a:t>
            </a:r>
            <a:r>
              <a:rPr sz="1985" spc="-5" dirty="0">
                <a:solidFill>
                  <a:srgbClr val="86C32E"/>
                </a:solidFill>
                <a:latin typeface="OCR A Extended"/>
                <a:cs typeface="OCR A Extended"/>
              </a:rPr>
              <a:t>Market</a:t>
            </a:r>
            <a:endParaRPr sz="1985">
              <a:latin typeface="OCR A Extended"/>
              <a:cs typeface="OCR A Extend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03194" y="4308877"/>
            <a:ext cx="1496378" cy="634415"/>
          </a:xfrm>
          <a:prstGeom prst="rect">
            <a:avLst/>
          </a:prstGeom>
        </p:spPr>
        <p:txBody>
          <a:bodyPr vert="horz" wrap="square" lIns="0" tIns="10551" rIns="0" bIns="0" rtlCol="0">
            <a:spAutoFit/>
          </a:bodyPr>
          <a:lstStyle/>
          <a:p>
            <a:pPr marL="11723">
              <a:spcBef>
                <a:spcPts val="83"/>
              </a:spcBef>
            </a:pPr>
            <a:r>
              <a:rPr sz="1985" spc="-9" dirty="0">
                <a:solidFill>
                  <a:srgbClr val="FC487B"/>
                </a:solidFill>
                <a:latin typeface="OCR A Extended"/>
                <a:cs typeface="OCR A Extended"/>
              </a:rPr>
              <a:t>Crypto</a:t>
            </a:r>
            <a:endParaRPr lang="en-US" sz="1985" spc="-9" dirty="0">
              <a:solidFill>
                <a:srgbClr val="FC487B"/>
              </a:solidFill>
              <a:latin typeface="OCR A Extended"/>
              <a:cs typeface="OCR A Extended"/>
            </a:endParaRPr>
          </a:p>
          <a:p>
            <a:pPr marL="11723">
              <a:spcBef>
                <a:spcPts val="83"/>
              </a:spcBef>
            </a:pPr>
            <a:r>
              <a:rPr sz="1985" spc="-9" dirty="0">
                <a:solidFill>
                  <a:srgbClr val="FC487B"/>
                </a:solidFill>
                <a:latin typeface="OCR A Extended"/>
                <a:cs typeface="OCR A Extended"/>
              </a:rPr>
              <a:t>market</a:t>
            </a:r>
            <a:endParaRPr sz="1985" dirty="0">
              <a:latin typeface="OCR A Extended"/>
              <a:cs typeface="OCR A Extend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308" y="5100118"/>
            <a:ext cx="2893326" cy="8118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752640" marR="4689" indent="-740917" algn="ctr">
              <a:lnSpc>
                <a:spcPct val="119800"/>
              </a:lnSpc>
              <a:spcBef>
                <a:spcPts val="92"/>
              </a:spcBef>
            </a:pPr>
            <a:r>
              <a:rPr lang="en-US" sz="1477" spc="-129" dirty="0" err="1">
                <a:solidFill>
                  <a:srgbClr val="535353"/>
                </a:solidFill>
                <a:latin typeface="Arial Black"/>
                <a:cs typeface="Arial Black"/>
              </a:rPr>
              <a:t>Peredaran</a:t>
            </a:r>
            <a:r>
              <a:rPr lang="en-US" sz="1477" spc="-12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en-US" sz="1477" spc="-129" dirty="0" err="1">
                <a:solidFill>
                  <a:srgbClr val="535353"/>
                </a:solidFill>
                <a:latin typeface="Arial Black"/>
                <a:cs typeface="Arial Black"/>
              </a:rPr>
              <a:t>narkoba</a:t>
            </a:r>
            <a:r>
              <a:rPr lang="en-US" sz="1477" spc="-12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en-US" sz="1477" spc="-129" dirty="0" err="1">
                <a:solidFill>
                  <a:srgbClr val="535353"/>
                </a:solidFill>
                <a:latin typeface="Arial Black"/>
                <a:cs typeface="Arial Black"/>
              </a:rPr>
              <a:t>dilakukan</a:t>
            </a:r>
            <a:r>
              <a:rPr lang="en-US" sz="1477" spc="-12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477" spc="-129" dirty="0" err="1">
                <a:solidFill>
                  <a:srgbClr val="535353"/>
                </a:solidFill>
                <a:latin typeface="Arial Black"/>
                <a:cs typeface="Arial Black"/>
              </a:rPr>
              <a:t>melalui</a:t>
            </a:r>
            <a:r>
              <a:rPr sz="1477" spc="-129" dirty="0">
                <a:solidFill>
                  <a:srgbClr val="535353"/>
                </a:solidFill>
                <a:latin typeface="Arial Black"/>
                <a:cs typeface="Arial Black"/>
              </a:rPr>
              <a:t> media </a:t>
            </a:r>
            <a:r>
              <a:rPr sz="1477" spc="-157" dirty="0" err="1">
                <a:solidFill>
                  <a:srgbClr val="535353"/>
                </a:solidFill>
                <a:latin typeface="Arial Black"/>
                <a:cs typeface="Arial Black"/>
              </a:rPr>
              <a:t>sosial</a:t>
            </a:r>
            <a:r>
              <a:rPr sz="1477" spc="-157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477" spc="-115" dirty="0" err="1">
                <a:solidFill>
                  <a:srgbClr val="535353"/>
                </a:solidFill>
                <a:latin typeface="Arial Black"/>
                <a:cs typeface="Arial Black"/>
              </a:rPr>
              <a:t>dan</a:t>
            </a:r>
            <a:r>
              <a:rPr sz="1477" spc="-115" dirty="0">
                <a:solidFill>
                  <a:srgbClr val="535353"/>
                </a:solidFill>
                <a:latin typeface="Arial Black"/>
                <a:cs typeface="Arial Black"/>
              </a:rPr>
              <a:t>  </a:t>
            </a:r>
            <a:r>
              <a:rPr sz="1477" spc="-162" dirty="0">
                <a:solidFill>
                  <a:srgbClr val="535353"/>
                </a:solidFill>
                <a:latin typeface="Arial Black"/>
                <a:cs typeface="Arial Black"/>
              </a:rPr>
              <a:t>website</a:t>
            </a:r>
            <a:endParaRPr sz="1477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31722" y="4862814"/>
            <a:ext cx="2142173" cy="1359174"/>
          </a:xfrm>
          <a:prstGeom prst="rect">
            <a:avLst/>
          </a:prstGeom>
        </p:spPr>
        <p:txBody>
          <a:bodyPr vert="horz" wrap="square" lIns="0" tIns="13481" rIns="0" bIns="0" rtlCol="0">
            <a:spAutoFit/>
          </a:bodyPr>
          <a:lstStyle/>
          <a:p>
            <a:pPr marL="11137" marR="4689" indent="-586" algn="ctr">
              <a:lnSpc>
                <a:spcPct val="120200"/>
              </a:lnSpc>
              <a:spcBef>
                <a:spcPts val="105"/>
              </a:spcBef>
            </a:pPr>
            <a:r>
              <a:rPr sz="1477" spc="-134" dirty="0">
                <a:solidFill>
                  <a:srgbClr val="535353"/>
                </a:solidFill>
                <a:latin typeface="Arial Black"/>
                <a:cs typeface="Arial Black"/>
              </a:rPr>
              <a:t>Peredaran </a:t>
            </a:r>
            <a:r>
              <a:rPr sz="1477" spc="-138" dirty="0">
                <a:solidFill>
                  <a:srgbClr val="535353"/>
                </a:solidFill>
                <a:latin typeface="Arial Black"/>
                <a:cs typeface="Arial Black"/>
              </a:rPr>
              <a:t>Narkoba </a:t>
            </a:r>
            <a:r>
              <a:rPr sz="1477" spc="-143" dirty="0">
                <a:solidFill>
                  <a:srgbClr val="535353"/>
                </a:solidFill>
                <a:latin typeface="Arial Black"/>
                <a:cs typeface="Arial Black"/>
              </a:rPr>
              <a:t>dilakukan  </a:t>
            </a:r>
            <a:r>
              <a:rPr sz="1477" spc="-129" dirty="0">
                <a:solidFill>
                  <a:srgbClr val="535353"/>
                </a:solidFill>
                <a:latin typeface="Arial Black"/>
                <a:cs typeface="Arial Black"/>
              </a:rPr>
              <a:t>melalui </a:t>
            </a:r>
            <a:r>
              <a:rPr sz="1477" spc="-125" dirty="0">
                <a:solidFill>
                  <a:srgbClr val="535353"/>
                </a:solidFill>
                <a:latin typeface="Arial Black"/>
                <a:cs typeface="Arial Black"/>
              </a:rPr>
              <a:t>jaringan </a:t>
            </a:r>
            <a:r>
              <a:rPr sz="1477" spc="-115" dirty="0">
                <a:solidFill>
                  <a:srgbClr val="535353"/>
                </a:solidFill>
                <a:latin typeface="Arial Black"/>
                <a:cs typeface="Arial Black"/>
              </a:rPr>
              <a:t>internet  </a:t>
            </a:r>
            <a:r>
              <a:rPr sz="1477" spc="-125" dirty="0">
                <a:solidFill>
                  <a:srgbClr val="535353"/>
                </a:solidFill>
                <a:latin typeface="Arial Black"/>
                <a:cs typeface="Arial Black"/>
              </a:rPr>
              <a:t>tersembunyi </a:t>
            </a:r>
            <a:r>
              <a:rPr sz="1477" spc="-148" dirty="0">
                <a:solidFill>
                  <a:srgbClr val="535353"/>
                </a:solidFill>
                <a:latin typeface="Arial Black"/>
                <a:cs typeface="Arial Black"/>
              </a:rPr>
              <a:t>yang </a:t>
            </a:r>
            <a:r>
              <a:rPr sz="1477" spc="-157" dirty="0">
                <a:solidFill>
                  <a:srgbClr val="535353"/>
                </a:solidFill>
                <a:latin typeface="Arial Black"/>
                <a:cs typeface="Arial Black"/>
              </a:rPr>
              <a:t>sangat </a:t>
            </a:r>
            <a:r>
              <a:rPr sz="1477" spc="-138" dirty="0">
                <a:solidFill>
                  <a:srgbClr val="535353"/>
                </a:solidFill>
                <a:latin typeface="Arial Black"/>
                <a:cs typeface="Arial Black"/>
              </a:rPr>
              <a:t>sulit  </a:t>
            </a:r>
            <a:r>
              <a:rPr sz="1477" spc="-171" dirty="0">
                <a:solidFill>
                  <a:srgbClr val="535353"/>
                </a:solidFill>
                <a:latin typeface="Arial Black"/>
                <a:cs typeface="Arial Black"/>
              </a:rPr>
              <a:t>dilacak</a:t>
            </a:r>
            <a:endParaRPr sz="1477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4317" y="4873888"/>
            <a:ext cx="2364590" cy="1359174"/>
          </a:xfrm>
          <a:prstGeom prst="rect">
            <a:avLst/>
          </a:prstGeom>
        </p:spPr>
        <p:txBody>
          <a:bodyPr vert="horz" wrap="square" lIns="0" tIns="13481" rIns="0" bIns="0" rtlCol="0">
            <a:spAutoFit/>
          </a:bodyPr>
          <a:lstStyle/>
          <a:p>
            <a:pPr marL="11723" marR="4689" indent="2345" algn="ctr">
              <a:lnSpc>
                <a:spcPct val="120200"/>
              </a:lnSpc>
              <a:spcBef>
                <a:spcPts val="105"/>
              </a:spcBef>
            </a:pPr>
            <a:r>
              <a:rPr sz="1477" spc="-180" dirty="0">
                <a:solidFill>
                  <a:srgbClr val="535353"/>
                </a:solidFill>
                <a:latin typeface="Arial Black"/>
                <a:cs typeface="Arial Black"/>
              </a:rPr>
              <a:t>Transaksi </a:t>
            </a:r>
            <a:r>
              <a:rPr sz="1477" spc="-138" dirty="0">
                <a:solidFill>
                  <a:srgbClr val="535353"/>
                </a:solidFill>
                <a:latin typeface="Arial Black"/>
                <a:cs typeface="Arial Black"/>
              </a:rPr>
              <a:t>menggunakan  crypto-currency </a:t>
            </a:r>
            <a:r>
              <a:rPr sz="1477" spc="-129" dirty="0">
                <a:solidFill>
                  <a:srgbClr val="535353"/>
                </a:solidFill>
                <a:latin typeface="Arial Black"/>
                <a:cs typeface="Arial Black"/>
              </a:rPr>
              <a:t>melalui  </a:t>
            </a:r>
            <a:r>
              <a:rPr sz="1477" spc="-115" dirty="0">
                <a:solidFill>
                  <a:srgbClr val="535353"/>
                </a:solidFill>
                <a:latin typeface="Arial Black"/>
                <a:cs typeface="Arial Black"/>
              </a:rPr>
              <a:t>internet. </a:t>
            </a:r>
            <a:r>
              <a:rPr sz="1477" spc="-171" dirty="0">
                <a:solidFill>
                  <a:srgbClr val="535353"/>
                </a:solidFill>
                <a:latin typeface="Arial Black"/>
                <a:cs typeface="Arial Black"/>
              </a:rPr>
              <a:t>Tidak </a:t>
            </a:r>
            <a:r>
              <a:rPr sz="1477" spc="-105" dirty="0">
                <a:solidFill>
                  <a:srgbClr val="535353"/>
                </a:solidFill>
                <a:latin typeface="Arial Black"/>
                <a:cs typeface="Arial Black"/>
              </a:rPr>
              <a:t>mudah  </a:t>
            </a:r>
            <a:r>
              <a:rPr sz="1477" spc="-166" dirty="0">
                <a:solidFill>
                  <a:srgbClr val="535353"/>
                </a:solidFill>
                <a:latin typeface="Arial Black"/>
                <a:cs typeface="Arial Black"/>
              </a:rPr>
              <a:t>dilacak, </a:t>
            </a:r>
            <a:r>
              <a:rPr sz="1477" spc="-138" dirty="0">
                <a:solidFill>
                  <a:srgbClr val="535353"/>
                </a:solidFill>
                <a:latin typeface="Arial Black"/>
                <a:cs typeface="Arial Black"/>
              </a:rPr>
              <a:t>identitas</a:t>
            </a:r>
            <a:r>
              <a:rPr sz="1477" spc="-74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477" spc="-125" dirty="0">
                <a:solidFill>
                  <a:srgbClr val="535353"/>
                </a:solidFill>
                <a:latin typeface="Arial Black"/>
                <a:cs typeface="Arial Black"/>
              </a:rPr>
              <a:t>tersembunyi</a:t>
            </a:r>
            <a:endParaRPr sz="1477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165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275" y="1600200"/>
            <a:ext cx="7068826" cy="5213176"/>
          </a:xfrm>
        </p:spPr>
        <p:txBody>
          <a:bodyPr>
            <a:noAutofit/>
          </a:bodyPr>
          <a:lstStyle/>
          <a:p>
            <a:pPr marL="434975" lvl="0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id-ID" altLang="en-US" sz="2400" dirty="0">
                <a:latin typeface="Arial Narrow" pitchFamily="34" charset="0"/>
                <a:cs typeface="Arial" pitchFamily="34" charset="0"/>
              </a:rPr>
              <a:t>Menurut 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L</a:t>
            </a:r>
            <a:r>
              <a:rPr lang="id-ID" altLang="en-US" sz="2400" dirty="0">
                <a:latin typeface="Arial Narrow" pitchFamily="34" charset="0"/>
                <a:cs typeface="Arial" pitchFamily="34" charset="0"/>
              </a:rPr>
              <a:t>aporan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Badan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PBB</a:t>
            </a:r>
            <a:r>
              <a:rPr lang="id-ID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(2017)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estimasi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jumlah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penyalahguna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Narkoba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Dunia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sebesar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255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juta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jumlah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mati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over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dosis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520 per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hari</a:t>
            </a:r>
            <a:endParaRPr lang="en-US" altLang="en-US" sz="2400" dirty="0">
              <a:latin typeface="Arial Narrow" pitchFamily="34" charset="0"/>
              <a:cs typeface="Arial" pitchFamily="34" charset="0"/>
            </a:endParaRPr>
          </a:p>
          <a:p>
            <a:pPr marL="434975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id-ID" altLang="en-US" sz="2400" dirty="0">
                <a:latin typeface="Arial Narrow" pitchFamily="34" charset="0"/>
                <a:cs typeface="Arial" pitchFamily="34" charset="0"/>
              </a:rPr>
              <a:t>Menurut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hasil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Survey BNN &amp; UI (2017), di 34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Provinsi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jumlah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penyalahguna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narkoba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di Indonesia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sebesar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3,3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juta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mati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over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dosis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30 per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hari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yg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tersebar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:</a:t>
            </a:r>
          </a:p>
          <a:p>
            <a:pPr marL="835025" lvl="1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Lingkungan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Kerja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sebesar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2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jt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(59,3%)</a:t>
            </a:r>
          </a:p>
          <a:p>
            <a:pPr marL="835025" lvl="1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Lingkungan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Pendidikan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800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ribu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(23,7%)</a:t>
            </a:r>
          </a:p>
          <a:p>
            <a:pPr marL="835025" lvl="1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Lingkungan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Masyarakat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573 </a:t>
            </a:r>
            <a:r>
              <a:rPr lang="en-US" altLang="en-US" sz="2000" b="1" dirty="0" err="1">
                <a:latin typeface="Arial Narrow" pitchFamily="34" charset="0"/>
                <a:cs typeface="Arial" pitchFamily="34" charset="0"/>
              </a:rPr>
              <a:t>ribu</a:t>
            </a:r>
            <a:r>
              <a:rPr lang="en-US" altLang="en-US" sz="2000" b="1" dirty="0">
                <a:latin typeface="Arial Narrow" pitchFamily="34" charset="0"/>
                <a:cs typeface="Arial" pitchFamily="34" charset="0"/>
              </a:rPr>
              <a:t> (17%)</a:t>
            </a:r>
          </a:p>
          <a:p>
            <a:pPr marL="434975" indent="-328613" defTabSz="465138" eaLnBrk="0" hangingPunct="0">
              <a:spcBef>
                <a:spcPts val="6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Karakteristik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pecandu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: 44,7%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pecandu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ganja, 44%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mencoba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narkoba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baru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65%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pernah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dipenjara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25%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pernah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ditangkap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20%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pecandu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adalah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kurir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25%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pernah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terlibat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kejahatan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, 29%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pernah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 Narrow" pitchFamily="34" charset="0"/>
                <a:cs typeface="Arial" pitchFamily="34" charset="0"/>
              </a:rPr>
              <a:t>kecelakaan</a:t>
            </a:r>
            <a:r>
              <a:rPr lang="en-US" altLang="en-US" sz="2400" dirty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1" y="990600"/>
            <a:ext cx="68110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Jumlah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Penyalahguna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Narkoba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7" y="4207841"/>
            <a:ext cx="1822278" cy="109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60" y="2785458"/>
            <a:ext cx="1801462" cy="1291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7" y="5517649"/>
            <a:ext cx="1822278" cy="1223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60" y="116632"/>
            <a:ext cx="1764196" cy="2520280"/>
          </a:xfrm>
          <a:prstGeom prst="rect">
            <a:avLst/>
          </a:prstGeom>
        </p:spPr>
      </p:pic>
      <p:pic>
        <p:nvPicPr>
          <p:cNvPr id="9" name="Picture 8" descr="F:\BNNP1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96361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D:\BADAN_NARKOTIKA_NASIONAL_PROVINSI_RIAU\ZZZZZZ\GAMBAR BNN\stop narkoba\MASTER\Stop Narkoba bg Putih cop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9286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90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7B204C-058A-4183-9CDF-0B748C548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5278"/>
          <a:stretch/>
        </p:blipFill>
        <p:spPr>
          <a:xfrm>
            <a:off x="1188009" y="263771"/>
            <a:ext cx="6377563" cy="183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38959F-9DAB-47BD-8991-8373B5A5B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545" b="69100"/>
          <a:stretch/>
        </p:blipFill>
        <p:spPr>
          <a:xfrm>
            <a:off x="1069512" y="2755238"/>
            <a:ext cx="2523526" cy="134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593E26-3097-4FE2-9F15-42686795F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1111" b="51534"/>
          <a:stretch/>
        </p:blipFill>
        <p:spPr>
          <a:xfrm>
            <a:off x="1069507" y="4500554"/>
            <a:ext cx="2523532" cy="134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ECDC00-FA3B-4DFE-8798-1FC401D99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831" b="36720"/>
          <a:stretch/>
        </p:blipFill>
        <p:spPr>
          <a:xfrm>
            <a:off x="4228746" y="4523205"/>
            <a:ext cx="2961166" cy="1324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AF896F-C81E-49E4-BAD6-BCAD905EA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3492" b="20635"/>
          <a:stretch/>
        </p:blipFill>
        <p:spPr>
          <a:xfrm>
            <a:off x="4228746" y="2755238"/>
            <a:ext cx="2961166" cy="13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91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D8372-561E-4421-BB7D-94AD5AF1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17" y="1656916"/>
            <a:ext cx="7060367" cy="843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id-ID" sz="25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BrowalliaUPC" panose="020B0502040204020203" pitchFamily="34" charset="-34"/>
              </a:rPr>
              <a:t>Penyalah Guna Narkoba</a:t>
            </a:r>
            <a:r>
              <a:rPr lang="en-ID" sz="25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BrowalliaUPC" panose="020B0502040204020203" pitchFamily="34" charset="-34"/>
              </a:rPr>
              <a:t> </a:t>
            </a:r>
            <a:r>
              <a:rPr lang="en-ID" sz="258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BrowalliaUPC" panose="020B0502040204020203" pitchFamily="34" charset="-34"/>
              </a:rPr>
              <a:t>berdasarkan</a:t>
            </a:r>
            <a:r>
              <a:rPr lang="en-ID" sz="25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BrowalliaUPC" panose="020B0502040204020203" pitchFamily="34" charset="-34"/>
              </a:rPr>
              <a:t> </a:t>
            </a:r>
            <a:r>
              <a:rPr lang="en-ID" sz="258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BrowalliaUPC" panose="020B0502040204020203" pitchFamily="34" charset="-34"/>
              </a:rPr>
              <a:t>pengelompokan</a:t>
            </a:r>
            <a:endParaRPr lang="id-ID" sz="258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BrowalliaUPC" panose="020B0502040204020203" pitchFamily="34" charset="-34"/>
            </a:endParaRP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E9ED7F84-76A2-403B-A613-761A1D60D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43642" y="2826098"/>
            <a:ext cx="2086397" cy="25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er icon">
            <a:extLst>
              <a:ext uri="{FF2B5EF4-FFF2-40B4-BE49-F238E27FC236}">
                <a16:creationId xmlns:a16="http://schemas.microsoft.com/office/drawing/2014/main" xmlns="" id="{E588D405-D4E3-426B-B322-080D3A03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7882">
            <a:off x="927633" y="2826098"/>
            <a:ext cx="2086397" cy="25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opulaion icon">
            <a:extLst>
              <a:ext uri="{FF2B5EF4-FFF2-40B4-BE49-F238E27FC236}">
                <a16:creationId xmlns:a16="http://schemas.microsoft.com/office/drawing/2014/main" xmlns="" id="{5CD7DF68-CA14-409E-B2A2-1BC2ECDB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247" y="2855256"/>
            <a:ext cx="2058050" cy="256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FD5597-2714-4925-B7DF-3BB782B1216F}"/>
              </a:ext>
            </a:extLst>
          </p:cNvPr>
          <p:cNvSpPr txBox="1"/>
          <p:nvPr/>
        </p:nvSpPr>
        <p:spPr>
          <a:xfrm>
            <a:off x="851199" y="5392102"/>
            <a:ext cx="1684734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46" b="1" dirty="0">
                <a:latin typeface="Abadi" panose="020B0604020104020204" pitchFamily="34" charset="0"/>
              </a:rPr>
              <a:t>PEKERJA</a:t>
            </a:r>
          </a:p>
          <a:p>
            <a:pPr algn="ctr"/>
            <a:r>
              <a:rPr lang="id-ID" sz="1846" b="1" dirty="0">
                <a:latin typeface="Abadi" panose="020B0604020104020204" pitchFamily="34" charset="0"/>
              </a:rPr>
              <a:t>59%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D4F70A-1AE4-404A-B4B6-39FD4430A88B}"/>
              </a:ext>
            </a:extLst>
          </p:cNvPr>
          <p:cNvSpPr txBox="1"/>
          <p:nvPr/>
        </p:nvSpPr>
        <p:spPr>
          <a:xfrm>
            <a:off x="3709788" y="5423130"/>
            <a:ext cx="155176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46" b="1" dirty="0">
                <a:latin typeface="Abadi" panose="020B0604020104020204" pitchFamily="34" charset="0"/>
              </a:rPr>
              <a:t>PELAJAR</a:t>
            </a:r>
          </a:p>
          <a:p>
            <a:pPr algn="ctr"/>
            <a:r>
              <a:rPr lang="id-ID" sz="1846" b="1" dirty="0">
                <a:latin typeface="Abadi" panose="020B0604020104020204" pitchFamily="34" charset="0"/>
              </a:rPr>
              <a:t>24%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18F37F-535F-4AF4-8E6D-DF04834A12B8}"/>
              </a:ext>
            </a:extLst>
          </p:cNvPr>
          <p:cNvSpPr txBox="1"/>
          <p:nvPr/>
        </p:nvSpPr>
        <p:spPr>
          <a:xfrm>
            <a:off x="6389264" y="5423129"/>
            <a:ext cx="1812015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46" b="1" dirty="0">
                <a:latin typeface="Abadi" panose="020B0604020104020204" pitchFamily="34" charset="0"/>
              </a:rPr>
              <a:t>Populasi Umum</a:t>
            </a:r>
          </a:p>
          <a:p>
            <a:pPr algn="ctr"/>
            <a:r>
              <a:rPr lang="id-ID" sz="1846" b="1" dirty="0">
                <a:latin typeface="Abadi" panose="020B0604020104020204" pitchFamily="34" charset="0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xmlns="" val="367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1566</TotalTime>
  <Words>1746</Words>
  <Application>Microsoft Office PowerPoint</Application>
  <PresentationFormat>On-screen Show (4:3)</PresentationFormat>
  <Paragraphs>285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Opulent</vt:lpstr>
      <vt:lpstr>Slide 1</vt:lpstr>
      <vt:lpstr>.</vt:lpstr>
      <vt:lpstr>Slide 3</vt:lpstr>
      <vt:lpstr>POTRET PERMASALAHAN NARKOBA DI INDONESIA</vt:lpstr>
      <vt:lpstr>Ancaman Perkembangan Narkoba Jenis  NPS 2019</vt:lpstr>
      <vt:lpstr>Slide 6</vt:lpstr>
      <vt:lpstr>Slide 7</vt:lpstr>
      <vt:lpstr>Slide 8</vt:lpstr>
      <vt:lpstr>Penyalah Guna Narkoba berdasarkan pengelompokan</vt:lpstr>
      <vt:lpstr>NARKOBA</vt:lpstr>
      <vt:lpstr>Narkotika</vt:lpstr>
      <vt:lpstr>Slide 12</vt:lpstr>
      <vt:lpstr>PSIKOTROPIKA</vt:lpstr>
      <vt:lpstr>Slide 14</vt:lpstr>
      <vt:lpstr>Zat Adiktif lainnya</vt:lpstr>
      <vt:lpstr> Jenis Narkoba yg paling banyak digunakan</vt:lpstr>
      <vt:lpstr>Slide 17</vt:lpstr>
      <vt:lpstr>Slide 18</vt:lpstr>
      <vt:lpstr>   Proses Terbentuknya Ketergantungan Narkoba:</vt:lpstr>
      <vt:lpstr>Slide 20</vt:lpstr>
      <vt:lpstr>Slide 21</vt:lpstr>
      <vt:lpstr>Slide 22</vt:lpstr>
      <vt:lpstr>Slide 23</vt:lpstr>
      <vt:lpstr>Slide 24</vt:lpstr>
      <vt:lpstr>CONTOH NYATA DAMPAK PENYALAH GUNA NARKOBA</vt:lpstr>
      <vt:lpstr>Slide 26</vt:lpstr>
      <vt:lpstr>Slide 27</vt:lpstr>
      <vt:lpstr>Slide 28</vt:lpstr>
      <vt:lpstr>Slide 29</vt:lpstr>
      <vt:lpstr>Slide 30</vt:lpstr>
      <vt:lpstr>Slide 31</vt:lpstr>
      <vt:lpstr>Kebijakan Terhadap Penyalah Guna Narkoba</vt:lpstr>
      <vt:lpstr>Slide 33</vt:lpstr>
      <vt:lpstr>Slide 34</vt:lpstr>
      <vt:lpstr>KENYATAAN YG PERLU DIKETAHUI </vt:lpstr>
      <vt:lpstr>KENYATAAN YG PERLU DIKETAHUI ...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53</cp:revision>
  <dcterms:created xsi:type="dcterms:W3CDTF">2016-06-28T07:15:45Z</dcterms:created>
  <dcterms:modified xsi:type="dcterms:W3CDTF">2019-08-01T04:42:08Z</dcterms:modified>
</cp:coreProperties>
</file>