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47"/>
  </p:notesMasterIdLst>
  <p:sldIdLst>
    <p:sldId id="593" r:id="rId4"/>
    <p:sldId id="643" r:id="rId5"/>
    <p:sldId id="627" r:id="rId6"/>
    <p:sldId id="645" r:id="rId7"/>
    <p:sldId id="648" r:id="rId8"/>
    <p:sldId id="649" r:id="rId9"/>
    <p:sldId id="672" r:id="rId10"/>
    <p:sldId id="639" r:id="rId11"/>
    <p:sldId id="640" r:id="rId12"/>
    <p:sldId id="641" r:id="rId13"/>
    <p:sldId id="633" r:id="rId14"/>
    <p:sldId id="620" r:id="rId15"/>
    <p:sldId id="621" r:id="rId16"/>
    <p:sldId id="622" r:id="rId17"/>
    <p:sldId id="623" r:id="rId18"/>
    <p:sldId id="673" r:id="rId19"/>
    <p:sldId id="613" r:id="rId20"/>
    <p:sldId id="677" r:id="rId21"/>
    <p:sldId id="583" r:id="rId22"/>
    <p:sldId id="610" r:id="rId23"/>
    <p:sldId id="611" r:id="rId24"/>
    <p:sldId id="666" r:id="rId25"/>
    <p:sldId id="665" r:id="rId26"/>
    <p:sldId id="667" r:id="rId27"/>
    <p:sldId id="671" r:id="rId28"/>
    <p:sldId id="669" r:id="rId29"/>
    <p:sldId id="668" r:id="rId30"/>
    <p:sldId id="663" r:id="rId31"/>
    <p:sldId id="670" r:id="rId32"/>
    <p:sldId id="635" r:id="rId33"/>
    <p:sldId id="664" r:id="rId34"/>
    <p:sldId id="636" r:id="rId35"/>
    <p:sldId id="651" r:id="rId36"/>
    <p:sldId id="653" r:id="rId37"/>
    <p:sldId id="655" r:id="rId38"/>
    <p:sldId id="657" r:id="rId39"/>
    <p:sldId id="659" r:id="rId40"/>
    <p:sldId id="662" r:id="rId41"/>
    <p:sldId id="675" r:id="rId42"/>
    <p:sldId id="676" r:id="rId43"/>
    <p:sldId id="352" r:id="rId44"/>
    <p:sldId id="585" r:id="rId45"/>
    <p:sldId id="300" r:id="rId46"/>
  </p:sldIdLst>
  <p:sldSz cx="9144000" cy="6858000" type="screen4x3"/>
  <p:notesSz cx="7772400" cy="10058400"/>
  <p:defaultTextStyle>
    <a:defPPr>
      <a:defRPr lang="en-GB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742950" lvl="1" indent="-28575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1143000" lvl="2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600200" lvl="3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2057400" lvl="4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lvl="5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6pPr>
    <a:lvl7pPr marL="2743200" lvl="6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7pPr>
    <a:lvl8pPr marL="3200400" lvl="7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8pPr>
    <a:lvl9pPr marL="3657600" lvl="8" indent="-22860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bg1"/>
        </a:solidFill>
        <a:latin typeface="Arial" panose="020B0604020202020204" pitchFamily="34" charset="0"/>
        <a:ea typeface="Arial" panose="020B0604020202020204" pitchFamily="34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/>
    <p:restoredTop sz="94660"/>
  </p:normalViewPr>
  <p:slideViewPr>
    <p:cSldViewPr showGuides="1">
      <p:cViewPr varScale="1">
        <p:scale>
          <a:sx n="62" d="100"/>
          <a:sy n="62" d="100"/>
        </p:scale>
        <p:origin x="-1316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0" Type="http://schemas.openxmlformats.org/officeDocument/2006/relationships/tableStyles" Target="tableStyles.xml"/><Relationship Id="rId5" Type="http://schemas.openxmlformats.org/officeDocument/2006/relationships/slide" Target="slides/slide2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notesMaster" Target="notesMasters/notesMaster1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1442" name="AutoShape 1"/>
          <p:cNvSpPr/>
          <p:nvPr/>
        </p:nvSpPr>
        <p:spPr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p>
            <a:pPr lvl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/>
          </p:cNvSpPr>
          <p:nvPr>
            <p:ph type="sldImg"/>
          </p:nvPr>
        </p:nvSpPr>
        <p:spPr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717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8"/>
          </a:xfrm>
          <a:prstGeom prst="rect">
            <a:avLst/>
          </a:prstGeom>
          <a:noFill/>
          <a:ln w="9525" cap="flat">
            <a:noFill/>
            <a:round/>
          </a:ln>
          <a:effectLst/>
        </p:spPr>
        <p:txBody>
          <a:bodyPr vert="horz" wrap="square" lIns="0" tIns="0" rIns="0" bIns="0" numCol="1" anchor="t" anchorCtr="0" compatLnSpc="1"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1445" name="Text Box 4"/>
          <p:cNvSpPr txBox="1"/>
          <p:nvPr/>
        </p:nvSpPr>
        <p:spPr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/>
          </a:p>
        </p:txBody>
      </p:sp>
      <p:sp>
        <p:nvSpPr>
          <p:cNvPr id="61446" name="Text Box 5"/>
          <p:cNvSpPr txBox="1"/>
          <p:nvPr/>
        </p:nvSpPr>
        <p:spPr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/>
          </a:p>
        </p:txBody>
      </p:sp>
      <p:sp>
        <p:nvSpPr>
          <p:cNvPr id="61447" name="Text Box 6"/>
          <p:cNvSpPr txBox="1"/>
          <p:nvPr/>
        </p:nvSpPr>
        <p:spPr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3" cy="500063"/>
          </a:xfrm>
          <a:prstGeom prst="rect">
            <a:avLst/>
          </a:prstGeom>
          <a:noFill/>
          <a:ln w="9525" cap="flat">
            <a:noFill/>
            <a:round/>
          </a:ln>
          <a:effectLst/>
        </p:spPr>
        <p:txBody>
          <a:bodyPr vert="horz" wrap="square" lIns="0" tIns="0" rIns="0" bIns="0" numCol="1" anchor="b" anchorCtr="0" compatLnSpc="1"/>
          <a:p>
            <a:pPr marL="215900" lvl="0" indent="-215900" algn="r" defTabSz="457200" eaLnBrk="1" hangingPunct="1">
              <a:lnSpc>
                <a:spcPct val="95000"/>
              </a:lnSpc>
              <a:buSzPct val="4500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fld id="{9A0DB2DC-4C9A-4742-B13C-FB6460FD3503}" type="slidenum">
              <a:rPr lang="en-US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rPr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  <a:ea typeface="Arial Unicode MS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2466" name="Rectangle 7"/>
          <p:cNvSpPr txBox="1">
            <a:spLocks noGrp="1"/>
          </p:cNvSpPr>
          <p:nvPr>
            <p:ph type="sldNum" sz="quarter"/>
          </p:nvPr>
        </p:nvSpPr>
        <p:spPr>
          <a:xfrm>
            <a:off x="4398963" y="9555163"/>
            <a:ext cx="3370262" cy="500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b" anchorCtr="0"/>
          <a:p>
            <a:pPr marL="215900" lvl="0" indent="-215900" algn="r" defTabSz="457200" eaLnBrk="1" hangingPunct="1">
              <a:lnSpc>
                <a:spcPct val="95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fld id="{9A0DB2DC-4C9A-4742-B13C-FB6460FD3503}" type="slidenum">
              <a:rPr lang="en-US" altLang="en-US" sz="1400" dirty="0">
                <a:ea typeface="Arial Unicode MS" pitchFamily="34" charset="-128"/>
              </a:rPr>
            </a:fld>
            <a:endParaRPr lang="en-US" altLang="en-US" sz="1400" dirty="0">
              <a:ea typeface="Arial Unicode MS" pitchFamily="34" charset="-128"/>
            </a:endParaRPr>
          </a:p>
        </p:txBody>
      </p:sp>
      <p:sp>
        <p:nvSpPr>
          <p:cNvPr id="62467" name="Rectangl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763588"/>
            <a:ext cx="5027613" cy="3770312"/>
          </a:xfrm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8" name="Rectangle 2"/>
          <p:cNvSpPr>
            <a:spLocks noGrp="1"/>
          </p:cNvSpPr>
          <p:nvPr>
            <p:ph type="body"/>
          </p:nvPr>
        </p:nvSpPr>
        <p:spPr>
          <a:xfrm>
            <a:off x="777875" y="4776788"/>
            <a:ext cx="6216650" cy="4524375"/>
          </a:xfrm>
          <a:ln/>
        </p:spPr>
        <p:txBody>
          <a:bodyPr wrap="none" lIns="0" tIns="0" rIns="0" bIns="0" anchor="ctr" anchorCtr="0"/>
          <a:p>
            <a:pPr lvl="0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1" smtClean="0"/>
              <a:t>Click to edit Master subtitle style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3808413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447800"/>
            <a:ext cx="3810000" cy="457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0000" tIns="46800" rIns="90000" bIns="4680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Tx/>
              <a:buSzPct val="100000"/>
              <a:buFont typeface="Times New Roman" panose="02020603050405020304" pitchFamily="18" charset="0"/>
              <a:buNone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1941513" cy="5743575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38"/>
            <a:ext cx="5676900" cy="5743575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noProof="1" smtClean="0"/>
              <a:t>Click to edit Master subtitle style</a:t>
            </a:r>
            <a:endParaRPr lang="en-US" noProof="1"/>
          </a:p>
        </p:txBody>
      </p:sp>
      <p:sp>
        <p:nvSpPr>
          <p:cNvPr id="14" name="Date Placeholder 2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5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>
              <a:buNone/>
            </a:pPr>
            <a:endParaRPr lang="en-US" altLang="zh-CN" dirty="0">
              <a:solidFill>
                <a:srgbClr val="D1EAEE"/>
              </a:solidFill>
            </a:endParaRPr>
          </a:p>
        </p:txBody>
      </p:sp>
      <p:sp>
        <p:nvSpPr>
          <p:cNvPr id="16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 algn="r">
              <a:buNone/>
            </a:pPr>
            <a:fld id="{9A0DB2DC-4C9A-4742-B13C-FB6460FD3503}" type="slidenum">
              <a:rPr lang="en-US" altLang="en-US" dirty="0">
                <a:solidFill>
                  <a:srgbClr val="D1EAEE"/>
                </a:solidFill>
              </a:rPr>
            </a:fld>
            <a:endParaRPr lang="en-US" altLang="en-US" dirty="0">
              <a:solidFill>
                <a:srgbClr val="D1EAE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>
              <a:buNone/>
            </a:pPr>
            <a:endParaRPr lang="en-US" altLang="zh-CN" dirty="0">
              <a:solidFill>
                <a:srgbClr val="D1EAEE"/>
              </a:solidFill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 algn="r">
              <a:buNone/>
            </a:pPr>
            <a:fld id="{9A0DB2DC-4C9A-4742-B13C-FB6460FD3503}" type="slidenum">
              <a:rPr lang="en-US" altLang="en-US" dirty="0">
                <a:solidFill>
                  <a:srgbClr val="D1EAEE"/>
                </a:solidFill>
              </a:rPr>
            </a:fld>
            <a:endParaRPr lang="en-US" altLang="en-US" dirty="0">
              <a:solidFill>
                <a:srgbClr val="D1EAE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5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lvl="1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1143000" lvl="2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600200" lvl="3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2057400" lvl="4" indent="-2286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 eaLnBrk="1" hangingPunct="1">
              <a:buNone/>
            </a:pPr>
            <a:endParaRPr lang="en-US" altLang="zh-CN" dirty="0">
              <a:solidFill>
                <a:srgbClr val="FFFFFF"/>
              </a:solidFill>
              <a:latin typeface="Constantia" panose="02030602050306030303" pitchFamily="18" charset="0"/>
              <a:ea typeface="Microsoft YaHei" panose="020B0503020204020204" pitchFamily="34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7" name="Freeform 16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>
              <a:buNone/>
            </a:pPr>
            <a:endParaRPr lang="en-US" altLang="zh-CN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p>
            <a:pPr algn="r">
              <a:buNone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noProof="1" smtClean="0"/>
              <a:t>Click to edit Master title style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noProof="1" smtClean="0"/>
              <a:t>Click to edit Master text styles</a:t>
            </a:r>
            <a:endParaRPr lang="en-US" noProof="1" smtClean="0"/>
          </a:p>
          <a:p>
            <a:pPr lvl="1"/>
            <a:r>
              <a:rPr lang="en-US" noProof="1" smtClean="0"/>
              <a:t>Second level</a:t>
            </a:r>
            <a:endParaRPr lang="en-US" noProof="1" smtClean="0"/>
          </a:p>
          <a:p>
            <a:pPr lvl="2"/>
            <a:r>
              <a:rPr lang="en-US" noProof="1" smtClean="0"/>
              <a:t>Third level</a:t>
            </a:r>
            <a:endParaRPr lang="en-US" noProof="1" smtClean="0"/>
          </a:p>
          <a:p>
            <a:pPr lvl="3"/>
            <a:r>
              <a:rPr lang="en-US" noProof="1" smtClean="0"/>
              <a:t>Fourth level</a:t>
            </a:r>
            <a:endParaRPr lang="en-US" noProof="1" smtClean="0"/>
          </a:p>
          <a:p>
            <a:pPr lvl="4"/>
            <a:r>
              <a:rPr lang="en-US" noProof="1" smtClean="0"/>
              <a:t>Fifth level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wrap="none" anchor="ctr" anchorCtr="0"/>
          <a:p>
            <a:pPr lvl="0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27" name="AutoShape 2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31"/>
            </a:avLst>
          </a:prstGeom>
          <a:noFill/>
          <a:ln w="6480" cap="sq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lvl="0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028" name="Rectangle 3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0813" cy="114141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91440" anchor="b" anchorCtr="0"/>
          <a:p>
            <a:pPr lvl="0"/>
            <a:r>
              <a:rPr lang="en-GB" altLang="en-US" dirty="0"/>
              <a:t>Click to edit the title text format</a:t>
            </a:r>
            <a:endParaRPr lang="en-GB" altLang="en-US" dirty="0"/>
          </a:p>
        </p:txBody>
      </p:sp>
      <p:sp>
        <p:nvSpPr>
          <p:cNvPr id="1029" name="Rectangle 4"/>
          <p:cNvSpPr>
            <a:spLocks noGrp="1"/>
          </p:cNvSpPr>
          <p:nvPr>
            <p:ph type="body"/>
          </p:nvPr>
        </p:nvSpPr>
        <p:spPr>
          <a:xfrm>
            <a:off x="914400" y="1447800"/>
            <a:ext cx="7770813" cy="457041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/>
          <a:p>
            <a:pPr lvl="0"/>
            <a:r>
              <a:rPr lang="en-GB" altLang="en-US" dirty="0"/>
              <a:t>Click to edit the outline text format</a:t>
            </a:r>
            <a:endParaRPr lang="en-GB" altLang="en-US" dirty="0"/>
          </a:p>
          <a:p>
            <a:pPr lvl="1"/>
            <a:r>
              <a:rPr lang="en-GB" altLang="en-US" dirty="0"/>
              <a:t>Second Outline Level</a:t>
            </a:r>
            <a:endParaRPr lang="en-GB" altLang="en-US" dirty="0"/>
          </a:p>
          <a:p>
            <a:pPr lvl="2"/>
            <a:r>
              <a:rPr lang="en-GB" altLang="en-US" dirty="0"/>
              <a:t>Third Outline Level</a:t>
            </a:r>
            <a:endParaRPr lang="en-GB" altLang="en-US" dirty="0"/>
          </a:p>
          <a:p>
            <a:pPr lvl="3"/>
            <a:r>
              <a:rPr lang="en-GB" altLang="en-US" dirty="0"/>
              <a:t>Fourth Outline Level</a:t>
            </a:r>
            <a:endParaRPr lang="en-GB" altLang="en-US" dirty="0"/>
          </a:p>
          <a:p>
            <a:pPr lvl="4"/>
            <a:r>
              <a:rPr lang="en-GB" altLang="en-US" dirty="0"/>
              <a:t>Fifth Outline Level</a:t>
            </a:r>
            <a:endParaRPr lang="en-GB" altLang="en-US" dirty="0"/>
          </a:p>
          <a:p>
            <a:pPr lvl="4"/>
            <a:r>
              <a:rPr lang="en-GB" altLang="en-US" dirty="0"/>
              <a:t>Sixth Outline Level</a:t>
            </a:r>
            <a:endParaRPr lang="en-GB" altLang="en-US" dirty="0"/>
          </a:p>
          <a:p>
            <a:pPr lvl="4"/>
            <a:r>
              <a:rPr lang="en-GB" altLang="en-US" dirty="0"/>
              <a:t>Seventh Outline Level</a:t>
            </a:r>
            <a:endParaRPr lang="en-GB" altLang="en-US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6172200" y="6191250"/>
            <a:ext cx="2474913" cy="474663"/>
          </a:xfrm>
          <a:prstGeom prst="rect">
            <a:avLst/>
          </a:prstGeom>
          <a:noFill/>
          <a:ln w="9525" cap="flat">
            <a:noFill/>
            <a:round/>
          </a:ln>
          <a:effectLst/>
        </p:spPr>
        <p:txBody>
          <a:bodyPr vert="horz" wrap="square" lIns="90000" tIns="46800" rIns="90000" bIns="46800" numCol="1" anchor="ctr" anchorCtr="0" compatLnSpc="1"/>
          <a:lstStyle>
            <a:lvl1pPr algn="r" eaLnBrk="1" hangingPunct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696464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696464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696464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31" name="Text Box 6"/>
          <p:cNvSpPr txBox="1"/>
          <p:nvPr/>
        </p:nvSpPr>
        <p:spPr>
          <a:xfrm>
            <a:off x="914400" y="617220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lvl="0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</a:pPr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212725" y="6276975"/>
            <a:ext cx="322263" cy="322263"/>
          </a:xfrm>
          <a:prstGeom prst="rect">
            <a:avLst/>
          </a:prstGeom>
          <a:solidFill>
            <a:srgbClr val="D34817"/>
          </a:solidFill>
          <a:ln w="9525" cap="flat">
            <a:noFill/>
            <a:round/>
          </a:ln>
          <a:effectLst/>
        </p:spPr>
        <p:txBody>
          <a:bodyPr vert="horz" wrap="square" lIns="0" tIns="0" rIns="0" bIns="0" numCol="1" anchor="ctr" anchorCtr="1" compatLnSpc="1"/>
          <a:lstStyle>
            <a:lvl1pPr algn="ctr">
              <a:defRPr sz="14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 lvl="0" eaLnBrk="1" hangingPunct="1">
              <a:lnSpc>
                <a:spcPct val="93000"/>
              </a:lnSpc>
              <a:buSzPct val="100000"/>
              <a:buNone/>
            </a:pPr>
            <a:fld id="{9A0DB2DC-4C9A-4742-B13C-FB6460FD3503}" type="slidenum">
              <a:rPr lang="en-US" altLang="en-US" dirty="0"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5pPr>
      <a:lvl6pPr marL="25146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6pPr>
      <a:lvl7pPr marL="29718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7pPr>
      <a:lvl8pPr marL="34290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8pPr>
      <a:lvl9pPr marL="38862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000">
          <a:solidFill>
            <a:srgbClr val="696464"/>
          </a:solidFill>
          <a:latin typeface="Franklin Gothic Book" panose="020B05030201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spcBef>
          <a:spcPts val="575"/>
        </a:spcBef>
        <a:spcAft>
          <a:spcPct val="0"/>
        </a:spcAft>
        <a:buSzPct val="100000"/>
        <a:buFont typeface="Times New Roman" panose="02020603050405020304" pitchFamily="18" charset="0"/>
        <a:buChar char="•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375"/>
        </a:spcBef>
        <a:spcAft>
          <a:spcPct val="0"/>
        </a:spcAft>
        <a:buSzPct val="100000"/>
        <a:buFont typeface="Times New Roman" panose="02020603050405020304" pitchFamily="18" charset="0"/>
        <a:buChar char="–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375"/>
        </a:spcBef>
        <a:spcAft>
          <a:spcPct val="0"/>
        </a:spcAft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375"/>
        </a:spcBef>
        <a:spcAft>
          <a:spcPct val="0"/>
        </a:spcAft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375"/>
        </a:spcBef>
        <a:spcAft>
          <a:spcPct val="0"/>
        </a:spcAft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Freeform 6"/>
          <p:cNvSpPr/>
          <p:nvPr/>
        </p:nvSpPr>
        <p:spPr bwMode="auto">
          <a:xfrm>
            <a:off x="-9525" y="-7937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381500" y="-793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0" rIns="0" bIns="0" anchor="b" anchorCtr="0"/>
          <a:p>
            <a:pPr lvl="0"/>
            <a:r>
              <a:rPr lang="en-US" altLang="id-ID" dirty="0"/>
              <a:t>Click to edit Master title style</a:t>
            </a:r>
            <a:endParaRPr lang="en-US" altLang="id-ID" dirty="0"/>
          </a:p>
        </p:txBody>
      </p:sp>
      <p:sp>
        <p:nvSpPr>
          <p:cNvPr id="2053" name="Text Placeholder 29"/>
          <p:cNvSpPr>
            <a:spLocks noGrp="1"/>
          </p:cNvSpPr>
          <p:nvPr>
            <p:ph type="body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id-ID" dirty="0"/>
              <a:t>Click to edit Master text styles</a:t>
            </a:r>
            <a:endParaRPr lang="en-US" altLang="id-ID" dirty="0"/>
          </a:p>
          <a:p>
            <a:pPr lvl="1"/>
            <a:r>
              <a:rPr lang="en-US" altLang="id-ID" dirty="0"/>
              <a:t>Second level</a:t>
            </a:r>
            <a:endParaRPr lang="en-US" altLang="id-ID" dirty="0"/>
          </a:p>
          <a:p>
            <a:pPr lvl="2"/>
            <a:r>
              <a:rPr lang="en-US" altLang="id-ID" dirty="0"/>
              <a:t>Third level</a:t>
            </a:r>
            <a:endParaRPr lang="en-US" altLang="id-ID" dirty="0"/>
          </a:p>
          <a:p>
            <a:pPr lvl="3"/>
            <a:r>
              <a:rPr lang="en-US" altLang="id-ID" dirty="0"/>
              <a:t>Fourth level</a:t>
            </a:r>
            <a:endParaRPr lang="en-US" altLang="id-ID" dirty="0"/>
          </a:p>
          <a:p>
            <a:pPr lvl="4"/>
            <a:r>
              <a:rPr lang="en-US" altLang="id-ID" dirty="0"/>
              <a:t>Fifth level</a:t>
            </a:r>
            <a:endParaRPr lang="en-US" altLang="id-ID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 sz="1200">
                <a:solidFill>
                  <a:srgbClr val="045C75"/>
                </a:solidFill>
              </a:defRPr>
            </a:lvl1pPr>
          </a:lstStyle>
          <a:p>
            <a:pPr lvl="0" eaLnBrk="1" hangingPunct="1">
              <a:buNone/>
            </a:pPr>
            <a:endParaRPr lang="en-US" altLang="zh-CN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  <a:ea typeface="Microsoft YaHei" panose="020B0503020204020204" pitchFamily="34" charset="-122"/>
              </a:rPr>
            </a:fld>
            <a:endParaRPr lang="en-US" altLang="en-US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grpSp>
        <p:nvGrpSpPr>
          <p:cNvPr id="2057" name="Group 1"/>
          <p:cNvGrpSpPr/>
          <p:nvPr/>
        </p:nvGrpSpPr>
        <p:grpSpPr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609600" y="685800"/>
            <a:ext cx="8229600" cy="3856038"/>
          </a:xfrm>
          <a:ln/>
        </p:spPr>
        <p:txBody>
          <a:bodyPr vert="horz" wrap="square" lIns="91440" tIns="45720" rIns="91440" bIns="45720" anchor="t" anchorCtr="0"/>
          <a:p>
            <a:pPr marL="0" indent="0" algn="ctr">
              <a:buNone/>
            </a:pPr>
            <a:r>
              <a:rPr lang="id-ID" altLang="id-ID" sz="3200" dirty="0">
                <a:latin typeface="Arial Rounded MT Bold" panose="020F0704030504030204" pitchFamily="34" charset="0"/>
              </a:rPr>
              <a:t>Potensi Bahan Organik Sekitar Lahan Pertanian dan Rumah untuk Bahan Pupuk Organik, untuk Mendukung Pertanian Organik</a:t>
            </a:r>
            <a:endParaRPr lang="id-ID" altLang="id-ID" sz="32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Oleh :</a:t>
            </a: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Dr. Ir. Suria Darma Idris, M.Si</a:t>
            </a: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Disampaikan pada Webinar Identifikasi dan Pengelolaan Sumberdaya Lahan di Kalimantan Timur</a:t>
            </a: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Pada 11 September 2021</a:t>
            </a:r>
            <a:endParaRPr lang="id-ID" altLang="id-ID" sz="32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 Penyelenggara Jurusan Agroekoteknologi </a:t>
            </a:r>
            <a:endParaRPr lang="id-ID" altLang="id-ID" sz="2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id-ID" altLang="id-ID" sz="2000" dirty="0">
                <a:latin typeface="Arial Rounded MT Bold" panose="020F0704030504030204" pitchFamily="34" charset="0"/>
              </a:rPr>
              <a:t>Faperta Unmul</a:t>
            </a:r>
            <a:endParaRPr lang="id-ID" altLang="id-ID" sz="1400" dirty="0">
              <a:latin typeface="Arial Rounded MT Bold" panose="020F0704030504030204" pitchFamily="34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389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273050" marR="0" lvl="0" indent="-27305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Tanah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mempunyai daya dukung yang spesifik geografis. Pada wilayah/daerah yang mempunyai gunung berapi, 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akan banyak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menerima material erupsi dari gunung tersebut; demikian pula 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dengan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wilayah/daerah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yang mempunyai hutan, 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akan banyak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menerima 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material dari </a:t>
            </a: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flora dan </a:t>
            </a:r>
            <a:r>
              <a:rPr kumimoji="0" lang="id-I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fauna hutan. </a:t>
            </a:r>
            <a:endParaRPr kumimoji="0" lang="id-ID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  <a:ln/>
        </p:spPr>
        <p:txBody>
          <a:bodyPr vert="horz" wrap="square" lIns="91440" tIns="45720" rIns="91440" bIns="45720" anchor="t" anchorCtr="0"/>
          <a:p>
            <a:r>
              <a:rPr lang="id-ID" altLang="id-ID" dirty="0"/>
              <a:t>Hasil riset yang yang terhimpun dalam Jurnal Geologi Indonesia (2006) itu memaparkan bahwa kompleks Candi Sambisari ditemukan berada 6,5 m di bawah tanah yang tidak lain adalah timbunan lahar dingin Merapi.</a:t>
            </a:r>
            <a:br>
              <a:rPr lang="id-ID" altLang="id-ID" dirty="0"/>
            </a:br>
            <a:br>
              <a:rPr lang="id-ID" altLang="id-ID" dirty="0"/>
            </a:br>
            <a:r>
              <a:rPr lang="id-ID" altLang="id-ID" dirty="0"/>
              <a:t>Ada 45 </a:t>
            </a:r>
            <a:r>
              <a:rPr lang="id-ID" altLang="id-ID" b="1" dirty="0"/>
              <a:t>gunung berapi</a:t>
            </a:r>
            <a:r>
              <a:rPr lang="id-ID" altLang="id-ID" dirty="0"/>
              <a:t> aktif di </a:t>
            </a:r>
            <a:r>
              <a:rPr lang="id-ID" altLang="id-ID" b="1" dirty="0"/>
              <a:t>pulau Jawa</a:t>
            </a:r>
            <a:r>
              <a:rPr lang="id-ID" altLang="id-ID" dirty="0"/>
              <a:t>, tidak termasuk 20 kawah dan kerucut kecil di kompleks vulkanik Dieng dan kerucut muda di kompleks kaldera Tengger.</a:t>
            </a:r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wrap="square" lIns="0" tIns="0" rIns="0" bIns="0" numCol="1" anchor="b" anchorCtr="0" compatLnSpc="1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8" name="TextBox 2"/>
          <p:cNvSpPr txBox="1"/>
          <p:nvPr/>
        </p:nvSpPr>
        <p:spPr>
          <a:xfrm>
            <a:off x="2438400" y="241300"/>
            <a:ext cx="5083175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id-ID" altLang="x-none" sz="2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Kalimantan : Kalimantan Timur</a:t>
            </a:r>
            <a:endParaRPr lang="id-ID" altLang="x-none" sz="28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ln/>
        </p:spPr>
        <p:txBody>
          <a:bodyPr vert="horz" wrap="square" lIns="0" tIns="45720" rIns="0" bIns="0" anchor="b" anchorCtr="0"/>
          <a:p>
            <a:r>
              <a:rPr lang="en-US" altLang="id-ID" dirty="0"/>
              <a:t>Bahan organik dan Tanah Hutan</a:t>
            </a:r>
            <a:endParaRPr lang="en-US" altLang="id-ID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47955" y="1189355"/>
            <a:ext cx="8834120" cy="4724400"/>
          </a:xfrm>
          <a:ln/>
        </p:spPr>
        <p:txBody>
          <a:bodyPr vert="horz" wrap="square" lIns="91440" tIns="45720" rIns="91440" bIns="45720" anchor="t" anchorCtr="0"/>
          <a:p>
            <a:r>
              <a:rPr lang="en-US" altLang="id-ID" dirty="0"/>
              <a:t>Keberadaan vegetasi di atas tanah hutan mempengaruhi secara dominan tanah di bawahnya,  karena vegetasi (flora) dan fauna hutan merupakan pensuplai seresah (bahan organik) pada tanah hutan (dalam sistem hutan). </a:t>
            </a:r>
            <a:endParaRPr lang="en-US" altLang="id-ID" dirty="0"/>
          </a:p>
          <a:p>
            <a:r>
              <a:rPr lang="en-US" altLang="id-ID" dirty="0"/>
              <a:t>Menurut Subagyo (1970), pada tanah-tanah hutan, daun-daunan dan berbagai bagian tanaman dan hewan mati tertimbun di permukan tanah, membentuk lapisan seresah yang tebal</a:t>
            </a:r>
            <a:endParaRPr lang="id-ID" altLang="id-ID" dirty="0"/>
          </a:p>
          <a:p>
            <a:r>
              <a:rPr lang="id-ID" altLang="id-ID" dirty="0"/>
              <a:t>Menurut Ruhiyat (2008), Hutan alam menjatuhkan seresah 7 – 12 ton/ha/thn</a:t>
            </a:r>
            <a:endParaRPr lang="id-ID" altLang="id-ID" dirty="0"/>
          </a:p>
          <a:p>
            <a:r>
              <a:rPr lang="en-ID" altLang="id-ID" dirty="0">
                <a:solidFill>
                  <a:schemeClr val="tx1"/>
                </a:solidFill>
                <a:latin typeface="Sitka Banner" panose="02000505000000020004" pitchFamily="2" charset="0"/>
                <a:sym typeface="+mn-ea"/>
              </a:rPr>
              <a:t>Menurut Yamani (1996) </a:t>
            </a:r>
            <a:r>
              <a:rPr lang="id-ID" altLang="id-ID" dirty="0">
                <a:solidFill>
                  <a:schemeClr val="tx1"/>
                </a:solidFill>
                <a:latin typeface="Sitka Banner" panose="02000505000000020004" pitchFamily="2" charset="0"/>
                <a:sym typeface="+mn-ea"/>
              </a:rPr>
              <a:t>H</a:t>
            </a:r>
            <a:r>
              <a:rPr lang="en-US" altLang="id-ID" dirty="0">
                <a:solidFill>
                  <a:schemeClr val="tx1"/>
                </a:solidFill>
                <a:latin typeface="Sitka Banner" panose="02000505000000020004" pitchFamily="2" charset="0"/>
                <a:sym typeface="+mn-ea"/>
              </a:rPr>
              <a:t>utan bekas tebangan </a:t>
            </a:r>
            <a:r>
              <a:rPr lang="en-US" altLang="id-ID" dirty="0">
                <a:latin typeface="Sitka Banner" panose="02000505000000020004" pitchFamily="2" charset="0"/>
                <a:sym typeface="+mn-ea"/>
              </a:rPr>
              <a:t>7.2 </a:t>
            </a:r>
            <a:r>
              <a:rPr lang="id-ID" altLang="id-ID" dirty="0">
                <a:latin typeface="Sitka Banner" panose="02000505000000020004" pitchFamily="2" charset="0"/>
                <a:sym typeface="+mn-ea"/>
              </a:rPr>
              <a:t>ton</a:t>
            </a:r>
            <a:r>
              <a:rPr lang="en-US" altLang="id-ID" dirty="0">
                <a:latin typeface="Sitka Banner" panose="02000505000000020004" pitchFamily="2" charset="0"/>
                <a:sym typeface="+mn-ea"/>
              </a:rPr>
              <a:t>/ha/th</a:t>
            </a:r>
            <a:r>
              <a:rPr lang="en-ID" altLang="en-US" dirty="0">
                <a:latin typeface="Sitka Banner" panose="02000505000000020004" pitchFamily="2" charset="0"/>
                <a:sym typeface="+mn-ea"/>
              </a:rPr>
              <a:t>n</a:t>
            </a:r>
            <a:endParaRPr lang="id-ID" altLang="id-ID" dirty="0"/>
          </a:p>
          <a:p>
            <a:endParaRPr lang="en-US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534400" cy="838200"/>
          </a:xfrm>
          <a:ln/>
        </p:spPr>
        <p:txBody>
          <a:bodyPr vert="horz" wrap="square" lIns="0" tIns="45720" rIns="0" bIns="0" anchor="b" anchorCtr="0"/>
          <a:p>
            <a:pPr algn="ctr"/>
            <a:r>
              <a:rPr lang="id-ID" alt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Hutan alam dan peradaban manusia</a:t>
            </a:r>
            <a:br>
              <a:rPr lang="id-ID" alt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altLang="id-ID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Ekosistem Alami menjadi Agroekosistem</a:t>
            </a:r>
            <a:endParaRPr lang="id-ID" altLang="id-ID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434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2514600"/>
            <a:ext cx="8239125" cy="312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ight Arrow 1"/>
          <p:cNvSpPr/>
          <p:nvPr/>
        </p:nvSpPr>
        <p:spPr>
          <a:xfrm>
            <a:off x="533400" y="1371600"/>
            <a:ext cx="609600" cy="334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3963"/>
            <a:ext cx="8229600" cy="4389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HASIL PENELITIAN</a:t>
            </a:r>
            <a:endParaRPr kumimoji="0" lang="id-ID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ln/>
        </p:spPr>
        <p:txBody>
          <a:bodyPr vert="horz" wrap="square" lIns="0" tIns="45720" rIns="0" bIns="0" anchor="b" anchorCtr="0"/>
          <a:p>
            <a:r>
              <a:rPr lang="id-ID" alt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Kandungan C-Organik, N,  dan pH dan C/N Rasio Pada Lahan Sawah Pasang Surut di Desa Sidomulyo, Kecamatan Anggana, Kabupaten Kutai Kertanegara, Kalimantan Timur </a:t>
            </a:r>
            <a:endParaRPr lang="id-ID" altLang="id-ID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457200" y="6438900"/>
            <a:ext cx="2133600" cy="838200"/>
          </a:xfrm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6388" name="Picture 1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381000" y="1676400"/>
            <a:ext cx="8382000" cy="4114800"/>
          </a:xfrm>
          <a:ln/>
        </p:spPr>
      </p:pic>
      <p:sp>
        <p:nvSpPr>
          <p:cNvPr id="16389" name="TextBox 2"/>
          <p:cNvSpPr txBox="1"/>
          <p:nvPr/>
        </p:nvSpPr>
        <p:spPr>
          <a:xfrm>
            <a:off x="990600" y="6096000"/>
            <a:ext cx="18415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id-ID" altLang="id-ID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5900738"/>
          <a:ext cx="8229600" cy="350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8000"/>
                <a:gridCol w="1295400"/>
                <a:gridCol w="1219200"/>
                <a:gridCol w="1371600"/>
                <a:gridCol w="1295401"/>
              </a:tblGrid>
              <a:tr h="350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Rerata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4,29 (SM)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3,12 (T)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0,41 (S)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7,88 (R)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404" name="Rectangle 5"/>
          <p:cNvSpPr/>
          <p:nvPr/>
        </p:nvSpPr>
        <p:spPr>
          <a:xfrm>
            <a:off x="3048000" y="4030663"/>
            <a:ext cx="91440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eaLnBrk="0" hangingPunct="0"/>
            <a:endParaRPr lang="id-ID" altLang="id-ID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  <a:ln/>
        </p:spPr>
        <p:txBody>
          <a:bodyPr vert="horz" wrap="square" lIns="0" tIns="45720" rIns="0" bIns="0" anchor="b" anchorCtr="0"/>
          <a:p>
            <a:r>
              <a:rPr lang="id-ID" alt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Kandungan C-Organik, N,  dan pH dan C/N Rasio Pada Lahan Sawah Tadah Hujan di Desa Sari Nadi, Kecamatan Kota Bangun, Kabupaten Kutai Kertanegara, Kalimantan Timur </a:t>
            </a:r>
            <a:endParaRPr lang="id-ID" altLang="id-ID" sz="2000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7412" name="Picture 1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431800" y="1752600"/>
            <a:ext cx="8280400" cy="3581400"/>
          </a:xfrm>
          <a:ln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5527675"/>
          <a:ext cx="8229600" cy="350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/>
                <a:gridCol w="1371600"/>
                <a:gridCol w="1524000"/>
                <a:gridCol w="1524000"/>
                <a:gridCol w="1752601"/>
              </a:tblGrid>
              <a:tr h="3508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Rerata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4,48 (SM)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2,08 (S)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0,34 (S)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6,28 (R)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ln/>
        </p:spPr>
        <p:txBody>
          <a:bodyPr vert="horz" wrap="square" lIns="0" tIns="45720" rIns="0" bIns="0" anchor="b" anchorCtr="0"/>
          <a:p>
            <a:r>
              <a:rPr lang="id-ID" alt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Kandungan C-Organik, N,  dan pH dan C/N Rasio Pada Lahan Sawah Rawa Lebak di Desa Rawa Mulia, </a:t>
            </a:r>
            <a:r>
              <a:rPr lang="id-ID" altLang="id-ID" sz="2000" b="1" dirty="0"/>
              <a:t>Kecamatan Long Kali, Kabupaten PPU, Kalimantan Timur</a:t>
            </a:r>
            <a:r>
              <a:rPr lang="id-ID" altLang="id-ID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Kalimantan Timur </a:t>
            </a:r>
            <a:endParaRPr lang="id-ID" altLang="id-ID" sz="2000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8436" name="Picture 5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473075" y="1981200"/>
            <a:ext cx="8094663" cy="4114800"/>
          </a:xfrm>
          <a:ln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733800"/>
          </a:xfrm>
          <a:ln/>
        </p:spPr>
        <p:txBody>
          <a:bodyPr vert="horz" wrap="square" lIns="91440" tIns="45720" rIns="91440" bIns="45720" anchor="t" anchorCtr="0"/>
          <a:p>
            <a:pPr marL="0" indent="0" algn="ctr">
              <a:buNone/>
            </a:pPr>
            <a:r>
              <a:rPr lang="id-ID" altLang="id-ID" dirty="0"/>
              <a:t>KANDUNGAN </a:t>
            </a:r>
            <a:r>
              <a:rPr lang="fi-FI" altLang="id-ID" dirty="0"/>
              <a:t>UNSUR HARA </a:t>
            </a:r>
            <a:r>
              <a:rPr lang="id-ID" altLang="id-ID" dirty="0"/>
              <a:t>NITROGEN PADA TUMBUHAN LEGUM SEKITAR RUMAH</a:t>
            </a:r>
            <a:endParaRPr lang="fi-FI" altLang="id-ID" dirty="0"/>
          </a:p>
          <a:p>
            <a:pPr marL="0" indent="0">
              <a:buNone/>
            </a:pPr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2531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7463" y="0"/>
            <a:ext cx="6840537" cy="6818313"/>
          </a:xfrm>
          <a:ln/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7010400" y="228600"/>
            <a:ext cx="2151063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40080" indent="-24638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38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405" indent="-20955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6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8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40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12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Gamal (Ganyang mati alang-alang)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Gliricidia sepium</a:t>
            </a:r>
            <a:endParaRPr kumimoji="0" lang="id-ID" altLang="id-ID" sz="1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Jaringan daun tanaman gamal mengandung 3,15% N,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0,22% P,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2,65% K,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1,35% Ca,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0,41% Mg (Ibrahim, 2002)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3555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36513"/>
            <a:ext cx="6061075" cy="4687887"/>
          </a:xfrm>
          <a:ln/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6172200" y="228600"/>
            <a:ext cx="28194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40080" indent="-24638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38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405" indent="-20955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6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8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40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12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Lamtoro Gung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L. Leucocephala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Menurut Budelman dalam Palimbungan (2006), </a:t>
            </a:r>
            <a:r>
              <a:rPr kumimoji="0" lang="id-ID" altLang="id-ID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kandungan unsur hara pada daun lamtoro</a:t>
            </a: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terdiri atas  :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667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3.84% N;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667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0.2% P;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667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2.06% K;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667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1.31%; Ca;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667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0.33% Mg.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4579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6238875" cy="5024438"/>
          </a:xfrm>
          <a:ln/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6238875" y="68263"/>
            <a:ext cx="2895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40080" indent="-24638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914400" indent="-24638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405" indent="-20955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6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8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40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1205" indent="-20955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Trembesi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Ki hujan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id-ID" altLang="id-ID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Samanea samans  </a:t>
            </a: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Berdasarkan penelitian yang dilakukan oleh Munir (2013) menunjukkan bahwa </a:t>
            </a:r>
            <a:r>
              <a:rPr kumimoji="0" lang="id-ID" altLang="id-ID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daun trembesi</a:t>
            </a: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memiliki </a:t>
            </a:r>
            <a:r>
              <a:rPr kumimoji="0" lang="id-ID" altLang="id-ID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kandungan unsur hara</a:t>
            </a: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: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    6,52% N,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    0,47% P dan 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 2" panose="05020102010507070707" pitchFamily="18" charset="2"/>
              <a:buNone/>
              <a:defRPr/>
            </a:pPr>
            <a:r>
              <a:rPr kumimoji="0" lang="id-ID" altLang="id-ID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anose="02030602050306030303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     2,25% K.</a:t>
            </a:r>
            <a:endParaRPr kumimoji="0" lang="id-ID" altLang="id-ID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anose="02030602050306030303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id-ID" altLang="id-ID" sz="1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5603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-20637"/>
            <a:ext cx="5105400" cy="6813550"/>
          </a:xfrm>
          <a:ln/>
        </p:spPr>
      </p:pic>
      <p:sp>
        <p:nvSpPr>
          <p:cNvPr id="25604" name="TextBox 4"/>
          <p:cNvSpPr txBox="1"/>
          <p:nvPr/>
        </p:nvSpPr>
        <p:spPr>
          <a:xfrm>
            <a:off x="5486400" y="152400"/>
            <a:ext cx="3276600" cy="4246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3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3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405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85750" lvl="0" indent="-285750" defTabSz="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id-ID" altLang="id-ID" sz="1800" dirty="0">
                <a:latin typeface="Arial" panose="020B0604020202020204" pitchFamily="34" charset="0"/>
                <a:ea typeface="Microsoft YaHei" panose="020B0503020204020204" pitchFamily="34" charset="-122"/>
              </a:rPr>
              <a:t>Berdasarkan hasil penelitianHeliati (1999), kandungan protein Centrocema pubescence dan Calopogonium mucunoides berturut-turut sebesar 16,13 – 24,34%, </a:t>
            </a:r>
            <a:endParaRPr lang="id-ID" altLang="id-ID" sz="18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marL="285750" lvl="0" indent="-285750" defTabSz="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id-ID" altLang="id-ID" sz="18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marL="285750" lvl="0" indent="-285750" defTabSz="4572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id-ID" altLang="id-ID" sz="1800" dirty="0">
                <a:latin typeface="Arial" panose="020B0604020202020204" pitchFamily="34" charset="0"/>
                <a:ea typeface="Microsoft YaHei" panose="020B0503020204020204" pitchFamily="34" charset="-122"/>
              </a:rPr>
              <a:t>Kadar </a:t>
            </a:r>
            <a:r>
              <a:rPr lang="id-ID" altLang="id-ID" sz="1800" b="1" dirty="0">
                <a:latin typeface="Arial" panose="020B0604020202020204" pitchFamily="34" charset="0"/>
                <a:ea typeface="Microsoft YaHei" panose="020B0503020204020204" pitchFamily="34" charset="-122"/>
              </a:rPr>
              <a:t>nitrogen</a:t>
            </a:r>
            <a:r>
              <a:rPr lang="id-ID" altLang="id-ID" sz="1800" dirty="0">
                <a:latin typeface="Arial" panose="020B0604020202020204" pitchFamily="34" charset="0"/>
                <a:ea typeface="Microsoft YaHei" panose="020B0503020204020204" pitchFamily="34" charset="-122"/>
              </a:rPr>
              <a:t> dari bermacam </a:t>
            </a:r>
            <a:r>
              <a:rPr lang="id-ID" altLang="id-ID" sz="1800" b="1" dirty="0">
                <a:latin typeface="Arial" panose="020B0604020202020204" pitchFamily="34" charset="0"/>
                <a:ea typeface="Microsoft YaHei" panose="020B0503020204020204" pitchFamily="34" charset="-122"/>
              </a:rPr>
              <a:t>protein</a:t>
            </a:r>
            <a:r>
              <a:rPr lang="id-ID" altLang="id-ID" sz="1800" dirty="0">
                <a:latin typeface="Arial" panose="020B0604020202020204" pitchFamily="34" charset="0"/>
                <a:ea typeface="Microsoft YaHei" panose="020B0503020204020204" pitchFamily="34" charset="-122"/>
              </a:rPr>
              <a:t> hampir sama yaitu sekitar 16% dan kadar </a:t>
            </a:r>
            <a:r>
              <a:rPr lang="id-ID" altLang="id-ID" sz="1800" b="1" dirty="0">
                <a:latin typeface="Arial" panose="020B0604020202020204" pitchFamily="34" charset="0"/>
                <a:ea typeface="Microsoft YaHei" panose="020B0503020204020204" pitchFamily="34" charset="-122"/>
              </a:rPr>
              <a:t>protein</a:t>
            </a:r>
            <a:r>
              <a:rPr lang="id-ID" altLang="id-ID" sz="1800" dirty="0">
                <a:latin typeface="Arial" panose="020B0604020202020204" pitchFamily="34" charset="0"/>
                <a:ea typeface="Microsoft YaHei" panose="020B0503020204020204" pitchFamily="34" charset="-122"/>
              </a:rPr>
              <a:t> dapat diketahui dengan jalan mengalikan persen nitogen dengan faktor 6,25.</a:t>
            </a:r>
            <a:endParaRPr lang="id-ID" altLang="id-ID" sz="18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6627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457200" y="1219200"/>
            <a:ext cx="8229600" cy="4110038"/>
          </a:xfrm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9144000" cy="3276600"/>
          </a:xfrm>
          <a:ln/>
        </p:spPr>
        <p:txBody>
          <a:bodyPr vert="horz" wrap="square" lIns="91440" tIns="45720" rIns="91440" bIns="45720" anchor="t" anchorCtr="0"/>
          <a:p>
            <a:pPr marL="0" indent="0" algn="ctr">
              <a:buNone/>
            </a:pPr>
            <a:r>
              <a:rPr lang="id-ID" altLang="id-ID" sz="3200" dirty="0"/>
              <a:t>UNSUR HARA PADA SISA PANEN PERTANIAN</a:t>
            </a:r>
            <a:endParaRPr lang="id-ID" altLang="id-ID" sz="3200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389438"/>
          </a:xfrm>
        </p:spPr>
        <p:txBody>
          <a:bodyPr vert="horz" wrap="square" lIns="91440" tIns="45720" rIns="91440" bIns="45720" numCol="1" anchor="t" anchorCtr="0" compatLnSpc="1"/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Tanaka dalam Tim Balitpa, (2001).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Jerami mengandung hara yang lengkap baik berupa hara makro maupun mikro.  Secara umum jerami padi mengandung masing-masing :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0,4% N,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0,2% P,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0,7% K,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7,9% Si dan </a:t>
            </a:r>
            <a:endParaRPr kumimoji="0" lang="id-ID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68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40% C</a:t>
            </a:r>
            <a:endParaRPr kumimoji="0" lang="id-ID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pPr eaLnBrk="1" hangingPunct="1"/>
            <a:endParaRPr lang="en-US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wrap="square" lIns="0" tIns="0" rIns="0" bIns="0" numCol="1" anchor="b" anchorCtr="0" compatLnSpc="1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52400"/>
            <a:ext cx="8534400" cy="4891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5" name="Picture 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088" y="5181600"/>
            <a:ext cx="9078912" cy="1447800"/>
          </a:xfrm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1747" name="Picture 2" descr="D:\Kumpulan foto penelitian Inventarisasi\Sisa batang padi4.jpg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-9525" y="304800"/>
            <a:ext cx="9144000" cy="5091113"/>
          </a:xfrm>
          <a:ln/>
        </p:spPr>
      </p:pic>
      <p:sp>
        <p:nvSpPr>
          <p:cNvPr id="31748" name="TextBox 1"/>
          <p:cNvSpPr txBox="1"/>
          <p:nvPr/>
        </p:nvSpPr>
        <p:spPr>
          <a:xfrm>
            <a:off x="152400" y="5486400"/>
            <a:ext cx="8931275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id-ID" altLang="id-ID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Gambar foto batang padi sisa panen di lahan, Desa Sidomulyo, Kecamatan Anggana.</a:t>
            </a:r>
            <a:endParaRPr lang="id-ID" altLang="id-ID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r>
              <a:rPr lang="id-ID" altLang="id-ID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Kab Kutai Kertanegara. Kaltim</a:t>
            </a:r>
            <a:endParaRPr lang="id-ID" altLang="id-ID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2772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7463" y="0"/>
            <a:ext cx="9182100" cy="5638800"/>
          </a:xfrm>
          <a:ln/>
        </p:spPr>
      </p:pic>
      <p:sp>
        <p:nvSpPr>
          <p:cNvPr id="32773" name="TextBox 1"/>
          <p:cNvSpPr txBox="1"/>
          <p:nvPr/>
        </p:nvSpPr>
        <p:spPr>
          <a:xfrm>
            <a:off x="381000" y="5943600"/>
            <a:ext cx="81534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id-ID" altLang="id-ID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Gambar foto jerami padi sisa panen di lahan, Desa Keluang Paser Jaya, Kecamatan Kuaro, Kab Paser. Kaltim</a:t>
            </a:r>
            <a:endParaRPr lang="id-ID" altLang="id-ID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3797" name="Picture 2" descr="E:\Kumpulan foto penelitian Inventarisasi\WhatsApp Image 2019-12-04 at 13.01.49(4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0" y="-257175"/>
            <a:ext cx="9829800" cy="737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4819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828800" y="152400"/>
            <a:ext cx="5486400" cy="4800600"/>
          </a:xfrm>
          <a:ln/>
        </p:spPr>
      </p:pic>
      <p:pic>
        <p:nvPicPr>
          <p:cNvPr id="3482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8" y="5105400"/>
            <a:ext cx="8450262" cy="1524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5845" name="Picture 2" descr="E:\Kumpulan foto penelitian Inventarisasi\WhatsApp Image 2019-12-04 at 13.01.49(5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2900" y="-257175"/>
            <a:ext cx="9829800" cy="737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4290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id-ID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GULMA SAWAH</a:t>
            </a:r>
            <a:endParaRPr kumimoji="0" lang="id-ID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7891" name="Picture 2" descr="E:\Kumpulan foto penelitian Inventarisasi\WhatsApp Image 2019-11-22 at 16.09.43.jpeg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3503930" cy="4782185"/>
          </a:xfrm>
          <a:ln/>
        </p:spPr>
      </p:pic>
      <p:pic>
        <p:nvPicPr>
          <p:cNvPr id="3789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876800"/>
            <a:ext cx="4088765" cy="5822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8915" name="Picture 2" descr="E:\Kumpulan foto penelitian Inventarisasi\WhatsApp Image 2019-11-22 at 16.09.44(1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1538" y="138113"/>
            <a:ext cx="4800600" cy="479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5257800"/>
            <a:ext cx="8915400" cy="1279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39939" name="Picture 2" descr="E:\Kumpulan foto penelitian Inventarisasi\aneka jenis gulma.jpg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673100" y="152400"/>
            <a:ext cx="7797800" cy="4389438"/>
          </a:xfrm>
          <a:ln/>
        </p:spPr>
      </p:pic>
      <p:pic>
        <p:nvPicPr>
          <p:cNvPr id="3994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8" y="4625975"/>
            <a:ext cx="9034462" cy="1598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41" name="Rectangle 6"/>
          <p:cNvSpPr/>
          <p:nvPr/>
        </p:nvSpPr>
        <p:spPr>
          <a:xfrm>
            <a:off x="8539163" y="6018213"/>
            <a:ext cx="57785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id-ID" altLang="id-ID" sz="2400" b="1" dirty="0">
                <a:solidFill>
                  <a:srgbClr val="00B05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ST</a:t>
            </a:r>
            <a:endParaRPr lang="id-ID" altLang="id-ID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0963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743200" y="228600"/>
            <a:ext cx="3429000" cy="4389438"/>
          </a:xfrm>
          <a:ln/>
        </p:spPr>
      </p:pic>
      <p:pic>
        <p:nvPicPr>
          <p:cNvPr id="4096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3" y="4876800"/>
            <a:ext cx="8486775" cy="1219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609600" y="3048000"/>
            <a:ext cx="8229600" cy="3246438"/>
          </a:xfrm>
          <a:ln/>
        </p:spPr>
        <p:txBody>
          <a:bodyPr vert="horz" wrap="square" lIns="91440" tIns="45720" rIns="91440" bIns="45720" anchor="t" anchorCtr="0"/>
          <a:p>
            <a:pPr marL="0" indent="0" algn="ctr">
              <a:buNone/>
            </a:pPr>
            <a:r>
              <a:rPr lang="fi-FI" altLang="id-ID" dirty="0"/>
              <a:t>UNSUR HARA PADA </a:t>
            </a:r>
            <a:r>
              <a:rPr lang="id-ID" altLang="id-ID" dirty="0"/>
              <a:t>DAUN BUAH-BUAHAN </a:t>
            </a:r>
            <a:endParaRPr lang="id-ID" altLang="id-ID" dirty="0"/>
          </a:p>
          <a:p>
            <a:pPr marL="0" indent="0" algn="ctr">
              <a:buNone/>
            </a:pPr>
            <a:r>
              <a:rPr lang="id-ID" altLang="id-ID" dirty="0"/>
              <a:t>DI SEKITAR RUMAH</a:t>
            </a:r>
            <a:endParaRPr lang="fi-FI" altLang="id-ID" dirty="0"/>
          </a:p>
          <a:p>
            <a:pPr marL="0" indent="0">
              <a:buNone/>
            </a:pPr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90550"/>
          </a:xfrm>
          <a:ln/>
        </p:spPr>
        <p:txBody>
          <a:bodyPr vert="horz" wrap="square" lIns="0" tIns="45720" rIns="0" bIns="0" anchor="b" anchorCtr="0"/>
          <a:p>
            <a:r>
              <a:rPr lang="id-ID" altLang="id-ID" sz="4000" dirty="0"/>
              <a:t>Kenampakan sekitar rumah petani</a:t>
            </a:r>
            <a:endParaRPr lang="id-ID" altLang="id-ID" sz="4000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3012" name="Picture 2" descr="E:\Kumpulan foto penelitian Inventarisasi\WhatsApp Image 2019-11-21 at 17.50.49(1).jpeg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066800" y="1600200"/>
            <a:ext cx="6629400" cy="4972050"/>
          </a:xfrm>
          <a:ln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4035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3813" y="914400"/>
            <a:ext cx="4572000" cy="5243513"/>
          </a:xfrm>
          <a:ln/>
        </p:spPr>
      </p:pic>
      <p:pic>
        <p:nvPicPr>
          <p:cNvPr id="4403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188" y="914400"/>
            <a:ext cx="4595812" cy="5334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506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863" y="354013"/>
            <a:ext cx="4419600" cy="6149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1" name="Picture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87875" y="381000"/>
            <a:ext cx="4556125" cy="6019800"/>
          </a:xfrm>
          <a:ln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608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513"/>
            <a:ext cx="4572000" cy="6811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5" name="Picture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6763" y="36513"/>
            <a:ext cx="4570412" cy="5754687"/>
          </a:xfrm>
          <a:ln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710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275" y="330200"/>
            <a:ext cx="4530725" cy="5786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9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13" y="304800"/>
            <a:ext cx="4560887" cy="556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813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4800"/>
            <a:ext cx="4572000" cy="653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3" name="Picture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52950" y="304800"/>
            <a:ext cx="4591050" cy="5867400"/>
          </a:xfrm>
          <a:ln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915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82563"/>
            <a:ext cx="4511675" cy="5075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7" name="Picture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52400"/>
            <a:ext cx="4643437" cy="5257800"/>
          </a:xfrm>
          <a:ln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017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138113"/>
            <a:ext cx="6096000" cy="6581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42950"/>
          </a:xfrm>
          <a:ln/>
        </p:spPr>
        <p:txBody>
          <a:bodyPr vert="horz" wrap="square" lIns="0" tIns="45720" rIns="0" bIns="0" anchor="b" anchorCtr="0"/>
          <a:p>
            <a:r>
              <a:rPr lang="id-ID" altLang="id-ID" dirty="0"/>
              <a:t>Apa yang harus kita Kerjakan</a:t>
            </a:r>
            <a:endParaRPr lang="id-ID" altLang="id-ID" dirty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id-ID" altLang="id-ID" dirty="0"/>
              <a:t>Sosialisasi hasil-hasil penelitian kepada petani dan pemangku kepentingan tentang bahan organik di sekitar sebagai sumber pupuk organik </a:t>
            </a:r>
            <a:endParaRPr lang="id-ID" altLang="id-ID" dirty="0"/>
          </a:p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id-ID" altLang="id-ID" dirty="0"/>
              <a:t>Pelatihan pembuatan kompos/bokhasi dan pupuk cair dari bahan sekitar pertanian dan rumah petani</a:t>
            </a:r>
            <a:endParaRPr lang="id-ID" altLang="id-ID" dirty="0"/>
          </a:p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id-ID" altLang="id-ID" dirty="0"/>
              <a:t>Pendampingan praktik pertanian organik/semi organik berkelanjutan</a:t>
            </a:r>
            <a:endParaRPr lang="id-ID" altLang="id-ID" dirty="0"/>
          </a:p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id-ID" altLang="id-ID" dirty="0"/>
              <a:t>Perbaikan sistem budidaya pertanian menuju pertnian berkelanjutan</a:t>
            </a:r>
            <a:endParaRPr lang="id-ID" altLang="id-ID" dirty="0"/>
          </a:p>
          <a:p>
            <a:pPr marL="514350" indent="-514350">
              <a:buFont typeface="Wingdings 2" panose="05020102010507070707" pitchFamily="18" charset="2"/>
              <a:buAutoNum type="arabicPeriod"/>
            </a:pPr>
            <a:endParaRPr lang="id-ID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68313" y="152400"/>
            <a:ext cx="8229600" cy="533400"/>
          </a:xfrm>
          <a:ln/>
        </p:spPr>
        <p:txBody>
          <a:bodyPr vert="horz" wrap="square" lIns="0" tIns="45720" rIns="0" bIns="0" anchor="b" anchorCtr="0"/>
          <a:p>
            <a:pPr algn="ctr"/>
            <a:r>
              <a:rPr lang="id-ID" altLang="id-ID" sz="3600" dirty="0"/>
              <a:t>Praktik-praktik sederhana</a:t>
            </a:r>
            <a:endParaRPr lang="id-ID" altLang="id-ID" sz="3600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2228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914400" y="685800"/>
            <a:ext cx="3657600" cy="2743200"/>
          </a:xfrm>
          <a:ln/>
        </p:spPr>
      </p:pic>
      <p:pic>
        <p:nvPicPr>
          <p:cNvPr id="52229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13" y="685800"/>
            <a:ext cx="3656012" cy="274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13" y="342900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1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113" y="3429000"/>
            <a:ext cx="3656012" cy="2743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pPr eaLnBrk="1" hangingPunct="1"/>
            <a:endParaRPr lang="en-US" altLang="id-ID" dirty="0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 eaLnBrk="1" hangingPunct="1"/>
            <a:endParaRPr lang="en-US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4277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905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ln/>
        </p:spPr>
        <p:txBody>
          <a:bodyPr vert="horz" wrap="square" lIns="0" tIns="45720" rIns="0" bIns="0" anchor="b" anchorCtr="0"/>
          <a:p>
            <a:endParaRPr lang="en-US" altLang="id-ID" dirty="0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wrap="square" lIns="0" tIns="0" rIns="0" bIns="0" numCol="1" anchor="b" anchorCtr="0" compatLnSpc="1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7/23/17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7348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304800"/>
            <a:ext cx="9091613" cy="6096000"/>
          </a:xfrm>
          <a:ln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Text Box 1"/>
          <p:cNvSpPr txBox="1"/>
          <p:nvPr/>
        </p:nvSpPr>
        <p:spPr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ctr" anchorCtr="0"/>
          <a:lstStyle>
            <a:lvl1pPr marL="342900" indent="-342900" algn="l" defTabSz="457200" rtl="0" eaLnBrk="0" fontAlgn="base" hangingPunct="0">
              <a:spcBef>
                <a:spcPts val="5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•"/>
              <a:defRPr sz="2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–"/>
              <a:defRPr sz="24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5pPr>
          </a:lstStyle>
          <a:p>
            <a:pPr marL="0" lvl="0" indent="0" algn="r" defTabSz="457200" eaLnBrk="1" hangingPunct="1">
              <a:lnSpc>
                <a:spcPct val="93000"/>
              </a:lnSpc>
              <a:spcBef>
                <a:spcPct val="0"/>
              </a:spcBef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1400" dirty="0">
                <a:solidFill>
                  <a:srgbClr val="69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7/23/17</a:t>
            </a:r>
            <a:endParaRPr lang="en-US" altLang="en-US" sz="1400" dirty="0">
              <a:solidFill>
                <a:srgbClr val="696464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0419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0420" name="Rectangle 3"/>
          <p:cNvSpPr/>
          <p:nvPr/>
        </p:nvSpPr>
        <p:spPr>
          <a:xfrm>
            <a:off x="381000" y="5029200"/>
            <a:ext cx="6477000" cy="103981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342900" indent="-342900" algn="l" defTabSz="457200" rtl="0" eaLnBrk="0" fontAlgn="base" hangingPunct="0">
              <a:spcBef>
                <a:spcPts val="5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•"/>
              <a:defRPr sz="2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–"/>
              <a:defRPr sz="24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defTabSz="457200" rtl="0" eaLnBrk="0" fontAlgn="base" hangingPunct="0">
              <a:spcBef>
                <a:spcPts val="375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+mn-lt"/>
                <a:ea typeface="+mn-ea"/>
              </a:defRPr>
            </a:lvl5pPr>
          </a:lstStyle>
          <a:p>
            <a:pPr marL="0" lvl="0" indent="0" defTabSz="457200" eaLnBrk="1">
              <a:lnSpc>
                <a:spcPct val="93000"/>
              </a:lnSpc>
              <a:spcBef>
                <a:spcPct val="0"/>
              </a:spcBef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66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Terima Kasih</a:t>
            </a:r>
            <a:r>
              <a:rPr lang="en-US" altLang="en-US" sz="6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6600" b="1" dirty="0">
              <a:solidFill>
                <a:srgbClr val="FFFFFF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Franklin Gothic Book"/>
        <a:ea typeface="Microsoft YaHei"/>
        <a:cs typeface=""/>
      </a:majorFont>
      <a:minorFont>
        <a:latin typeface="Perpetu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0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4347</Words>
  <Application>WPS Presentation</Application>
  <PresentationFormat>On-screen Show (4:3)</PresentationFormat>
  <Paragraphs>212</Paragraphs>
  <Slides>43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61" baseType="lpstr">
      <vt:lpstr>Arial</vt:lpstr>
      <vt:lpstr>SimSun</vt:lpstr>
      <vt:lpstr>Wingdings</vt:lpstr>
      <vt:lpstr>Microsoft YaHei</vt:lpstr>
      <vt:lpstr>Franklin Gothic Book</vt:lpstr>
      <vt:lpstr>Times New Roman</vt:lpstr>
      <vt:lpstr>Perpetua</vt:lpstr>
      <vt:lpstr>Calibri</vt:lpstr>
      <vt:lpstr>Constantia</vt:lpstr>
      <vt:lpstr>Wingdings 2</vt:lpstr>
      <vt:lpstr>Arial Unicode MS</vt:lpstr>
      <vt:lpstr>Arial Rounded MT Bold</vt:lpstr>
      <vt:lpstr>Sitka Banner</vt:lpstr>
      <vt:lpstr>Wingdings 2</vt:lpstr>
      <vt:lpstr>Arial Unicode MS</vt:lpstr>
      <vt:lpstr>Calibri</vt:lpstr>
      <vt:lpstr>Office Theme</vt:lpstr>
      <vt:lpstr>Flow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Upaya Peningkatan Produktivitas Tanah Pasca Tambang Batubara Dalam Kawasan Hutan Dengan Input Bahan Organik</dc:title>
  <dc:creator>dedy</dc:creator>
  <cp:lastModifiedBy>ACER</cp:lastModifiedBy>
  <cp:revision>232</cp:revision>
  <dcterms:created xsi:type="dcterms:W3CDTF">2019-08-28T06:08:47Z</dcterms:created>
  <dcterms:modified xsi:type="dcterms:W3CDTF">2021-09-08T01:53:47Z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1033-11.2.0.10265</vt:lpwstr>
  </property>
  <property fmtid="{D5CDD505-2E9C-101B-9397-08002B2CF9AE}" pid="3" name="ICV">
    <vt:lpwstr>B88589F85665499BA4A5CA62E8C771A6</vt:lpwstr>
  </property>
</Properties>
</file>