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1" r:id="rId4"/>
    <p:sldId id="259" r:id="rId5"/>
    <p:sldId id="262" r:id="rId6"/>
    <p:sldId id="272" r:id="rId7"/>
    <p:sldId id="263" r:id="rId8"/>
    <p:sldId id="264" r:id="rId9"/>
    <p:sldId id="258" r:id="rId10"/>
    <p:sldId id="265" r:id="rId11"/>
    <p:sldId id="267" r:id="rId12"/>
    <p:sldId id="270" r:id="rId13"/>
    <p:sldId id="271" r:id="rId14"/>
    <p:sldId id="260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600000"/>
    <a:srgbClr val="9EFF29"/>
    <a:srgbClr val="003635"/>
    <a:srgbClr val="5DD5FF"/>
    <a:srgbClr val="00217E"/>
    <a:srgbClr val="FF8225"/>
    <a:srgbClr val="FF2549"/>
    <a:srgbClr val="FF0D97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432" y="2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51276" y="2588344"/>
            <a:ext cx="7757648" cy="157807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9149" y="4155360"/>
            <a:ext cx="7766107" cy="678426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FF993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190" y="762654"/>
            <a:ext cx="8259098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FF99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5" y="1548581"/>
            <a:ext cx="8244349" cy="3200399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673" y="354917"/>
            <a:ext cx="6555934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9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23" y="1128250"/>
            <a:ext cx="6526162" cy="350862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564" y="632978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FF99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72189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94287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72189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94287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9543" y="2551470"/>
            <a:ext cx="7824018" cy="1755058"/>
          </a:xfrm>
        </p:spPr>
        <p:txBody>
          <a:bodyPr>
            <a:normAutofit/>
          </a:bodyPr>
          <a:lstStyle/>
          <a:p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di Indonesia</a:t>
            </a:r>
            <a:br>
              <a:rPr lang="en-US" dirty="0" smtClean="0"/>
            </a:br>
            <a:r>
              <a:rPr lang="en-US" sz="1400" dirty="0" err="1" smtClean="0"/>
              <a:t>by.Enny</a:t>
            </a:r>
            <a:r>
              <a:rPr lang="en-US" sz="1400" dirty="0" smtClean="0"/>
              <a:t> </a:t>
            </a:r>
            <a:r>
              <a:rPr lang="en-US" sz="1400" dirty="0" err="1" smtClean="0"/>
              <a:t>Fathurachmi</a:t>
            </a: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0548" y="4129539"/>
            <a:ext cx="7883014" cy="730043"/>
          </a:xfrm>
        </p:spPr>
        <p:txBody>
          <a:bodyPr>
            <a:normAutofit fontScale="62500" lnSpcReduction="20000"/>
          </a:bodyPr>
          <a:lstStyle/>
          <a:p>
            <a:r>
              <a:rPr lang="en-US" sz="1800" dirty="0" err="1" smtClean="0"/>
              <a:t>Dipresentasikan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/>
              <a:t>K</a:t>
            </a:r>
            <a:r>
              <a:rPr lang="en-US" sz="1800" dirty="0" err="1" smtClean="0"/>
              <a:t>egiatan</a:t>
            </a:r>
            <a:r>
              <a:rPr lang="en-US" sz="1800" dirty="0" smtClean="0"/>
              <a:t> </a:t>
            </a:r>
            <a:r>
              <a:rPr lang="en-US" sz="1800" dirty="0"/>
              <a:t>FGD </a:t>
            </a:r>
            <a:r>
              <a:rPr lang="en-US" sz="1800" dirty="0" err="1"/>
              <a:t>penyusunan</a:t>
            </a:r>
            <a:r>
              <a:rPr lang="en-US" sz="1800" dirty="0"/>
              <a:t> Background Study </a:t>
            </a:r>
            <a:r>
              <a:rPr lang="en-US" sz="1800" dirty="0" err="1"/>
              <a:t>Rencana</a:t>
            </a:r>
            <a:r>
              <a:rPr lang="en-US" sz="1800" dirty="0"/>
              <a:t> Pembangunan </a:t>
            </a:r>
            <a:r>
              <a:rPr lang="en-US" sz="1800" dirty="0" err="1"/>
              <a:t>Jangka</a:t>
            </a:r>
            <a:endParaRPr lang="en-US" sz="1800" dirty="0"/>
          </a:p>
          <a:p>
            <a:r>
              <a:rPr lang="en-US" sz="1800" dirty="0" err="1"/>
              <a:t>Panjang</a:t>
            </a:r>
            <a:r>
              <a:rPr lang="en-US" sz="1800" dirty="0"/>
              <a:t> (RPJPN) 2025-2045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Rencana</a:t>
            </a:r>
            <a:r>
              <a:rPr lang="en-US" sz="1800" dirty="0"/>
              <a:t> Pembangunan </a:t>
            </a:r>
            <a:r>
              <a:rPr lang="en-US" sz="1800" dirty="0" err="1"/>
              <a:t>Jangka</a:t>
            </a:r>
            <a:r>
              <a:rPr lang="en-US" sz="1800" dirty="0"/>
              <a:t> </a:t>
            </a:r>
            <a:r>
              <a:rPr lang="en-US" sz="1800" dirty="0" err="1"/>
              <a:t>Menengah</a:t>
            </a:r>
            <a:r>
              <a:rPr lang="en-US" sz="1800" dirty="0"/>
              <a:t> </a:t>
            </a:r>
            <a:r>
              <a:rPr lang="en-US" sz="1800" dirty="0" err="1"/>
              <a:t>Nasional</a:t>
            </a:r>
            <a:endParaRPr lang="en-US" sz="1800" dirty="0"/>
          </a:p>
          <a:p>
            <a:r>
              <a:rPr lang="en-US" sz="1800" dirty="0"/>
              <a:t>(RPJMN) 2025-2029 </a:t>
            </a:r>
            <a:r>
              <a:rPr lang="en-US" sz="1800" dirty="0" err="1"/>
              <a:t>Bidang</a:t>
            </a:r>
            <a:r>
              <a:rPr lang="en-US" sz="1800" dirty="0"/>
              <a:t> </a:t>
            </a:r>
            <a:r>
              <a:rPr lang="en-US" sz="1800" dirty="0" err="1"/>
              <a:t>Politik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 smtClean="0"/>
              <a:t>Komunikas</a:t>
            </a:r>
            <a:r>
              <a:rPr lang="en-US" sz="1800" dirty="0" smtClean="0"/>
              <a:t>, </a:t>
            </a:r>
            <a:r>
              <a:rPr lang="en-US" sz="1800" dirty="0" err="1" smtClean="0"/>
              <a:t>Bappenas</a:t>
            </a:r>
            <a:endParaRPr lang="en-US" sz="1800" dirty="0" smtClean="0"/>
          </a:p>
          <a:p>
            <a:r>
              <a:rPr lang="en-US" sz="1800" dirty="0" smtClean="0"/>
              <a:t>Balikpapan, 06 September 2022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Radikalisme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Terorisme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Faktual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mengganti</a:t>
            </a:r>
            <a:r>
              <a:rPr lang="en-US" dirty="0" smtClean="0"/>
              <a:t> </a:t>
            </a:r>
            <a:r>
              <a:rPr lang="en-US" dirty="0" err="1" smtClean="0"/>
              <a:t>pondasi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pluralisme</a:t>
            </a:r>
            <a:r>
              <a:rPr lang="en-US" dirty="0" smtClean="0"/>
              <a:t>/</a:t>
            </a:r>
            <a:r>
              <a:rPr lang="en-US" dirty="0" err="1" smtClean="0"/>
              <a:t>kebhinekaan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Strategi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(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;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keterampilan</a:t>
            </a:r>
            <a:r>
              <a:rPr lang="en-US" dirty="0" smtClean="0"/>
              <a:t>, </a:t>
            </a:r>
            <a:r>
              <a:rPr lang="en-US" dirty="0" err="1" smtClean="0"/>
              <a:t>kekritisan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Filterisasi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96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Demokrasi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err="1" smtClean="0"/>
              <a:t>Secara</a:t>
            </a:r>
            <a:r>
              <a:rPr lang="en-US" sz="1600" dirty="0" smtClean="0"/>
              <a:t> ideal proses </a:t>
            </a:r>
            <a:r>
              <a:rPr lang="en-US" sz="1600" dirty="0" err="1" smtClean="0"/>
              <a:t>demokrasi</a:t>
            </a:r>
            <a:r>
              <a:rPr lang="en-US" sz="1600" dirty="0" smtClean="0"/>
              <a:t> yang </a:t>
            </a:r>
            <a:r>
              <a:rPr lang="en-US" sz="1600" dirty="0" err="1" smtClean="0"/>
              <a:t>baik</a:t>
            </a:r>
            <a:r>
              <a:rPr lang="en-US" sz="1600" dirty="0" smtClean="0"/>
              <a:t> </a:t>
            </a:r>
            <a:r>
              <a:rPr lang="en-US" sz="1600" dirty="0" err="1" smtClean="0"/>
              <a:t>tergantung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kemampuan</a:t>
            </a:r>
            <a:r>
              <a:rPr lang="en-US" sz="1600" dirty="0" smtClean="0"/>
              <a:t> </a:t>
            </a:r>
            <a:r>
              <a:rPr lang="en-US" sz="1600" dirty="0" err="1" smtClean="0"/>
              <a:t>ekstraktif</a:t>
            </a:r>
            <a:r>
              <a:rPr lang="en-US" sz="1600" dirty="0" smtClean="0"/>
              <a:t>, </a:t>
            </a:r>
            <a:r>
              <a:rPr lang="en-US" sz="1600" dirty="0" err="1" smtClean="0"/>
              <a:t>distributif</a:t>
            </a:r>
            <a:r>
              <a:rPr lang="en-US" sz="1600" dirty="0" smtClean="0"/>
              <a:t>, </a:t>
            </a:r>
            <a:r>
              <a:rPr lang="en-US" sz="1600" dirty="0" err="1" smtClean="0"/>
              <a:t>regulatif</a:t>
            </a:r>
            <a:r>
              <a:rPr lang="en-US" sz="1600" dirty="0" smtClean="0"/>
              <a:t>, </a:t>
            </a:r>
            <a:r>
              <a:rPr lang="en-US" sz="1600" dirty="0" err="1" smtClean="0"/>
              <a:t>responsif</a:t>
            </a:r>
            <a:r>
              <a:rPr lang="en-US" sz="1600" dirty="0" smtClean="0"/>
              <a:t>, </a:t>
            </a:r>
            <a:r>
              <a:rPr lang="en-US" sz="1600" dirty="0" err="1" smtClean="0"/>
              <a:t>simbolik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kemampuan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politik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domestik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internasional</a:t>
            </a:r>
            <a:r>
              <a:rPr lang="en-US" sz="1600" dirty="0" smtClean="0"/>
              <a:t>.</a:t>
            </a:r>
          </a:p>
          <a:p>
            <a:r>
              <a:rPr lang="en-US" sz="1600" dirty="0" err="1" smtClean="0"/>
              <a:t>Syarat</a:t>
            </a:r>
            <a:r>
              <a:rPr lang="en-US" sz="1600" dirty="0" smtClean="0"/>
              <a:t> </a:t>
            </a:r>
            <a:r>
              <a:rPr lang="en-US" sz="1600" dirty="0" err="1" smtClean="0"/>
              <a:t>demokrasi</a:t>
            </a:r>
            <a:r>
              <a:rPr lang="en-US" sz="1600" dirty="0" smtClean="0"/>
              <a:t> </a:t>
            </a:r>
            <a:r>
              <a:rPr lang="en-US" sz="1600" dirty="0" err="1" smtClean="0"/>
              <a:t>terkonsolidasi</a:t>
            </a:r>
            <a:endParaRPr lang="en-US" sz="1600" dirty="0" smtClean="0"/>
          </a:p>
          <a:p>
            <a:pPr marL="514350" indent="-152400">
              <a:buFont typeface="+mj-lt"/>
              <a:buAutoNum type="arabicPeriod"/>
            </a:pPr>
            <a:r>
              <a:rPr lang="en-US" sz="1600" dirty="0" err="1" smtClean="0"/>
              <a:t>Pemerintahan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berdasarkan</a:t>
            </a:r>
            <a:r>
              <a:rPr lang="en-US" sz="1600" dirty="0" smtClean="0"/>
              <a:t> </a:t>
            </a:r>
            <a:r>
              <a:rPr lang="en-US" sz="1600" dirty="0" err="1" smtClean="0"/>
              <a:t>hukum</a:t>
            </a:r>
            <a:endParaRPr lang="en-US" sz="1600" dirty="0" smtClean="0"/>
          </a:p>
          <a:p>
            <a:pPr marL="514350" indent="-152400">
              <a:buFont typeface="+mj-lt"/>
              <a:buAutoNum type="arabicPeriod"/>
            </a:pPr>
            <a:r>
              <a:rPr lang="en-US" sz="1400" dirty="0" err="1" smtClean="0"/>
              <a:t>Birokrasi</a:t>
            </a:r>
            <a:r>
              <a:rPr lang="en-US" sz="1400" dirty="0" smtClean="0"/>
              <a:t> yang </a:t>
            </a:r>
            <a:r>
              <a:rPr lang="en-US" sz="1400" dirty="0" err="1" smtClean="0"/>
              <a:t>profesional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netral</a:t>
            </a:r>
            <a:endParaRPr lang="en-US" sz="1400" dirty="0" smtClean="0"/>
          </a:p>
          <a:p>
            <a:pPr marL="514350" indent="-152400">
              <a:buFont typeface="+mj-lt"/>
              <a:buAutoNum type="arabicPeriod"/>
            </a:pPr>
            <a:r>
              <a:rPr lang="en-US" sz="1400" dirty="0" err="1" smtClean="0"/>
              <a:t>Masyarakat</a:t>
            </a:r>
            <a:r>
              <a:rPr lang="en-US" sz="1400" dirty="0" smtClean="0"/>
              <a:t> </a:t>
            </a:r>
            <a:r>
              <a:rPr lang="en-US" sz="1400" dirty="0" err="1" smtClean="0"/>
              <a:t>sipil</a:t>
            </a:r>
            <a:r>
              <a:rPr lang="en-US" sz="1400" dirty="0" smtClean="0"/>
              <a:t> yang </a:t>
            </a:r>
            <a:r>
              <a:rPr lang="en-US" sz="1400" dirty="0" err="1" smtClean="0"/>
              <a:t>otonom</a:t>
            </a:r>
            <a:endParaRPr lang="en-US" sz="1400" dirty="0" smtClean="0"/>
          </a:p>
          <a:p>
            <a:pPr marL="514350" indent="-152400">
              <a:buFont typeface="+mj-lt"/>
              <a:buAutoNum type="arabicPeriod"/>
            </a:pPr>
            <a:r>
              <a:rPr lang="en-US" sz="1400" dirty="0" err="1" smtClean="0"/>
              <a:t>Masyarakat</a:t>
            </a:r>
            <a:r>
              <a:rPr lang="en-US" sz="1400" dirty="0" smtClean="0"/>
              <a:t> </a:t>
            </a:r>
            <a:r>
              <a:rPr lang="en-US" sz="1400" dirty="0" err="1" smtClean="0"/>
              <a:t>ekonomi</a:t>
            </a:r>
            <a:r>
              <a:rPr lang="en-US" sz="1400" dirty="0" smtClean="0"/>
              <a:t> yang </a:t>
            </a:r>
            <a:r>
              <a:rPr lang="en-US" sz="1400" dirty="0" err="1" smtClean="0"/>
              <a:t>otonom</a:t>
            </a:r>
            <a:endParaRPr lang="en-US" sz="1400" dirty="0" smtClean="0"/>
          </a:p>
          <a:p>
            <a:pPr marL="514350" indent="-152400">
              <a:buFont typeface="+mj-lt"/>
              <a:buAutoNum type="arabicPeriod"/>
            </a:pPr>
            <a:r>
              <a:rPr lang="en-US" sz="1400" dirty="0" err="1" smtClean="0"/>
              <a:t>Masyarakat</a:t>
            </a:r>
            <a:r>
              <a:rPr lang="en-US" sz="1400" dirty="0" smtClean="0"/>
              <a:t> </a:t>
            </a:r>
            <a:r>
              <a:rPr lang="en-US" sz="1400" dirty="0" err="1" smtClean="0"/>
              <a:t>ekonomi</a:t>
            </a:r>
            <a:r>
              <a:rPr lang="en-US" sz="1400" dirty="0" smtClean="0"/>
              <a:t> yang </a:t>
            </a:r>
            <a:r>
              <a:rPr lang="en-US" sz="1400" dirty="0" err="1" smtClean="0"/>
              <a:t>otonom</a:t>
            </a:r>
            <a:endParaRPr lang="en-US" sz="1400" dirty="0" smtClean="0"/>
          </a:p>
          <a:p>
            <a:pPr marL="514350" indent="-152400">
              <a:buFont typeface="+mj-lt"/>
              <a:buAutoNum type="arabicPeriod"/>
            </a:pPr>
            <a:r>
              <a:rPr lang="en-US" sz="1400" dirty="0" err="1" smtClean="0"/>
              <a:t>Kemandirian</a:t>
            </a:r>
            <a:r>
              <a:rPr lang="en-US" sz="1400" dirty="0" smtClean="0"/>
              <a:t> </a:t>
            </a:r>
            <a:r>
              <a:rPr lang="en-US" sz="1400" dirty="0" err="1" smtClean="0"/>
              <a:t>Nasional</a:t>
            </a:r>
            <a:endParaRPr lang="en-US" sz="1400" dirty="0" smtClean="0"/>
          </a:p>
          <a:p>
            <a:pPr marL="361950" indent="-361950"/>
            <a:r>
              <a:rPr lang="en-US" sz="1400" dirty="0" err="1" smtClean="0"/>
              <a:t>Bagaimana</a:t>
            </a:r>
            <a:r>
              <a:rPr lang="en-US" sz="1400" dirty="0" smtClean="0"/>
              <a:t> </a:t>
            </a:r>
            <a:r>
              <a:rPr lang="en-US" sz="1400" dirty="0" err="1" smtClean="0"/>
              <a:t>mewujudkannya</a:t>
            </a:r>
            <a:r>
              <a:rPr lang="en-US" sz="1400" dirty="0" smtClean="0"/>
              <a:t>?</a:t>
            </a:r>
          </a:p>
          <a:p>
            <a:pPr marL="514350" indent="-152400">
              <a:buFont typeface="+mj-lt"/>
              <a:buAutoNum type="arabicPeriod"/>
            </a:pPr>
            <a:endParaRPr lang="en-US" sz="1400" dirty="0"/>
          </a:p>
          <a:p>
            <a:pPr marL="36195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36272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IKN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conflict</a:t>
            </a:r>
          </a:p>
          <a:p>
            <a:pPr marL="514350" indent="-152400">
              <a:buFont typeface="+mj-lt"/>
              <a:buAutoNum type="alphaLcParenR"/>
            </a:pPr>
            <a:r>
              <a:rPr lang="en-US" dirty="0" smtClean="0"/>
              <a:t> </a:t>
            </a:r>
            <a:r>
              <a:rPr lang="en-US" dirty="0" err="1" smtClean="0"/>
              <a:t>Relokasi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marL="514350" indent="-152400">
              <a:buFont typeface="+mj-lt"/>
              <a:buAutoNum type="alphaLcParenR"/>
            </a:pPr>
            <a:r>
              <a:rPr lang="en-US" dirty="0"/>
              <a:t> </a:t>
            </a:r>
            <a:r>
              <a:rPr lang="en-US" dirty="0" err="1" smtClean="0"/>
              <a:t>Relokasi</a:t>
            </a:r>
            <a:r>
              <a:rPr lang="en-US" dirty="0" smtClean="0"/>
              <a:t> “</a:t>
            </a:r>
            <a:r>
              <a:rPr lang="en-US" dirty="0" err="1" smtClean="0"/>
              <a:t>kekuasaan</a:t>
            </a:r>
            <a:r>
              <a:rPr lang="en-US" dirty="0" smtClean="0"/>
              <a:t>”</a:t>
            </a:r>
          </a:p>
          <a:p>
            <a:pPr marL="361950" indent="-361950"/>
            <a:r>
              <a:rPr lang="en-US" dirty="0" err="1" smtClean="0"/>
              <a:t>Benturan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542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Rekomendasi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1950" indent="-361950">
              <a:buFont typeface="+mj-lt"/>
              <a:buAutoNum type="arabicPeriod"/>
            </a:pPr>
            <a:r>
              <a:rPr lang="en-US" sz="2000" dirty="0" err="1" smtClean="0"/>
              <a:t>Juknis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rule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mengimplementasikan</a:t>
            </a:r>
            <a:r>
              <a:rPr lang="en-US" sz="2000" dirty="0" smtClean="0"/>
              <a:t>  UU No 2 </a:t>
            </a:r>
            <a:r>
              <a:rPr lang="en-US" sz="2000" dirty="0" err="1" smtClean="0"/>
              <a:t>Tahun</a:t>
            </a:r>
            <a:r>
              <a:rPr lang="en-US" sz="2000" dirty="0" smtClean="0"/>
              <a:t> 2008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Partai</a:t>
            </a:r>
            <a:r>
              <a:rPr lang="en-US" sz="2000" dirty="0" smtClean="0"/>
              <a:t> </a:t>
            </a:r>
            <a:r>
              <a:rPr lang="en-US" sz="2000" dirty="0" err="1" smtClean="0"/>
              <a:t>Politik</a:t>
            </a:r>
            <a:endParaRPr lang="en-US" sz="2000" dirty="0" smtClean="0"/>
          </a:p>
          <a:p>
            <a:pPr marL="361950" indent="-361950">
              <a:buFont typeface="+mj-lt"/>
              <a:buAutoNum type="arabicPeriod"/>
            </a:pPr>
            <a:r>
              <a:rPr lang="en-US" sz="2000" dirty="0" err="1" smtClean="0"/>
              <a:t>Penguatan</a:t>
            </a:r>
            <a:r>
              <a:rPr lang="en-US" sz="2000" dirty="0" smtClean="0"/>
              <a:t> </a:t>
            </a:r>
            <a:r>
              <a:rPr lang="en-US" sz="2000" dirty="0" err="1" smtClean="0"/>
              <a:t>Masyarakat</a:t>
            </a:r>
            <a:endParaRPr lang="en-US" sz="2000" dirty="0" smtClean="0"/>
          </a:p>
          <a:p>
            <a:pPr marL="447675" indent="-85725"/>
            <a:r>
              <a:rPr lang="en-US" sz="2000" dirty="0" smtClean="0"/>
              <a:t> </a:t>
            </a:r>
            <a:r>
              <a:rPr lang="en-US" sz="2000" dirty="0" err="1" smtClean="0"/>
              <a:t>Pemahaman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nilai-nilai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endParaRPr lang="en-US" sz="2000" dirty="0" smtClean="0"/>
          </a:p>
          <a:p>
            <a:pPr marL="447675" indent="-85725"/>
            <a:r>
              <a:rPr lang="en-US" sz="2000" dirty="0" smtClean="0"/>
              <a:t> </a:t>
            </a:r>
            <a:r>
              <a:rPr lang="en-US" sz="2000" dirty="0" err="1" smtClean="0"/>
              <a:t>Bela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endParaRPr lang="en-US" sz="2000" dirty="0" smtClean="0"/>
          </a:p>
          <a:p>
            <a:pPr marL="447675" indent="-85725"/>
            <a:r>
              <a:rPr lang="en-US" sz="2000" dirty="0" smtClean="0"/>
              <a:t> Anti </a:t>
            </a:r>
            <a:r>
              <a:rPr lang="en-US" sz="2000" dirty="0" err="1" smtClean="0"/>
              <a:t>Korupsi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2. </a:t>
            </a:r>
            <a:r>
              <a:rPr lang="en-US" sz="2000" dirty="0" err="1" smtClean="0"/>
              <a:t>Penguatan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Pemerintahan</a:t>
            </a:r>
            <a:endParaRPr lang="en-US" sz="2000" dirty="0" smtClean="0"/>
          </a:p>
          <a:p>
            <a:pPr indent="19050"/>
            <a:r>
              <a:rPr lang="en-US" sz="2000" dirty="0" smtClean="0"/>
              <a:t> </a:t>
            </a:r>
            <a:r>
              <a:rPr lang="en-US" sz="2000" dirty="0" err="1" smtClean="0"/>
              <a:t>Teknologi</a:t>
            </a:r>
            <a:endParaRPr lang="en-US" sz="2000" dirty="0" smtClean="0"/>
          </a:p>
          <a:p>
            <a:pPr indent="19050"/>
            <a:endParaRPr lang="en-US" sz="2000" dirty="0" smtClean="0"/>
          </a:p>
          <a:p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489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3348" y="2110085"/>
            <a:ext cx="35173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Blackadder ITC" pitchFamily="82" charset="0"/>
              </a:rPr>
              <a:t>Terima</a:t>
            </a:r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Blackadder ITC" pitchFamily="82" charset="0"/>
              </a:rPr>
              <a:t> </a:t>
            </a:r>
            <a:r>
              <a:rPr lang="en-US" sz="54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Blackadder ITC" pitchFamily="82" charset="0"/>
              </a:rPr>
              <a:t>Kasih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Global</a:t>
            </a:r>
            <a:endParaRPr lang="en-US" dirty="0"/>
          </a:p>
          <a:p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IKN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r>
              <a:rPr lang="en-US" dirty="0" err="1" smtClean="0"/>
              <a:t>Ideologi</a:t>
            </a:r>
            <a:endParaRPr lang="en-US" dirty="0" smtClean="0"/>
          </a:p>
          <a:p>
            <a:r>
              <a:rPr lang="en-US" dirty="0" err="1" smtClean="0"/>
              <a:t>Demokrasi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8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Pemerintahan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1200" dirty="0" err="1" smtClean="0"/>
              <a:t>Legislasi</a:t>
            </a:r>
            <a:r>
              <a:rPr lang="en-US" sz="1200" dirty="0" smtClean="0"/>
              <a:t> UU No 2 </a:t>
            </a:r>
            <a:r>
              <a:rPr lang="en-US" sz="1200" dirty="0" err="1" smtClean="0"/>
              <a:t>Tahun</a:t>
            </a:r>
            <a:r>
              <a:rPr lang="en-US" sz="1200" dirty="0" smtClean="0"/>
              <a:t> 2008 </a:t>
            </a:r>
            <a:r>
              <a:rPr lang="en-US" sz="1200" dirty="0" err="1" smtClean="0"/>
              <a:t>Tentang</a:t>
            </a:r>
            <a:r>
              <a:rPr lang="en-US" sz="1200" dirty="0" smtClean="0"/>
              <a:t> </a:t>
            </a:r>
            <a:r>
              <a:rPr lang="en-US" sz="1200" dirty="0" err="1" smtClean="0"/>
              <a:t>Partai</a:t>
            </a:r>
            <a:r>
              <a:rPr lang="en-US" sz="1200" dirty="0" smtClean="0"/>
              <a:t> </a:t>
            </a:r>
            <a:r>
              <a:rPr lang="en-US" sz="1200" dirty="0" err="1" smtClean="0"/>
              <a:t>Politik</a:t>
            </a:r>
            <a:endParaRPr lang="en-US" sz="1200" dirty="0" smtClean="0"/>
          </a:p>
          <a:p>
            <a:pPr lvl="1">
              <a:buFont typeface="Wingdings" pitchFamily="2" charset="2"/>
              <a:buChar char="§"/>
            </a:pPr>
            <a:r>
              <a:rPr lang="en-US" sz="1200" dirty="0" err="1" smtClean="0"/>
              <a:t>Kelembagaan</a:t>
            </a:r>
            <a:r>
              <a:rPr lang="en-US" sz="1200" dirty="0" smtClean="0"/>
              <a:t> </a:t>
            </a:r>
            <a:r>
              <a:rPr lang="en-US" sz="1200" dirty="0" err="1" smtClean="0"/>
              <a:t>Parpol</a:t>
            </a:r>
            <a:r>
              <a:rPr lang="en-US" sz="1200" dirty="0"/>
              <a:t> (</a:t>
            </a:r>
            <a:r>
              <a:rPr lang="en-US" sz="1200" dirty="0" err="1"/>
              <a:t>persyaratan</a:t>
            </a:r>
            <a:r>
              <a:rPr lang="en-US" sz="1200" dirty="0"/>
              <a:t> yang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dipenuhi</a:t>
            </a:r>
            <a:r>
              <a:rPr lang="en-US" sz="1200" dirty="0"/>
              <a:t> </a:t>
            </a:r>
            <a:r>
              <a:rPr lang="en-US" sz="1200" dirty="0" err="1"/>
              <a:t>oleh</a:t>
            </a:r>
            <a:r>
              <a:rPr lang="en-US" sz="1200" dirty="0"/>
              <a:t>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/>
              <a:t>politik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badan</a:t>
            </a:r>
            <a:r>
              <a:rPr lang="en-US" sz="1200" dirty="0"/>
              <a:t> </a:t>
            </a:r>
            <a:r>
              <a:rPr lang="en-US" sz="1200" dirty="0" err="1"/>
              <a:t>hukum</a:t>
            </a:r>
            <a:r>
              <a:rPr lang="en-US" sz="1200" dirty="0"/>
              <a:t> </a:t>
            </a:r>
            <a:r>
              <a:rPr lang="en-US" sz="1200" dirty="0" err="1"/>
              <a:t>khususnya</a:t>
            </a:r>
            <a:r>
              <a:rPr lang="en-US" sz="1200" dirty="0"/>
              <a:t> yang </a:t>
            </a:r>
            <a:r>
              <a:rPr lang="en-US" sz="1200" dirty="0" err="1"/>
              <a:t>berkaitan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syarat</a:t>
            </a:r>
            <a:r>
              <a:rPr lang="en-US" sz="1200" dirty="0"/>
              <a:t> </a:t>
            </a:r>
            <a:r>
              <a:rPr lang="en-US" sz="1200" dirty="0" err="1"/>
              <a:t>memiliki</a:t>
            </a:r>
            <a:r>
              <a:rPr lang="en-US" sz="1200" dirty="0"/>
              <a:t> </a:t>
            </a:r>
            <a:r>
              <a:rPr lang="en-US" sz="1200" dirty="0" err="1"/>
              <a:t>kepengurusan</a:t>
            </a:r>
            <a:r>
              <a:rPr lang="en-US" sz="1200" dirty="0"/>
              <a:t> paling </a:t>
            </a:r>
            <a:r>
              <a:rPr lang="en-US" sz="1200" dirty="0" err="1"/>
              <a:t>sedikit</a:t>
            </a:r>
            <a:r>
              <a:rPr lang="en-US" sz="1200" dirty="0"/>
              <a:t> 60%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jumlah</a:t>
            </a:r>
            <a:r>
              <a:rPr lang="en-US" sz="1200" dirty="0"/>
              <a:t> </a:t>
            </a:r>
            <a:r>
              <a:rPr lang="en-US" sz="1200" dirty="0" err="1"/>
              <a:t>provinsi</a:t>
            </a:r>
            <a:r>
              <a:rPr lang="en-US" sz="1200" dirty="0"/>
              <a:t>, 50%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jumlah</a:t>
            </a:r>
            <a:r>
              <a:rPr lang="en-US" sz="1200" dirty="0"/>
              <a:t> </a:t>
            </a:r>
            <a:r>
              <a:rPr lang="en-US" sz="1200" dirty="0" err="1"/>
              <a:t>kabupaten</a:t>
            </a:r>
            <a:r>
              <a:rPr lang="en-US" sz="1200" dirty="0"/>
              <a:t>/</a:t>
            </a:r>
            <a:r>
              <a:rPr lang="en-US" sz="1200" dirty="0" err="1"/>
              <a:t>kota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setiap</a:t>
            </a:r>
            <a:r>
              <a:rPr lang="en-US" sz="1200" dirty="0"/>
              <a:t> </a:t>
            </a:r>
            <a:r>
              <a:rPr lang="en-US" sz="1200" dirty="0" err="1"/>
              <a:t>provinsi</a:t>
            </a:r>
            <a:r>
              <a:rPr lang="en-US" sz="1200" dirty="0"/>
              <a:t> yang </a:t>
            </a:r>
            <a:r>
              <a:rPr lang="en-US" sz="1200" dirty="0" err="1"/>
              <a:t>bersangkutan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25%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jumlah</a:t>
            </a:r>
            <a:r>
              <a:rPr lang="en-US" sz="1200" dirty="0"/>
              <a:t> </a:t>
            </a:r>
            <a:r>
              <a:rPr lang="en-US" sz="1200" dirty="0" err="1"/>
              <a:t>kecamatan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setiap</a:t>
            </a:r>
            <a:r>
              <a:rPr lang="en-US" sz="1200" dirty="0"/>
              <a:t> </a:t>
            </a:r>
            <a:r>
              <a:rPr lang="en-US" sz="1200" dirty="0" err="1"/>
              <a:t>kabupaten</a:t>
            </a:r>
            <a:r>
              <a:rPr lang="en-US" sz="1200" dirty="0"/>
              <a:t>/</a:t>
            </a:r>
            <a:r>
              <a:rPr lang="en-US" sz="1200" dirty="0" err="1"/>
              <a:t>kota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daerah</a:t>
            </a:r>
            <a:r>
              <a:rPr lang="en-US" sz="1200" dirty="0"/>
              <a:t> yang </a:t>
            </a:r>
            <a:r>
              <a:rPr lang="en-US" sz="1200" dirty="0" err="1" smtClean="0"/>
              <a:t>bersangkutan</a:t>
            </a:r>
            <a:endParaRPr lang="en-US" sz="1200" dirty="0" smtClean="0"/>
          </a:p>
          <a:p>
            <a:pPr lvl="1">
              <a:buFont typeface="Wingdings" pitchFamily="2" charset="2"/>
              <a:buChar char="§"/>
            </a:pPr>
            <a:r>
              <a:rPr lang="en-US" sz="1200" dirty="0" err="1" smtClean="0"/>
              <a:t>Rekening</a:t>
            </a:r>
            <a:r>
              <a:rPr lang="en-US" sz="1200" dirty="0" smtClean="0"/>
              <a:t> </a:t>
            </a:r>
            <a:r>
              <a:rPr lang="en-US" sz="1200" dirty="0" err="1" smtClean="0"/>
              <a:t>parpol</a:t>
            </a:r>
            <a:endParaRPr lang="en-US" sz="1200" dirty="0" smtClean="0"/>
          </a:p>
          <a:p>
            <a:pPr lvl="1">
              <a:buFont typeface="Wingdings" pitchFamily="2" charset="2"/>
              <a:buChar char="§"/>
            </a:pPr>
            <a:r>
              <a:rPr lang="en-US" sz="1200" dirty="0" err="1"/>
              <a:t>kepengurusan</a:t>
            </a:r>
            <a:r>
              <a:rPr lang="en-US" sz="1200" dirty="0"/>
              <a:t>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/>
              <a:t>politik</a:t>
            </a:r>
            <a:r>
              <a:rPr lang="en-US" sz="1200" dirty="0"/>
              <a:t> </a:t>
            </a:r>
            <a:r>
              <a:rPr lang="en-US" sz="1200" dirty="0" err="1"/>
              <a:t>terdiri</a:t>
            </a:r>
            <a:r>
              <a:rPr lang="en-US" sz="1200" dirty="0"/>
              <a:t>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organisasi</a:t>
            </a:r>
            <a:r>
              <a:rPr lang="en-US" sz="1200" dirty="0"/>
              <a:t> </a:t>
            </a:r>
            <a:r>
              <a:rPr lang="en-US" sz="1200" dirty="0" err="1"/>
              <a:t>tingkat</a:t>
            </a:r>
            <a:r>
              <a:rPr lang="en-US" sz="1200" dirty="0"/>
              <a:t> </a:t>
            </a:r>
            <a:r>
              <a:rPr lang="en-US" sz="1200" dirty="0" err="1"/>
              <a:t>pusat</a:t>
            </a:r>
            <a:r>
              <a:rPr lang="en-US" sz="1200" dirty="0"/>
              <a:t>, </a:t>
            </a:r>
            <a:r>
              <a:rPr lang="en-US" sz="1200" dirty="0" err="1"/>
              <a:t>tingkat</a:t>
            </a:r>
            <a:r>
              <a:rPr lang="en-US" sz="1200" dirty="0"/>
              <a:t> </a:t>
            </a:r>
            <a:r>
              <a:rPr lang="en-US" sz="1200" dirty="0" err="1"/>
              <a:t>provinsi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tingkat</a:t>
            </a:r>
            <a:r>
              <a:rPr lang="en-US" sz="1200" dirty="0"/>
              <a:t> </a:t>
            </a:r>
            <a:r>
              <a:rPr lang="en-US" sz="1200" dirty="0" err="1"/>
              <a:t>kabupaten</a:t>
            </a:r>
            <a:r>
              <a:rPr lang="en-US" sz="1200" dirty="0"/>
              <a:t>/</a:t>
            </a:r>
            <a:r>
              <a:rPr lang="en-US" sz="1200" dirty="0" err="1"/>
              <a:t>kota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dibentuk</a:t>
            </a:r>
            <a:r>
              <a:rPr lang="en-US" sz="1200" dirty="0"/>
              <a:t> </a:t>
            </a:r>
            <a:r>
              <a:rPr lang="en-US" sz="1200" dirty="0" err="1"/>
              <a:t>sampai</a:t>
            </a:r>
            <a:r>
              <a:rPr lang="en-US" sz="1200" dirty="0"/>
              <a:t> </a:t>
            </a:r>
            <a:r>
              <a:rPr lang="en-US" sz="1200" dirty="0" err="1"/>
              <a:t>tingkat</a:t>
            </a:r>
            <a:r>
              <a:rPr lang="en-US" sz="1200" dirty="0"/>
              <a:t> </a:t>
            </a:r>
            <a:r>
              <a:rPr lang="en-US" sz="1200" dirty="0" err="1"/>
              <a:t>kelurahan</a:t>
            </a:r>
            <a:r>
              <a:rPr lang="en-US" sz="1200" dirty="0"/>
              <a:t>/</a:t>
            </a:r>
            <a:r>
              <a:rPr lang="en-US" sz="1200" dirty="0" err="1"/>
              <a:t>desa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sebutan</a:t>
            </a:r>
            <a:r>
              <a:rPr lang="en-US" sz="1200" dirty="0"/>
              <a:t> lain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organisasi</a:t>
            </a:r>
            <a:r>
              <a:rPr lang="en-US" sz="1200" dirty="0"/>
              <a:t>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/>
              <a:t>politik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memiliki</a:t>
            </a:r>
            <a:r>
              <a:rPr lang="en-US" sz="1200" dirty="0"/>
              <a:t> </a:t>
            </a:r>
            <a:r>
              <a:rPr lang="en-US" sz="1200" dirty="0" err="1"/>
              <a:t>hubungan</a:t>
            </a:r>
            <a:r>
              <a:rPr lang="en-US" sz="1200" dirty="0"/>
              <a:t> </a:t>
            </a:r>
            <a:r>
              <a:rPr lang="en-US" sz="1200" dirty="0" err="1"/>
              <a:t>kerja</a:t>
            </a:r>
            <a:r>
              <a:rPr lang="en-US" sz="1200" dirty="0"/>
              <a:t> yang </a:t>
            </a:r>
            <a:r>
              <a:rPr lang="en-US" sz="1200" dirty="0" err="1"/>
              <a:t>bersifat</a:t>
            </a:r>
            <a:r>
              <a:rPr lang="en-US" sz="1200" dirty="0"/>
              <a:t> </a:t>
            </a:r>
            <a:r>
              <a:rPr lang="en-US" sz="1200" dirty="0" err="1"/>
              <a:t>hierarkis</a:t>
            </a:r>
            <a:r>
              <a:rPr lang="en-US" sz="1200" dirty="0" smtClean="0"/>
              <a:t>.</a:t>
            </a:r>
          </a:p>
          <a:p>
            <a:pPr lvl="1">
              <a:buFont typeface="Wingdings" pitchFamily="2" charset="2"/>
              <a:buChar char="§"/>
            </a:pPr>
            <a:r>
              <a:rPr lang="en-US" sz="1200" dirty="0" err="1"/>
              <a:t>berwenang</a:t>
            </a:r>
            <a:r>
              <a:rPr lang="en-US" sz="1200" dirty="0"/>
              <a:t> </a:t>
            </a:r>
            <a:r>
              <a:rPr lang="en-US" sz="1200" dirty="0" err="1"/>
              <a:t>membentuk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menetapkan</a:t>
            </a:r>
            <a:r>
              <a:rPr lang="en-US" sz="1200" dirty="0"/>
              <a:t> </a:t>
            </a:r>
            <a:r>
              <a:rPr lang="en-US" sz="1200" dirty="0" err="1"/>
              <a:t>peraturan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/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/>
              <a:t>politik</a:t>
            </a:r>
            <a:r>
              <a:rPr lang="en-US" sz="1200" dirty="0"/>
              <a:t> </a:t>
            </a:r>
            <a:r>
              <a:rPr lang="en-US" sz="1200" dirty="0" err="1"/>
              <a:t>berdasarkan</a:t>
            </a:r>
            <a:r>
              <a:rPr lang="en-US" sz="1200" dirty="0"/>
              <a:t> AD </a:t>
            </a:r>
            <a:r>
              <a:rPr lang="en-US" sz="1200" dirty="0" err="1"/>
              <a:t>dan</a:t>
            </a:r>
            <a:r>
              <a:rPr lang="en-US" sz="1200" dirty="0"/>
              <a:t> ART </a:t>
            </a:r>
            <a:r>
              <a:rPr lang="en-US" sz="1200" dirty="0" err="1"/>
              <a:t>serta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bertentangan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Peraturan</a:t>
            </a:r>
            <a:r>
              <a:rPr lang="en-US" sz="1200" dirty="0"/>
              <a:t> </a:t>
            </a:r>
            <a:r>
              <a:rPr lang="en-US" sz="1200" dirty="0" err="1" smtClean="0"/>
              <a:t>Perundang-undangan</a:t>
            </a:r>
            <a:r>
              <a:rPr lang="en-US" sz="1200" dirty="0" smtClean="0"/>
              <a:t>.</a:t>
            </a:r>
          </a:p>
          <a:p>
            <a:pPr lvl="1">
              <a:buFont typeface="Wingdings" pitchFamily="2" charset="2"/>
              <a:buChar char="§"/>
            </a:pPr>
            <a:r>
              <a:rPr lang="en-US" sz="1200" dirty="0" err="1"/>
              <a:t>menentukan</a:t>
            </a:r>
            <a:r>
              <a:rPr lang="en-US" sz="1200" dirty="0"/>
              <a:t> </a:t>
            </a:r>
            <a:r>
              <a:rPr lang="en-US" sz="1200" dirty="0" err="1"/>
              <a:t>kepengurusan</a:t>
            </a:r>
            <a:r>
              <a:rPr lang="en-US" sz="1200" dirty="0"/>
              <a:t>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/>
              <a:t>politik</a:t>
            </a:r>
            <a:r>
              <a:rPr lang="en-US" sz="1200" dirty="0"/>
              <a:t> di </a:t>
            </a:r>
            <a:r>
              <a:rPr lang="en-US" sz="1200" dirty="0" err="1"/>
              <a:t>setiap</a:t>
            </a:r>
            <a:r>
              <a:rPr lang="en-US" sz="1200" dirty="0"/>
              <a:t> </a:t>
            </a:r>
            <a:r>
              <a:rPr lang="en-US" sz="1200" dirty="0" err="1"/>
              <a:t>tingkatan</a:t>
            </a:r>
            <a:r>
              <a:rPr lang="en-US" sz="1200" dirty="0"/>
              <a:t> </a:t>
            </a:r>
            <a:r>
              <a:rPr lang="en-US" sz="1200" dirty="0" err="1"/>
              <a:t>dipilih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demokratis</a:t>
            </a:r>
            <a:r>
              <a:rPr lang="en-US" sz="1200" dirty="0"/>
              <a:t> </a:t>
            </a:r>
            <a:r>
              <a:rPr lang="en-US" sz="1200" dirty="0" err="1"/>
              <a:t>sesuai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AD </a:t>
            </a:r>
            <a:r>
              <a:rPr lang="en-US" sz="1200" dirty="0" err="1"/>
              <a:t>dan</a:t>
            </a:r>
            <a:r>
              <a:rPr lang="en-US" sz="1200" dirty="0"/>
              <a:t> ART.</a:t>
            </a:r>
          </a:p>
          <a:p>
            <a:pPr lvl="1">
              <a:buFont typeface="Wingdings" pitchFamily="2" charset="2"/>
              <a:buChar char="§"/>
            </a:pPr>
            <a:r>
              <a:rPr lang="en-US" sz="1200" dirty="0" err="1" smtClean="0"/>
              <a:t>pengambilan</a:t>
            </a:r>
            <a:r>
              <a:rPr lang="en-US" sz="1200" dirty="0" smtClean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/>
              <a:t>politik</a:t>
            </a:r>
            <a:r>
              <a:rPr lang="en-US" sz="1200" dirty="0"/>
              <a:t> di </a:t>
            </a:r>
            <a:r>
              <a:rPr lang="en-US" sz="1200" dirty="0" err="1"/>
              <a:t>setiap</a:t>
            </a:r>
            <a:r>
              <a:rPr lang="en-US" sz="1200" dirty="0"/>
              <a:t> </a:t>
            </a:r>
            <a:r>
              <a:rPr lang="en-US" sz="1200" dirty="0" err="1"/>
              <a:t>tingkatan</a:t>
            </a:r>
            <a:r>
              <a:rPr lang="en-US" sz="1200" dirty="0"/>
              <a:t> </a:t>
            </a:r>
            <a:r>
              <a:rPr lang="en-US" sz="1200" dirty="0" err="1"/>
              <a:t>dilakukan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demokratis</a:t>
            </a:r>
            <a:r>
              <a:rPr lang="en-US" sz="1200" dirty="0"/>
              <a:t> </a:t>
            </a:r>
            <a:r>
              <a:rPr lang="en-US" sz="1200" dirty="0" err="1"/>
              <a:t>sesuai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AD </a:t>
            </a:r>
            <a:r>
              <a:rPr lang="en-US" sz="1200" dirty="0" err="1"/>
              <a:t>dan</a:t>
            </a:r>
            <a:r>
              <a:rPr lang="en-US" sz="1200" dirty="0"/>
              <a:t> ART.</a:t>
            </a:r>
          </a:p>
          <a:p>
            <a:pPr lvl="1">
              <a:buFont typeface="Wingdings" pitchFamily="2" charset="2"/>
              <a:buChar char="§"/>
            </a:pPr>
            <a:r>
              <a:rPr lang="en-US" sz="1200" dirty="0" err="1"/>
              <a:t>Mengenai</a:t>
            </a:r>
            <a:r>
              <a:rPr lang="en-US" sz="1200" dirty="0"/>
              <a:t> </a:t>
            </a:r>
            <a:r>
              <a:rPr lang="en-US" sz="1200" dirty="0" err="1"/>
              <a:t>transparansi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akuntabilitas</a:t>
            </a:r>
            <a:r>
              <a:rPr lang="en-US" sz="1200" dirty="0"/>
              <a:t> </a:t>
            </a:r>
            <a:r>
              <a:rPr lang="en-US" sz="1200" dirty="0" err="1"/>
              <a:t>pengelolaan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/>
              <a:t>politik</a:t>
            </a:r>
            <a:r>
              <a:rPr lang="en-US" sz="1200" dirty="0"/>
              <a:t> </a:t>
            </a:r>
            <a:r>
              <a:rPr lang="en-US" sz="1200" dirty="0" err="1"/>
              <a:t>diatur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rinci</a:t>
            </a:r>
            <a:r>
              <a:rPr lang="en-US" sz="1200" dirty="0"/>
              <a:t> </a:t>
            </a:r>
            <a:r>
              <a:rPr lang="en-US" sz="1200" dirty="0" err="1" smtClean="0"/>
              <a:t>dimana</a:t>
            </a:r>
            <a:r>
              <a:rPr lang="en-US" sz="1200" dirty="0" smtClean="0"/>
              <a:t> </a:t>
            </a:r>
            <a:r>
              <a:rPr lang="en-US" sz="1200" dirty="0" err="1" smtClean="0"/>
              <a:t>penerimaan</a:t>
            </a:r>
            <a:r>
              <a:rPr lang="en-US" sz="1200" dirty="0" smtClean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pengeluaran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/>
              <a:t>politik</a:t>
            </a:r>
            <a:r>
              <a:rPr lang="en-US" sz="1200" dirty="0"/>
              <a:t> </a:t>
            </a:r>
            <a:r>
              <a:rPr lang="en-US" sz="1200" dirty="0" err="1"/>
              <a:t>dikelola</a:t>
            </a:r>
            <a:r>
              <a:rPr lang="en-US" sz="1200" dirty="0"/>
              <a:t> </a:t>
            </a:r>
            <a:r>
              <a:rPr lang="en-US" sz="1200" dirty="0" err="1"/>
              <a:t>melalui</a:t>
            </a:r>
            <a:r>
              <a:rPr lang="en-US" sz="1200" dirty="0"/>
              <a:t> </a:t>
            </a:r>
            <a:r>
              <a:rPr lang="en-US" sz="1200" dirty="0" err="1"/>
              <a:t>rekening</a:t>
            </a:r>
            <a:r>
              <a:rPr lang="en-US" sz="1200" dirty="0"/>
              <a:t> </a:t>
            </a:r>
            <a:r>
              <a:rPr lang="en-US" sz="1200" dirty="0" err="1"/>
              <a:t>kas</a:t>
            </a:r>
            <a:r>
              <a:rPr lang="en-US" sz="1200" dirty="0"/>
              <a:t> </a:t>
            </a:r>
            <a:r>
              <a:rPr lang="en-US" sz="1200" dirty="0" err="1"/>
              <a:t>umum</a:t>
            </a:r>
            <a:r>
              <a:rPr lang="en-US" sz="1200" dirty="0"/>
              <a:t>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/>
              <a:t>politik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pengurus</a:t>
            </a:r>
            <a:r>
              <a:rPr lang="en-US" sz="1200" dirty="0"/>
              <a:t>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/>
              <a:t>politik</a:t>
            </a:r>
            <a:r>
              <a:rPr lang="en-US" sz="1200" dirty="0"/>
              <a:t> di </a:t>
            </a:r>
            <a:r>
              <a:rPr lang="en-US" sz="1200" dirty="0" err="1"/>
              <a:t>setiap</a:t>
            </a:r>
            <a:r>
              <a:rPr lang="en-US" sz="1200" dirty="0"/>
              <a:t> </a:t>
            </a:r>
            <a:r>
              <a:rPr lang="en-US" sz="1200" dirty="0" err="1"/>
              <a:t>tingkatan</a:t>
            </a:r>
            <a:r>
              <a:rPr lang="en-US" sz="1200" dirty="0"/>
              <a:t> </a:t>
            </a:r>
            <a:r>
              <a:rPr lang="en-US" sz="1200" dirty="0" err="1"/>
              <a:t>melakukan</a:t>
            </a:r>
            <a:r>
              <a:rPr lang="en-US" sz="1200" dirty="0"/>
              <a:t> </a:t>
            </a:r>
            <a:r>
              <a:rPr lang="en-US" sz="1200" dirty="0" err="1"/>
              <a:t>pencatatan</a:t>
            </a:r>
            <a:r>
              <a:rPr lang="en-US" sz="1200" dirty="0"/>
              <a:t> 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semua</a:t>
            </a:r>
            <a:r>
              <a:rPr lang="en-US" sz="1200" dirty="0"/>
              <a:t> </a:t>
            </a:r>
            <a:r>
              <a:rPr lang="en-US" sz="1200" dirty="0" err="1"/>
              <a:t>penerimaan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pengeluaran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 smtClean="0"/>
              <a:t>politik</a:t>
            </a:r>
            <a:endParaRPr lang="en-US" sz="1200" dirty="0" smtClean="0"/>
          </a:p>
          <a:p>
            <a:pPr marL="733425" lvl="1">
              <a:buFont typeface="Arial" pitchFamily="34" charset="0"/>
              <a:buChar char="•"/>
              <a:tabLst>
                <a:tab pos="447675" algn="l"/>
              </a:tabLst>
            </a:pPr>
            <a:r>
              <a:rPr lang="en-US" sz="1400" dirty="0" err="1" smtClean="0"/>
              <a:t>melakukan</a:t>
            </a:r>
            <a:r>
              <a:rPr lang="en-US" sz="1400" dirty="0" smtClean="0"/>
              <a:t> </a:t>
            </a:r>
            <a:r>
              <a:rPr lang="en-US" sz="1400" dirty="0" err="1"/>
              <a:t>pendidikan</a:t>
            </a:r>
            <a:r>
              <a:rPr lang="en-US" sz="1400" dirty="0"/>
              <a:t> </a:t>
            </a:r>
            <a:r>
              <a:rPr lang="en-US" sz="1400" dirty="0" err="1"/>
              <a:t>politik</a:t>
            </a:r>
            <a:r>
              <a:rPr lang="en-US" sz="1400" dirty="0"/>
              <a:t> </a:t>
            </a:r>
            <a:r>
              <a:rPr lang="en-US" sz="1400" dirty="0" err="1"/>
              <a:t>bagi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r>
              <a:rPr lang="en-US" sz="1400" dirty="0"/>
              <a:t> </a:t>
            </a:r>
            <a:r>
              <a:rPr lang="en-US" sz="1400" dirty="0" err="1"/>
              <a:t>sesuai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ruang</a:t>
            </a:r>
            <a:r>
              <a:rPr lang="en-US" sz="1400" dirty="0"/>
              <a:t> </a:t>
            </a:r>
            <a:r>
              <a:rPr lang="en-US" sz="1400" dirty="0" err="1"/>
              <a:t>lingkup</a:t>
            </a:r>
            <a:r>
              <a:rPr lang="en-US" sz="1400" dirty="0"/>
              <a:t> </a:t>
            </a:r>
            <a:r>
              <a:rPr lang="en-US" sz="1400" dirty="0" err="1"/>
              <a:t>tanggung</a:t>
            </a:r>
            <a:r>
              <a:rPr lang="en-US" sz="1400" dirty="0"/>
              <a:t> </a:t>
            </a:r>
            <a:r>
              <a:rPr lang="en-US" sz="1400" dirty="0" err="1"/>
              <a:t>jawabnya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memperhatikan</a:t>
            </a:r>
            <a:r>
              <a:rPr lang="en-US" sz="1400" dirty="0"/>
              <a:t> </a:t>
            </a:r>
            <a:r>
              <a:rPr lang="en-US" sz="1400" dirty="0" err="1"/>
              <a:t>kesetaraan</a:t>
            </a:r>
            <a:r>
              <a:rPr lang="en-US" sz="1400" dirty="0"/>
              <a:t> gender </a:t>
            </a:r>
            <a:endParaRPr lang="en-US" sz="1400" dirty="0" smtClean="0"/>
          </a:p>
          <a:p>
            <a:pPr marL="447675" indent="0"/>
            <a:endParaRPr lang="en-US" sz="1400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42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Parpol</a:t>
            </a:r>
            <a:endParaRPr lang="en-US" dirty="0"/>
          </a:p>
          <a:p>
            <a:pPr marL="628650" indent="-266700">
              <a:tabLst>
                <a:tab pos="714375" algn="l"/>
              </a:tabLst>
            </a:pP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pengatur</a:t>
            </a:r>
            <a:r>
              <a:rPr lang="en-US" dirty="0"/>
              <a:t> </a:t>
            </a:r>
            <a:r>
              <a:rPr lang="en-US" dirty="0" err="1" smtClean="0"/>
              <a:t>konflik</a:t>
            </a:r>
            <a:endParaRPr lang="en-US" dirty="0" smtClean="0"/>
          </a:p>
          <a:p>
            <a:pPr marL="628650" indent="-266700">
              <a:tabLst>
                <a:tab pos="714375" algn="l"/>
              </a:tabLst>
            </a:pPr>
            <a:r>
              <a:rPr lang="en-US" dirty="0" err="1" smtClean="0"/>
              <a:t>Oligarkhi</a:t>
            </a:r>
            <a:r>
              <a:rPr lang="en-US" dirty="0" smtClean="0"/>
              <a:t> </a:t>
            </a:r>
            <a:r>
              <a:rPr lang="en-US" dirty="0" err="1" smtClean="0"/>
              <a:t>parpol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dinasti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pragmatisme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77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/>
              <a:t>A. </a:t>
            </a:r>
            <a:r>
              <a:rPr lang="en-US" sz="1400" dirty="0" err="1" smtClean="0"/>
              <a:t>Reformasi</a:t>
            </a:r>
            <a:r>
              <a:rPr lang="en-US" sz="1400" dirty="0" smtClean="0"/>
              <a:t> </a:t>
            </a:r>
            <a:r>
              <a:rPr lang="en-US" sz="1400" dirty="0" err="1" smtClean="0"/>
              <a:t>Birokrasi</a:t>
            </a:r>
            <a:endParaRPr lang="en-US" sz="1400" dirty="0" smtClean="0"/>
          </a:p>
          <a:p>
            <a:r>
              <a:rPr lang="en-US" sz="1400" dirty="0" err="1" smtClean="0"/>
              <a:t>Keterbukaan</a:t>
            </a:r>
            <a:r>
              <a:rPr lang="en-US" sz="1400" dirty="0" smtClean="0"/>
              <a:t>, </a:t>
            </a:r>
            <a:r>
              <a:rPr lang="en-US" sz="1400" dirty="0" err="1" smtClean="0"/>
              <a:t>Efektif</a:t>
            </a:r>
            <a:r>
              <a:rPr lang="en-US" sz="1400" dirty="0" smtClean="0"/>
              <a:t>, </a:t>
            </a:r>
            <a:r>
              <a:rPr lang="en-US" sz="1400" dirty="0" err="1" smtClean="0"/>
              <a:t>Akuntable</a:t>
            </a:r>
            <a:endParaRPr lang="en-US" sz="1400" dirty="0" smtClean="0"/>
          </a:p>
          <a:p>
            <a:r>
              <a:rPr lang="en-US" sz="1400" dirty="0" smtClean="0"/>
              <a:t>UU No 25 </a:t>
            </a:r>
            <a:r>
              <a:rPr lang="en-US" sz="1400" dirty="0" err="1" smtClean="0"/>
              <a:t>Tahun</a:t>
            </a:r>
            <a:r>
              <a:rPr lang="en-US" sz="1400" dirty="0" smtClean="0"/>
              <a:t> 2009 </a:t>
            </a:r>
            <a:r>
              <a:rPr lang="en-US" sz="1400" dirty="0" err="1" smtClean="0"/>
              <a:t>Tentang</a:t>
            </a:r>
            <a:r>
              <a:rPr lang="en-US" sz="1400" dirty="0" smtClean="0"/>
              <a:t> </a:t>
            </a:r>
            <a:r>
              <a:rPr lang="en-US" sz="1400" dirty="0" err="1" smtClean="0"/>
              <a:t>Pelayanan</a:t>
            </a:r>
            <a:r>
              <a:rPr lang="en-US" sz="1400" dirty="0" smtClean="0"/>
              <a:t> </a:t>
            </a:r>
            <a:r>
              <a:rPr lang="en-US" sz="1400" dirty="0" err="1" smtClean="0"/>
              <a:t>Publik</a:t>
            </a:r>
            <a:endParaRPr lang="en-US" sz="1400" dirty="0" smtClean="0"/>
          </a:p>
          <a:p>
            <a:r>
              <a:rPr lang="en-US" sz="1400" dirty="0" smtClean="0"/>
              <a:t>UU No 14 </a:t>
            </a:r>
            <a:r>
              <a:rPr lang="en-US" sz="1400" dirty="0" err="1" smtClean="0"/>
              <a:t>Tahun</a:t>
            </a:r>
            <a:r>
              <a:rPr lang="en-US" sz="1400" dirty="0" smtClean="0"/>
              <a:t> 2008 </a:t>
            </a:r>
            <a:r>
              <a:rPr lang="en-US" sz="1400" dirty="0" err="1" smtClean="0"/>
              <a:t>Tentang</a:t>
            </a:r>
            <a:r>
              <a:rPr lang="en-US" sz="1400" dirty="0" smtClean="0"/>
              <a:t> </a:t>
            </a:r>
            <a:r>
              <a:rPr lang="en-US" sz="1400" dirty="0" err="1" smtClean="0"/>
              <a:t>Keterbukaan</a:t>
            </a:r>
            <a:r>
              <a:rPr lang="en-US" sz="1400" dirty="0" smtClean="0"/>
              <a:t>  </a:t>
            </a:r>
            <a:r>
              <a:rPr lang="en-US" sz="1400" dirty="0" err="1" smtClean="0"/>
              <a:t>Informasi</a:t>
            </a:r>
            <a:r>
              <a:rPr lang="en-US" sz="1400" dirty="0" smtClean="0"/>
              <a:t> </a:t>
            </a:r>
            <a:r>
              <a:rPr lang="en-US" sz="1400" dirty="0" err="1" smtClean="0"/>
              <a:t>Publik</a:t>
            </a:r>
            <a:endParaRPr lang="en-US" sz="1400" dirty="0" smtClean="0"/>
          </a:p>
          <a:p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B. E-Governance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77348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Ideologi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Pancasila</a:t>
            </a:r>
            <a:endParaRPr lang="en-US" dirty="0" smtClean="0"/>
          </a:p>
          <a:p>
            <a:r>
              <a:rPr lang="en-US" dirty="0" err="1" smtClean="0"/>
              <a:t>Radikalisme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Terorisme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527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Faktual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Milenial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Z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(loss history)</a:t>
            </a:r>
            <a:endParaRPr lang="en-US" dirty="0"/>
          </a:p>
          <a:p>
            <a:r>
              <a:rPr lang="en-US" dirty="0" err="1" smtClean="0"/>
              <a:t>Degradasi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(individualism, </a:t>
            </a:r>
            <a:r>
              <a:rPr lang="en-US" dirty="0" err="1" smtClean="0"/>
              <a:t>intoleransi</a:t>
            </a:r>
            <a:r>
              <a:rPr lang="en-US" dirty="0" smtClean="0"/>
              <a:t>, hoax)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Strategi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 smtClean="0"/>
              <a:t>Konsensus</a:t>
            </a:r>
            <a:endParaRPr lang="en-US" dirty="0"/>
          </a:p>
          <a:p>
            <a:r>
              <a:rPr lang="en-US" dirty="0" err="1" smtClean="0"/>
              <a:t>Internalisasi</a:t>
            </a:r>
            <a:r>
              <a:rPr lang="en-US" dirty="0" smtClean="0"/>
              <a:t> (</a:t>
            </a:r>
            <a:r>
              <a:rPr lang="en-US" dirty="0" err="1" smtClean="0"/>
              <a:t>pendidikan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 smtClean="0"/>
              <a:t>Bela</a:t>
            </a:r>
            <a:r>
              <a:rPr lang="en-US" dirty="0" smtClean="0"/>
              <a:t> Negara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515</Words>
  <Application>Microsoft Office PowerPoint</Application>
  <PresentationFormat>On-screen Show (16:9)</PresentationFormat>
  <Paragraphs>82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Isu-Isu Strategis Bidang Politik di Indonesia by.Enny Fathurachmi</vt:lpstr>
      <vt:lpstr>Content</vt:lpstr>
      <vt:lpstr>Isu-isu Politik Secara Global</vt:lpstr>
      <vt:lpstr>Kelembagaan Politik</vt:lpstr>
      <vt:lpstr>Partai Politik</vt:lpstr>
      <vt:lpstr>Partai Politik</vt:lpstr>
      <vt:lpstr>Pemerintahan</vt:lpstr>
      <vt:lpstr>Ideologi</vt:lpstr>
      <vt:lpstr>Pancasila</vt:lpstr>
      <vt:lpstr>Radikalisme dan Terorisme</vt:lpstr>
      <vt:lpstr>Demokrasi</vt:lpstr>
      <vt:lpstr>Isu Strategis Politik Menuju IKN</vt:lpstr>
      <vt:lpstr>Rekomendasi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2022-09-08T18:28:43Z</dcterms:modified>
</cp:coreProperties>
</file>