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05" r:id="rId5"/>
    <p:sldId id="296" r:id="rId6"/>
    <p:sldId id="306" r:id="rId7"/>
    <p:sldId id="311" r:id="rId8"/>
    <p:sldId id="317" r:id="rId9"/>
    <p:sldId id="318" r:id="rId10"/>
    <p:sldId id="319" r:id="rId11"/>
    <p:sldId id="320" r:id="rId12"/>
    <p:sldId id="316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1" r:id="rId33"/>
    <p:sldId id="342" r:id="rId34"/>
    <p:sldId id="343" r:id="rId35"/>
    <p:sldId id="344" r:id="rId36"/>
    <p:sldId id="340" r:id="rId37"/>
    <p:sldId id="345" r:id="rId38"/>
    <p:sldId id="346" r:id="rId39"/>
    <p:sldId id="347" r:id="rId40"/>
    <p:sldId id="34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886" y="2706624"/>
            <a:ext cx="5652227" cy="1088136"/>
          </a:xfrm>
        </p:spPr>
        <p:txBody>
          <a:bodyPr/>
          <a:lstStyle/>
          <a:p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STUDI UNTUK MEMAHAMI </a:t>
            </a:r>
            <a:br>
              <a:rPr lang="en-US" sz="3200" b="1" i="0" u="none" strike="noStrike" baseline="0" dirty="0">
                <a:latin typeface="Times New Roman" panose="02020603050405020304" pitchFamily="18" charset="0"/>
              </a:rPr>
            </a:b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AL-</a:t>
            </a:r>
            <a:r>
              <a:rPr lang="en-US" sz="3200" b="1" i="0" u="none" strike="noStrike" baseline="0" dirty="0">
                <a:latin typeface="TimesNewRomanPS-BoldMT-Identity-H"/>
              </a:rPr>
              <a:t>QUR’AN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Ulumul</a:t>
            </a:r>
            <a:r>
              <a:rPr lang="en-US" dirty="0"/>
              <a:t> Quran 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CE32-04C5-8E2E-2F61-DD8DF2E5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Pengertian</a:t>
            </a:r>
            <a:r>
              <a:rPr lang="en-US" dirty="0"/>
              <a:t> Al-Qur’an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0555-B9D0-2502-60E9-4C4705470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Asy-Syafi’I</a:t>
            </a:r>
            <a:r>
              <a:rPr lang="en-US" dirty="0"/>
              <a:t> kata </a:t>
            </a:r>
            <a:r>
              <a:rPr lang="en-US" dirty="0" err="1"/>
              <a:t>isim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dimakrifat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alif lam (al),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dirty="0" err="1"/>
              <a:t>apa</a:t>
            </a:r>
            <a:r>
              <a:rPr lang="en-US" dirty="0"/>
              <a:t> pun.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Allah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kitab-Nya, yang </a:t>
            </a:r>
            <a:r>
              <a:rPr lang="en-US" dirty="0" err="1"/>
              <a:t>diturnkan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Nabi Muhammad SAW.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kitab </a:t>
            </a:r>
            <a:r>
              <a:rPr lang="en-US" dirty="0" err="1"/>
              <a:t>terdahulu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Zabur, </a:t>
            </a:r>
            <a:r>
              <a:rPr lang="en-US" dirty="0" err="1"/>
              <a:t>Injil</a:t>
            </a:r>
            <a:r>
              <a:rPr lang="en-US" dirty="0"/>
              <a:t> dan </a:t>
            </a:r>
            <a:r>
              <a:rPr lang="en-US" dirty="0" err="1"/>
              <a:t>Taurat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nabi-nabi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. </a:t>
            </a:r>
            <a:r>
              <a:rPr lang="en-US" dirty="0" err="1"/>
              <a:t>Dinamakan</a:t>
            </a:r>
            <a:r>
              <a:rPr lang="en-US" dirty="0"/>
              <a:t> Al-Qur’an </a:t>
            </a:r>
            <a:r>
              <a:rPr lang="en-US" dirty="0" err="1"/>
              <a:t>sungguh</a:t>
            </a:r>
            <a:r>
              <a:rPr lang="en-US" dirty="0"/>
              <a:t> sangat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Al-Qur’an </a:t>
            </a:r>
            <a:r>
              <a:rPr lang="en-US" dirty="0" err="1"/>
              <a:t>merupakan</a:t>
            </a:r>
            <a:r>
              <a:rPr lang="en-US" dirty="0"/>
              <a:t> kitab yang sangat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pembacanya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nonmuslim</a:t>
            </a:r>
            <a:r>
              <a:rPr lang="en-US" dirty="0"/>
              <a:t> pun </a:t>
            </a:r>
            <a:r>
              <a:rPr lang="en-US" dirty="0" err="1"/>
              <a:t>membaca</a:t>
            </a:r>
            <a:r>
              <a:rPr lang="en-US" dirty="0"/>
              <a:t>/</a:t>
            </a:r>
            <a:r>
              <a:rPr lang="en-US" dirty="0" err="1"/>
              <a:t>mempelajari</a:t>
            </a:r>
            <a:r>
              <a:rPr lang="en-US" dirty="0"/>
              <a:t> Al-Qur’an </a:t>
            </a:r>
            <a:r>
              <a:rPr lang="en-US" dirty="0" err="1"/>
              <a:t>seperti</a:t>
            </a:r>
            <a:r>
              <a:rPr lang="en-US" dirty="0"/>
              <a:t> para </a:t>
            </a:r>
            <a:r>
              <a:rPr lang="en-US" dirty="0" err="1"/>
              <a:t>orientalis</a:t>
            </a:r>
            <a:r>
              <a:rPr lang="en-US" dirty="0"/>
              <a:t>.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Al-Qur’an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dan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status </a:t>
            </a:r>
            <a:r>
              <a:rPr lang="en-US" dirty="0" err="1"/>
              <a:t>sosial</a:t>
            </a:r>
            <a:r>
              <a:rPr lang="en-US" dirty="0"/>
              <a:t>, dan juga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C6CBC-DE6B-C40D-255D-F2E262E1F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7FBC-B919-9D9A-B725-E5C177283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8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CC67-18A1-E039-5415-4065EEBD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Nama – Nama Lain </a:t>
            </a:r>
            <a:r>
              <a:rPr lang="en-US" dirty="0" err="1"/>
              <a:t>dari</a:t>
            </a:r>
            <a:r>
              <a:rPr lang="en-US" dirty="0"/>
              <a:t> Al-Qur’an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9CEB-73E5-2398-C7FC-AE94F29B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Maksudnya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julukan</a:t>
            </a:r>
            <a:r>
              <a:rPr lang="en-US" dirty="0"/>
              <a:t>/</a:t>
            </a:r>
            <a:r>
              <a:rPr lang="en-US" dirty="0" err="1"/>
              <a:t>sebutan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menyebut</a:t>
            </a:r>
            <a:r>
              <a:rPr lang="en-US" dirty="0"/>
              <a:t> Al-Qur’an. Muhammad ibn Ahmad ibn </a:t>
            </a:r>
            <a:r>
              <a:rPr lang="en-US" dirty="0" err="1"/>
              <a:t>Azaj</a:t>
            </a:r>
            <a:r>
              <a:rPr lang="en-US" dirty="0"/>
              <a:t> Al-</a:t>
            </a:r>
            <a:r>
              <a:rPr lang="en-US" dirty="0" err="1"/>
              <a:t>Kilabi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kitab At-</a:t>
            </a:r>
            <a:r>
              <a:rPr lang="en-US" dirty="0" err="1"/>
              <a:t>Tashil</a:t>
            </a:r>
            <a:r>
              <a:rPr lang="en-US" dirty="0"/>
              <a:t> li</a:t>
            </a:r>
          </a:p>
          <a:p>
            <a:pPr marL="0" indent="0">
              <a:buNone/>
            </a:pPr>
            <a:r>
              <a:rPr lang="en-US" dirty="0"/>
              <a:t>‘</a:t>
            </a:r>
            <a:r>
              <a:rPr lang="en-US" dirty="0" err="1"/>
              <a:t>Ulum</a:t>
            </a:r>
            <a:r>
              <a:rPr lang="en-US" dirty="0"/>
              <a:t> At-</a:t>
            </a:r>
            <a:r>
              <a:rPr lang="en-US" dirty="0" err="1"/>
              <a:t>Tanzil</a:t>
            </a:r>
            <a:r>
              <a:rPr lang="en-US" dirty="0"/>
              <a:t> </a:t>
            </a:r>
            <a:r>
              <a:rPr lang="en-US" dirty="0" err="1"/>
              <a:t>jilid</a:t>
            </a:r>
            <a:r>
              <a:rPr lang="en-US" dirty="0"/>
              <a:t> I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Al-Qur’an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Al-Qur’an,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bacaan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Al-kitab,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kitab</a:t>
            </a:r>
          </a:p>
          <a:p>
            <a:pPr marL="0" indent="0">
              <a:buNone/>
            </a:pPr>
            <a:r>
              <a:rPr lang="en-US" dirty="0"/>
              <a:t>3. Al-Furqan,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pembeda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yang </a:t>
            </a:r>
            <a:r>
              <a:rPr lang="en-US" dirty="0" err="1"/>
              <a:t>hak</a:t>
            </a:r>
            <a:r>
              <a:rPr lang="en-US" dirty="0"/>
              <a:t> (</a:t>
            </a:r>
            <a:r>
              <a:rPr lang="en-US" dirty="0" err="1"/>
              <a:t>benar</a:t>
            </a:r>
            <a:r>
              <a:rPr lang="en-US" dirty="0"/>
              <a:t>) dan yang </a:t>
            </a:r>
            <a:r>
              <a:rPr lang="en-US" dirty="0" err="1"/>
              <a:t>batil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4. Az-</a:t>
            </a:r>
            <a:r>
              <a:rPr lang="en-US" dirty="0" err="1"/>
              <a:t>Zikir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peringatan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penamaan</a:t>
            </a:r>
            <a:r>
              <a:rPr lang="en-US" dirty="0"/>
              <a:t> Al-Qur’an, yang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/</a:t>
            </a:r>
            <a:r>
              <a:rPr lang="en-US" dirty="0" err="1"/>
              <a:t>sebutan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julukan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Al-</a:t>
            </a:r>
          </a:p>
          <a:p>
            <a:pPr marL="0" indent="0">
              <a:buNone/>
            </a:pPr>
            <a:r>
              <a:rPr lang="en-US" dirty="0"/>
              <a:t>Qur’an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Al-Qur’an (Amin Suma, 2013:33).</a:t>
            </a:r>
          </a:p>
          <a:p>
            <a:pPr marL="0" indent="0">
              <a:buNone/>
            </a:pPr>
            <a:r>
              <a:rPr lang="en-US" dirty="0"/>
              <a:t>Muhammad Abdullah </a:t>
            </a:r>
            <a:r>
              <a:rPr lang="en-US" dirty="0" err="1"/>
              <a:t>Daraz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Al-Qur’an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lisan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dan </a:t>
            </a:r>
            <a:r>
              <a:rPr lang="en-US" dirty="0" err="1"/>
              <a:t>dinamakan</a:t>
            </a:r>
            <a:r>
              <a:rPr lang="en-US" dirty="0"/>
              <a:t> Al-Kitab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2D72D-FEC3-99F0-2698-58C6B6420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5FD8A-29A7-94B4-6C6E-515BC4D03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A185-71A0-263C-0BB1-E145468F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745"/>
            <a:ext cx="10515600" cy="1325880"/>
          </a:xfrm>
        </p:spPr>
        <p:txBody>
          <a:bodyPr>
            <a:normAutofit fontScale="90000"/>
          </a:bodyPr>
          <a:lstStyle/>
          <a:p>
            <a:r>
              <a:rPr lang="en-US" dirty="0"/>
              <a:t>C. Hikmah </a:t>
            </a:r>
            <a:r>
              <a:rPr lang="en-US" dirty="0" err="1"/>
              <a:t>Diturunkan</a:t>
            </a:r>
            <a:r>
              <a:rPr lang="en-US" dirty="0"/>
              <a:t> Al-Qur’an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FA25-836F-CFC9-5DF7-E982D6F5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kitab-kitab </a:t>
            </a:r>
            <a:r>
              <a:rPr lang="en-US" dirty="0" err="1"/>
              <a:t>terdahulu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, Al-Qur’an </a:t>
            </a:r>
            <a:r>
              <a:rPr lang="en-US" dirty="0" err="1"/>
              <a:t>diturnkan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oleh Allah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, </a:t>
            </a:r>
            <a:r>
              <a:rPr lang="en-US" dirty="0" err="1"/>
              <a:t>sedikit</a:t>
            </a:r>
            <a:r>
              <a:rPr lang="en-US" dirty="0"/>
              <a:t> demi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tempo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relatife</a:t>
            </a:r>
            <a:r>
              <a:rPr lang="en-US" dirty="0"/>
              <a:t> lama.</a:t>
            </a:r>
          </a:p>
          <a:p>
            <a:pPr marL="0" indent="0">
              <a:buNone/>
            </a:pPr>
            <a:r>
              <a:rPr lang="en-US" dirty="0"/>
              <a:t>Al-Qur’an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hikmah </a:t>
            </a:r>
            <a:r>
              <a:rPr lang="en-US" dirty="0" err="1"/>
              <a:t>tertentu</a:t>
            </a:r>
            <a:r>
              <a:rPr lang="en-US" dirty="0"/>
              <a:t>, Al-</a:t>
            </a:r>
            <a:r>
              <a:rPr lang="en-US" dirty="0" err="1"/>
              <a:t>Qattan</a:t>
            </a:r>
            <a:r>
              <a:rPr lang="en-US" dirty="0"/>
              <a:t> (2000:107-108),</a:t>
            </a:r>
          </a:p>
          <a:p>
            <a:pPr marL="0" indent="0">
              <a:buNone/>
            </a:pPr>
            <a:r>
              <a:rPr lang="en-US" dirty="0" err="1"/>
              <a:t>menjelaskannya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Memantapkan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Nabi Muhammad.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Menentang</a:t>
            </a:r>
            <a:r>
              <a:rPr lang="en-US" dirty="0"/>
              <a:t> dan </a:t>
            </a:r>
            <a:r>
              <a:rPr lang="en-US" dirty="0" err="1"/>
              <a:t>melemahkan</a:t>
            </a:r>
            <a:r>
              <a:rPr lang="en-US" dirty="0"/>
              <a:t> para </a:t>
            </a:r>
            <a:r>
              <a:rPr lang="en-US" dirty="0" err="1"/>
              <a:t>penentang</a:t>
            </a:r>
            <a:r>
              <a:rPr lang="en-US" dirty="0"/>
              <a:t> Al-Qur’an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dihafal</a:t>
            </a:r>
            <a:r>
              <a:rPr lang="en-US" dirty="0"/>
              <a:t> dan </a:t>
            </a:r>
            <a:r>
              <a:rPr lang="en-US" dirty="0" err="1"/>
              <a:t>dipahami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penahapan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syariat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Al-Qur’an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Allah yang</a:t>
            </a:r>
          </a:p>
          <a:p>
            <a:pPr marL="0" indent="0">
              <a:buNone/>
            </a:pPr>
            <a:r>
              <a:rPr lang="en-US" dirty="0" err="1"/>
              <a:t>Mahabijaksana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EC4D9-D3B9-9662-8055-13CA8855D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420DE-7B54-AA9C-D3CF-A4D1B55A2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9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8F60-CE64-E5D5-BF05-51D398B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Fungsi</a:t>
            </a:r>
            <a:r>
              <a:rPr lang="en-US" dirty="0"/>
              <a:t> Al-Qur’an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14EB-D567-0559-E4A2-4ACB3C727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Al-Qur’an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agar</a:t>
            </a:r>
          </a:p>
          <a:p>
            <a:pPr marL="0" indent="0">
              <a:buNone/>
            </a:pP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dan </a:t>
            </a:r>
            <a:r>
              <a:rPr lang="en-US" dirty="0" err="1"/>
              <a:t>kebahagiaan</a:t>
            </a:r>
            <a:r>
              <a:rPr lang="en-US" dirty="0"/>
              <a:t> dunia dan </a:t>
            </a:r>
            <a:r>
              <a:rPr lang="en-US" dirty="0" err="1"/>
              <a:t>akhirat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1. Al-Huda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 yang </a:t>
            </a:r>
            <a:r>
              <a:rPr lang="en-US" dirty="0" err="1"/>
              <a:t>beriman</a:t>
            </a:r>
            <a:r>
              <a:rPr lang="en-US" dirty="0"/>
              <a:t> dan</a:t>
            </a:r>
          </a:p>
          <a:p>
            <a:pPr marL="0" indent="0">
              <a:buNone/>
            </a:pPr>
            <a:r>
              <a:rPr lang="en-US" dirty="0" err="1"/>
              <a:t>bertakwa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kehidupannya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Ar-Rahmah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penyebar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keberuntungan</a:t>
            </a:r>
            <a:r>
              <a:rPr lang="en-US" dirty="0"/>
              <a:t> yang</a:t>
            </a:r>
          </a:p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Allah SWT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-Nya.</a:t>
            </a:r>
          </a:p>
          <a:p>
            <a:pPr marL="0" indent="0">
              <a:buNone/>
            </a:pPr>
            <a:r>
              <a:rPr lang="en-US" dirty="0"/>
              <a:t>3. Al-Furqan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pembeda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dan yang </a:t>
            </a:r>
            <a:r>
              <a:rPr lang="en-US" dirty="0" err="1"/>
              <a:t>batil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At-</a:t>
            </a:r>
            <a:r>
              <a:rPr lang="en-US" dirty="0" err="1"/>
              <a:t>Tibyan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penjelas</a:t>
            </a:r>
            <a:r>
              <a:rPr lang="en-US" dirty="0"/>
              <a:t>,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penjelas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</a:t>
            </a:r>
          </a:p>
          <a:p>
            <a:pPr marL="0" indent="0">
              <a:buNone/>
            </a:pPr>
            <a:r>
              <a:rPr lang="en-US" dirty="0" err="1"/>
              <a:t>disampaikan</a:t>
            </a:r>
            <a:r>
              <a:rPr lang="en-US" dirty="0"/>
              <a:t> Allah.</a:t>
            </a:r>
          </a:p>
          <a:p>
            <a:pPr marL="0" indent="0">
              <a:buNone/>
            </a:pPr>
            <a:r>
              <a:rPr lang="en-US" dirty="0"/>
              <a:t>5. Al-</a:t>
            </a:r>
            <a:r>
              <a:rPr lang="en-US" dirty="0" err="1"/>
              <a:t>Busyra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 </a:t>
            </a:r>
            <a:r>
              <a:rPr lang="en-US" dirty="0" err="1"/>
              <a:t>gembira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hamba-Nya yang </a:t>
            </a:r>
            <a:r>
              <a:rPr lang="en-US" dirty="0" err="1"/>
              <a:t>telah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D277C-06EB-8A1F-BF11-A229AC6C9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E410B-C45F-BA54-6C14-E18555C90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5B99-4399-AB08-0959-99169223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Fungsi</a:t>
            </a:r>
            <a:r>
              <a:rPr lang="en-US" dirty="0"/>
              <a:t> Al-Qur’an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FF80-DA5E-969A-64B4-B3A8106C6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6. Al-</a:t>
            </a:r>
            <a:r>
              <a:rPr lang="en-US" dirty="0" err="1"/>
              <a:t>Musaddiq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pembenar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kitab-kitab Allah SWT </a:t>
            </a:r>
            <a:r>
              <a:rPr lang="en-US" dirty="0" err="1"/>
              <a:t>terdahulu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7. An-Nur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Al-Qur’an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menerangi</a:t>
            </a:r>
            <a:r>
              <a:rPr lang="en-US" dirty="0"/>
              <a:t> </a:t>
            </a:r>
            <a:r>
              <a:rPr lang="en-US" dirty="0" err="1"/>
              <a:t>kegelapan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menempuh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menuju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keselamatan</a:t>
            </a:r>
            <a:r>
              <a:rPr lang="en-US" dirty="0"/>
              <a:t> dan </a:t>
            </a:r>
            <a:r>
              <a:rPr lang="en-US" dirty="0" err="1"/>
              <a:t>kebahagiaan</a:t>
            </a:r>
            <a:r>
              <a:rPr lang="en-US" dirty="0"/>
              <a:t> yang </a:t>
            </a:r>
            <a:r>
              <a:rPr lang="en-US" dirty="0" err="1"/>
              <a:t>hakiki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dunia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akhirat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Al-</a:t>
            </a:r>
            <a:r>
              <a:rPr lang="en-US" dirty="0" err="1"/>
              <a:t>Mau’izah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nasihat</a:t>
            </a:r>
            <a:r>
              <a:rPr lang="en-US" dirty="0"/>
              <a:t>, </a:t>
            </a:r>
            <a:r>
              <a:rPr lang="en-US" dirty="0" err="1"/>
              <a:t>maksudnya</a:t>
            </a:r>
            <a:r>
              <a:rPr lang="en-US" dirty="0"/>
              <a:t> Al-Qur’an </a:t>
            </a:r>
            <a:r>
              <a:rPr lang="en-US" dirty="0" err="1"/>
              <a:t>merupakan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pembimbing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Islam agar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kebahagiaan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dunia dan </a:t>
            </a:r>
            <a:r>
              <a:rPr lang="en-US" dirty="0" err="1"/>
              <a:t>akhirat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9E226-19DC-0C51-5419-51B15862C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90AEE-94ED-D7D0-1688-C14BC425F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4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E0F7-4D56-8575-C336-E6AB60D3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Bagian – Bagian </a:t>
            </a:r>
            <a:r>
              <a:rPr lang="en-US" dirty="0" err="1"/>
              <a:t>dari</a:t>
            </a:r>
            <a:r>
              <a:rPr lang="en-US" dirty="0"/>
              <a:t> Al-Qur’an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B482-8EB9-A78E-D79D-C60013EF4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Bagian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munasabah</a:t>
            </a:r>
            <a:r>
              <a:rPr lang="en-US" dirty="0"/>
              <a:t>). Para ulama </a:t>
            </a:r>
            <a:r>
              <a:rPr lang="en-US" dirty="0" err="1"/>
              <a:t>membagi</a:t>
            </a:r>
            <a:r>
              <a:rPr lang="en-US" dirty="0"/>
              <a:t> Al-Qur’an </a:t>
            </a:r>
            <a:r>
              <a:rPr lang="en-US" dirty="0" err="1"/>
              <a:t>mejadi</a:t>
            </a:r>
            <a:r>
              <a:rPr lang="en-US" dirty="0"/>
              <a:t> dua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Surah Al-Qur’an</a:t>
            </a:r>
          </a:p>
          <a:p>
            <a:pPr marL="0" indent="0">
              <a:buNone/>
            </a:pPr>
            <a:r>
              <a:rPr lang="en-US" dirty="0"/>
              <a:t>Kata Surah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etimologis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tingi</a:t>
            </a:r>
            <a:r>
              <a:rPr lang="en-US" dirty="0"/>
              <a:t>. </a:t>
            </a:r>
            <a:r>
              <a:rPr lang="en-US" dirty="0" err="1"/>
              <a:t>Jumlah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surah </a:t>
            </a:r>
            <a:r>
              <a:rPr lang="en-US" dirty="0" err="1"/>
              <a:t>dalam</a:t>
            </a:r>
            <a:r>
              <a:rPr lang="en-US" dirty="0"/>
              <a:t> Al-Qur’an </a:t>
            </a:r>
            <a:r>
              <a:rPr lang="en-US" dirty="0" err="1"/>
              <a:t>meneurut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ulama </a:t>
            </a:r>
            <a:r>
              <a:rPr lang="en-US" dirty="0" err="1"/>
              <a:t>sebanyak</a:t>
            </a:r>
            <a:r>
              <a:rPr lang="en-US" dirty="0"/>
              <a:t> 114 surah,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pula yang </a:t>
            </a:r>
            <a:r>
              <a:rPr lang="en-US" dirty="0" err="1"/>
              <a:t>menghitung</a:t>
            </a:r>
            <a:r>
              <a:rPr lang="en-US" dirty="0"/>
              <a:t> 113 surah </a:t>
            </a:r>
            <a:r>
              <a:rPr lang="en-US" dirty="0" err="1"/>
              <a:t>karena</a:t>
            </a:r>
            <a:r>
              <a:rPr lang="en-US" dirty="0"/>
              <a:t> surah Al-Anfal dan surah At-</a:t>
            </a:r>
            <a:r>
              <a:rPr lang="en-US" dirty="0" err="1"/>
              <a:t>Taubah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surah.</a:t>
            </a:r>
          </a:p>
          <a:p>
            <a:pPr marL="0" indent="0">
              <a:buNone/>
            </a:pPr>
            <a:r>
              <a:rPr lang="en-US" dirty="0"/>
              <a:t>2. Ayat Al-Qur’an</a:t>
            </a:r>
          </a:p>
          <a:p>
            <a:pPr marL="0" indent="0">
              <a:buNone/>
            </a:pPr>
            <a:r>
              <a:rPr lang="en-US" dirty="0"/>
              <a:t>Al-</a:t>
            </a:r>
            <a:r>
              <a:rPr lang="en-US" dirty="0" err="1"/>
              <a:t>Qattan</a:t>
            </a:r>
            <a:r>
              <a:rPr lang="en-US" dirty="0"/>
              <a:t> (2000)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kalam Allah yang </a:t>
            </a:r>
            <a:r>
              <a:rPr lang="en-US" dirty="0" err="1"/>
              <a:t>terhimpun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surah </a:t>
            </a:r>
            <a:r>
              <a:rPr lang="en-US" dirty="0" err="1"/>
              <a:t>dari</a:t>
            </a:r>
            <a:r>
              <a:rPr lang="en-US" dirty="0"/>
              <a:t> Al-Qur’an.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D686A-C139-AB75-531F-0D1D3D7AF9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0EE1-4BA4-5932-8062-F8398D8EF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4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775" y="1838685"/>
            <a:ext cx="5415225" cy="284378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MEMAHAMI SEBAB-SEBAB DITURUNKANNYA AL-</a:t>
            </a:r>
            <a:r>
              <a:rPr lang="en-US" sz="1800" b="1" i="0" u="none" strike="noStrike" baseline="0" dirty="0">
                <a:latin typeface="TimesNewRomanPS-BoldMT-Identity-H"/>
              </a:rPr>
              <a:t>QUR’AN</a:t>
            </a:r>
          </a:p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(ASBABUN NUZUL)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7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86FD-0ACB-6C05-4B31-856199B8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Pengertian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Asbabun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1" i="0" u="none" strike="noStrike" baseline="0" dirty="0">
                <a:latin typeface="TimesNewRomanPS-BoldMT-Identity-H"/>
              </a:rPr>
              <a:t>Qur’an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CA77-FABD-0EA3-5768-E1BA01E7E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kamus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bahasa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Arab kata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kata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berasal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kata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nazala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bermakna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Jadi,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an-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pengetaguan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tentang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sebabsebab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diturunkannya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Al-Jabari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menyebutkan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diturunkan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dalam</a:t>
            </a:r>
            <a:r>
              <a:rPr lang="en-US" sz="1800" b="0" i="0" u="none" strike="noStrike" baseline="0" dirty="0">
                <a:latin typeface="TimesNewRomanPSMT-Identity-H"/>
              </a:rPr>
              <a:t> dua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kategori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tanpa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karena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peristiwa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pertanyaan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tanpa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diakui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banyak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terutama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sekali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luar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menyangkut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 err="1">
                <a:latin typeface="TimesNewRomanPSMT-Identity-H"/>
              </a:rPr>
              <a:t>asryi’iyah</a:t>
            </a:r>
            <a:r>
              <a:rPr lang="en-US" sz="1800" b="0" i="0" u="none" strike="noStrike" baseline="0" dirty="0">
                <a:latin typeface="TimesNewRomanPSMT-Identity-H"/>
              </a:rPr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E4E95-479A-F3BB-67B8-60054EC7B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3586A-91C1-6110-6B62-933B206CE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7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FE15-9B4C-0657-F42E-45E96215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Manfaat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Mengetahui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Asbabun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1" i="0" u="none" strike="noStrike" baseline="0" dirty="0">
                <a:latin typeface="TimesNewRomanPS-BoldMT-Identity-H"/>
              </a:rPr>
              <a:t>Qur’an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3AB58-39D1-FEEA-3F98-2BD6E86F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Mengetahui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asbabun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adalah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su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sangat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penting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karena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didalamnya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banyak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kegunaan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diantaranya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Membawa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pengetahuan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rahasia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tujuan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Allah SWT</a:t>
            </a:r>
          </a:p>
          <a:p>
            <a:pPr>
              <a:lnSpc>
                <a:spcPct val="200000"/>
              </a:lnSpc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Menakhsiskan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diturunkan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terjadiCara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terbaik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memahami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dan </a:t>
            </a:r>
            <a:r>
              <a:rPr lang="en-US" sz="1800" b="0" i="0" u="none" strike="noStrike" baseline="0" dirty="0" err="1">
                <a:latin typeface="TimesNewRomanPSMT-Identity-H"/>
              </a:rPr>
              <a:t>menyingkap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kesamaran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yang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tersembunyi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menghindari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kesulitan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menolak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dugaan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pembatasan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lahirnya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mengandung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hasr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Mempermudah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orang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menghafal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E386-E493-1715-8EDA-05D87E5B6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332B2-7CCA-05FB-BB4F-38077DAD4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1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0262-0BF2-96C4-C920-08E96C27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543"/>
            <a:ext cx="10515600" cy="1325880"/>
          </a:xfrm>
        </p:spPr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C.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Bentuk-bentuk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Sebab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4400" b="1" i="0" u="none" strike="noStrike" baseline="0" dirty="0">
                <a:latin typeface="TimesNewRomanPS-BoldMT-Identity-H"/>
              </a:rPr>
              <a:t>Qur’an</a:t>
            </a:r>
            <a:br>
              <a:rPr lang="en-US" sz="4400" b="1" i="0" u="none" strike="noStrike" baseline="0" dirty="0">
                <a:latin typeface="TimesNewRomanPS-BoldMT-Identity-H"/>
              </a:rPr>
            </a:b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D.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Kaidah-Kaidah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Memahami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Ayat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br>
              <a:rPr lang="en-US" sz="4400" b="1" i="0" u="none" strike="noStrike" baseline="0" dirty="0">
                <a:latin typeface="TimesNewRomanPS-BoldMT-Identity-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61AEC-4419-691F-2E40-5654272A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C.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Bentuk-bentuk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Sebab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1" i="0" u="none" strike="noStrike" baseline="0" dirty="0">
                <a:latin typeface="TimesNewRomanPS-BoldMT-Identity-H"/>
              </a:rPr>
              <a:t>Qur’an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Ditinjau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bentuknya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dibagi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pada dua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berbentuk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peristiwa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berbentuk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pertanyaan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(Wahid, 1996:30)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D.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Kaidah-Kaidah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Memahami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Ayat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Bila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an-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keumumannya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itu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diberlakukan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umum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sigat-nya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umum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Sedangkan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bila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Riwayat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an-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dayang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khusus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sedang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diungkapkan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sigat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pt-BR" sz="1800" b="0" i="0" u="none" strike="noStrike" baseline="0" dirty="0">
                <a:latin typeface="Times New Roman" panose="02020603050405020304" pitchFamily="18" charset="0"/>
              </a:rPr>
              <a:t>umum, dalam hal ini para ulama usul berbeda pendapat.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E27D9-ADBB-B874-EA19-BD0ADC90A6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CF24C-1308-70BA-F365-EADC7B2D1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2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780"/>
            <a:ext cx="6462583" cy="132588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 err="1">
                <a:latin typeface="TimesNewRomanPS-BoldMT-Identity-H"/>
              </a:rPr>
              <a:t>Pengertian</a:t>
            </a:r>
            <a:r>
              <a:rPr lang="en-US" sz="4000" b="1" i="0" u="none" strike="noStrike" baseline="0" dirty="0">
                <a:latin typeface="TimesNewRomanPS-BoldMT-Identity-H"/>
              </a:rPr>
              <a:t> </a:t>
            </a:r>
            <a:r>
              <a:rPr lang="en-US" sz="4000" b="1" i="0" u="none" strike="noStrike" baseline="0" dirty="0" err="1">
                <a:latin typeface="TimesNewRomanPS-BoldMT-Identity-H"/>
              </a:rPr>
              <a:t>Ulumul</a:t>
            </a:r>
            <a:r>
              <a:rPr lang="en-US" sz="4000" b="1" i="0" u="none" strike="noStrike" baseline="0" dirty="0">
                <a:latin typeface="TimesNewRomanPS-BoldMT-Identity-H"/>
              </a:rPr>
              <a:t> Qur’an</a:t>
            </a:r>
            <a:endParaRPr lang="en-US" sz="4000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333632"/>
            <a:ext cx="4888990" cy="447487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atas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dua kata,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yakni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1" u="none" strike="noStrike" baseline="0" dirty="0" err="1">
                <a:latin typeface="Times New Roman" panose="02020603050405020304" pitchFamily="18" charset="0"/>
              </a:rPr>
              <a:t>ulum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dan 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Al-</a:t>
            </a:r>
            <a:r>
              <a:rPr lang="en-US" sz="1600" b="0" i="1" u="none" strike="noStrike" baseline="0" dirty="0">
                <a:latin typeface="TimesNewRomanPS-ItalicMT-Identity-H"/>
              </a:rPr>
              <a:t>Qur’an.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Kata </a:t>
            </a:r>
            <a:r>
              <a:rPr lang="en-US" sz="1600" b="0" i="1" u="none" strike="noStrike" baseline="0" dirty="0" err="1">
                <a:latin typeface="TimesNewRomanPS-ItalicMT-Identity-H"/>
              </a:rPr>
              <a:t>qara’a</a:t>
            </a:r>
            <a:r>
              <a:rPr lang="en-US" sz="1600" b="0" i="1" u="none" strike="noStrike" baseline="0" dirty="0">
                <a:latin typeface="TimesNewRomanPS-ItalicMT-Identity-H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arti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mengumpulkan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menghimpun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menghimpun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huruf-huruf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dan kata-kata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lainnya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dala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ucapan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tersusun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rapi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(Al-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Qathan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, 2000:16). Az-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zujaj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mengatakan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kata Al-</a:t>
            </a:r>
            <a:r>
              <a:rPr lang="en-US" sz="1600" b="0" i="0" u="none" strike="noStrike" baseline="0" dirty="0">
                <a:latin typeface="TimesNewRomanPSMT-Identity-H"/>
              </a:rPr>
              <a:t>Qur’an </a:t>
            </a:r>
            <a:r>
              <a:rPr lang="en-US" sz="1600" b="0" i="0" u="none" strike="noStrike" baseline="0" dirty="0" err="1">
                <a:latin typeface="TimesNewRomanPSMT-Identity-H"/>
              </a:rPr>
              <a:t>merupakan</a:t>
            </a:r>
            <a:r>
              <a:rPr lang="en-US" sz="1600" b="0" i="0" u="none" strike="noStrike" baseline="0" dirty="0">
                <a:latin typeface="TimesNewRomanPSMT-Identity-H"/>
              </a:rPr>
              <a:t> kata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-kata yang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menghimpun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karena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kitab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di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dalamnya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menghimpun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berbagai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, surah,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kisah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larangan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menghimpun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intisari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kitab-kitab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sebelumnya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Rosihan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Anwar, 2007: 32). </a:t>
            </a:r>
          </a:p>
          <a:p>
            <a:pPr algn="just"/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Ulumul</a:t>
            </a:r>
            <a:r>
              <a:rPr lang="en-US" sz="1600" b="0" i="0" u="none" strike="noStrike" baseline="0" dirty="0" err="1">
                <a:latin typeface="TimesNewRomanPSMT-Identity-H"/>
              </a:rPr>
              <a:t>qur’an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adalah</a:t>
            </a:r>
            <a:r>
              <a:rPr lang="en-US" sz="1600" b="0" i="0" u="none" strike="noStrike" baseline="0" dirty="0">
                <a:latin typeface="TimesNewRomanPSMT-Identity-H"/>
              </a:rPr>
              <a:t> salah </a:t>
            </a:r>
            <a:r>
              <a:rPr lang="en-US" sz="1600" b="0" i="0" u="none" strike="noStrike" baseline="0" dirty="0" err="1">
                <a:latin typeface="TimesNewRomanPSMT-Identity-H"/>
              </a:rPr>
              <a:t>satu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cabang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ilmu</a:t>
            </a:r>
            <a:r>
              <a:rPr lang="en-US" sz="1600" b="0" i="0" u="none" strike="noStrike" baseline="0" dirty="0">
                <a:latin typeface="TimesNewRomanPSMT-Identity-H"/>
              </a:rPr>
              <a:t> yang </a:t>
            </a:r>
            <a:r>
              <a:rPr lang="en-US" sz="1600" b="0" i="0" u="none" strike="noStrike" baseline="0" dirty="0" err="1">
                <a:latin typeface="TimesNewRomanPSMT-Identity-H"/>
              </a:rPr>
              <a:t>membahas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tentang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berbagai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hal</a:t>
            </a:r>
            <a:r>
              <a:rPr lang="en-US" sz="1600" b="0" i="0" u="none" strike="noStrike" baseline="0" dirty="0">
                <a:latin typeface="TimesNewRomanPSMT-Identity-H"/>
              </a:rPr>
              <a:t> yang </a:t>
            </a:r>
            <a:r>
              <a:rPr lang="en-US" sz="1600" b="0" i="0" u="none" strike="noStrike" baseline="0" dirty="0" err="1">
                <a:latin typeface="TimesNewRomanPSMT-Identity-H"/>
              </a:rPr>
              <a:t>berkaitan</a:t>
            </a:r>
            <a:r>
              <a:rPr lang="en-US" sz="160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600" b="0" i="0" u="none" strike="noStrike" baseline="0" dirty="0">
                <a:latin typeface="TimesNewRomanPSMT-Identity-H"/>
              </a:rPr>
              <a:t>Qur’an, </a:t>
            </a:r>
            <a:r>
              <a:rPr lang="en-US" sz="1600" b="0" i="0" u="none" strike="noStrike" baseline="0" dirty="0" err="1">
                <a:latin typeface="TimesNewRomanPSMT-Identity-H"/>
              </a:rPr>
              <a:t>baik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dari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segi</a:t>
            </a:r>
            <a:r>
              <a:rPr lang="en-US" sz="1600" b="0" i="0" u="none" strike="noStrike" baseline="0" dirty="0">
                <a:latin typeface="TimesNewRomanPSMT-Identity-H"/>
              </a:rPr>
              <a:t> proses </a:t>
            </a:r>
            <a:r>
              <a:rPr lang="en-US" sz="1600" b="0" i="0" u="none" strike="noStrike" baseline="0" dirty="0" err="1">
                <a:latin typeface="TimesNewRomanPSMT-Identity-H"/>
              </a:rPr>
              <a:t>penurunnya</a:t>
            </a:r>
            <a:r>
              <a:rPr lang="en-US" sz="1600" b="0" i="0" u="none" strike="noStrike" baseline="0" dirty="0">
                <a:latin typeface="TimesNewRomanPSMT-Identity-H"/>
              </a:rPr>
              <a:t>, </a:t>
            </a:r>
            <a:r>
              <a:rPr lang="en-US" sz="1600" b="0" i="0" u="none" strike="noStrike" baseline="0" dirty="0" err="1">
                <a:latin typeface="TimesNewRomanPSMT-Identity-H"/>
              </a:rPr>
              <a:t>penulisanya</a:t>
            </a:r>
            <a:r>
              <a:rPr lang="en-US" sz="1600" b="0" i="0" u="none" strike="noStrike" baseline="0" dirty="0">
                <a:latin typeface="TimesNewRomanPSMT-Identity-H"/>
              </a:rPr>
              <a:t>, </a:t>
            </a:r>
            <a:r>
              <a:rPr lang="en-US" sz="1600" b="0" i="0" u="none" strike="noStrike" baseline="0" dirty="0" err="1">
                <a:latin typeface="TimesNewRomanPSMT-Identity-H"/>
              </a:rPr>
              <a:t>muhkam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mutasyabih</a:t>
            </a:r>
            <a:r>
              <a:rPr lang="en-US" sz="1600" b="0" i="0" u="none" strike="noStrike" baseline="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NewRomanPSMT-Identity-H"/>
              </a:rPr>
              <a:t>atau</a:t>
            </a:r>
            <a:r>
              <a:rPr lang="en-US" sz="1600" dirty="0">
                <a:latin typeface="TimesNewRomanPSMT-Identity-H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madaniyyah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nasikh-mansukh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berbagai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hal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berkaitan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600" b="0" i="0" u="none" strike="noStrike" baseline="0" dirty="0">
                <a:latin typeface="TimesNewRomanPSMT-Identity-H"/>
              </a:rPr>
              <a:t>Qur’an</a:t>
            </a: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775" y="1838685"/>
            <a:ext cx="5415225" cy="2843784"/>
          </a:xfrm>
        </p:spPr>
        <p:txBody>
          <a:bodyPr>
            <a:norm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KEMUKJIZATAN AL-</a:t>
            </a:r>
            <a:r>
              <a:rPr lang="en-US" sz="1800" b="1" i="0" u="none" strike="noStrike" baseline="0" dirty="0">
                <a:latin typeface="TimesNewRomanPS-BoldMT-Identity-H"/>
              </a:rPr>
              <a:t>QUR’AN YANG ABADI</a:t>
            </a:r>
          </a:p>
          <a:p>
            <a:pPr algn="ctr"/>
            <a:r>
              <a:rPr lang="en-US" sz="1800" b="1" i="0" u="none" strike="noStrike" baseline="0" dirty="0">
                <a:latin typeface="TimesNewRomanPS-BoldMT-Identity-H"/>
              </a:rPr>
              <a:t>(I’JAZ AL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1" i="0" u="none" strike="noStrike" baseline="0" dirty="0">
                <a:latin typeface="TimesNewRomanPS-BoldMT-Identity-H"/>
              </a:rPr>
              <a:t>QUR’AN)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688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DDFA-DE34-05FF-11E5-DA4AF33B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US" sz="4400" b="1" i="0" u="none" strike="noStrike" baseline="0" dirty="0" err="1">
                <a:latin typeface="TimesNewRomanPS-BoldMT-Identity-H"/>
              </a:rPr>
              <a:t>Penegrtian</a:t>
            </a:r>
            <a:r>
              <a:rPr lang="en-US" sz="4400" b="1" i="0" u="none" strike="noStrike" baseline="0" dirty="0">
                <a:latin typeface="TimesNewRomanPS-BoldMT-Identity-H"/>
              </a:rPr>
              <a:t> </a:t>
            </a:r>
            <a:r>
              <a:rPr lang="en-US" sz="4400" b="1" i="0" u="none" strike="noStrike" baseline="0" dirty="0" err="1">
                <a:latin typeface="TimesNewRomanPS-BoldMT-Identity-H"/>
              </a:rPr>
              <a:t>I’jaz</a:t>
            </a:r>
            <a:r>
              <a:rPr lang="en-US" sz="4400" b="1" i="0" u="none" strike="noStrike" baseline="0" dirty="0">
                <a:latin typeface="TimesNewRomanPS-BoldMT-Identity-H"/>
              </a:rPr>
              <a:t> Al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4400" b="1" i="0" u="none" strike="noStrike" baseline="0" dirty="0">
                <a:latin typeface="TimesNewRomanPS-BoldMT-Identity-H"/>
              </a:rPr>
              <a:t>Qur’an</a:t>
            </a:r>
            <a:br>
              <a:rPr lang="en-US" sz="4400" b="1" i="0" u="none" strike="noStrike" baseline="0" dirty="0">
                <a:latin typeface="TimesNewRomanPS-BoldMT-Identity-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41EA-520E-D9C0-B2E0-7994F50E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TimesNewRomanPSMT-Identity-H"/>
              </a:rPr>
              <a:t>Kata </a:t>
            </a:r>
            <a:r>
              <a:rPr lang="en-US" sz="1800" b="0" i="0" u="none" strike="noStrike" baseline="0" dirty="0" err="1">
                <a:latin typeface="TimesNewRomanPSMT-Identity-H"/>
              </a:rPr>
              <a:t>i’jaz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artinya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kemukjizatan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berarti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enetapkan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kelemahan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Qattan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(2000).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Kemukjizatan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pembahasan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kali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menampakkan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kebenaran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Nabi SAW. Quraish Shihab (2001)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sesuatu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peristiwa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luar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biasa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terjadi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melalui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seseorang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mengaku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sebagai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nabi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sebagai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bukti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kenabiannya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ditantangkan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kepada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orang-orang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rgau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mendatangkan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melakukan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serupa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namun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mampu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melayani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tantangan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merupakan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mukjizat</a:t>
            </a:r>
            <a:r>
              <a:rPr lang="en-US" sz="1800" b="0" i="0" u="none" strike="noStrike" baseline="0" dirty="0">
                <a:latin typeface="TimesNewRomanPSMT-Identity-H"/>
              </a:rPr>
              <a:t> yang sangat agung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diturunkan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Allah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kepada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Nabi Muhammad SAW.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FFAAF-8059-10FA-31B5-A366C71D2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206ED-DB6A-8205-F944-36C5C8D2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81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BC3-325F-10FC-FEFF-1B25CEA1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Aspek-Aspek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Kemukjizatan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4400" b="1" i="0" u="none" strike="noStrike" baseline="0" dirty="0">
                <a:latin typeface="TimesNewRomanPS-BoldMT-Identity-H"/>
              </a:rPr>
              <a:t>Qur’an</a:t>
            </a:r>
            <a:br>
              <a:rPr lang="en-US" sz="4400" b="1" i="0" u="none" strike="noStrike" baseline="0" dirty="0">
                <a:latin typeface="TimesNewRomanPS-BoldMT-Identity-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BF85-2AAD-E6AD-D3D8-83921514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merupakan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mukjizat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terbesar</a:t>
            </a:r>
            <a:r>
              <a:rPr lang="en-US" sz="1800" b="0" i="0" u="none" strike="noStrike" baseline="0" dirty="0">
                <a:latin typeface="TimesNewRomanPSMT-Identity-H"/>
              </a:rPr>
              <a:t> Nabi Muhamm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ad SAW,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kemukjizatan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dapat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dilihat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dari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berbagai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aspek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seperti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SymbolMT-Identity-H"/>
              </a:rPr>
              <a:t>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Aspek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gaya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bahasa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SymbolMT-Identity-H"/>
              </a:rPr>
              <a:t>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Aspek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isyarat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sains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teknologi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>
                <a:latin typeface="SymbolMT-Identity-H"/>
              </a:rPr>
              <a:t>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Aspek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isyarat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pemberitaan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ghaib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76868-4E4A-4B7E-026D-D09878D79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AFE8-FF54-182F-8855-17E6A3817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2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775" y="1838685"/>
            <a:ext cx="5415225" cy="284378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MENGETAHUI AYAT-AYAT AL-</a:t>
            </a:r>
            <a:r>
              <a:rPr lang="en-US" sz="1800" b="1" i="0" u="none" strike="noStrike" baseline="0" dirty="0">
                <a:latin typeface="TimesNewRomanPS-BoldMT-Identity-H"/>
              </a:rPr>
              <a:t>QUR’AN YANG DITURUNKAN DI MEKKAH</a:t>
            </a:r>
          </a:p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DAN MADINAH</a:t>
            </a:r>
          </a:p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(MAKKIYAH MADANIYYAH)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53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D241-BDB5-0CCC-D562-6B1F0579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b="1" i="0" u="none" strike="noStrike" baseline="0" dirty="0">
                <a:latin typeface="Times New Roman" panose="02020603050405020304" pitchFamily="18" charset="0"/>
              </a:rPr>
              <a:t>A. Pengertian Makiyyah dan Madaniyyah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565D-2BF9-1AAE-43BA-6EF163B05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30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Manna Al-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Qtahan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(2000)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empat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perspektif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mendefinisikan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itu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termasuk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kelompok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makiyyah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atau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madaniyyah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yakni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dari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segi</a:t>
            </a:r>
            <a:r>
              <a:rPr lang="en-US" sz="1800" b="0" i="0" u="none" strike="noStrike" baseline="0" dirty="0">
                <a:latin typeface="TimesNewRomanPSMT-Identity-H"/>
              </a:rPr>
              <a:t> masa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tempat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objek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pembicaraan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pembicaraan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Sebagian ulama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mendefinisikan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sebelum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Rasulullah SAW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hijrah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Madinah,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walaupun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diturnkan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Mekah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Adapun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adaniyyah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sesudah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Rasulullah SAW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hijrah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Madinah,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walaupun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bukan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di Madinah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0B446-CBCF-5EFB-6673-1228143AD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BCF7D-95B5-4273-0D9C-38AEB4827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5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15A5-4F21-C036-C6EB-1F87ACA4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543"/>
            <a:ext cx="11353800" cy="1045336"/>
          </a:xfrm>
        </p:spPr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B. Cara-Cara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Mengenali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Surah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Madaniyyah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84C3-E64F-EAC7-CC33-4707C217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Az-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Zarqani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mengenali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madaniyyah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kecuali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berdasarkan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informasi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sampai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dari</a:t>
            </a:r>
            <a:r>
              <a:rPr lang="en-US" sz="1800" b="0" i="0" u="none" strike="noStrike" baseline="0" dirty="0">
                <a:latin typeface="TimesNewRomanPSMT-Identity-H"/>
              </a:rPr>
              <a:t> para </a:t>
            </a:r>
            <a:r>
              <a:rPr lang="en-US" sz="1800" b="0" i="0" u="none" strike="noStrike" baseline="0" dirty="0" err="1">
                <a:latin typeface="TimesNewRomanPSMT-Identity-H"/>
              </a:rPr>
              <a:t>sahabat</a:t>
            </a:r>
            <a:r>
              <a:rPr lang="en-US" sz="1800" b="0" i="0" u="none" strike="noStrike" baseline="0" dirty="0">
                <a:latin typeface="TimesNewRomanPSMT-Identity-H"/>
              </a:rPr>
              <a:t> dan para </a:t>
            </a:r>
            <a:r>
              <a:rPr lang="en-US" sz="1800" b="0" i="0" u="none" strike="noStrike" baseline="0" dirty="0" err="1">
                <a:latin typeface="TimesNewRomanPSMT-Identity-H"/>
              </a:rPr>
              <a:t>tabi’in</a:t>
            </a:r>
            <a:r>
              <a:rPr lang="en-US" sz="1800" b="0" i="0" u="none" strike="noStrike" baseline="0" dirty="0">
                <a:latin typeface="TimesNewRomanPSMT-Identity-H"/>
              </a:rPr>
              <a:t>. </a:t>
            </a:r>
            <a:r>
              <a:rPr lang="en-US" sz="1800" b="0" i="0" u="none" strike="noStrike" baseline="0" dirty="0" err="1">
                <a:latin typeface="TimesNewRomanPSMT-Identity-H"/>
              </a:rPr>
              <a:t>Menurut</a:t>
            </a:r>
            <a:r>
              <a:rPr lang="en-US" sz="1800" b="0" i="0" u="none" strike="noStrike" baseline="0" dirty="0">
                <a:latin typeface="TimesNewRomanPSMT-Identity-H"/>
              </a:rPr>
              <a:t> 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en-US" sz="1800" b="0" i="0" u="none" strike="noStrike" baseline="0" dirty="0">
                <a:latin typeface="TimesNewRomanPSMT-Identity-H"/>
              </a:rPr>
              <a:t>Jabari </a:t>
            </a:r>
            <a:r>
              <a:rPr lang="en-US" sz="1800" b="0" i="0" u="none" strike="noStrike" baseline="0" dirty="0" err="1">
                <a:latin typeface="TimesNewRomanPSMT-Identity-H"/>
              </a:rPr>
              <a:t>yaitu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menggunakan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metode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sima’I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atau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periwayatan</a:t>
            </a:r>
            <a:r>
              <a:rPr lang="en-US" sz="1800" b="0" i="0" u="none" strike="noStrike" baseline="0" dirty="0">
                <a:latin typeface="TimesNewRomanPSMT-Identity-H"/>
              </a:rPr>
              <a:t> juga </a:t>
            </a:r>
            <a:r>
              <a:rPr lang="en-US" sz="1800" b="0" i="0" u="none" strike="noStrike" baseline="0" dirty="0" err="1">
                <a:latin typeface="TimesNewRomanPSMT-Identity-H"/>
              </a:rPr>
              <a:t>menggunakan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metode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analogi</a:t>
            </a:r>
            <a:r>
              <a:rPr lang="es-ES" sz="1800" b="0" i="0" u="none" strike="noStrike" baseline="0" dirty="0">
                <a:latin typeface="TimesNewRomanPSMT-Identity-H"/>
              </a:rPr>
              <a:t>(</a:t>
            </a:r>
            <a:r>
              <a:rPr lang="es-ES" sz="1800" b="0" i="0" u="none" strike="noStrike" baseline="0" dirty="0" err="1">
                <a:latin typeface="TimesNewRomanPSMT-Identity-H"/>
              </a:rPr>
              <a:t>qiyasi</a:t>
            </a:r>
            <a:r>
              <a:rPr lang="es-ES" sz="1800" b="0" i="0" u="none" strike="noStrike" baseline="0" dirty="0">
                <a:latin typeface="TimesNewRomanPSMT-Identity-H"/>
              </a:rPr>
              <a:t>). Cara </a:t>
            </a:r>
            <a:r>
              <a:rPr lang="es-ES" sz="1800" b="0" i="0" u="none" strike="noStrike" baseline="0" dirty="0" err="1">
                <a:latin typeface="TimesNewRomanPSMT-Identity-H"/>
              </a:rPr>
              <a:t>sima’I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ialah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proses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penurunan</a:t>
            </a:r>
            <a:r>
              <a:rPr lang="es-ES" sz="1800" b="0" i="0" u="none" strike="noStrike" baseline="0" dirty="0">
                <a:latin typeface="TimesNewRomanPSMT-Identity-H"/>
              </a:rPr>
              <a:t> dan </a:t>
            </a:r>
            <a:r>
              <a:rPr lang="es-ES" sz="1800" b="0" i="0" u="none" strike="noStrike" baseline="0" dirty="0" err="1">
                <a:latin typeface="TimesNewRomanPSMT-Identity-H"/>
              </a:rPr>
              <a:t>penyampaian</a:t>
            </a:r>
            <a:r>
              <a:rPr lang="es-ES" sz="1800" b="0" i="0" u="none" strike="noStrike" baseline="0" dirty="0">
                <a:latin typeface="TimesNewRomanPSMT-Identity-H"/>
              </a:rPr>
              <a:t> Al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s-ES" sz="1800" b="0" i="0" u="none" strike="noStrike" baseline="0" dirty="0" err="1">
                <a:latin typeface="TimesNewRomanPSMT-Identity-H"/>
              </a:rPr>
              <a:t>Qur’an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itu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sampai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kepa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da</a:t>
            </a:r>
            <a:r>
              <a:rPr lang="es-E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kita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berjalan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apa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Sementara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qiyasi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berdasarkan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sejumlah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ciri-ciri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khusus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maki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madani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Saling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keterkaitan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pengenalan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secara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sima’I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tidak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lebih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baik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jika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tidak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didukung</a:t>
            </a:r>
            <a:r>
              <a:rPr lang="en-US" sz="1800" b="0" i="0" u="none" strike="noStrike" baseline="0" dirty="0">
                <a:latin typeface="TimesNewRomanPSMT-Identity-H"/>
              </a:rPr>
              <a:t> oleh </a:t>
            </a:r>
            <a:r>
              <a:rPr lang="en-US" sz="1800" b="0" i="0" u="none" strike="noStrike" baseline="0" dirty="0" err="1">
                <a:latin typeface="TimesNewRomanPSMT-Identity-H"/>
              </a:rPr>
              <a:t>qiyasi</a:t>
            </a:r>
            <a:r>
              <a:rPr lang="en-US" sz="1800" b="0" i="0" u="none" strike="noStrike" baseline="0" dirty="0">
                <a:latin typeface="TimesNewRomanPSMT-Identity-H"/>
              </a:rPr>
              <a:t> dan </a:t>
            </a:r>
            <a:r>
              <a:rPr lang="en-US" sz="1800" b="0" i="0" u="none" strike="noStrike" baseline="0" dirty="0" err="1">
                <a:latin typeface="TimesNewRomanPSMT-Identity-H"/>
              </a:rPr>
              <a:t>ijtihadi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b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egitu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juga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sebaliknya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51C52-C207-F69B-4535-D1F636DA3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EC9B3-71F5-971A-2A4E-B5CED9B4C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926B-559E-4EC1-6237-EDAF4FDC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C.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Perbedaan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Ayat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Madaniyyah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256E-8269-FA78-8DFE-E76BD72D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Pada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umumnya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berisi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tentang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akidah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keimanan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tauhid,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akhlak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surge,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pahal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dna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dosa.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Sedangkan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madaniyyah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setiap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surah/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berisikan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janji-janji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kemenangan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perlindungan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Allah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terhadap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orang-orang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mukmin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benar-benar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berjuang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di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jalan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Allah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konteks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sangat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luas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D. Surah-Surah yang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Termasuk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Madaniyyah</a:t>
            </a:r>
            <a:endParaRPr lang="en-US" sz="2800" b="1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Syekh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Muhammad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Khudhari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Beik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mengutip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jumlah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surah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diturunkan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di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Mekkah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kira-kira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sebanyak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19/30,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sedangkan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surah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diturunkan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di Madinah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sebanyak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11/30.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367F-F293-BDE4-891C-1FBD9A30D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78863-1EA4-883F-C73D-EBA5DAF52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F233-6A13-CD41-B077-FA2C0130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E.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Manfaat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Mengetahui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Ayat-Ayat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Makiyyah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Madaniyyah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2089-A34C-85A3-5A85-56BFE449F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mengetahui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terlebih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dahulu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turun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belakangan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sehingga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menentukan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mansukh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mengetahui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sejarah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penurunan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penahapan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situasi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situasi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lain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mengukuhkan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autentikasi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004A3-D5D1-7792-8B3F-BE20462C2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EE8F-3EFA-BE4A-5925-0DE44D7F2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82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775" y="1838685"/>
            <a:ext cx="5415225" cy="284378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MENGETAHUI AYAT-AYAT AL-</a:t>
            </a:r>
            <a:r>
              <a:rPr lang="en-US" sz="1800" b="1" i="0" u="none" strike="noStrike" baseline="0" dirty="0">
                <a:latin typeface="TimesNewRomanPS-BoldMT-Identity-H"/>
              </a:rPr>
              <a:t>QUR’AN YANG DITURUNKAN DI MEKKAH</a:t>
            </a:r>
          </a:p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DAN MADINAH</a:t>
            </a:r>
          </a:p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(MAKKIYAH MADANIYYAH)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895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F233-6A13-CD41-B077-FA2C0130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MUHKAM DAN MUTASYABIH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2089-A34C-85A3-5A85-56BFE449F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bahasa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ahkama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mencegah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al-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hukmu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bermakna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memisahkan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duahal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diartikan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mengokohkan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perkataan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memisahkan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antara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berita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benar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berita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salah.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Rosihan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Anwar (2000)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menyebutkan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muhkam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artinya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ungkapan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maksud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lahirnya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mungkin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diganti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diubah.Karena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seluruh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itu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adalah</a:t>
            </a:r>
            <a:r>
              <a:rPr lang="en-US" sz="1800" b="0" i="0" u="none" strike="noStrike" baseline="0" dirty="0">
                <a:latin typeface="TimesNewRomanPSMT-Identity-H"/>
              </a:rPr>
              <a:t> kata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katanya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kokoh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fasih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indah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jelas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membedakan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antara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batil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Manna Al-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Qathan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(2000)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muhkam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diketahui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maksudnya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langsung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tanpa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memerlukan keterangan lain karena pada ayat ini biasanya mengandung satu wajah. Secara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istilah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mutsayabih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maksdunya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samar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jelas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tegas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hanyaAllah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mengetahui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biasanya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mutasyabih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mengandung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wajah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004A3-D5D1-7792-8B3F-BE20462C2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EE8F-3EFA-BE4A-5925-0DE44D7F2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5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526099"/>
            <a:ext cx="8695944" cy="1325880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Ruang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Lingkup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Pembahasan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Ulum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1" i="0" u="none" strike="noStrike" baseline="0" dirty="0">
                <a:latin typeface="TimesNewRomanPS-BoldMT-Identity-H"/>
              </a:rPr>
              <a:t>Qur’an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1406684"/>
            <a:ext cx="7744968" cy="269748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Hasby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Ash-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Shidiqy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(1904-1975)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1" u="none" strike="noStrike" baseline="0" dirty="0">
                <a:latin typeface="Times New Roman" panose="02020603050405020304" pitchFamily="18" charset="0"/>
              </a:rPr>
              <a:t>Sejarah dan </a:t>
            </a:r>
            <a:r>
              <a:rPr lang="en-US" sz="8000" b="0" i="1" u="none" strike="noStrike" baseline="0" dirty="0" err="1">
                <a:latin typeface="Times New Roman" panose="02020603050405020304" pitchFamily="18" charset="0"/>
              </a:rPr>
              <a:t>Pengantar</a:t>
            </a:r>
            <a:r>
              <a:rPr lang="en-US" sz="80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1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8000" b="0" i="1" u="none" strike="noStrike" baseline="0" dirty="0">
                <a:latin typeface="Times New Roman" panose="02020603050405020304" pitchFamily="18" charset="0"/>
              </a:rPr>
              <a:t> Al-</a:t>
            </a:r>
          </a:p>
          <a:p>
            <a:pPr algn="l"/>
            <a:r>
              <a:rPr lang="en-US" sz="8000" b="0" i="1" u="none" strike="noStrike" baseline="0" dirty="0">
                <a:latin typeface="TimesNewRomanPS-ItalicMT-Identity-H"/>
              </a:rPr>
              <a:t>Qur’an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digolongkan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menjadi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empat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pokok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bahasan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diantaranya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Terkait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8000" b="0" i="0" u="none" strike="noStrike" baseline="0" dirty="0">
                <a:latin typeface="TimesNewRomanPSMT-Identity-H"/>
              </a:rPr>
              <a:t>Qur’an, </a:t>
            </a:r>
            <a:r>
              <a:rPr lang="en-US" sz="8000" b="0" i="0" u="none" strike="noStrike" baseline="0" dirty="0" err="1">
                <a:latin typeface="TimesNewRomanPSMT-Identity-H"/>
              </a:rPr>
              <a:t>pembahasan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ini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mencakup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waktu</a:t>
            </a:r>
            <a:r>
              <a:rPr lang="en-US" sz="8000" b="0" i="0" u="none" strike="noStrike" baseline="0" dirty="0">
                <a:latin typeface="TimesNewRomanPSMT-Identity-H"/>
              </a:rPr>
              <a:t> dan </a:t>
            </a:r>
            <a:r>
              <a:rPr lang="en-US" sz="8000" b="0" i="0" u="none" strike="noStrike" baseline="0" dirty="0" err="1">
                <a:latin typeface="TimesNewRomanPSMT-Identity-H"/>
              </a:rPr>
              <a:t>tempat</a:t>
            </a:r>
            <a:r>
              <a:rPr lang="en-US" sz="800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turunnya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surah Al-</a:t>
            </a:r>
            <a:r>
              <a:rPr lang="en-US" sz="8000" b="0" i="0" u="none" strike="noStrike" baseline="0" dirty="0">
                <a:latin typeface="TimesNewRomanPSMT-Identity-H"/>
              </a:rPr>
              <a:t>Qur’an.</a:t>
            </a:r>
          </a:p>
          <a:p>
            <a:pPr algn="l"/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Persoalan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sanad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, yang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meliputi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hal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menyangkut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sanad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mutawatir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ahad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syad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bentuk-</a:t>
            </a:r>
            <a:r>
              <a:rPr lang="en-US" sz="8000" b="0" i="0" u="none" strike="noStrike" baseline="0" dirty="0" err="1">
                <a:latin typeface="TimesNewRomanPSMT-Identity-H"/>
              </a:rPr>
              <a:t>bentuk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qira’at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Nabi,para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periwayat</a:t>
            </a:r>
            <a:r>
              <a:rPr lang="en-US" sz="8000" b="0" i="0" u="none" strike="noStrike" baseline="0" dirty="0">
                <a:latin typeface="TimesNewRomanPSMT-Identity-H"/>
              </a:rPr>
              <a:t> dan </a:t>
            </a:r>
            <a:r>
              <a:rPr lang="en-US" sz="8000" b="0" i="0" u="none" strike="noStrike" baseline="0" dirty="0" err="1">
                <a:latin typeface="TimesNewRomanPSMT-Identity-H"/>
              </a:rPr>
              <a:t>penghafal</a:t>
            </a:r>
            <a:r>
              <a:rPr lang="en-US" sz="8000" b="0" i="0" u="none" strike="noStrike" baseline="0" dirty="0">
                <a:latin typeface="TimesNewRomanPSMT-Identity-H"/>
              </a:rPr>
              <a:t> Al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8000" b="0" i="0" u="none" strike="noStrike" baseline="0" dirty="0">
                <a:latin typeface="TimesNewRomanPSMT-Identity-H"/>
              </a:rPr>
              <a:t>Qur’an.</a:t>
            </a:r>
          </a:p>
          <a:p>
            <a:pPr algn="l"/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3. Cara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pembacaan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8000" b="0" i="0" u="none" strike="noStrike" baseline="0" dirty="0">
                <a:latin typeface="TimesNewRomanPSMT-Identity-H"/>
              </a:rPr>
              <a:t>Qur’an.</a:t>
            </a:r>
          </a:p>
          <a:p>
            <a:pPr algn="l"/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4.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Lafaz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8000" b="0" i="0" u="none" strike="noStrike" baseline="0" dirty="0">
                <a:latin typeface="TimesNewRomanPSMT-Identity-H"/>
              </a:rPr>
              <a:t>Qur’an.</a:t>
            </a:r>
          </a:p>
          <a:p>
            <a:pPr algn="l"/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5.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Persoalan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8000" b="0" i="0" u="none" strike="noStrike" baseline="0" dirty="0">
                <a:latin typeface="TimesNewRomanPSMT-Identity-H"/>
              </a:rPr>
              <a:t>Qur’an yang </a:t>
            </a:r>
            <a:r>
              <a:rPr lang="en-US" sz="8000" b="0" i="0" u="none" strike="noStrike" baseline="0" dirty="0" err="1">
                <a:latin typeface="TimesNewRomanPSMT-Identity-H"/>
              </a:rPr>
              <a:t>berkaitan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dengan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hukum</a:t>
            </a:r>
            <a:r>
              <a:rPr lang="en-US" sz="8000" b="0" i="0" u="none" strike="noStrike" baseline="0" dirty="0">
                <a:latin typeface="TimesNewRomanPSMT-Identity-H"/>
              </a:rPr>
              <a:t>.</a:t>
            </a:r>
          </a:p>
          <a:p>
            <a:pPr algn="l"/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6.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Pembahasan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80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80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8000" b="0" i="0" u="none" strike="noStrike" baseline="0" dirty="0">
                <a:latin typeface="TimesNewRomanPSMT-Identity-H"/>
              </a:rPr>
              <a:t>Qur’an yang </a:t>
            </a:r>
            <a:r>
              <a:rPr lang="en-US" sz="8000" b="0" i="0" u="none" strike="noStrike" baseline="0" dirty="0" err="1">
                <a:latin typeface="TimesNewRomanPSMT-Identity-H"/>
              </a:rPr>
              <a:t>berhubungan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dengan</a:t>
            </a:r>
            <a:r>
              <a:rPr lang="en-US" sz="8000" b="0" i="0" u="none" strike="noStrike" baseline="0" dirty="0">
                <a:latin typeface="TimesNewRomanPSMT-Identity-H"/>
              </a:rPr>
              <a:t> </a:t>
            </a:r>
            <a:r>
              <a:rPr lang="en-US" sz="8000" b="0" i="0" u="none" strike="noStrike" baseline="0" dirty="0" err="1">
                <a:latin typeface="TimesNewRomanPSMT-Identity-H"/>
              </a:rPr>
              <a:t>lafaz</a:t>
            </a:r>
            <a:r>
              <a:rPr lang="en-US" sz="1800" b="0" i="0" u="none" strike="noStrike" baseline="0" dirty="0">
                <a:latin typeface="TimesNewRomanPSMT-Identity-H"/>
              </a:rPr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CAFA-6D3C-7899-4E24-E9A68274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Karakteristik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Ayat-Ayat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Muhkam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Mutasyabih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2EEB-C64E-A94E-BA9F-A65845AD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Dibagi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menjadi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macam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mutasyabihat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segi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lafaz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mutsaybihat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segi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Ketiga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mutasyabihat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segi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keduanya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C.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Fenomena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Ayat-Ayat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Pembuka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Surah (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Fawatih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As-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Suwar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Keindahan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bahasa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gaya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bahasa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 </a:t>
            </a:r>
            <a:r>
              <a:rPr lang="en-US" sz="2800" b="0" i="0" u="none" strike="noStrike" baseline="0" dirty="0" err="1">
                <a:latin typeface="TimesNewRomanPSMT-Identity-H"/>
              </a:rPr>
              <a:t>sduah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dapat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ditemukan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sejak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awal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ayat</a:t>
            </a:r>
            <a:r>
              <a:rPr lang="en-US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di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setiap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surah. Hal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karena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Allah SWT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memulai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firman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-Nya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sv-SE" sz="2800" b="0" i="0" u="none" strike="noStrike" baseline="0" dirty="0">
                <a:latin typeface="Times New Roman" panose="02020603050405020304" pitchFamily="18" charset="0"/>
              </a:rPr>
              <a:t>pembuka surah dengan berbagai macam bentuk pembuka. Selain itu kalimat pembuka yang digunakan Allah SWT tidak dapat dipahami dan tetap menyisakan misteri atau tanda Tanya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besar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Qur’an, </a:t>
            </a:r>
            <a:r>
              <a:rPr lang="en-US" sz="2800" b="0" i="0" u="none" strike="noStrike" baseline="0" dirty="0" err="1">
                <a:latin typeface="TimesNewRomanPSMT-Identity-H"/>
              </a:rPr>
              <a:t>ia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hadir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dalam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bentuk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huruf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hij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aiyah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jumlah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hijaiyah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NewRomanPSMT-Identity-H"/>
              </a:rPr>
              <a:t>dipakai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dalam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huruf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muqatta’ah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sebagai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pembuka</a:t>
            </a:r>
            <a:r>
              <a:rPr lang="en-US" sz="2800" b="0" i="0" u="none" strike="noStrike" baseline="0" dirty="0">
                <a:latin typeface="TimesNewRomanPSMT-Identity-H"/>
              </a:rPr>
              <a:t> surah </a:t>
            </a:r>
            <a:r>
              <a:rPr lang="en-US" sz="2800" b="0" i="0" u="none" strike="noStrike" baseline="0" dirty="0" err="1">
                <a:latin typeface="TimesNewRomanPSMT-Identity-H"/>
              </a:rPr>
              <a:t>ada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sekitar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empat</a:t>
            </a:r>
            <a:r>
              <a:rPr lang="en-US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belas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yaitu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ar-EG" sz="2800" b="0" i="0" u="none" strike="noStrike" baseline="0" dirty="0">
                <a:latin typeface="TimesNewRomanPSMT-Identity-H"/>
              </a:rPr>
              <a:t>ا م ل ص</a:t>
            </a:r>
          </a:p>
          <a:p>
            <a:pPr marL="0" indent="0" algn="l">
              <a:buNone/>
            </a:pPr>
            <a:r>
              <a:rPr lang="ar-EG" sz="2800" b="0" i="0" u="none" strike="noStrike" baseline="0" dirty="0">
                <a:latin typeface="TimesNewRomanPSMT-Identity-H"/>
              </a:rPr>
              <a:t>ر ك ح ى ع ط س خ ق 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endParaRPr lang="ar-EG" sz="2800" b="0" i="0" u="none" strike="noStrike" baseline="0" dirty="0">
              <a:latin typeface="TimesNewRomanPSMT-Identity-H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76E27-ED83-2B5A-B6EF-1FB11A59C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375CB-46D1-AC9B-5323-BDF40FBB5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8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D70F-2F6F-0EFB-7F7F-DAB8451F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D.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Pengertian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Fawatih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As-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Suwar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4746-1DE1-61EF-35C3-5314C310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kata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yakni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fawatih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as-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suwar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Fawatih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jamak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kata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kerja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fataha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yaftahu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fathan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artinya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membuka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Adapun kata as-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suwar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jamak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kata as-surah.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Fawatih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as-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suwar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potongan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huruf-huruf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hijaiyah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ada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permulaan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surah-surah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Qur’an.</a:t>
            </a:r>
          </a:p>
          <a:p>
            <a:pPr marL="0" indent="0" algn="l">
              <a:buNone/>
            </a:pPr>
            <a:r>
              <a:rPr lang="pt-BR" sz="2800" b="1" i="0" u="none" strike="noStrike" baseline="0" dirty="0">
                <a:latin typeface="Times New Roman" panose="02020603050405020304" pitchFamily="18" charset="0"/>
              </a:rPr>
              <a:t>E. Macam-Macam Bentuk Fawatih As-Suwar</a:t>
            </a:r>
          </a:p>
          <a:p>
            <a:pPr marL="0" indent="0" algn="l">
              <a:buNone/>
            </a:pPr>
            <a:r>
              <a:rPr lang="sv-SE" sz="2800" b="0" i="0" u="none" strike="noStrike" baseline="0" dirty="0">
                <a:latin typeface="Times New Roman" panose="02020603050405020304" pitchFamily="18" charset="0"/>
              </a:rPr>
              <a:t>Ada empat belas huruf terangkai ke dalam empat bentuk dari satu huruf sampai lima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rinci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Subhi Ash-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Shalih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Zaenudin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(2005)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menggambarkan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tentang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huruf-</a:t>
            </a:r>
            <a:r>
              <a:rPr lang="en-US" sz="2800" b="0" i="0" u="none" strike="noStrike" baseline="0" dirty="0" err="1">
                <a:latin typeface="TimesNewRomanPSMT-Identity-H"/>
              </a:rPr>
              <a:t>huruf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muqatta’ah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yaitu</a:t>
            </a:r>
            <a:r>
              <a:rPr lang="en-US" sz="2800" b="0" i="0" u="none" strike="noStrike" baseline="0" dirty="0">
                <a:latin typeface="TimesNewRomanPSMT-Identity-H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ats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empat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lima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huruf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6A364-97F8-7396-5759-124421280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BEC4D-F9E9-56AB-100F-5CE0FB7DC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83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25DC-DB04-D7AA-0208-3F1C1244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3EBF9-207D-C5C4-3AE0-09F341C6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F. Hikmah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Keberadaan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Ayat-Ayat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Muhkam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Mutasyabih</a:t>
            </a:r>
            <a:endParaRPr lang="en-US" sz="2800" b="1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Keberadaan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ayat-ayatnya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 </a:t>
            </a:r>
            <a:r>
              <a:rPr lang="en-US" sz="2800" b="0" i="0" u="none" strike="noStrike" baseline="0" dirty="0" err="1">
                <a:latin typeface="TimesNewRomanPSMT-Identity-H"/>
              </a:rPr>
              <a:t>mengandung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banyak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rahasia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atau</a:t>
            </a:r>
            <a:r>
              <a:rPr lang="en-US" sz="2800" b="0" i="0" u="none" strike="noStrike" baseline="0" dirty="0">
                <a:latin typeface="TimesNewRomanPSMT-Identity-H"/>
              </a:rPr>
              <a:t> hikmah.</a:t>
            </a: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Anshari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(2003)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menyebutkan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hikmah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diantaranya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SymbolMT-Identity-H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Memperlihatkan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keagungan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kebenaran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Sebagai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salah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ujian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Allah agar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beriman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semakin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kuat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Memberikan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peluang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kepada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umat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Islam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mengkaji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251F4-FF2D-745A-84C9-2A58877F4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8CDE2-1313-4B06-6322-1FEA41D52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39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290E-8324-54D8-3689-2B3D2A48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2509-F7E4-0A5E-9A6C-F6FB4474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844" y="1813972"/>
            <a:ext cx="5551149" cy="2843784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PERBEDAAN PANDANGAN DALAM AYAT-AYAT HUKUM</a:t>
            </a:r>
          </a:p>
          <a:p>
            <a:pPr algn="ctr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(NASIKH MANSUKH)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60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A2F3-ECDE-39B3-CB9E-CCFF2F2C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Pengertian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Mansukh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8B1A-624C-018A-15FE-7F96024EB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Qathan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(2000)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bahasa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menghilangkan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juga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bermakna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tabdil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artinya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penggantian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tahwil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memalingkan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naql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berarti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memindahkan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B. Dasar-Dasar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Penetapan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Mansukh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ulama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menyetujui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mansukh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menetapkan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tiga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dasar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menegaskan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dikatakan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menghapus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lain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masukh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dihapus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masalah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boleh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memegang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banyak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mufasirin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diperkenankan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memegang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ijtihad para mujtahid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tanpa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penukilan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sahih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sanggahan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jelas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mengandung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arti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menghapuslan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mentapkan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ditetapkan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pada masa Nabi,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sedangkan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dipegang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nl-NL" sz="1800" b="0" i="0" u="none" strike="noStrike" baseline="0" dirty="0">
                <a:latin typeface="Times New Roman" panose="02020603050405020304" pitchFamily="18" charset="0"/>
              </a:rPr>
              <a:t>masalah ini adalah penukilan dan sejarah, bukan pendapat dan ijtihad.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42BCD-9BD9-2D8A-9062-EEBF3673F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48A04-B835-F7DF-1DC5-31351FCB0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40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8067-2700-EDE5-319E-B3C3E04D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C. Ruang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Lingkup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Nasikh</a:t>
            </a:r>
            <a:br>
              <a:rPr lang="en-US" sz="44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EE16-312E-03F4-D3E4-927B9C5F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Manna Al-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Qathan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(2000)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menjelaskan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hanya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terjadi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uang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berkaitan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maupun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diungkapkan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(al-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amr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) dan (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alnahyu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baik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diungkapkan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tegas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jelas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maupun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diungkapkan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kalimat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berita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bermakna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larangan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dipastikan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berkaitan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akidah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focus pada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zat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Allah,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sifat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sifat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-Nya, kitab-kitab-Nya, para Rasul-Nya dan di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kemudian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berkaitan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pula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etika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akhlak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pokokpokok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ibadah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muamalah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AB85A-C766-61B1-A706-41C7196D21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AF4B-032A-69E5-C457-28C5A9EB2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79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0D8B-801A-7EBD-C7BF-52860A96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D.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Jenis-Jenis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4400" b="1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4400" b="1" i="0" u="none" strike="noStrike" baseline="0" dirty="0">
                <a:latin typeface="TimesNewRomanPS-BoldMT-Identity-H"/>
              </a:rPr>
              <a:t>Qur’an</a:t>
            </a:r>
            <a:br>
              <a:rPr lang="en-US" sz="4400" b="1" i="0" u="none" strike="noStrike" baseline="0" dirty="0">
                <a:latin typeface="TimesNewRomanPS-BoldMT-Identity-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A683-AECC-3E2F-3CF5-CFB1671E5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sarih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jelas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menghapus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terdapat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terdahulu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dimmy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jika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terdapat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saling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menentang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dikompromikan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Ketiga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kully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menghapus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NewRomanPSMT-Identity-H"/>
              </a:rPr>
              <a:t>sebelumnya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secara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keseluruhan</a:t>
            </a:r>
            <a:r>
              <a:rPr lang="en-US" sz="2800" b="0" i="0" u="none" strike="noStrike" baseline="0" dirty="0">
                <a:latin typeface="TimesNewRomanPSMT-Identity-H"/>
              </a:rPr>
              <a:t>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NewRomanPSMT-Identity-H"/>
              </a:rPr>
              <a:t>Keempat</a:t>
            </a:r>
            <a:r>
              <a:rPr lang="en-US" sz="2800" b="0" i="0" u="none" strike="noStrike" baseline="0" dirty="0">
                <a:latin typeface="TimesNewRomanPSMT-Identity-H"/>
              </a:rPr>
              <a:t>, </a:t>
            </a:r>
            <a:r>
              <a:rPr lang="en-US" sz="2800" b="0" i="0" u="none" strike="noStrike" baseline="0" dirty="0" err="1">
                <a:latin typeface="TimesNewRomanPSMT-Identity-H"/>
              </a:rPr>
              <a:t>nasikh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juz’iy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yaitu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menghapus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hukum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umu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berlaku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semua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individu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hanya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berlaku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sebagian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individu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pt-BR" sz="2800" b="1" i="0" u="none" strike="noStrike" baseline="0" dirty="0">
                <a:latin typeface="Times New Roman" panose="02020603050405020304" pitchFamily="18" charset="0"/>
              </a:rPr>
              <a:t>E. Macam-Macam Nasikh dalam Al-</a:t>
            </a:r>
            <a:r>
              <a:rPr lang="pt-BR" sz="2800" b="1" i="0" u="none" strike="noStrike" baseline="0" dirty="0">
                <a:latin typeface="TimesNewRomanPS-BoldMT-Identity-H"/>
              </a:rPr>
              <a:t>Qur’an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Qattan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(2000)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mungkin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terdapat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hikmah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penghapusan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sementara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tilawahnya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Al-</a:t>
            </a:r>
            <a:r>
              <a:rPr lang="en-US" sz="2800" b="0" i="0" u="none" strike="noStrike" baseline="0" dirty="0">
                <a:latin typeface="TimesNewRomanPSMT-Identity-H"/>
              </a:rPr>
              <a:t>Qur’an di </a:t>
            </a:r>
            <a:r>
              <a:rPr lang="en-US" sz="2800" b="0" i="0" u="none" strike="noStrike" baseline="0" dirty="0" err="1">
                <a:latin typeface="TimesNewRomanPSMT-Identity-H"/>
              </a:rPr>
              <a:t>samping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dibaca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diketahui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diamalkan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saja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mendapat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pahala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ditetapkanlah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bacaan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karena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hikmah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pada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umumnya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itu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meringankan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ditetapkanlah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bacaan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mengingatkan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akan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nikmat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dihapuskannya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kesulitan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Ketiga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penghapusan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terhadap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bacaannya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saja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sedangkan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tetap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berlaku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0BDBE-FB21-0C07-BFBC-FE0E3E4E8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C534B-AC83-34BF-F286-62EC7AB82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53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9252-B2BB-8948-8E28-6881C274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DDABC-5EA9-8DAF-06B9-9A008EF7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F.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Contoh-Contoh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Mansukh</a:t>
            </a:r>
          </a:p>
          <a:p>
            <a:pPr marL="0" indent="0" algn="l">
              <a:buNone/>
            </a:pPr>
            <a:r>
              <a:rPr lang="sv-SE" sz="2800" b="0" i="0" u="none" strike="noStrike" baseline="0" dirty="0">
                <a:latin typeface="Times New Roman" panose="02020603050405020304" pitchFamily="18" charset="0"/>
              </a:rPr>
              <a:t>Surah Al-Baqarah ayat 115 di nasikhkan oleh ayat 144 dalam surah yang sama dan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surah Al-Baqarah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36 di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oleh surah At-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Atubah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36.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G.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Manfaat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Adanya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</a:rPr>
              <a:t>Nasikh</a:t>
            </a:r>
            <a:endParaRPr lang="en-US" sz="2800" b="1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Manna Al-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Qathan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(2000)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beberapa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manfaat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hikmah di</a:t>
            </a: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diantaranya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SymbolMT-Identity-H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Menjaga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kemaslahatan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hamba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SymbolMT-Identity-H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Perkembangan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hukum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islam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sampai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tingkat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kesempurnaan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SymbolMT-Identity-H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Menguji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kualitas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keimanan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para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mukalaf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mengikutinya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tidak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27143-2865-FDEC-4ACD-1B147E370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4CDBC-04F6-441E-6256-E53FBC8EA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114169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Times New Roman" panose="02020603050405020304" pitchFamily="18" charset="0"/>
              </a:rPr>
              <a:t>Cabang </a:t>
            </a:r>
            <a:r>
              <a:rPr lang="en-US" sz="4000" b="1" i="0" u="none" strike="noStrike" baseline="0" dirty="0">
                <a:latin typeface="TimesNewRomanPS-BoldMT-Identity-H"/>
              </a:rPr>
              <a:t>– </a:t>
            </a:r>
            <a:r>
              <a:rPr lang="en-US" sz="4000" b="1" i="0" u="none" strike="noStrike" baseline="0" dirty="0">
                <a:latin typeface="Times New Roman" panose="02020603050405020304" pitchFamily="18" charset="0"/>
              </a:rPr>
              <a:t>Cabang </a:t>
            </a:r>
            <a:r>
              <a:rPr lang="en-US" sz="4000" b="1" i="0" u="none" strike="noStrike" baseline="0" dirty="0" err="1">
                <a:latin typeface="TimesNewRomanPS-BoldMT-Identity-H"/>
              </a:rPr>
              <a:t>Pokok</a:t>
            </a:r>
            <a:r>
              <a:rPr lang="en-US" sz="4000" b="1" i="0" u="none" strike="noStrike" baseline="0" dirty="0">
                <a:latin typeface="TimesNewRomanPS-BoldMT-Identity-H"/>
              </a:rPr>
              <a:t> </a:t>
            </a:r>
            <a:r>
              <a:rPr lang="en-US" sz="4000" b="1" i="0" u="none" strike="noStrike" baseline="0" dirty="0" err="1">
                <a:latin typeface="TimesNewRomanPS-BoldMT-Identity-H"/>
              </a:rPr>
              <a:t>Ulumul</a:t>
            </a:r>
            <a:r>
              <a:rPr lang="en-US" sz="4000" b="1" i="0" u="none" strike="noStrike" baseline="0" dirty="0">
                <a:latin typeface="TimesNewRomanPS-BoldMT-Identity-H"/>
              </a:rPr>
              <a:t> Qur’an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51F8B-C72D-01D2-F7D6-25A73595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 err="1">
                <a:latin typeface="TimesNewRomanPSMT-Identity-H"/>
              </a:rPr>
              <a:t>Terdapat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dalam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Ulumul</a:t>
            </a:r>
            <a:r>
              <a:rPr lang="en-US" sz="1800" b="0" i="0" u="none" strike="noStrike" baseline="0" dirty="0">
                <a:latin typeface="TimesNewRomanPSMT-Identity-H"/>
              </a:rPr>
              <a:t> Qur’an, </a:t>
            </a:r>
            <a:r>
              <a:rPr lang="en-US" sz="1800" b="0" i="0" u="none" strike="noStrike" baseline="0" dirty="0" err="1">
                <a:latin typeface="TimesNewRomanPSMT-Identity-H"/>
              </a:rPr>
              <a:t>Hasbi</a:t>
            </a:r>
            <a:r>
              <a:rPr lang="en-US" sz="1800" b="0" i="0" u="none" strike="noStrike" baseline="0" dirty="0">
                <a:latin typeface="TimesNewRomanPSMT-Identity-H"/>
              </a:rPr>
              <a:t> Ash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Shidiqy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(1994: 102-107)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Sejarah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Pengantar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dan Tafsir, </a:t>
            </a:r>
            <a:r>
              <a:rPr lang="en-US" sz="1800" b="0" i="0" u="none" strike="noStrike" baseline="0" dirty="0" err="1">
                <a:latin typeface="TimesNewRomanPSMT-Identity-H"/>
              </a:rPr>
              <a:t>menyebutkan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sebagai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berikut</a:t>
            </a:r>
            <a:r>
              <a:rPr lang="en-US" sz="1800" b="0" i="0" u="none" strike="noStrike" baseline="0" dirty="0">
                <a:latin typeface="TimesNewRomanPSMT-Identity-H"/>
              </a:rPr>
              <a:t>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Mawatinin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tempat-tempat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waktunya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awal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maupun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akhir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diturunkannya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Tawarikhin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masa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urutan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demi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awal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hingga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akhir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turunnya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3.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Asbabun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nuzul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sebab-sebab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diturunkannya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surah.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4. </a:t>
            </a:r>
            <a:r>
              <a:rPr lang="en-US" sz="1800" b="0" i="0" u="none" strike="noStrike" baseline="0" dirty="0" err="1">
                <a:latin typeface="TimesNewRomanPSMT-Identity-H"/>
              </a:rPr>
              <a:t>Qira’atil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qur’an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ilmu</a:t>
            </a:r>
            <a:r>
              <a:rPr lang="en-US" sz="1800" b="0" i="0" u="none" strike="noStrike" baseline="0" dirty="0">
                <a:latin typeface="TimesNewRomanPSMT-Identity-H"/>
              </a:rPr>
              <a:t> 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ragam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pembacaan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yang </a:t>
            </a:r>
            <a:r>
              <a:rPr lang="en-US" sz="1800" b="0" i="0" u="none" strike="noStrike" baseline="0" dirty="0" err="1">
                <a:latin typeface="TimesNewRomanPSMT-Identity-H"/>
              </a:rPr>
              <a:t>telah</a:t>
            </a:r>
            <a:r>
              <a:rPr lang="en-US" sz="180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diterima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oleh Rasulullah SAW.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5. </a:t>
            </a:r>
            <a:r>
              <a:rPr lang="en-US" sz="1800" b="0" i="0" u="none" strike="noStrike" baseline="0" dirty="0" err="1">
                <a:latin typeface="TimesNewRomanPSMT-Identity-H"/>
              </a:rPr>
              <a:t>Tahsinul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qira’ah</a:t>
            </a:r>
            <a:r>
              <a:rPr lang="en-US" sz="1800" b="0" i="0" u="none" strike="noStrike" baseline="0" dirty="0">
                <a:latin typeface="TimesNewRomanPSMT-Identity-H"/>
              </a:rPr>
              <a:t> (</a:t>
            </a:r>
            <a:r>
              <a:rPr lang="en-US" sz="1800" b="0" i="0" u="none" strike="noStrike" baseline="0" dirty="0" err="1">
                <a:latin typeface="TimesNewRomanPSMT-Identity-H"/>
              </a:rPr>
              <a:t>tahwid</a:t>
            </a:r>
            <a:r>
              <a:rPr lang="en-US" sz="1800" b="0" i="0" u="none" strike="noStrike" baseline="0" dirty="0">
                <a:latin typeface="TimesNewRomanPSMT-Identity-H"/>
              </a:rPr>
              <a:t>), </a:t>
            </a:r>
            <a:r>
              <a:rPr lang="en-US" sz="1800" b="0" i="0" u="none" strike="noStrike" baseline="0" dirty="0" err="1">
                <a:latin typeface="TimesNewRomanPSMT-Identity-H"/>
              </a:rPr>
              <a:t>ilmu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menerangkan</a:t>
            </a:r>
            <a:r>
              <a:rPr lang="en-US" sz="1800" b="0" i="0" u="none" strike="noStrike" baseline="0" dirty="0">
                <a:latin typeface="TimesNewRomanPSMT-Identity-H"/>
              </a:rPr>
              <a:t> tata </a:t>
            </a:r>
            <a:r>
              <a:rPr lang="en-US" sz="1800" b="0" i="0" u="none" strike="noStrike" baseline="0" dirty="0" err="1">
                <a:latin typeface="TimesNewRomanPSMT-Identity-H"/>
              </a:rPr>
              <a:t>cara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membaca</a:t>
            </a:r>
            <a:r>
              <a:rPr lang="en-US" sz="1800" b="0" i="0" u="none" strike="noStrike" baseline="0" dirty="0">
                <a:latin typeface="TimesNewRomanPSMT-Identity-H"/>
              </a:rPr>
              <a:t> 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agar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kaidah-kaidah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tertentu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514E-47EE-E36A-5EFD-1CBEF39A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EB71-03D2-F202-D701-7FCC1160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6. </a:t>
            </a:r>
            <a:r>
              <a:rPr lang="en-US" sz="1800" b="0" i="0" u="none" strike="noStrike" baseline="0" dirty="0" err="1">
                <a:latin typeface="TimesNewRomanPSMT-Identity-H"/>
              </a:rPr>
              <a:t>Garibil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qur’an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ilmu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menerangkan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makna</a:t>
            </a:r>
            <a:r>
              <a:rPr lang="en-US" sz="1800" b="0" i="0" u="none" strike="noStrike" baseline="0" dirty="0">
                <a:latin typeface="TimesNewRomanPSMT-Identity-H"/>
              </a:rPr>
              <a:t> kata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-kata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asing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garib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7. </a:t>
            </a:r>
            <a:r>
              <a:rPr lang="en-US" sz="1800" b="0" i="0" u="none" strike="noStrike" baseline="0" dirty="0" err="1">
                <a:latin typeface="TimesNewRomanPSMT-Identity-H"/>
              </a:rPr>
              <a:t>I’rabil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qur’an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ilmu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menerangkan</a:t>
            </a:r>
            <a:r>
              <a:rPr lang="en-US" sz="1800" b="0" i="0" u="none" strike="noStrike" baseline="0" dirty="0">
                <a:latin typeface="TimesNewRomanPSMT-Identity-H"/>
              </a:rPr>
              <a:t> harakat 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>
                <a:latin typeface="TimesNewRomanPSMT-Identity-H"/>
              </a:rPr>
              <a:t>Qur’an dan </a:t>
            </a:r>
            <a:r>
              <a:rPr lang="en-US" sz="1800" b="0" i="0" u="none" strike="noStrike" baseline="0" dirty="0" err="1">
                <a:latin typeface="TimesNewRomanPSMT-Identity-H"/>
              </a:rPr>
              <a:t>kedudukan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sebuah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kata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kalimat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8. </a:t>
            </a:r>
            <a:r>
              <a:rPr lang="en-US" sz="1800" b="0" i="0" u="none" strike="noStrike" baseline="0" dirty="0" err="1">
                <a:latin typeface="TimesNewRomanPSMT-Identity-H"/>
              </a:rPr>
              <a:t>Wujuh</a:t>
            </a:r>
            <a:r>
              <a:rPr lang="en-US" sz="1800" b="0" i="0" u="none" strike="noStrike" baseline="0" dirty="0">
                <a:latin typeface="TimesNewRomanPSMT-Identity-H"/>
              </a:rPr>
              <a:t> wan </a:t>
            </a:r>
            <a:r>
              <a:rPr lang="en-US" sz="1800" b="0" i="0" u="none" strike="noStrike" baseline="0" dirty="0" err="1">
                <a:latin typeface="TimesNewRomanPSMT-Identity-H"/>
              </a:rPr>
              <a:t>naza’ir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ilmu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menerangkan</a:t>
            </a:r>
            <a:r>
              <a:rPr lang="en-US" sz="1800" b="0" i="0" u="none" strike="noStrike" baseline="0" dirty="0">
                <a:latin typeface="TimesNewRomanPSMT-Identity-H"/>
              </a:rPr>
              <a:t> kata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-kata Al-</a:t>
            </a:r>
            <a:r>
              <a:rPr lang="en-US" sz="1800" b="0" i="0" u="none" strike="noStrike" baseline="0" dirty="0">
                <a:latin typeface="TimesNewRomanPSMT-Identity-H"/>
              </a:rPr>
              <a:t>Qur’an yang </a:t>
            </a:r>
            <a:r>
              <a:rPr lang="en-US" sz="1800" b="0" i="0" u="none" strike="noStrike" baseline="0" dirty="0" err="1">
                <a:latin typeface="TimesNewRomanPSMT-Identity-H"/>
              </a:rPr>
              <a:t>memilki</a:t>
            </a:r>
            <a:r>
              <a:rPr lang="en-US" sz="180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makna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9. </a:t>
            </a:r>
            <a:r>
              <a:rPr lang="en-US" sz="1800" b="0" i="0" u="none" strike="noStrike" baseline="0" dirty="0" err="1">
                <a:latin typeface="TimesNewRomanPSMT-Identity-H"/>
              </a:rPr>
              <a:t>Ma’rifatil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muhkam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wal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mutasyabih</a:t>
            </a:r>
            <a:r>
              <a:rPr lang="en-US" sz="1800" b="0" i="0" u="none" strike="noStrike" baseline="0" dirty="0">
                <a:latin typeface="TimesNewRomanPSMT-Identity-H"/>
              </a:rPr>
              <a:t>, </a:t>
            </a:r>
            <a:r>
              <a:rPr lang="en-US" sz="1800" b="0" i="0" u="none" strike="noStrike" baseline="0" dirty="0" err="1">
                <a:latin typeface="TimesNewRomanPSMT-Identity-H"/>
              </a:rPr>
              <a:t>ilmu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dipandang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muhkam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mutasyabih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10.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Nasikh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wal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mansukh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mansukh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menurut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sebagian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pandangan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mufasir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11. Bada Al-</a:t>
            </a:r>
            <a:r>
              <a:rPr lang="es-ES" sz="1800" b="0" i="0" u="none" strike="noStrike" baseline="0" dirty="0" err="1">
                <a:latin typeface="TimesNewRomanPSMT-Identity-H"/>
              </a:rPr>
              <a:t>Qur’an</a:t>
            </a:r>
            <a:r>
              <a:rPr lang="es-ES" sz="1800" b="0" i="0" u="none" strike="noStrike" baseline="0" dirty="0">
                <a:latin typeface="TimesNewRomanPSMT-Identity-H"/>
              </a:rPr>
              <a:t>, </a:t>
            </a:r>
            <a:r>
              <a:rPr lang="es-ES" sz="1800" b="0" i="0" u="none" strike="noStrike" baseline="0" dirty="0" err="1">
                <a:latin typeface="TimesNewRomanPSMT-Identity-H"/>
              </a:rPr>
              <a:t>ilmu</a:t>
            </a:r>
            <a:r>
              <a:rPr lang="es-ES" sz="1800" b="0" i="0" u="none" strike="noStrike" baseline="0" dirty="0">
                <a:latin typeface="TimesNewRomanPSMT-Identity-H"/>
              </a:rPr>
              <a:t> yang </a:t>
            </a:r>
            <a:r>
              <a:rPr lang="es-ES" sz="1800" b="0" i="0" u="none" strike="noStrike" baseline="0" dirty="0" err="1">
                <a:latin typeface="TimesNewRomanPSMT-Identity-H"/>
              </a:rPr>
              <a:t>menerangkan</a:t>
            </a:r>
            <a:r>
              <a:rPr lang="es-ES" sz="1800" b="0" i="0" u="none" strike="noStrike" baseline="0" dirty="0">
                <a:latin typeface="TimesNewRomanPSMT-Identity-H"/>
              </a:rPr>
              <a:t> </a:t>
            </a:r>
            <a:r>
              <a:rPr lang="es-ES" sz="1800" b="0" i="0" u="none" strike="noStrike" baseline="0" dirty="0" err="1">
                <a:latin typeface="TimesNewRomanPSMT-Identity-H"/>
              </a:rPr>
              <a:t>keindahan</a:t>
            </a:r>
            <a:r>
              <a:rPr lang="es-ES" sz="1800" b="0" i="0" u="none" strike="noStrike" baseline="0" dirty="0">
                <a:latin typeface="TimesNewRomanPSMT-Identity-H"/>
              </a:rPr>
              <a:t> bahasa Al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s-ES" sz="1800" b="0" i="0" u="none" strike="noStrike" baseline="0" dirty="0" err="1">
                <a:latin typeface="TimesNewRomanPSMT-Identity-H"/>
              </a:rPr>
              <a:t>Qur’an</a:t>
            </a:r>
            <a:r>
              <a:rPr lang="es-ES" sz="1800" b="0" i="0" u="none" strike="noStrike" baseline="0" dirty="0">
                <a:latin typeface="TimesNewRomanPSMT-Identity-H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12. </a:t>
            </a:r>
            <a:r>
              <a:rPr lang="en-US" sz="1800" b="0" i="0" u="none" strike="noStrike" baseline="0" dirty="0" err="1">
                <a:latin typeface="TimesNewRomanPSMT-Identity-H"/>
              </a:rPr>
              <a:t>I’jaz</a:t>
            </a:r>
            <a:r>
              <a:rPr lang="en-US" sz="1800" b="0" i="0" u="none" strike="noStrike" baseline="0" dirty="0">
                <a:latin typeface="TimesNewRomanPSMT-Identity-H"/>
              </a:rPr>
              <a:t> 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>
                <a:latin typeface="TimesNewRomanPSMT-Identity-H"/>
              </a:rPr>
              <a:t>Qur’an,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membahas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segi-segi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kelebihan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kekuatannya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C80F5-BF66-EE40-96E6-139115F9CE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F9C71-28E4-95E5-E20D-1D54BCAB2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BA8F-BE8D-979D-F9AE-8198C585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9F422-84A1-8325-00B8-B664A0AC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13. </a:t>
            </a:r>
            <a:r>
              <a:rPr lang="en-US" sz="2800" b="0" i="0" u="none" strike="noStrike" baseline="0" dirty="0" err="1">
                <a:latin typeface="TimesNewRomanPSMT-Identity-H"/>
              </a:rPr>
              <a:t>Tanasubi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ayatil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qur’an</a:t>
            </a:r>
            <a:r>
              <a:rPr lang="en-US" sz="2800" b="0" i="0" u="none" strike="noStrike" baseline="0" dirty="0">
                <a:latin typeface="TimesNewRomanPSMT-Identity-H"/>
              </a:rPr>
              <a:t>, </a:t>
            </a:r>
            <a:r>
              <a:rPr lang="en-US" sz="2800" b="0" i="0" u="none" strike="noStrike" baseline="0" dirty="0" err="1">
                <a:latin typeface="TimesNewRomanPSMT-Identity-H"/>
              </a:rPr>
              <a:t>ilmu</a:t>
            </a:r>
            <a:r>
              <a:rPr lang="en-US" sz="2800" b="0" i="0" u="none" strike="noStrike" baseline="0" dirty="0">
                <a:latin typeface="TimesNewRomanPSMT-Identity-H"/>
              </a:rPr>
              <a:t> yang </a:t>
            </a:r>
            <a:r>
              <a:rPr lang="en-US" sz="2800" b="0" i="0" u="none" strike="noStrike" baseline="0" dirty="0" err="1">
                <a:latin typeface="TimesNewRomanPSMT-Identity-H"/>
              </a:rPr>
              <a:t>menerangkan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kesesuaian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antara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satu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ayat</a:t>
            </a:r>
            <a:r>
              <a:rPr lang="en-US" sz="2800" b="0" i="0" u="none" strike="noStrike" baseline="0" dirty="0">
                <a:latin typeface="TimesNewRomanPSMT-Identity-H"/>
              </a:rPr>
              <a:t>, </a:t>
            </a:r>
            <a:r>
              <a:rPr lang="en-US" sz="2800" b="0" i="0" u="none" strike="noStrike" baseline="0" dirty="0" err="1">
                <a:latin typeface="TimesNewRomanPSMT-Identity-H"/>
              </a:rPr>
              <a:t>baik</a:t>
            </a:r>
            <a:endParaRPr lang="en-US" sz="2800" b="0" i="0" u="none" strike="noStrike" baseline="0" dirty="0">
              <a:latin typeface="TimesNewRomanPSMT-Identity-H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sebelum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maupun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ayat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sesudahnya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sv-SE" sz="2800" b="0" i="0" u="none" strike="noStrike" baseline="0" dirty="0">
                <a:latin typeface="Times New Roman" panose="02020603050405020304" pitchFamily="18" charset="0"/>
              </a:rPr>
              <a:t>14. Aqsam Al-</a:t>
            </a:r>
            <a:r>
              <a:rPr lang="sv-SE" sz="2800" b="0" i="0" u="none" strike="noStrike" baseline="0" dirty="0">
                <a:latin typeface="TimesNewRomanPSMT-Identity-H"/>
              </a:rPr>
              <a:t>Qur’an, ilmu yang menerangkan arti dan maksud kalimat</a:t>
            </a:r>
            <a:r>
              <a:rPr lang="sv-SE" sz="2800" b="0" i="0" u="none" strike="noStrike" baseline="0" dirty="0">
                <a:latin typeface="Times New Roman" panose="02020603050405020304" pitchFamily="18" charset="0"/>
              </a:rPr>
              <a:t>-kalimat</a:t>
            </a: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sumpah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diungkapkan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Allah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15.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Amsal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Al-Quran,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perumpamaan-perumpamaan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</a:t>
            </a: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dingkapan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16.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Jidal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Qur’an, </a:t>
            </a:r>
            <a:r>
              <a:rPr lang="en-US" sz="2800" b="0" i="0" u="none" strike="noStrike" baseline="0" dirty="0" err="1">
                <a:latin typeface="TimesNewRomanPSMT-Identity-H"/>
              </a:rPr>
              <a:t>ilmu</a:t>
            </a:r>
            <a:r>
              <a:rPr lang="en-US" sz="2800" b="0" i="0" u="none" strike="noStrike" baseline="0" dirty="0">
                <a:latin typeface="TimesNewRomanPSMT-Identity-H"/>
              </a:rPr>
              <a:t> yang </a:t>
            </a:r>
            <a:r>
              <a:rPr lang="en-US" sz="2800" b="0" i="0" u="none" strike="noStrike" baseline="0" dirty="0" err="1">
                <a:latin typeface="TimesNewRomanPSMT-Identity-H"/>
              </a:rPr>
              <a:t>menerangkan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macam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-macam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perdebatan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telah</a:t>
            </a: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dihadapkan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 </a:t>
            </a:r>
            <a:r>
              <a:rPr lang="en-US" sz="2800" b="0" i="0" u="none" strike="noStrike" baseline="0" dirty="0" err="1">
                <a:latin typeface="TimesNewRomanPSMT-Identity-H"/>
              </a:rPr>
              <a:t>kepada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kaum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 err="1">
                <a:latin typeface="TimesNewRomanPSMT-Identity-H"/>
              </a:rPr>
              <a:t>musryikin</a:t>
            </a:r>
            <a:r>
              <a:rPr lang="en-US" sz="2800" b="0" i="0" u="none" strike="noStrike" baseline="0" dirty="0">
                <a:latin typeface="TimesNewRomanPSMT-Identity-H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dan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menentang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TimesNewRomanPSMT-Identity-H"/>
              </a:rPr>
              <a:t>Qur’an.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17.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Adabi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tilawah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menerangkan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etika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membaca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 dan </a:t>
            </a:r>
            <a:r>
              <a:rPr lang="en-US" sz="2800" b="0" i="0" u="none" strike="noStrike" baseline="0" dirty="0" err="1">
                <a:latin typeface="TimesNewRomanPSMT-Identity-H"/>
              </a:rPr>
              <a:t>segala</a:t>
            </a:r>
            <a:endParaRPr lang="en-US" sz="2800" b="0" i="0" u="none" strike="noStrike" baseline="0" dirty="0">
              <a:latin typeface="TimesNewRomanPSMT-Identity-H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aturan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dipakai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ketika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membaca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2800" b="0" i="0" u="none" strike="noStrike" baseline="0" dirty="0">
                <a:latin typeface="TimesNewRomanPSMT-Identity-H"/>
              </a:rPr>
              <a:t>Qur’an.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D9696-6B0E-E4DE-7F34-F487079B8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346EE-4728-7EE7-7CAA-0B961C77A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6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3483-C5BD-08F3-F3AA-AD834E07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 err="1">
                <a:latin typeface="TimesNewRomanPS-BoldMT-Identity-H"/>
              </a:rPr>
              <a:t>Urgensi</a:t>
            </a:r>
            <a:r>
              <a:rPr lang="en-US" sz="1800" b="1" i="0" u="none" strike="noStrike" baseline="0" dirty="0">
                <a:latin typeface="TimesNewRomanPS-BoldMT-Identity-H"/>
              </a:rPr>
              <a:t> dan </a:t>
            </a:r>
            <a:r>
              <a:rPr lang="en-US" sz="1800" b="1" i="0" u="none" strike="noStrike" baseline="0" dirty="0" err="1">
                <a:latin typeface="TimesNewRomanPS-BoldMT-Identity-H"/>
              </a:rPr>
              <a:t>Tujuan</a:t>
            </a:r>
            <a:r>
              <a:rPr lang="en-US" sz="1800" b="1" i="0" u="none" strike="noStrike" baseline="0" dirty="0">
                <a:latin typeface="TimesNewRomanPS-BoldMT-Identity-H"/>
              </a:rPr>
              <a:t> </a:t>
            </a:r>
            <a:r>
              <a:rPr lang="en-US" sz="1800" b="1" i="0" u="none" strike="noStrike" baseline="0" dirty="0" err="1">
                <a:latin typeface="TimesNewRomanPS-BoldMT-Identity-H"/>
              </a:rPr>
              <a:t>Mempelajari</a:t>
            </a:r>
            <a:r>
              <a:rPr lang="en-US" sz="1800" b="1" i="0" u="none" strike="noStrike" baseline="0" dirty="0">
                <a:latin typeface="TimesNewRomanPS-BoldMT-Identity-H"/>
              </a:rPr>
              <a:t> </a:t>
            </a:r>
            <a:r>
              <a:rPr lang="en-US" sz="1800" b="1" i="0" u="none" strike="noStrike" baseline="0" dirty="0" err="1">
                <a:latin typeface="TimesNewRomanPS-BoldMT-Identity-H"/>
              </a:rPr>
              <a:t>Ulumul</a:t>
            </a:r>
            <a:r>
              <a:rPr lang="en-US" sz="1800" b="1" i="0" u="none" strike="noStrike" baseline="0" dirty="0">
                <a:latin typeface="TimesNewRomanPS-BoldMT-Identity-H"/>
              </a:rPr>
              <a:t> Qur’an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AAE9-555A-014A-EF02-35030DDB7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ulumul</a:t>
            </a:r>
            <a:r>
              <a:rPr lang="en-US" sz="1800" dirty="0"/>
              <a:t> </a:t>
            </a:r>
            <a:r>
              <a:rPr lang="en-US" sz="1800" dirty="0" err="1"/>
              <a:t>qur’an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muslim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dan </a:t>
            </a:r>
            <a:r>
              <a:rPr lang="en-US" sz="1800" dirty="0" err="1"/>
              <a:t>harus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mempelajarinya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dirasakan</a:t>
            </a:r>
            <a:r>
              <a:rPr lang="en-US" sz="1800" dirty="0"/>
              <a:t> </a:t>
            </a:r>
            <a:r>
              <a:rPr lang="en-US" sz="1800" dirty="0" err="1"/>
              <a:t>manfaat</a:t>
            </a:r>
            <a:r>
              <a:rPr lang="en-US" sz="1800" dirty="0"/>
              <a:t> dan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dampak</a:t>
            </a:r>
            <a:r>
              <a:rPr lang="en-US" sz="1800" dirty="0"/>
              <a:t> </a:t>
            </a:r>
            <a:r>
              <a:rPr lang="en-US" sz="1800" dirty="0" err="1"/>
              <a:t>positifnya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mencoba</a:t>
            </a:r>
            <a:r>
              <a:rPr lang="en-US" sz="1800" dirty="0"/>
              <a:t> </a:t>
            </a:r>
            <a:r>
              <a:rPr lang="en-US" sz="1800" dirty="0" err="1"/>
              <a:t>menafsirkan</a:t>
            </a:r>
            <a:r>
              <a:rPr lang="en-US" sz="1800" dirty="0"/>
              <a:t> </a:t>
            </a:r>
            <a:r>
              <a:rPr lang="en-US" sz="1800" dirty="0" err="1"/>
              <a:t>ayat</a:t>
            </a:r>
            <a:r>
              <a:rPr lang="en-US" sz="1800" dirty="0"/>
              <a:t> demi </a:t>
            </a:r>
            <a:r>
              <a:rPr lang="en-US" sz="1800" dirty="0" err="1"/>
              <a:t>ayat</a:t>
            </a:r>
            <a:r>
              <a:rPr lang="en-US" sz="1800" dirty="0"/>
              <a:t> Al-Qur’an dan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memudahkan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memnedah</a:t>
            </a:r>
            <a:r>
              <a:rPr lang="en-US" sz="1800" dirty="0"/>
              <a:t> Al-Qur’an.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matakuliah</a:t>
            </a:r>
            <a:r>
              <a:rPr lang="en-US" sz="1800" dirty="0"/>
              <a:t> </a:t>
            </a:r>
            <a:r>
              <a:rPr lang="en-US" sz="1800" dirty="0" err="1"/>
              <a:t>uluml</a:t>
            </a:r>
            <a:r>
              <a:rPr lang="en-US" sz="1800" dirty="0"/>
              <a:t> </a:t>
            </a:r>
            <a:r>
              <a:rPr lang="en-US" sz="1800" dirty="0" err="1"/>
              <a:t>qur’an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“kail” </a:t>
            </a:r>
            <a:r>
              <a:rPr lang="en-US" sz="1800" dirty="0" err="1"/>
              <a:t>atau</a:t>
            </a:r>
            <a:r>
              <a:rPr lang="en-US" sz="1800" dirty="0"/>
              <a:t> “</a:t>
            </a:r>
            <a:r>
              <a:rPr lang="en-US" sz="1800" dirty="0" err="1"/>
              <a:t>pisau</a:t>
            </a:r>
            <a:r>
              <a:rPr lang="en-US" sz="1800" dirty="0"/>
              <a:t>”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intisari</a:t>
            </a:r>
            <a:r>
              <a:rPr lang="en-US" sz="1800" dirty="0"/>
              <a:t> </a:t>
            </a:r>
            <a:r>
              <a:rPr lang="en-US" sz="1800" dirty="0" err="1"/>
              <a:t>ilmu-ilmu</a:t>
            </a:r>
            <a:r>
              <a:rPr lang="en-US" sz="1800" dirty="0"/>
              <a:t> yang </a:t>
            </a:r>
            <a:r>
              <a:rPr lang="en-US" sz="1800" dirty="0" err="1"/>
              <a:t>tentu</a:t>
            </a:r>
            <a:r>
              <a:rPr lang="en-US" sz="1800" dirty="0"/>
              <a:t> </a:t>
            </a:r>
            <a:r>
              <a:rPr lang="en-US" sz="1800" dirty="0" err="1"/>
              <a:t>semuanya</a:t>
            </a:r>
            <a:r>
              <a:rPr lang="en-US" sz="1800" dirty="0"/>
              <a:t> </a:t>
            </a:r>
            <a:r>
              <a:rPr lang="en-US" sz="1800" dirty="0" err="1"/>
              <a:t>bersumber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Al-Qur’an.</a:t>
            </a:r>
          </a:p>
          <a:p>
            <a:pPr marL="0" indent="0">
              <a:buNone/>
            </a:pP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muslim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dibekali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kitab yang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pedoman</a:t>
            </a:r>
            <a:r>
              <a:rPr lang="en-US" sz="1800" dirty="0"/>
              <a:t> </a:t>
            </a:r>
            <a:r>
              <a:rPr lang="en-US" sz="1800" dirty="0" err="1"/>
              <a:t>hidupnya</a:t>
            </a:r>
            <a:r>
              <a:rPr lang="en-US" sz="1800" dirty="0"/>
              <a:t>, </a:t>
            </a:r>
            <a:r>
              <a:rPr lang="en-US" sz="1800" dirty="0" err="1"/>
              <a:t>yakni</a:t>
            </a:r>
            <a:r>
              <a:rPr lang="en-US" sz="1800" dirty="0"/>
              <a:t> Al-</a:t>
            </a:r>
            <a:r>
              <a:rPr lang="en-US" sz="1800" dirty="0" err="1"/>
              <a:t>Qur’anul</a:t>
            </a:r>
            <a:r>
              <a:rPr lang="en-US" sz="1800" dirty="0"/>
              <a:t> Karim. Para ulama </a:t>
            </a: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ulumul</a:t>
            </a:r>
            <a:r>
              <a:rPr lang="en-US" sz="1800" dirty="0"/>
              <a:t> </a:t>
            </a:r>
            <a:r>
              <a:rPr lang="en-US" sz="1800" dirty="0" err="1"/>
              <a:t>qur’an</a:t>
            </a:r>
            <a:r>
              <a:rPr lang="en-US" sz="1800" dirty="0"/>
              <a:t>. </a:t>
            </a:r>
            <a:r>
              <a:rPr lang="en-US" sz="1800" dirty="0" err="1"/>
              <a:t>Misalnya</a:t>
            </a:r>
            <a:r>
              <a:rPr lang="en-US" sz="1800" dirty="0"/>
              <a:t>, Ahmad As-Sayyid Al-Kamil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Ulumul</a:t>
            </a:r>
            <a:r>
              <a:rPr lang="en-US" sz="1800" dirty="0"/>
              <a:t> Qur’an </a:t>
            </a:r>
            <a:r>
              <a:rPr lang="en-US" sz="1800" dirty="0" err="1"/>
              <a:t>menyebutkan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tujuannya</a:t>
            </a:r>
            <a:r>
              <a:rPr lang="en-US" sz="1800" dirty="0"/>
              <a:t> </a:t>
            </a:r>
            <a:r>
              <a:rPr lang="en-US" sz="1800" dirty="0" err="1"/>
              <a:t>yakni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1.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seluk</a:t>
            </a:r>
            <a:r>
              <a:rPr lang="en-US" sz="1800" dirty="0"/>
              <a:t> </a:t>
            </a:r>
            <a:r>
              <a:rPr lang="en-US" sz="1800" dirty="0" err="1"/>
              <a:t>beluk</a:t>
            </a:r>
            <a:r>
              <a:rPr lang="en-US" sz="1800" dirty="0"/>
              <a:t> yang </a:t>
            </a:r>
            <a:r>
              <a:rPr lang="en-US" sz="1800" dirty="0" err="1"/>
              <a:t>terkandung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Al-Qur’an,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turunnya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Nabi Muhammad SAW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sekarang</a:t>
            </a:r>
            <a:r>
              <a:rPr lang="en-US" sz="1800" dirty="0"/>
              <a:t>,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bagaimanapun</a:t>
            </a:r>
            <a:r>
              <a:rPr lang="en-US" sz="1800" dirty="0"/>
              <a:t> </a:t>
            </a:r>
            <a:r>
              <a:rPr lang="en-US" sz="1800" dirty="0" err="1"/>
              <a:t>perhatian</a:t>
            </a:r>
            <a:r>
              <a:rPr lang="en-US" sz="1800" dirty="0"/>
              <a:t> </a:t>
            </a:r>
            <a:r>
              <a:rPr lang="en-US" sz="1800" dirty="0" err="1"/>
              <a:t>umat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penafsiran</a:t>
            </a:r>
            <a:r>
              <a:rPr lang="en-US" sz="1800" dirty="0"/>
              <a:t> Al-Qur’an dan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mengeluarkan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terkandung</a:t>
            </a:r>
            <a:r>
              <a:rPr lang="en-US" sz="1800" dirty="0"/>
              <a:t> di </a:t>
            </a:r>
            <a:r>
              <a:rPr lang="en-US" sz="1800" dirty="0" err="1"/>
              <a:t>dalamnya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2.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Al-Qur’an dan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rahasia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diturunkannya</a:t>
            </a:r>
            <a:r>
              <a:rPr lang="en-US" sz="1800" dirty="0"/>
              <a:t> Al-Qur’an. </a:t>
            </a:r>
            <a:r>
              <a:rPr lang="en-US" sz="1800" dirty="0" err="1"/>
              <a:t>Bagaimanapun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yang </a:t>
            </a:r>
            <a:r>
              <a:rPr lang="en-US" sz="1800" dirty="0" err="1"/>
              <a:t>mengkaji</a:t>
            </a:r>
            <a:r>
              <a:rPr lang="en-US" sz="1800" dirty="0"/>
              <a:t> Al-Qur’an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tujuannya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Al-Qur’an </a:t>
            </a:r>
            <a:r>
              <a:rPr lang="en-US" sz="1800" dirty="0" err="1"/>
              <a:t>diturunkan</a:t>
            </a:r>
            <a:r>
              <a:rPr lang="en-US" sz="1800" dirty="0"/>
              <a:t>, proses </a:t>
            </a:r>
            <a:r>
              <a:rPr lang="en-US" sz="1800" dirty="0" err="1"/>
              <a:t>pengumpulan</a:t>
            </a:r>
            <a:r>
              <a:rPr lang="en-US" sz="1800" dirty="0"/>
              <a:t> dan </a:t>
            </a:r>
            <a:r>
              <a:rPr lang="en-US" sz="1800" dirty="0" err="1"/>
              <a:t>penyusunannya</a:t>
            </a:r>
            <a:r>
              <a:rPr lang="en-US" sz="1800" dirty="0"/>
              <a:t>, tata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penulisan</a:t>
            </a:r>
            <a:r>
              <a:rPr lang="en-US" sz="1800" dirty="0"/>
              <a:t> dan </a:t>
            </a:r>
            <a:r>
              <a:rPr lang="en-US" sz="1800" dirty="0" err="1"/>
              <a:t>sebagainya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membentengi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, </a:t>
            </a:r>
            <a:r>
              <a:rPr lang="en-US" sz="1800" dirty="0" err="1"/>
              <a:t>menyiapkan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sekaligus</a:t>
            </a:r>
            <a:r>
              <a:rPr lang="en-US" sz="1800" dirty="0"/>
              <a:t> </a:t>
            </a:r>
            <a:r>
              <a:rPr lang="en-US" sz="1800" dirty="0" err="1"/>
              <a:t>melawan</a:t>
            </a:r>
            <a:r>
              <a:rPr lang="en-US" sz="1800" dirty="0"/>
              <a:t> </a:t>
            </a:r>
            <a:r>
              <a:rPr lang="en-US" sz="1800" dirty="0" err="1"/>
              <a:t>serangan</a:t>
            </a:r>
            <a:r>
              <a:rPr lang="en-US" sz="1800" dirty="0"/>
              <a:t> </a:t>
            </a:r>
            <a:r>
              <a:rPr lang="en-US" sz="1800" dirty="0" err="1"/>
              <a:t>musuhmusuh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Islam yang </a:t>
            </a:r>
            <a:r>
              <a:rPr lang="en-US" sz="1800" dirty="0" err="1"/>
              <a:t>ingin</a:t>
            </a:r>
            <a:r>
              <a:rPr lang="en-US" sz="1800" dirty="0"/>
              <a:t> </a:t>
            </a:r>
            <a:r>
              <a:rPr lang="en-US" sz="1800" dirty="0" err="1"/>
              <a:t>merusak</a:t>
            </a:r>
            <a:r>
              <a:rPr lang="en-US" sz="1800" dirty="0"/>
              <a:t> Al-Qur’an.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5EE0E-F368-2B9B-96C7-1D0CEAD3A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5F689-BE2C-050F-F256-C13438FBB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9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8F9B-29F8-3741-2CFD-F9F61837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TimesNewRomanPS-BoldMT-Identity-H"/>
              </a:rPr>
              <a:t>Sejarah dan </a:t>
            </a:r>
            <a:r>
              <a:rPr lang="en-US" sz="1800" b="1" i="0" u="none" strike="noStrike" baseline="0" dirty="0" err="1">
                <a:latin typeface="TimesNewRomanPS-BoldMT-Identity-H"/>
              </a:rPr>
              <a:t>Perkembangan</a:t>
            </a:r>
            <a:r>
              <a:rPr lang="en-US" sz="1800" b="1" i="0" u="none" strike="noStrike" baseline="0" dirty="0">
                <a:latin typeface="TimesNewRomanPS-BoldMT-Identity-H"/>
              </a:rPr>
              <a:t> </a:t>
            </a:r>
            <a:r>
              <a:rPr lang="en-US" sz="1800" b="1" i="0" u="none" strike="noStrike" baseline="0" dirty="0" err="1">
                <a:latin typeface="TimesNewRomanPS-BoldMT-Identity-H"/>
              </a:rPr>
              <a:t>Ulumul</a:t>
            </a:r>
            <a:r>
              <a:rPr lang="en-US" sz="1800" b="1" i="0" u="none" strike="noStrike" baseline="0" dirty="0">
                <a:latin typeface="TimesNewRomanPS-BoldMT-Identity-H"/>
              </a:rPr>
              <a:t> Qur’an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E33E-0DC8-CA09-E1AA-B33101B0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Sejarah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pertumbuhan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perkembangan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ulumul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qur’an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sebagaimana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dikemukakan</a:t>
            </a:r>
            <a:endParaRPr lang="en-US" sz="1800" b="0" i="0" u="none" strike="noStrike" baseline="0" dirty="0">
              <a:latin typeface="TimesNewRomanPSMT-Identity-H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oleh Az-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Zarqani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Aushari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(2013;6)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diklasifikasikan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menjadi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2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fase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diantaranya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Fase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Sebelum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Kodifikasi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Fase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sebelum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kodifikasi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terjadi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tahun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Hijriah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Setiap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kali Nabi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menerima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wahyu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Allah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menyampaikan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ayat-ayat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beliau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langsung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menerangkan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isi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kandungannya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Metode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penyampaian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pengetahuan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termasuk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ilmu-ilmu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Qur’an, pada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masa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abad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pertama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bahkan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abad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kedua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Hijriah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sebagaimana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dikatakan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oleh Amin Summa (2013:13)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banyak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bersifat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mendengar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menyampaikan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mulut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mulut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Adapun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tulisan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masih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dikatakan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jarang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dikatakan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sangat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langka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Penyampaian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ilmu-ilmu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 </a:t>
            </a:r>
            <a:r>
              <a:rPr lang="en-US" sz="1800" b="0" i="0" u="none" strike="noStrike" baseline="0" dirty="0" err="1">
                <a:latin typeface="TimesNewRomanPSMT-Identity-H"/>
              </a:rPr>
              <a:t>dalam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bentuk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tulis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-menulis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pembukuan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baru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sekitar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abad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ketiga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keempat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Hijriah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Fase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Kodifikasi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Dimana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kegiatan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menjadi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gagasan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membukukan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Al-</a:t>
            </a:r>
            <a:r>
              <a:rPr lang="en-US" sz="1800" b="0" i="0" u="none" strike="noStrike" baseline="0" dirty="0">
                <a:latin typeface="TimesNewRomanPSMT-Identity-H"/>
              </a:rPr>
              <a:t>Qur’an. Pada masa </a:t>
            </a:r>
            <a:r>
              <a:rPr lang="en-US" sz="1800" b="0" i="0" u="none" strike="noStrike" baseline="0" dirty="0" err="1">
                <a:latin typeface="TimesNewRomanPSMT-Identity-H"/>
              </a:rPr>
              <a:t>ini</a:t>
            </a:r>
            <a:r>
              <a:rPr lang="en-US" sz="180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berbagai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k</a:t>
            </a:r>
            <a:r>
              <a:rPr lang="en-US" sz="1800" b="0" i="0" u="none" strike="noStrike" baseline="0" dirty="0">
                <a:latin typeface="TimesNewRomanPSMT-Identity-H"/>
              </a:rPr>
              <a:t>itab </a:t>
            </a:r>
            <a:r>
              <a:rPr lang="en-US" sz="1800" b="0" i="0" u="none" strike="noStrike" baseline="0" dirty="0" err="1">
                <a:latin typeface="TimesNewRomanPSMT-Identity-H"/>
              </a:rPr>
              <a:t>tentang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ulumul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qur’an</a:t>
            </a:r>
            <a:r>
              <a:rPr lang="en-US" sz="1800" b="0" i="0" u="none" strike="noStrike" baseline="0" dirty="0">
                <a:latin typeface="TimesNewRomanPSMT-Identity-H"/>
              </a:rPr>
              <a:t> pun </a:t>
            </a:r>
            <a:r>
              <a:rPr lang="en-US" sz="1800" b="0" i="0" u="none" strike="noStrike" baseline="0" dirty="0" err="1">
                <a:latin typeface="TimesNewRomanPSMT-Identity-H"/>
              </a:rPr>
              <a:t>ditulis</a:t>
            </a:r>
            <a:r>
              <a:rPr lang="en-US" sz="1800" b="0" i="0" u="none" strike="noStrike" baseline="0" dirty="0">
                <a:latin typeface="TimesNewRomanPSMT-Identity-H"/>
              </a:rPr>
              <a:t> dan </a:t>
            </a:r>
            <a:r>
              <a:rPr lang="en-US" sz="1800" b="0" i="0" u="none" strike="noStrike" baseline="0" dirty="0" err="1">
                <a:latin typeface="TimesNewRomanPSMT-Identity-H"/>
              </a:rPr>
              <a:t>dikodifikasikan</a:t>
            </a:r>
            <a:r>
              <a:rPr lang="en-US" sz="1800" b="0" i="0" u="none" strike="noStrike" baseline="0" dirty="0">
                <a:latin typeface="TimesNewRomanPSMT-Identity-H"/>
              </a:rPr>
              <a:t> yang </a:t>
            </a:r>
            <a:r>
              <a:rPr lang="en-US" sz="1800" b="0" i="0" u="none" strike="noStrike" baseline="0" dirty="0" err="1">
                <a:latin typeface="TimesNewRomanPSMT-Identity-H"/>
              </a:rPr>
              <a:t>terjadi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dari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abad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 err="1">
                <a:latin typeface="TimesNewRomanPSMT-Identity-H"/>
              </a:rPr>
              <a:t>ke</a:t>
            </a:r>
            <a:r>
              <a:rPr lang="en-US" sz="1800" b="0" i="0" u="none" strike="noStrike" baseline="0" dirty="0">
                <a:latin typeface="TimesNewRomanPSMT-Identity-H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sampai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14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Hijriah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C68B8-F5F7-B82D-DF1C-E1BF2DFDA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B8497-881F-FD57-DC03-7EC35A012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775" y="1838685"/>
            <a:ext cx="5415225" cy="2843784"/>
          </a:xfrm>
        </p:spPr>
        <p:txBody>
          <a:bodyPr>
            <a:normAutofit/>
          </a:bodyPr>
          <a:lstStyle/>
          <a:p>
            <a:pPr algn="ctr"/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WAHYU ALLAH YANG ABADI</a:t>
            </a:r>
          </a:p>
          <a:p>
            <a:pPr algn="ctr"/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(AL-</a:t>
            </a:r>
            <a:r>
              <a:rPr lang="en-US" sz="2800" b="1" i="0" u="none" strike="noStrike" baseline="0" dirty="0">
                <a:latin typeface="TimesNewRomanPS-BoldMT-Identity-H"/>
              </a:rPr>
              <a:t>QUR’AN)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{85AD64A3-6D0C-414C-9670-8EB6AAABEDDF}tf56410444_win32</Template>
  <TotalTime>63</TotalTime>
  <Words>3336</Words>
  <Application>Microsoft Office PowerPoint</Application>
  <PresentationFormat>Widescreen</PresentationFormat>
  <Paragraphs>274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SymbolMT-Identity-H</vt:lpstr>
      <vt:lpstr>Times New Roman</vt:lpstr>
      <vt:lpstr>TimesNewRomanPS-BoldMT-Identity-H</vt:lpstr>
      <vt:lpstr>TimesNewRomanPS-ItalicMT-Identity-H</vt:lpstr>
      <vt:lpstr>TimesNewRomanPSMT-Identity-H</vt:lpstr>
      <vt:lpstr>Office Theme</vt:lpstr>
      <vt:lpstr>STUDI UNTUK MEMAHAMI  AL-QUR’AN</vt:lpstr>
      <vt:lpstr>Pengertian Ulumul Qur’an</vt:lpstr>
      <vt:lpstr>Ruang Lingkup Pembahasan Ulum Al-Qur’an</vt:lpstr>
      <vt:lpstr>Cabang – Cabang Pokok Ulumul Qur’an</vt:lpstr>
      <vt:lpstr>PowerPoint Presentation</vt:lpstr>
      <vt:lpstr>PowerPoint Presentation</vt:lpstr>
      <vt:lpstr>Urgensi dan Tujuan Mempelajari Ulumul Qur’an</vt:lpstr>
      <vt:lpstr>Sejarah dan Perkembangan Ulumul Qur’an</vt:lpstr>
      <vt:lpstr>Pertemuan 2</vt:lpstr>
      <vt:lpstr>A. Pengertian Al-Qur’an </vt:lpstr>
      <vt:lpstr>B. Nama – Nama Lain dari Al-Qur’an </vt:lpstr>
      <vt:lpstr>C. Hikmah Diturunkan Al-Qur’an Secara Bertahap </vt:lpstr>
      <vt:lpstr>D. Fungsi Al-Qur’an bagi Manusia </vt:lpstr>
      <vt:lpstr>D. Fungsi Al-Qur’an bagi Manusia </vt:lpstr>
      <vt:lpstr>E. Bagian – Bagian dari Al-Qur’an </vt:lpstr>
      <vt:lpstr>Pertemuan 3</vt:lpstr>
      <vt:lpstr>Pengertian Asbabun Nuzul Al-Qur’an</vt:lpstr>
      <vt:lpstr>Manfaat Mengetahui Asbabun Nuzul Al-Qur’an</vt:lpstr>
      <vt:lpstr>C. Bentuk-bentuk Sebab Nuzul Al-Qur’an D. Kaidah-Kaidah dalam Memahami Ayat  </vt:lpstr>
      <vt:lpstr>Pertemuan 4</vt:lpstr>
      <vt:lpstr>A. Penegrtian I’jaz Al-Qur’an </vt:lpstr>
      <vt:lpstr>B. Aspek-Aspek Kemukjizatan Al-Qur’an </vt:lpstr>
      <vt:lpstr>Pertemuan 5</vt:lpstr>
      <vt:lpstr>A. Pengertian Makiyyah dan Madaniyyah</vt:lpstr>
      <vt:lpstr>B. Cara-Cara Mengenali Surah Makiyyah dan Madaniyyah </vt:lpstr>
      <vt:lpstr>C. Perbedaan Ayat Makiyyah dan Madaniyyah </vt:lpstr>
      <vt:lpstr>E. Manfaat Mengetahui Ayat-Ayat Makiyyah dan Madaniyyah </vt:lpstr>
      <vt:lpstr>Pertemuan 6</vt:lpstr>
      <vt:lpstr>MUHKAM DAN MUTASYABIH </vt:lpstr>
      <vt:lpstr>B. Karakteristik Ayat-Ayat Muhkam dan Mutasyabih </vt:lpstr>
      <vt:lpstr>D. Pengertian Fawatih As-Suwar </vt:lpstr>
      <vt:lpstr>PowerPoint Presentation</vt:lpstr>
      <vt:lpstr>Pertemuan 7</vt:lpstr>
      <vt:lpstr>A. Pengertian Nasikh Mansukh </vt:lpstr>
      <vt:lpstr>C. Ruang Lingkup Nasikh </vt:lpstr>
      <vt:lpstr>D. Jenis-Jenis Nasikh dalam Al-Qur’an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UNTUK MEMAHAMI  AL-QUR’AN</dc:title>
  <dc:creator>user</dc:creator>
  <cp:lastModifiedBy>user</cp:lastModifiedBy>
  <cp:revision>1</cp:revision>
  <dcterms:created xsi:type="dcterms:W3CDTF">2023-02-07T12:03:05Z</dcterms:created>
  <dcterms:modified xsi:type="dcterms:W3CDTF">2023-02-07T13:06:29Z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