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5" r:id="rId1"/>
  </p:sldMasterIdLst>
  <p:notesMasterIdLst>
    <p:notesMasterId r:id="rId90"/>
  </p:notesMasterIdLst>
  <p:sldIdLst>
    <p:sldId id="256" r:id="rId2"/>
    <p:sldId id="2147375543" r:id="rId3"/>
    <p:sldId id="2147375544" r:id="rId4"/>
    <p:sldId id="2147375548" r:id="rId5"/>
    <p:sldId id="2147375546" r:id="rId6"/>
    <p:sldId id="560" r:id="rId7"/>
    <p:sldId id="562" r:id="rId8"/>
    <p:sldId id="563" r:id="rId9"/>
    <p:sldId id="564" r:id="rId10"/>
    <p:sldId id="566" r:id="rId11"/>
    <p:sldId id="567" r:id="rId12"/>
    <p:sldId id="577" r:id="rId13"/>
    <p:sldId id="569" r:id="rId14"/>
    <p:sldId id="570" r:id="rId15"/>
    <p:sldId id="571" r:id="rId16"/>
    <p:sldId id="572" r:id="rId17"/>
    <p:sldId id="573" r:id="rId18"/>
    <p:sldId id="574" r:id="rId19"/>
    <p:sldId id="575" r:id="rId20"/>
    <p:sldId id="576" r:id="rId21"/>
    <p:sldId id="582" r:id="rId22"/>
    <p:sldId id="584" r:id="rId23"/>
    <p:sldId id="585" r:id="rId24"/>
    <p:sldId id="586" r:id="rId25"/>
    <p:sldId id="587" r:id="rId26"/>
    <p:sldId id="588" r:id="rId27"/>
    <p:sldId id="589" r:id="rId28"/>
    <p:sldId id="590" r:id="rId29"/>
    <p:sldId id="591" r:id="rId30"/>
    <p:sldId id="541" r:id="rId31"/>
    <p:sldId id="542" r:id="rId32"/>
    <p:sldId id="543" r:id="rId33"/>
    <p:sldId id="2147375549" r:id="rId34"/>
    <p:sldId id="2147375550" r:id="rId35"/>
    <p:sldId id="2147375551" r:id="rId36"/>
    <p:sldId id="544" r:id="rId37"/>
    <p:sldId id="545" r:id="rId38"/>
    <p:sldId id="546" r:id="rId39"/>
    <p:sldId id="547" r:id="rId40"/>
    <p:sldId id="548" r:id="rId41"/>
    <p:sldId id="549" r:id="rId42"/>
    <p:sldId id="550" r:id="rId43"/>
    <p:sldId id="593" r:id="rId44"/>
    <p:sldId id="551" r:id="rId45"/>
    <p:sldId id="552" r:id="rId46"/>
    <p:sldId id="553" r:id="rId47"/>
    <p:sldId id="554" r:id="rId48"/>
    <p:sldId id="555" r:id="rId49"/>
    <p:sldId id="556" r:id="rId50"/>
    <p:sldId id="499" r:id="rId51"/>
    <p:sldId id="500" r:id="rId52"/>
    <p:sldId id="501" r:id="rId53"/>
    <p:sldId id="502" r:id="rId54"/>
    <p:sldId id="503" r:id="rId55"/>
    <p:sldId id="504" r:id="rId56"/>
    <p:sldId id="505" r:id="rId57"/>
    <p:sldId id="506" r:id="rId58"/>
    <p:sldId id="507" r:id="rId59"/>
    <p:sldId id="508" r:id="rId60"/>
    <p:sldId id="509" r:id="rId61"/>
    <p:sldId id="510" r:id="rId62"/>
    <p:sldId id="511" r:id="rId63"/>
    <p:sldId id="512" r:id="rId64"/>
    <p:sldId id="513" r:id="rId65"/>
    <p:sldId id="514" r:id="rId66"/>
    <p:sldId id="515" r:id="rId67"/>
    <p:sldId id="516" r:id="rId68"/>
    <p:sldId id="517" r:id="rId69"/>
    <p:sldId id="536" r:id="rId70"/>
    <p:sldId id="519" r:id="rId71"/>
    <p:sldId id="520" r:id="rId72"/>
    <p:sldId id="521" r:id="rId73"/>
    <p:sldId id="522" r:id="rId74"/>
    <p:sldId id="523" r:id="rId75"/>
    <p:sldId id="524" r:id="rId76"/>
    <p:sldId id="525" r:id="rId77"/>
    <p:sldId id="526" r:id="rId78"/>
    <p:sldId id="527" r:id="rId79"/>
    <p:sldId id="528" r:id="rId80"/>
    <p:sldId id="529" r:id="rId81"/>
    <p:sldId id="530" r:id="rId82"/>
    <p:sldId id="531" r:id="rId83"/>
    <p:sldId id="532" r:id="rId84"/>
    <p:sldId id="533" r:id="rId85"/>
    <p:sldId id="534" r:id="rId86"/>
    <p:sldId id="535" r:id="rId87"/>
    <p:sldId id="493" r:id="rId88"/>
    <p:sldId id="279" r:id="rId8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9" d="100"/>
          <a:sy n="59" d="100"/>
        </p:scale>
        <p:origin x="1500" y="4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0209F0-C6F4-4649-B603-4B5A30961D35}" type="datetimeFigureOut">
              <a:rPr lang="id-ID" smtClean="0"/>
              <a:pPr/>
              <a:t>13/09/2022</a:t>
            </a:fld>
            <a:endParaRPr lang="id-ID"/>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789956-8A68-450E-8602-B29255F59B83}" type="slidenum">
              <a:rPr lang="id-ID" smtClean="0"/>
              <a:pPr/>
              <a:t>‹#›</a:t>
            </a:fld>
            <a:endParaRPr lang="id-ID"/>
          </a:p>
        </p:txBody>
      </p:sp>
    </p:spTree>
    <p:extLst>
      <p:ext uri="{BB962C8B-B14F-4D97-AF65-F5344CB8AC3E}">
        <p14:creationId xmlns:p14="http://schemas.microsoft.com/office/powerpoint/2010/main" val="159932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819400" y="609600"/>
            <a:ext cx="60960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3" name="Date Placeholder 2"/>
          <p:cNvSpPr>
            <a:spLocks noGrp="1"/>
          </p:cNvSpPr>
          <p:nvPr>
            <p:ph type="dt" sz="half" idx="10"/>
          </p:nvPr>
        </p:nvSpPr>
        <p:spPr/>
        <p:txBody>
          <a:bodyPr/>
          <a:lstStyle>
            <a:lvl1pPr>
              <a:defRPr/>
            </a:lvl1pPr>
          </a:lstStyle>
          <a:p>
            <a:pPr>
              <a:defRPr/>
            </a:pPr>
            <a:r>
              <a:rPr lang="en-US"/>
              <a:t>Sugiyono, FT UNY</a:t>
            </a:r>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2884F751-1982-4AEC-AD1C-CC1B2E026AF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lvl1pPr>
              <a:defRPr/>
            </a:lvl1pPr>
          </a:lstStyle>
          <a:p>
            <a:endParaRPr lang="es-ES"/>
          </a:p>
        </p:txBody>
      </p:sp>
      <p:sp>
        <p:nvSpPr>
          <p:cNvPr id="5" name="Footer Placeholder 4"/>
          <p:cNvSpPr>
            <a:spLocks noGrp="1"/>
          </p:cNvSpPr>
          <p:nvPr>
            <p:ph type="ftr" sz="quarter" idx="11"/>
          </p:nvPr>
        </p:nvSpPr>
        <p:spPr/>
        <p:txBody>
          <a:bodyPr/>
          <a:lstStyle>
            <a:lvl1pPr>
              <a:defRPr/>
            </a:lvl1pPr>
          </a:lstStyle>
          <a:p>
            <a:endParaRPr lang="es-ES"/>
          </a:p>
        </p:txBody>
      </p:sp>
      <p:sp>
        <p:nvSpPr>
          <p:cNvPr id="6" name="Slide Number Placeholder 5"/>
          <p:cNvSpPr>
            <a:spLocks noGrp="1"/>
          </p:cNvSpPr>
          <p:nvPr>
            <p:ph type="sldNum" sz="quarter" idx="12"/>
          </p:nvPr>
        </p:nvSpPr>
        <p:spPr/>
        <p:txBody>
          <a:bodyPr/>
          <a:lstStyle>
            <a:lvl1pPr>
              <a:defRPr/>
            </a:lvl1pPr>
          </a:lstStyle>
          <a:p>
            <a:fld id="{49DAE1BE-AFFB-4D9C-ACD5-CB53586AD090}" type="slidenum">
              <a:rPr lang="es-ES"/>
              <a:pPr/>
              <a:t>‹#›</a:t>
            </a:fld>
            <a:endParaRPr lang="es-ES"/>
          </a:p>
        </p:txBody>
      </p:sp>
    </p:spTree>
    <p:extLst>
      <p:ext uri="{BB962C8B-B14F-4D97-AF65-F5344CB8AC3E}">
        <p14:creationId xmlns:p14="http://schemas.microsoft.com/office/powerpoint/2010/main" val="1061482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C31577-B61D-422C-9CE6-9CBD3DC0759D}" type="datetimeFigureOut">
              <a:rPr lang="en-US" smtClean="0"/>
              <a:t>9/13/2022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980555-1562-4B2C-A31C-11E4D7DAB980}" type="slidenum">
              <a:rPr lang="en-US" smtClean="0"/>
              <a:t>‹#›</a:t>
            </a:fld>
            <a:endParaRPr lang="en-US"/>
          </a:p>
        </p:txBody>
      </p:sp>
    </p:spTree>
    <p:extLst>
      <p:ext uri="{BB962C8B-B14F-4D97-AF65-F5344CB8AC3E}">
        <p14:creationId xmlns:p14="http://schemas.microsoft.com/office/powerpoint/2010/main" val="1658781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Date Placeholder 2"/>
          <p:cNvSpPr>
            <a:spLocks noGrp="1"/>
          </p:cNvSpPr>
          <p:nvPr>
            <p:ph type="dt" sz="half" idx="10"/>
          </p:nvPr>
        </p:nvSpPr>
        <p:spPr/>
        <p:txBody>
          <a:bodyPr/>
          <a:lstStyle/>
          <a:p>
            <a:fld id="{E19BA90F-1FA0-427C-A813-6B0A1C776770}" type="datetimeFigureOut">
              <a:rPr lang="id-ID" smtClean="0"/>
              <a:t>13/09/2022</a:t>
            </a:fld>
            <a:endParaRPr lang="id-ID"/>
          </a:p>
        </p:txBody>
      </p:sp>
      <p:sp>
        <p:nvSpPr>
          <p:cNvPr id="4" name="Footer Placeholder 3"/>
          <p:cNvSpPr>
            <a:spLocks noGrp="1"/>
          </p:cNvSpPr>
          <p:nvPr>
            <p:ph type="ftr" sz="quarter" idx="11"/>
          </p:nvPr>
        </p:nvSpPr>
        <p:spPr/>
        <p:txBody>
          <a:bodyPr/>
          <a:lstStyle/>
          <a:p>
            <a:r>
              <a:rPr lang="en-US"/>
              <a:t> </a:t>
            </a:r>
            <a:r>
              <a:rPr lang="en-US" sz="2000">
                <a:solidFill>
                  <a:schemeClr val="bg1"/>
                </a:solidFill>
              </a:rPr>
              <a:t>Abdullah Karim</a:t>
            </a:r>
          </a:p>
        </p:txBody>
      </p:sp>
      <p:sp>
        <p:nvSpPr>
          <p:cNvPr id="5" name="Slide Number Placeholder 4"/>
          <p:cNvSpPr>
            <a:spLocks noGrp="1"/>
          </p:cNvSpPr>
          <p:nvPr>
            <p:ph type="sldNum" sz="quarter" idx="12"/>
          </p:nvPr>
        </p:nvSpPr>
        <p:spPr/>
        <p:txBody>
          <a:bodyPr/>
          <a:lstStyle/>
          <a:p>
            <a:fld id="{CF95CE28-3C82-4063-BE78-138580E89A5B}" type="slidenum">
              <a:rPr lang="id-ID" smtClean="0"/>
              <a:t>‹#›</a:t>
            </a:fld>
            <a:endParaRPr lang="id-ID"/>
          </a:p>
        </p:txBody>
      </p:sp>
    </p:spTree>
    <p:extLst>
      <p:ext uri="{BB962C8B-B14F-4D97-AF65-F5344CB8AC3E}">
        <p14:creationId xmlns:p14="http://schemas.microsoft.com/office/powerpoint/2010/main" val="2563163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Slide Judul">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98331297-EE34-5846-8CD1-E50D5E4D83DE}"/>
              </a:ext>
            </a:extLst>
          </p:cNvPr>
          <p:cNvSpPr>
            <a:spLocks noGrp="1"/>
          </p:cNvSpPr>
          <p:nvPr>
            <p:ph type="ctrTitle"/>
          </p:nvPr>
        </p:nvSpPr>
        <p:spPr>
          <a:xfrm>
            <a:off x="1143000" y="1122363"/>
            <a:ext cx="6858000" cy="2387600"/>
          </a:xfrm>
        </p:spPr>
        <p:txBody>
          <a:bodyPr anchor="b"/>
          <a:lstStyle>
            <a:lvl1pPr algn="ctr">
              <a:defRPr sz="4500"/>
            </a:lvl1pPr>
          </a:lstStyle>
          <a:p>
            <a:r>
              <a:rPr lang="id-ID"/>
              <a:t>Klik untuk mengedit gaya judul Master</a:t>
            </a:r>
          </a:p>
        </p:txBody>
      </p:sp>
      <p:sp>
        <p:nvSpPr>
          <p:cNvPr id="3" name="Subjudul 2">
            <a:extLst>
              <a:ext uri="{FF2B5EF4-FFF2-40B4-BE49-F238E27FC236}">
                <a16:creationId xmlns:a16="http://schemas.microsoft.com/office/drawing/2014/main" id="{6444923A-75A0-7242-8852-304992CB563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d-ID"/>
              <a:t>Klik untuk mengedit gaya subjudul Master</a:t>
            </a:r>
          </a:p>
        </p:txBody>
      </p:sp>
      <p:sp>
        <p:nvSpPr>
          <p:cNvPr id="4" name="Placeholder Tanggal 3">
            <a:extLst>
              <a:ext uri="{FF2B5EF4-FFF2-40B4-BE49-F238E27FC236}">
                <a16:creationId xmlns:a16="http://schemas.microsoft.com/office/drawing/2014/main" id="{C49DAAE7-971C-1642-B0AD-1C77234E8E09}"/>
              </a:ext>
            </a:extLst>
          </p:cNvPr>
          <p:cNvSpPr>
            <a:spLocks noGrp="1"/>
          </p:cNvSpPr>
          <p:nvPr>
            <p:ph type="dt" sz="half" idx="10"/>
          </p:nvPr>
        </p:nvSpPr>
        <p:spPr/>
        <p:txBody>
          <a:bodyPr/>
          <a:lstStyle/>
          <a:p>
            <a:fld id="{E6F7D4C7-7162-4C0C-A47E-A5829646CEE8}" type="datetimeFigureOut">
              <a:rPr lang="id-ID" smtClean="0"/>
              <a:t>13/09/2022</a:t>
            </a:fld>
            <a:endParaRPr lang="id-ID"/>
          </a:p>
        </p:txBody>
      </p:sp>
      <p:sp>
        <p:nvSpPr>
          <p:cNvPr id="5" name="Placeholder Footer 4">
            <a:extLst>
              <a:ext uri="{FF2B5EF4-FFF2-40B4-BE49-F238E27FC236}">
                <a16:creationId xmlns:a16="http://schemas.microsoft.com/office/drawing/2014/main" id="{F02C8715-B890-CA4E-8C4B-31BE54B2B735}"/>
              </a:ext>
            </a:extLst>
          </p:cNvPr>
          <p:cNvSpPr>
            <a:spLocks noGrp="1"/>
          </p:cNvSpPr>
          <p:nvPr>
            <p:ph type="ftr" sz="quarter" idx="11"/>
          </p:nvPr>
        </p:nvSpPr>
        <p:spPr/>
        <p:txBody>
          <a:bodyPr/>
          <a:lstStyle/>
          <a:p>
            <a:endParaRPr lang="id-ID"/>
          </a:p>
        </p:txBody>
      </p:sp>
      <p:sp>
        <p:nvSpPr>
          <p:cNvPr id="6" name="Placeholder Nomor Slide 5">
            <a:extLst>
              <a:ext uri="{FF2B5EF4-FFF2-40B4-BE49-F238E27FC236}">
                <a16:creationId xmlns:a16="http://schemas.microsoft.com/office/drawing/2014/main" id="{89665F87-4613-C549-9142-2185BB685BB0}"/>
              </a:ext>
            </a:extLst>
          </p:cNvPr>
          <p:cNvSpPr>
            <a:spLocks noGrp="1"/>
          </p:cNvSpPr>
          <p:nvPr>
            <p:ph type="sldNum" sz="quarter" idx="12"/>
          </p:nvPr>
        </p:nvSpPr>
        <p:spPr/>
        <p:txBody>
          <a:bodyPr/>
          <a:lstStyle/>
          <a:p>
            <a:fld id="{9056F4EB-C980-43A8-9AF9-EA28F8DE37F0}" type="slidenum">
              <a:rPr lang="id-ID" smtClean="0"/>
              <a:t>‹#›</a:t>
            </a:fld>
            <a:endParaRPr lang="id-ID"/>
          </a:p>
        </p:txBody>
      </p:sp>
    </p:spTree>
    <p:extLst>
      <p:ext uri="{BB962C8B-B14F-4D97-AF65-F5344CB8AC3E}">
        <p14:creationId xmlns:p14="http://schemas.microsoft.com/office/powerpoint/2010/main" val="3720337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00100" y="2103120"/>
            <a:ext cx="3566160" cy="374904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77740" y="2103120"/>
            <a:ext cx="3566160" cy="374904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chemeClr val="tx2"/>
                </a:solidFill>
              </a:defRPr>
            </a:lvl1pPr>
          </a:lstStyle>
          <a:p>
            <a:fld id="{43F770C1-EB65-4FBF-958F-B133B914010E}" type="datetimeFigureOut">
              <a:rPr lang="en-ID" smtClean="0"/>
              <a:t>13/09/2022</a:t>
            </a:fld>
            <a:endParaRPr lang="en-ID"/>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ID"/>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B16605A-9272-4A1B-84AE-3CB9CD363DB1}" type="slidenum">
              <a:rPr lang="en-ID" smtClean="0"/>
              <a:t>‹#›</a:t>
            </a:fld>
            <a:endParaRPr lang="en-ID"/>
          </a:p>
        </p:txBody>
      </p:sp>
    </p:spTree>
    <p:extLst>
      <p:ext uri="{BB962C8B-B14F-4D97-AF65-F5344CB8AC3E}">
        <p14:creationId xmlns:p14="http://schemas.microsoft.com/office/powerpoint/2010/main" val="40950233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10243"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id-ID"/>
            </a:p>
          </p:txBody>
        </p:sp>
        <p:sp>
          <p:nvSpPr>
            <p:cNvPr id="10244"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id-ID"/>
            </a:p>
          </p:txBody>
        </p:sp>
      </p:grpSp>
      <p:sp>
        <p:nvSpPr>
          <p:cNvPr id="10245" name="Freeform 5"/>
          <p:cNvSpPr>
            <a:spLocks/>
          </p:cNvSpPr>
          <p:nvPr/>
        </p:nvSpPr>
        <p:spPr bwMode="hidden">
          <a:xfrm>
            <a:off x="6248400" y="626268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id-ID"/>
          </a:p>
        </p:txBody>
      </p:sp>
      <p:grpSp>
        <p:nvGrpSpPr>
          <p:cNvPr id="3" name="Group 6"/>
          <p:cNvGrpSpPr>
            <a:grpSpLocks/>
          </p:cNvGrpSpPr>
          <p:nvPr/>
        </p:nvGrpSpPr>
        <p:grpSpPr bwMode="auto">
          <a:xfrm>
            <a:off x="0" y="6019800"/>
            <a:ext cx="7848600" cy="857250"/>
            <a:chOff x="0" y="3792"/>
            <a:chExt cx="4944" cy="540"/>
          </a:xfrm>
        </p:grpSpPr>
        <p:sp>
          <p:nvSpPr>
            <p:cNvPr id="10247"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id-ID"/>
            </a:p>
          </p:txBody>
        </p:sp>
        <p:grpSp>
          <p:nvGrpSpPr>
            <p:cNvPr id="4" name="Group 8"/>
            <p:cNvGrpSpPr>
              <a:grpSpLocks/>
            </p:cNvGrpSpPr>
            <p:nvPr userDrawn="1"/>
          </p:nvGrpSpPr>
          <p:grpSpPr bwMode="auto">
            <a:xfrm>
              <a:off x="2486" y="3792"/>
              <a:ext cx="2458" cy="540"/>
              <a:chOff x="2486" y="3792"/>
              <a:chExt cx="2458" cy="540"/>
            </a:xfrm>
          </p:grpSpPr>
          <p:sp>
            <p:nvSpPr>
              <p:cNvPr id="10249"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id-ID"/>
              </a:p>
            </p:txBody>
          </p:sp>
          <p:sp>
            <p:nvSpPr>
              <p:cNvPr id="10250"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id-ID"/>
              </a:p>
            </p:txBody>
          </p:sp>
          <p:sp>
            <p:nvSpPr>
              <p:cNvPr id="10251"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id-ID"/>
              </a:p>
            </p:txBody>
          </p:sp>
          <p:sp>
            <p:nvSpPr>
              <p:cNvPr id="10252"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id-ID"/>
              </a:p>
            </p:txBody>
          </p:sp>
          <p:sp>
            <p:nvSpPr>
              <p:cNvPr id="10253"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id-ID"/>
              </a:p>
            </p:txBody>
          </p:sp>
        </p:grpSp>
        <p:sp>
          <p:nvSpPr>
            <p:cNvPr id="10254"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id-ID"/>
            </a:p>
          </p:txBody>
        </p:sp>
      </p:grpSp>
      <p:grpSp>
        <p:nvGrpSpPr>
          <p:cNvPr id="5" name="Group 15"/>
          <p:cNvGrpSpPr>
            <a:grpSpLocks/>
          </p:cNvGrpSpPr>
          <p:nvPr/>
        </p:nvGrpSpPr>
        <p:grpSpPr bwMode="auto">
          <a:xfrm>
            <a:off x="627063" y="6021388"/>
            <a:ext cx="5684837" cy="849312"/>
            <a:chOff x="395" y="3793"/>
            <a:chExt cx="3581" cy="535"/>
          </a:xfrm>
        </p:grpSpPr>
        <p:sp>
          <p:nvSpPr>
            <p:cNvPr id="10256"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id-ID"/>
            </a:p>
          </p:txBody>
        </p:sp>
        <p:sp>
          <p:nvSpPr>
            <p:cNvPr id="10257"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id-ID"/>
            </a:p>
          </p:txBody>
        </p:sp>
        <p:sp>
          <p:nvSpPr>
            <p:cNvPr id="10258"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id-ID"/>
            </a:p>
          </p:txBody>
        </p:sp>
        <p:sp>
          <p:nvSpPr>
            <p:cNvPr id="10259"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id-ID"/>
            </a:p>
          </p:txBody>
        </p:sp>
        <p:sp>
          <p:nvSpPr>
            <p:cNvPr id="10260"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id-ID"/>
            </a:p>
          </p:txBody>
        </p:sp>
        <p:sp>
          <p:nvSpPr>
            <p:cNvPr id="10261"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id-ID"/>
            </a:p>
          </p:txBody>
        </p:sp>
      </p:grpSp>
      <p:sp>
        <p:nvSpPr>
          <p:cNvPr id="10262" name="Rectangle 22"/>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457200" y="1600200"/>
            <a:ext cx="82296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64" name="Rectangle 2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pPr>
              <a:defRPr/>
            </a:pPr>
            <a:endParaRPr lang="en-US"/>
          </a:p>
        </p:txBody>
      </p:sp>
      <p:sp>
        <p:nvSpPr>
          <p:cNvPr id="10265" name="Rectangle 2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pPr>
              <a:defRPr/>
            </a:pPr>
            <a:endParaRPr lang="en-US"/>
          </a:p>
        </p:txBody>
      </p:sp>
      <p:sp>
        <p:nvSpPr>
          <p:cNvPr id="10266" name="Rectangle 2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pPr>
              <a:defRPr/>
            </a:pPr>
            <a:fld id="{042D7E1B-B921-44CD-8EE7-CAB5F4B264E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816" r:id="rId1"/>
    <p:sldLayoutId id="2147483832" r:id="rId2"/>
    <p:sldLayoutId id="2147483833" r:id="rId3"/>
    <p:sldLayoutId id="2147483836" r:id="rId4"/>
    <p:sldLayoutId id="2147483838" r:id="rId5"/>
    <p:sldLayoutId id="2147483839" r:id="rId6"/>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3.xml"/><Relationship Id="rId5" Type="http://schemas.openxmlformats.org/officeDocument/2006/relationships/image" Target="../media/image16.jpg"/><Relationship Id="rId4" Type="http://schemas.openxmlformats.org/officeDocument/2006/relationships/image" Target="../media/image1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3.xml"/><Relationship Id="rId5" Type="http://schemas.openxmlformats.org/officeDocument/2006/relationships/image" Target="../media/image20.jpg"/><Relationship Id="rId4" Type="http://schemas.openxmlformats.org/officeDocument/2006/relationships/image" Target="../media/image19.jp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 Id="rId5" Type="http://schemas.openxmlformats.org/officeDocument/2006/relationships/image" Target="../media/image45.jpeg"/><Relationship Id="rId4" Type="http://schemas.openxmlformats.org/officeDocument/2006/relationships/image" Target="../media/image44.jpeg"/></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8.png"/><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8.png"/><Relationship Id="rId1" Type="http://schemas.openxmlformats.org/officeDocument/2006/relationships/slideLayout" Target="../slideLayouts/slideLayout4.xml"/><Relationship Id="rId5" Type="http://schemas.openxmlformats.org/officeDocument/2006/relationships/image" Target="../media/image54.jpeg"/><Relationship Id="rId4" Type="http://schemas.openxmlformats.org/officeDocument/2006/relationships/image" Target="../media/image5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4D581-51B7-4CC0-901C-E36986B27D96}"/>
              </a:ext>
            </a:extLst>
          </p:cNvPr>
          <p:cNvSpPr>
            <a:spLocks noGrp="1"/>
          </p:cNvSpPr>
          <p:nvPr>
            <p:ph type="ctrTitle"/>
          </p:nvPr>
        </p:nvSpPr>
        <p:spPr>
          <a:xfrm>
            <a:off x="1059615" y="1823011"/>
            <a:ext cx="7024771" cy="1605989"/>
          </a:xfrm>
          <a:solidFill>
            <a:schemeClr val="tx1"/>
          </a:solidFill>
        </p:spPr>
        <p:txBody>
          <a:bodyPr anchor="ctr">
            <a:normAutofit/>
          </a:bodyPr>
          <a:lstStyle/>
          <a:p>
            <a:pPr>
              <a:lnSpc>
                <a:spcPct val="130000"/>
              </a:lnSpc>
            </a:pPr>
            <a:r>
              <a:rPr lang="en-ID" sz="2100" b="1" dirty="0">
                <a:solidFill>
                  <a:schemeClr val="bg1"/>
                </a:solidFill>
              </a:rPr>
              <a:t>DATA TERPILAH DALAM SINERGITAS PENGUMPULAN DATA  UNTUK</a:t>
            </a:r>
            <a:br>
              <a:rPr lang="en-ID" sz="2100" b="1" dirty="0">
                <a:solidFill>
                  <a:schemeClr val="bg1"/>
                </a:solidFill>
              </a:rPr>
            </a:br>
            <a:r>
              <a:rPr lang="en-ID" sz="2100" b="1" dirty="0">
                <a:solidFill>
                  <a:schemeClr val="bg1"/>
                </a:solidFill>
              </a:rPr>
              <a:t>PENYUSUNAN PROFIL GENDER DAN ANAK</a:t>
            </a:r>
          </a:p>
        </p:txBody>
      </p:sp>
      <p:sp>
        <p:nvSpPr>
          <p:cNvPr id="3" name="Subtitle 2">
            <a:extLst>
              <a:ext uri="{FF2B5EF4-FFF2-40B4-BE49-F238E27FC236}">
                <a16:creationId xmlns:a16="http://schemas.microsoft.com/office/drawing/2014/main" id="{24B8B9E7-B64D-4D02-A68E-A23299F435B7}"/>
              </a:ext>
            </a:extLst>
          </p:cNvPr>
          <p:cNvSpPr>
            <a:spLocks noGrp="1"/>
          </p:cNvSpPr>
          <p:nvPr>
            <p:ph type="subTitle" idx="1"/>
          </p:nvPr>
        </p:nvSpPr>
        <p:spPr>
          <a:xfrm>
            <a:off x="1170431" y="4221088"/>
            <a:ext cx="6803136" cy="1440160"/>
          </a:xfrm>
        </p:spPr>
        <p:txBody>
          <a:bodyPr anchor="ctr">
            <a:normAutofit fontScale="85000" lnSpcReduction="20000"/>
          </a:bodyPr>
          <a:lstStyle/>
          <a:p>
            <a:pPr algn="ctr"/>
            <a:r>
              <a:rPr lang="en-US" sz="2000" b="1" dirty="0"/>
              <a:t>Dr. </a:t>
            </a:r>
            <a:r>
              <a:rPr lang="en-US" sz="2000" b="1" dirty="0" err="1"/>
              <a:t>Widyatmike</a:t>
            </a:r>
            <a:r>
              <a:rPr lang="en-US" sz="2000" b="1" dirty="0"/>
              <a:t> </a:t>
            </a:r>
            <a:r>
              <a:rPr lang="en-US" sz="2000" b="1" dirty="0" err="1"/>
              <a:t>Gede</a:t>
            </a:r>
            <a:r>
              <a:rPr lang="en-US" sz="2000" b="1" dirty="0"/>
              <a:t> </a:t>
            </a:r>
            <a:r>
              <a:rPr lang="en-US" sz="2000" b="1" dirty="0" err="1"/>
              <a:t>Mulawarman</a:t>
            </a:r>
            <a:r>
              <a:rPr lang="en-US" sz="2000" b="1" dirty="0"/>
              <a:t>, </a:t>
            </a:r>
            <a:r>
              <a:rPr lang="en-US" sz="2000" b="1" dirty="0" err="1"/>
              <a:t>M.Hum</a:t>
            </a:r>
            <a:r>
              <a:rPr lang="en-US" sz="2000" b="1" dirty="0"/>
              <a:t>.</a:t>
            </a:r>
          </a:p>
          <a:p>
            <a:pPr algn="ctr"/>
            <a:r>
              <a:rPr lang="en-US" sz="2000" b="1" dirty="0"/>
              <a:t>FKIP Universitas </a:t>
            </a:r>
            <a:r>
              <a:rPr lang="en-US" sz="2000" b="1" dirty="0" err="1"/>
              <a:t>Mulawarman</a:t>
            </a:r>
            <a:endParaRPr lang="en-US" sz="2000" b="1" dirty="0"/>
          </a:p>
          <a:p>
            <a:pPr algn="ctr"/>
            <a:endParaRPr lang="en-US" sz="2000" dirty="0"/>
          </a:p>
          <a:p>
            <a:pPr algn="ctr"/>
            <a:r>
              <a:rPr lang="en-US" sz="2000" dirty="0" err="1"/>
              <a:t>Yen”s</a:t>
            </a:r>
            <a:r>
              <a:rPr lang="en-US" sz="2000" dirty="0"/>
              <a:t> Delight Coffee Pastry &amp;Resto</a:t>
            </a:r>
          </a:p>
          <a:p>
            <a:pPr algn="ctr"/>
            <a:r>
              <a:rPr lang="en-US" sz="2000" dirty="0"/>
              <a:t>26 </a:t>
            </a:r>
            <a:r>
              <a:rPr lang="en-US" sz="2000" dirty="0" err="1"/>
              <a:t>Juli</a:t>
            </a:r>
            <a:r>
              <a:rPr lang="en-US" sz="2000" dirty="0"/>
              <a:t> 2022</a:t>
            </a:r>
            <a:endParaRPr lang="en-ID" sz="2000" dirty="0"/>
          </a:p>
          <a:p>
            <a:endParaRPr lang="en-ID" dirty="0"/>
          </a:p>
        </p:txBody>
      </p:sp>
      <p:pic>
        <p:nvPicPr>
          <p:cNvPr id="9" name="Picture 8">
            <a:extLst>
              <a:ext uri="{FF2B5EF4-FFF2-40B4-BE49-F238E27FC236}">
                <a16:creationId xmlns:a16="http://schemas.microsoft.com/office/drawing/2014/main" id="{BB9A390B-6B2B-5905-13A8-B0CB8E2275E0}"/>
              </a:ext>
            </a:extLst>
          </p:cNvPr>
          <p:cNvPicPr>
            <a:picLocks noChangeAspect="1"/>
          </p:cNvPicPr>
          <p:nvPr/>
        </p:nvPicPr>
        <p:blipFill>
          <a:blip r:embed="rId2"/>
          <a:stretch>
            <a:fillRect/>
          </a:stretch>
        </p:blipFill>
        <p:spPr>
          <a:xfrm>
            <a:off x="621268" y="916008"/>
            <a:ext cx="796052" cy="820832"/>
          </a:xfrm>
          <a:prstGeom prst="rect">
            <a:avLst/>
          </a:prstGeom>
        </p:spPr>
      </p:pic>
      <p:pic>
        <p:nvPicPr>
          <p:cNvPr id="10" name="Picture 9">
            <a:extLst>
              <a:ext uri="{FF2B5EF4-FFF2-40B4-BE49-F238E27FC236}">
                <a16:creationId xmlns:a16="http://schemas.microsoft.com/office/drawing/2014/main" id="{2CE8CC19-576C-4A11-A004-8BF880127DB9}"/>
              </a:ext>
            </a:extLst>
          </p:cNvPr>
          <p:cNvPicPr>
            <a:picLocks noChangeAspect="1"/>
          </p:cNvPicPr>
          <p:nvPr/>
        </p:nvPicPr>
        <p:blipFill>
          <a:blip r:embed="rId2"/>
          <a:stretch>
            <a:fillRect/>
          </a:stretch>
        </p:blipFill>
        <p:spPr>
          <a:xfrm>
            <a:off x="661588" y="891926"/>
            <a:ext cx="796052" cy="820832"/>
          </a:xfrm>
          <a:prstGeom prst="rect">
            <a:avLst/>
          </a:prstGeom>
        </p:spPr>
      </p:pic>
      <p:pic>
        <p:nvPicPr>
          <p:cNvPr id="12" name="Picture 11">
            <a:extLst>
              <a:ext uri="{FF2B5EF4-FFF2-40B4-BE49-F238E27FC236}">
                <a16:creationId xmlns:a16="http://schemas.microsoft.com/office/drawing/2014/main" id="{5676B4EF-7085-7B7B-404A-62631FEF9CE0}"/>
              </a:ext>
            </a:extLst>
          </p:cNvPr>
          <p:cNvPicPr>
            <a:picLocks noChangeAspect="1"/>
          </p:cNvPicPr>
          <p:nvPr/>
        </p:nvPicPr>
        <p:blipFill>
          <a:blip r:embed="rId2"/>
          <a:stretch>
            <a:fillRect/>
          </a:stretch>
        </p:blipFill>
        <p:spPr>
          <a:xfrm>
            <a:off x="641428" y="916007"/>
            <a:ext cx="796052" cy="820832"/>
          </a:xfrm>
          <a:prstGeom prst="rect">
            <a:avLst/>
          </a:prstGeom>
        </p:spPr>
      </p:pic>
    </p:spTree>
    <p:extLst>
      <p:ext uri="{BB962C8B-B14F-4D97-AF65-F5344CB8AC3E}">
        <p14:creationId xmlns:p14="http://schemas.microsoft.com/office/powerpoint/2010/main" val="3727775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klan BelVita Breakfast Biscuits - Bunga Citra Lestari  Ashraf Sinclair.mp4">
            <a:hlinkClick r:id="" action="ppaction://media"/>
          </p:cNvPr>
          <p:cNvPicPr>
            <a:picLocks noGrp="1" noChangeAspect="1"/>
          </p:cNvPicPr>
          <p:nvPr>
            <p:ph/>
            <a:videoFile r:link="rId2"/>
            <p:extLst>
              <p:ext uri="{DAA4B4D4-6D71-4841-9C94-3DE7FCFB9230}">
                <p14:media xmlns:p14="http://schemas.microsoft.com/office/powerpoint/2010/main" r:embed="rId1"/>
              </p:ext>
            </p:extLst>
          </p:nvPr>
        </p:nvPicPr>
        <p:blipFill>
          <a:blip r:embed="rId4"/>
          <a:stretch>
            <a:fillRect/>
          </a:stretch>
        </p:blipFill>
        <p:spPr>
          <a:xfrm>
            <a:off x="395288" y="1023938"/>
            <a:ext cx="8064500" cy="4537075"/>
          </a:xfrm>
        </p:spPr>
      </p:pic>
    </p:spTree>
    <p:extLst>
      <p:ext uri="{BB962C8B-B14F-4D97-AF65-F5344CB8AC3E}">
        <p14:creationId xmlns:p14="http://schemas.microsoft.com/office/powerpoint/2010/main" val="3953977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klan Fair  Lovely - Nikah Atau Kuliah S2.mp4">
            <a:hlinkClick r:id="" action="ppaction://media"/>
          </p:cNvPr>
          <p:cNvPicPr>
            <a:picLocks noGrp="1" noChangeAspect="1"/>
          </p:cNvPicPr>
          <p:nvPr>
            <p:ph/>
            <a:videoFile r:link="rId2"/>
            <p:extLst>
              <p:ext uri="{DAA4B4D4-6D71-4841-9C94-3DE7FCFB9230}">
                <p14:media xmlns:p14="http://schemas.microsoft.com/office/powerpoint/2010/main" r:embed="rId1"/>
              </p:ext>
            </p:extLst>
          </p:nvPr>
        </p:nvPicPr>
        <p:blipFill>
          <a:blip r:embed="rId4"/>
          <a:stretch>
            <a:fillRect/>
          </a:stretch>
        </p:blipFill>
        <p:spPr>
          <a:xfrm>
            <a:off x="842963" y="606896"/>
            <a:ext cx="7315200" cy="5486400"/>
          </a:xfrm>
        </p:spPr>
      </p:pic>
    </p:spTree>
    <p:extLst>
      <p:ext uri="{BB962C8B-B14F-4D97-AF65-F5344CB8AC3E}">
        <p14:creationId xmlns:p14="http://schemas.microsoft.com/office/powerpoint/2010/main" val="29862912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4294967295"/>
          </p:nvPr>
        </p:nvSpPr>
        <p:spPr>
          <a:xfrm>
            <a:off x="1179444" y="2929007"/>
            <a:ext cx="6510338" cy="1649413"/>
          </a:xfrm>
        </p:spPr>
        <p:txBody>
          <a:bodyPr>
            <a:normAutofit fontScale="77500" lnSpcReduction="20000"/>
          </a:bodyPr>
          <a:lstStyle/>
          <a:p>
            <a:pPr marL="0" indent="0" algn="ctr">
              <a:buNone/>
            </a:pPr>
            <a:r>
              <a:rPr lang="id-ID" sz="4000" b="1" dirty="0">
                <a:solidFill>
                  <a:srgbClr val="FFC000"/>
                </a:solidFill>
              </a:rPr>
              <a:t>APA YANG </a:t>
            </a:r>
            <a:r>
              <a:rPr lang="en-US" sz="4000" b="1" dirty="0">
                <a:solidFill>
                  <a:srgbClr val="FFC000"/>
                </a:solidFill>
              </a:rPr>
              <a:t>IBU</a:t>
            </a:r>
            <a:r>
              <a:rPr lang="id-ID" sz="4000" b="1" dirty="0">
                <a:solidFill>
                  <a:srgbClr val="FFC000"/>
                </a:solidFill>
              </a:rPr>
              <a:t> </a:t>
            </a:r>
            <a:r>
              <a:rPr lang="en-US" sz="4000" b="1" dirty="0">
                <a:solidFill>
                  <a:srgbClr val="FFC000"/>
                </a:solidFill>
              </a:rPr>
              <a:t>/BAPAK </a:t>
            </a:r>
            <a:r>
              <a:rPr lang="id-ID" sz="4000" b="1" dirty="0">
                <a:solidFill>
                  <a:srgbClr val="FFC000"/>
                </a:solidFill>
              </a:rPr>
              <a:t>TEMUKAN</a:t>
            </a:r>
            <a:br>
              <a:rPr lang="id-ID" sz="4000" b="1" dirty="0">
                <a:solidFill>
                  <a:srgbClr val="FFC000"/>
                </a:solidFill>
              </a:rPr>
            </a:br>
            <a:r>
              <a:rPr lang="id-ID" sz="4000" b="1" dirty="0">
                <a:solidFill>
                  <a:srgbClr val="FFC000"/>
                </a:solidFill>
              </a:rPr>
              <a:t>DARI VIDEO-VIDEO TERSEBUT?</a:t>
            </a:r>
          </a:p>
        </p:txBody>
      </p:sp>
    </p:spTree>
    <p:extLst>
      <p:ext uri="{BB962C8B-B14F-4D97-AF65-F5344CB8AC3E}">
        <p14:creationId xmlns:p14="http://schemas.microsoft.com/office/powerpoint/2010/main" val="3211275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idx="4294967295"/>
          </p:nvPr>
        </p:nvSpPr>
        <p:spPr>
          <a:xfrm>
            <a:off x="1005470" y="331286"/>
            <a:ext cx="7364708" cy="3254375"/>
          </a:xfrm>
        </p:spPr>
        <p:txBody>
          <a:bodyPr anchor="ctr">
            <a:noAutofit/>
          </a:bodyPr>
          <a:lstStyle/>
          <a:p>
            <a:pPr algn="ctr">
              <a:lnSpc>
                <a:spcPct val="100000"/>
              </a:lnSpc>
            </a:pPr>
            <a:r>
              <a:rPr lang="id-ID" sz="4800" b="1" dirty="0">
                <a:solidFill>
                  <a:schemeClr val="accent4">
                    <a:lumMod val="75000"/>
                  </a:schemeClr>
                </a:solidFill>
              </a:rPr>
              <a:t>Bagaimana melihat perbedaan </a:t>
            </a:r>
            <a:r>
              <a:rPr lang="en-US" sz="4800" b="1" dirty="0" err="1">
                <a:solidFill>
                  <a:schemeClr val="accent4">
                    <a:lumMod val="75000"/>
                  </a:schemeClr>
                </a:solidFill>
              </a:rPr>
              <a:t>perempuan</a:t>
            </a:r>
            <a:r>
              <a:rPr lang="en-US" sz="4800" b="1" dirty="0">
                <a:solidFill>
                  <a:schemeClr val="accent4">
                    <a:lumMod val="75000"/>
                  </a:schemeClr>
                </a:solidFill>
              </a:rPr>
              <a:t> </a:t>
            </a:r>
            <a:r>
              <a:rPr lang="en-US" sz="4800" b="1" dirty="0" err="1">
                <a:solidFill>
                  <a:schemeClr val="accent4">
                    <a:lumMod val="75000"/>
                  </a:schemeClr>
                </a:solidFill>
              </a:rPr>
              <a:t>dan</a:t>
            </a:r>
            <a:r>
              <a:rPr lang="en-US" sz="4800" b="1" dirty="0">
                <a:solidFill>
                  <a:schemeClr val="accent4">
                    <a:lumMod val="75000"/>
                  </a:schemeClr>
                </a:solidFill>
              </a:rPr>
              <a:t> </a:t>
            </a:r>
            <a:r>
              <a:rPr lang="en-US" sz="4800" b="1" dirty="0" err="1">
                <a:solidFill>
                  <a:schemeClr val="accent4">
                    <a:lumMod val="75000"/>
                  </a:schemeClr>
                </a:solidFill>
              </a:rPr>
              <a:t>laki-laki</a:t>
            </a:r>
            <a:r>
              <a:rPr lang="en-US" sz="4800" b="1" dirty="0">
                <a:solidFill>
                  <a:schemeClr val="accent4">
                    <a:lumMod val="75000"/>
                  </a:schemeClr>
                </a:solidFill>
              </a:rPr>
              <a:t>?</a:t>
            </a:r>
          </a:p>
        </p:txBody>
      </p:sp>
      <p:sp>
        <p:nvSpPr>
          <p:cNvPr id="7" name="Content Placeholder 2"/>
          <p:cNvSpPr txBox="1">
            <a:spLocks/>
          </p:cNvSpPr>
          <p:nvPr/>
        </p:nvSpPr>
        <p:spPr>
          <a:xfrm>
            <a:off x="3628517" y="3585661"/>
            <a:ext cx="2118615" cy="571500"/>
          </a:xfrm>
          <a:prstGeom prst="rect">
            <a:avLst/>
          </a:prstGeom>
        </p:spPr>
        <p:style>
          <a:lnRef idx="1">
            <a:schemeClr val="accent3"/>
          </a:lnRef>
          <a:fillRef idx="2">
            <a:schemeClr val="accent3"/>
          </a:fillRef>
          <a:effectRef idx="1">
            <a:schemeClr val="accent3"/>
          </a:effectRef>
          <a:fontRef idx="minor">
            <a:schemeClr val="dk1"/>
          </a:fontRef>
        </p:style>
        <p:txBody>
          <a:bodyPr vert="horz" lIns="68580" tIns="34290" rIns="68580" bIns="3429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100" dirty="0" err="1">
                <a:solidFill>
                  <a:schemeClr val="bg1"/>
                </a:solidFill>
                <a:effectLst>
                  <a:outerShdw blurRad="38100" dist="38100" dir="2700000" algn="tl">
                    <a:srgbClr val="000000">
                      <a:alpha val="43137"/>
                    </a:srgbClr>
                  </a:outerShdw>
                </a:effectLst>
                <a:latin typeface="Gill Sans Ultra Bold" panose="020B0A02020104020203" pitchFamily="34" charset="0"/>
              </a:rPr>
              <a:t>Biologis</a:t>
            </a:r>
            <a:endParaRPr lang="en-US" sz="2100" dirty="0">
              <a:solidFill>
                <a:schemeClr val="bg1"/>
              </a:solidFill>
              <a:effectLst>
                <a:outerShdw blurRad="38100" dist="38100" dir="2700000" algn="tl">
                  <a:srgbClr val="000000">
                    <a:alpha val="43137"/>
                  </a:srgbClr>
                </a:outerShdw>
              </a:effectLst>
              <a:latin typeface="Gill Sans Ultra Bold" panose="020B0A02020104020203" pitchFamily="34" charset="0"/>
            </a:endParaRPr>
          </a:p>
        </p:txBody>
      </p:sp>
      <p:sp>
        <p:nvSpPr>
          <p:cNvPr id="8" name="Content Placeholder 2"/>
          <p:cNvSpPr txBox="1">
            <a:spLocks/>
          </p:cNvSpPr>
          <p:nvPr/>
        </p:nvSpPr>
        <p:spPr>
          <a:xfrm>
            <a:off x="1776164" y="4846944"/>
            <a:ext cx="2572604" cy="571500"/>
          </a:xfrm>
          <a:prstGeom prst="rect">
            <a:avLst/>
          </a:prstGeom>
        </p:spPr>
        <p:style>
          <a:lnRef idx="1">
            <a:schemeClr val="accent3"/>
          </a:lnRef>
          <a:fillRef idx="2">
            <a:schemeClr val="accent3"/>
          </a:fillRef>
          <a:effectRef idx="1">
            <a:schemeClr val="accent3"/>
          </a:effectRef>
          <a:fontRef idx="minor">
            <a:schemeClr val="dk1"/>
          </a:fontRef>
        </p:style>
        <p:txBody>
          <a:bodyPr vert="horz" lIns="68580" tIns="34290" rIns="68580" bIns="3429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100" dirty="0" err="1">
                <a:solidFill>
                  <a:schemeClr val="bg1"/>
                </a:solidFill>
                <a:effectLst>
                  <a:outerShdw blurRad="38100" dist="38100" dir="2700000" algn="tl">
                    <a:srgbClr val="000000">
                      <a:alpha val="43137"/>
                    </a:srgbClr>
                  </a:outerShdw>
                </a:effectLst>
                <a:latin typeface="Gill Sans Ultra Bold" panose="020B0A02020104020203" pitchFamily="34" charset="0"/>
              </a:rPr>
              <a:t>Psikologis</a:t>
            </a:r>
            <a:endParaRPr lang="en-US" sz="2100" dirty="0">
              <a:solidFill>
                <a:schemeClr val="bg1"/>
              </a:solidFill>
              <a:effectLst>
                <a:outerShdw blurRad="38100" dist="38100" dir="2700000" algn="tl">
                  <a:srgbClr val="000000">
                    <a:alpha val="43137"/>
                  </a:srgbClr>
                </a:outerShdw>
              </a:effectLst>
              <a:latin typeface="Gill Sans Ultra Bold" panose="020B0A02020104020203" pitchFamily="34" charset="0"/>
            </a:endParaRPr>
          </a:p>
        </p:txBody>
      </p:sp>
      <p:sp>
        <p:nvSpPr>
          <p:cNvPr id="9" name="Content Placeholder 2"/>
          <p:cNvSpPr txBox="1">
            <a:spLocks/>
          </p:cNvSpPr>
          <p:nvPr/>
        </p:nvSpPr>
        <p:spPr>
          <a:xfrm>
            <a:off x="5120338" y="4846944"/>
            <a:ext cx="2572604" cy="571500"/>
          </a:xfrm>
          <a:prstGeom prst="rect">
            <a:avLst/>
          </a:prstGeom>
        </p:spPr>
        <p:style>
          <a:lnRef idx="1">
            <a:schemeClr val="accent3"/>
          </a:lnRef>
          <a:fillRef idx="2">
            <a:schemeClr val="accent3"/>
          </a:fillRef>
          <a:effectRef idx="1">
            <a:schemeClr val="accent3"/>
          </a:effectRef>
          <a:fontRef idx="minor">
            <a:schemeClr val="dk1"/>
          </a:fontRef>
        </p:style>
        <p:txBody>
          <a:bodyPr vert="horz" lIns="68580" tIns="34290" rIns="68580" bIns="3429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100" dirty="0" err="1">
                <a:solidFill>
                  <a:schemeClr val="bg1"/>
                </a:solidFill>
                <a:effectLst>
                  <a:outerShdw blurRad="38100" dist="38100" dir="2700000" algn="tl">
                    <a:srgbClr val="000000">
                      <a:alpha val="43137"/>
                    </a:srgbClr>
                  </a:outerShdw>
                </a:effectLst>
                <a:latin typeface="Gill Sans Ultra Bold" panose="020B0A02020104020203" pitchFamily="34" charset="0"/>
              </a:rPr>
              <a:t>Sosio-Kultural</a:t>
            </a:r>
            <a:endParaRPr lang="en-US" sz="2100" dirty="0">
              <a:solidFill>
                <a:schemeClr val="bg1"/>
              </a:solidFill>
              <a:effectLst>
                <a:outerShdw blurRad="38100" dist="38100" dir="2700000" algn="tl">
                  <a:srgbClr val="000000">
                    <a:alpha val="43137"/>
                  </a:srgbClr>
                </a:outerShdw>
              </a:effectLst>
              <a:latin typeface="Gill Sans Ultra Bold" panose="020B0A02020104020203" pitchFamily="34" charset="0"/>
            </a:endParaRPr>
          </a:p>
        </p:txBody>
      </p:sp>
      <p:sp>
        <p:nvSpPr>
          <p:cNvPr id="10" name="Title 1"/>
          <p:cNvSpPr txBox="1">
            <a:spLocks/>
          </p:cNvSpPr>
          <p:nvPr/>
        </p:nvSpPr>
        <p:spPr>
          <a:xfrm>
            <a:off x="573344" y="4653887"/>
            <a:ext cx="8228962" cy="1454340"/>
          </a:xfrm>
          <a:prstGeom prst="rect">
            <a:avLst/>
          </a:prstGeom>
          <a:effectLst/>
        </p:spPr>
        <p:txBody>
          <a:bodyPr vert="horz" lIns="91424" tIns="45712" rIns="91424" bIns="45712" rtlCol="0" anchor="ctr" anchorCtr="0">
            <a:normAutofit fontScale="97500"/>
          </a:bodyPr>
          <a:lstStyle>
            <a:lvl1pPr algn="l" defTabSz="1218987" rtl="0" eaLnBrk="1" latinLnBrk="0" hangingPunct="1">
              <a:lnSpc>
                <a:spcPct val="80000"/>
              </a:lnSpc>
              <a:spcBef>
                <a:spcPct val="0"/>
              </a:spcBef>
              <a:buNone/>
              <a:defRPr sz="3600" kern="1200" cap="all" baseline="0">
                <a:solidFill>
                  <a:schemeClr val="tx1"/>
                </a:solidFill>
                <a:effectLst/>
                <a:latin typeface="+mj-lt"/>
                <a:ea typeface="+mj-ea"/>
                <a:cs typeface="+mj-cs"/>
              </a:defRPr>
            </a:lvl1pPr>
          </a:lstStyle>
          <a:p>
            <a:pPr algn="ctr">
              <a:lnSpc>
                <a:spcPct val="100000"/>
              </a:lnSpc>
            </a:pPr>
            <a:endParaRPr lang="en-US" sz="3200" b="1" dirty="0">
              <a:solidFill>
                <a:srgbClr val="FFFF00"/>
              </a:solidFill>
            </a:endParaRPr>
          </a:p>
        </p:txBody>
      </p:sp>
    </p:spTree>
    <p:extLst>
      <p:ext uri="{BB962C8B-B14F-4D97-AF65-F5344CB8AC3E}">
        <p14:creationId xmlns:p14="http://schemas.microsoft.com/office/powerpoint/2010/main" val="352351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idx="4294967295"/>
          </p:nvPr>
        </p:nvSpPr>
        <p:spPr>
          <a:xfrm>
            <a:off x="2013157" y="822946"/>
            <a:ext cx="6335712" cy="735013"/>
          </a:xfrm>
        </p:spPr>
        <p:txBody>
          <a:bodyPr anchor="ctr">
            <a:normAutofit fontScale="90000"/>
          </a:bodyPr>
          <a:lstStyle/>
          <a:p>
            <a:pPr algn="r"/>
            <a:r>
              <a:rPr lang="id-ID" b="1" cap="none" dirty="0">
                <a:effectLst>
                  <a:outerShdw blurRad="38100" dist="38100" dir="2700000" algn="tl">
                    <a:srgbClr val="000000">
                      <a:alpha val="43137"/>
                    </a:srgbClr>
                  </a:outerShdw>
                </a:effectLst>
                <a:latin typeface="Palatino Linotype" panose="02040502050505030304" pitchFamily="18" charset="0"/>
              </a:rPr>
              <a:t>PERBEDAAN LAKI-LAKI DAN PEREMPUAN SECARA BIOLOGIS</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1526" y="1557959"/>
            <a:ext cx="9122474" cy="4777409"/>
          </a:xfrm>
          <a:prstGeom prst="rect">
            <a:avLst/>
          </a:prstGeom>
        </p:spPr>
      </p:pic>
    </p:spTree>
    <p:extLst>
      <p:ext uri="{BB962C8B-B14F-4D97-AF65-F5344CB8AC3E}">
        <p14:creationId xmlns:p14="http://schemas.microsoft.com/office/powerpoint/2010/main" val="2535447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887106" y="802457"/>
            <a:ext cx="7482385" cy="3654878"/>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spcBef>
                <a:spcPts val="900"/>
              </a:spcBef>
              <a:spcAft>
                <a:spcPts val="0"/>
              </a:spcAft>
            </a:pPr>
            <a:r>
              <a:rPr lang="en-US" sz="2800" dirty="0" err="1">
                <a:latin typeface="Tahoma" panose="020B0604030504040204" pitchFamily="34" charset="0"/>
                <a:ea typeface="Tahoma" panose="020B0604030504040204" pitchFamily="34" charset="0"/>
                <a:cs typeface="Tahoma" panose="020B0604030504040204" pitchFamily="34" charset="0"/>
              </a:rPr>
              <a:t>Fungsi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Reproduksi</a:t>
            </a:r>
            <a:r>
              <a:rPr lang="en-US" sz="2800" dirty="0">
                <a:latin typeface="Tahoma" panose="020B0604030504040204" pitchFamily="34" charset="0"/>
                <a:ea typeface="Tahoma" panose="020B0604030504040204" pitchFamily="34" charset="0"/>
                <a:cs typeface="Tahoma" panose="020B0604030504040204" pitchFamily="34" charset="0"/>
              </a:rPr>
              <a:t>:</a:t>
            </a:r>
          </a:p>
          <a:p>
            <a:pPr lvl="1">
              <a:spcBef>
                <a:spcPts val="900"/>
              </a:spcBef>
              <a:spcAft>
                <a:spcPts val="0"/>
              </a:spcAft>
            </a:pPr>
            <a:r>
              <a:rPr lang="en-US" sz="2800" dirty="0" err="1">
                <a:latin typeface="Tahoma" panose="020B0604030504040204" pitchFamily="34" charset="0"/>
                <a:ea typeface="Tahoma" panose="020B0604030504040204" pitchFamily="34" charset="0"/>
                <a:cs typeface="Tahoma" panose="020B0604030504040204" pitchFamily="34" charset="0"/>
              </a:rPr>
              <a:t>Perempuan</a:t>
            </a:r>
            <a:r>
              <a:rPr lang="en-US" sz="2800" dirty="0">
                <a:latin typeface="Tahoma" panose="020B0604030504040204" pitchFamily="34" charset="0"/>
                <a:ea typeface="Tahoma" panose="020B0604030504040204" pitchFamily="34" charset="0"/>
                <a:cs typeface="Tahoma" panose="020B0604030504040204" pitchFamily="34" charset="0"/>
              </a:rPr>
              <a:t> : </a:t>
            </a:r>
            <a:r>
              <a:rPr lang="en-US" sz="2800" dirty="0" err="1">
                <a:latin typeface="Tahoma" panose="020B0604030504040204" pitchFamily="34" charset="0"/>
                <a:ea typeface="Tahoma" panose="020B0604030504040204" pitchFamily="34" charset="0"/>
                <a:cs typeface="Tahoma" panose="020B0604030504040204" pitchFamily="34" charset="0"/>
              </a:rPr>
              <a:t>Menstruasi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Hamil</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Melahirkan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dan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Menyusui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dengan</a:t>
            </a:r>
            <a:r>
              <a:rPr lang="en-US" sz="2800" dirty="0">
                <a:latin typeface="Tahoma" panose="020B0604030504040204" pitchFamily="34" charset="0"/>
                <a:ea typeface="Tahoma" panose="020B0604030504040204" pitchFamily="34" charset="0"/>
                <a:cs typeface="Tahoma" panose="020B0604030504040204" pitchFamily="34" charset="0"/>
              </a:rPr>
              <a:t> ASI</a:t>
            </a:r>
          </a:p>
          <a:p>
            <a:pPr lvl="1">
              <a:spcBef>
                <a:spcPts val="900"/>
              </a:spcBef>
              <a:spcAft>
                <a:spcPts val="0"/>
              </a:spcAft>
            </a:pPr>
            <a:r>
              <a:rPr lang="en-US" sz="2800" dirty="0" err="1">
                <a:latin typeface="Tahoma" panose="020B0604030504040204" pitchFamily="34" charset="0"/>
                <a:ea typeface="Tahoma" panose="020B0604030504040204" pitchFamily="34" charset="0"/>
                <a:cs typeface="Tahoma" panose="020B0604030504040204" pitchFamily="34" charset="0"/>
              </a:rPr>
              <a:t>Laki-laki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Membuahi</a:t>
            </a:r>
            <a:endParaRPr lang="en-US" sz="2800" dirty="0">
              <a:latin typeface="Tahoma" panose="020B0604030504040204" pitchFamily="34" charset="0"/>
              <a:ea typeface="Tahoma" panose="020B0604030504040204" pitchFamily="34" charset="0"/>
              <a:cs typeface="Tahoma" panose="020B0604030504040204" pitchFamily="34" charset="0"/>
            </a:endParaRPr>
          </a:p>
          <a:p>
            <a:pPr>
              <a:spcBef>
                <a:spcPts val="900"/>
              </a:spcBef>
              <a:spcAft>
                <a:spcPts val="0"/>
              </a:spcAft>
            </a:pPr>
            <a:r>
              <a:rPr lang="en-US" sz="2800" dirty="0" err="1">
                <a:latin typeface="Tahoma" panose="020B0604030504040204" pitchFamily="34" charset="0"/>
                <a:ea typeface="Tahoma" panose="020B0604030504040204" pitchFamily="34" charset="0"/>
                <a:cs typeface="Tahoma" panose="020B0604030504040204" pitchFamily="34" charset="0"/>
              </a:rPr>
              <a:t>Bersifat</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menetap</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Tidak</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berdasarkan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waktu</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atau</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tempat</a:t>
            </a:r>
            <a:r>
              <a:rPr lang="en-US" sz="2800" dirty="0">
                <a:latin typeface="Tahoma" panose="020B0604030504040204" pitchFamily="34" charset="0"/>
                <a:ea typeface="Tahoma" panose="020B0604030504040204" pitchFamily="34" charset="0"/>
                <a:cs typeface="Tahoma" panose="020B0604030504040204" pitchFamily="34" charset="0"/>
              </a:rPr>
              <a:t>)</a:t>
            </a:r>
          </a:p>
          <a:p>
            <a:pPr>
              <a:spcBef>
                <a:spcPts val="900"/>
              </a:spcBef>
              <a:spcAft>
                <a:spcPts val="0"/>
              </a:spcAft>
            </a:pPr>
            <a:r>
              <a:rPr lang="en-US" sz="2800" dirty="0" err="1">
                <a:latin typeface="Tahoma" panose="020B0604030504040204" pitchFamily="34" charset="0"/>
                <a:ea typeface="Tahoma" panose="020B0604030504040204" pitchFamily="34" charset="0"/>
                <a:cs typeface="Tahoma" panose="020B0604030504040204" pitchFamily="34" charset="0"/>
              </a:rPr>
              <a:t>Tidak</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dapat</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ditukar</a:t>
            </a:r>
            <a:endParaRPr lang="en-US" sz="2800" dirty="0">
              <a:latin typeface="Tahoma" panose="020B0604030504040204" pitchFamily="34" charset="0"/>
              <a:ea typeface="Tahoma" panose="020B0604030504040204" pitchFamily="34" charset="0"/>
              <a:cs typeface="Tahoma" panose="020B0604030504040204" pitchFamily="34" charset="0"/>
            </a:endParaRPr>
          </a:p>
          <a:p>
            <a:pPr>
              <a:spcBef>
                <a:spcPts val="900"/>
              </a:spcBef>
              <a:spcAft>
                <a:spcPts val="0"/>
              </a:spcAft>
            </a:pPr>
            <a:r>
              <a:rPr lang="en-US" sz="2800" dirty="0" err="1">
                <a:latin typeface="Tahoma" panose="020B0604030504040204" pitchFamily="34" charset="0"/>
                <a:ea typeface="Tahoma" panose="020B0604030504040204" pitchFamily="34" charset="0"/>
                <a:cs typeface="Tahoma" panose="020B0604030504040204" pitchFamily="34" charset="0"/>
              </a:rPr>
              <a:t>Berlaku</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sepanjang</a:t>
            </a:r>
            <a:r>
              <a:rPr lang="en-US" sz="2800" dirty="0">
                <a:latin typeface="Tahoma" panose="020B0604030504040204" pitchFamily="34" charset="0"/>
                <a:ea typeface="Tahoma" panose="020B0604030504040204" pitchFamily="34" charset="0"/>
                <a:cs typeface="Tahoma" panose="020B0604030504040204" pitchFamily="34" charset="0"/>
              </a:rPr>
              <a:t> zaman</a:t>
            </a:r>
          </a:p>
          <a:p>
            <a:pPr>
              <a:spcBef>
                <a:spcPts val="900"/>
              </a:spcBef>
              <a:spcAft>
                <a:spcPts val="0"/>
              </a:spcAft>
            </a:pPr>
            <a:r>
              <a:rPr lang="en-US" sz="2800" dirty="0" err="1">
                <a:latin typeface="Tahoma" panose="020B0604030504040204" pitchFamily="34" charset="0"/>
                <a:ea typeface="Tahoma" panose="020B0604030504040204" pitchFamily="34" charset="0"/>
                <a:cs typeface="Tahoma" panose="020B0604030504040204" pitchFamily="34" charset="0"/>
              </a:rPr>
              <a:t>Tidak</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mengenal</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kelas</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sosial</a:t>
            </a:r>
            <a:r>
              <a:rPr lang="en-US" sz="2800" dirty="0">
                <a:latin typeface="Tahoma" panose="020B0604030504040204" pitchFamily="34" charset="0"/>
                <a:ea typeface="Tahoma" panose="020B0604030504040204" pitchFamily="34" charset="0"/>
                <a:cs typeface="Tahoma" panose="020B0604030504040204" pitchFamily="34" charset="0"/>
              </a:rPr>
              <a:t>/</a:t>
            </a:r>
            <a:r>
              <a:rPr lang="en-US" sz="2800" dirty="0" err="1">
                <a:latin typeface="Tahoma" panose="020B0604030504040204" pitchFamily="34" charset="0"/>
                <a:ea typeface="Tahoma" panose="020B0604030504040204" pitchFamily="34" charset="0"/>
                <a:cs typeface="Tahoma" panose="020B0604030504040204" pitchFamily="34" charset="0"/>
              </a:rPr>
              <a:t>warna</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kulit</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dll</a:t>
            </a:r>
            <a:r>
              <a:rPr lang="en-US" sz="2800" dirty="0">
                <a:latin typeface="Tahoma" panose="020B0604030504040204" pitchFamily="34" charset="0"/>
                <a:ea typeface="Tahoma" panose="020B0604030504040204" pitchFamily="34" charset="0"/>
                <a:cs typeface="Tahoma" panose="020B0604030504040204" pitchFamily="34" charset="0"/>
              </a:rPr>
              <a:t>.</a:t>
            </a:r>
          </a:p>
          <a:p>
            <a:pPr>
              <a:spcBef>
                <a:spcPts val="900"/>
              </a:spcBef>
              <a:spcAft>
                <a:spcPts val="0"/>
              </a:spcAft>
            </a:pPr>
            <a:r>
              <a:rPr lang="en-US" sz="2800" dirty="0" err="1">
                <a:latin typeface="Tahoma" panose="020B0604030504040204" pitchFamily="34" charset="0"/>
                <a:ea typeface="Tahoma" panose="020B0604030504040204" pitchFamily="34" charset="0"/>
                <a:cs typeface="Tahoma" panose="020B0604030504040204" pitchFamily="34" charset="0"/>
              </a:rPr>
              <a:t>Ciptaan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Tuhan</a:t>
            </a:r>
            <a:r>
              <a:rPr lang="en-US" sz="2800" dirty="0">
                <a:latin typeface="Tahoma" panose="020B0604030504040204" pitchFamily="34" charset="0"/>
                <a:ea typeface="Tahoma" panose="020B0604030504040204" pitchFamily="34" charset="0"/>
                <a:cs typeface="Tahoma" panose="020B0604030504040204" pitchFamily="34" charset="0"/>
              </a:rPr>
              <a:t>/</a:t>
            </a:r>
            <a:r>
              <a:rPr lang="en-US" sz="2800" dirty="0" err="1">
                <a:latin typeface="Tahoma" panose="020B0604030504040204" pitchFamily="34" charset="0"/>
                <a:ea typeface="Tahoma" panose="020B0604030504040204" pitchFamily="34" charset="0"/>
                <a:cs typeface="Tahoma" panose="020B0604030504040204" pitchFamily="34" charset="0"/>
              </a:rPr>
              <a:t>Bersifat</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Kodrati</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29991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6186" y="737841"/>
            <a:ext cx="8669981" cy="1219200"/>
          </a:xfrm>
        </p:spPr>
        <p:txBody>
          <a:bodyPr anchor="ctr">
            <a:normAutofit fontScale="90000"/>
          </a:bodyPr>
          <a:lstStyle/>
          <a:p>
            <a:pPr algn="ctr"/>
            <a:r>
              <a:rPr lang="id-ID" b="1" cap="none" dirty="0">
                <a:effectLst>
                  <a:outerShdw blurRad="38100" dist="38100" dir="2700000" algn="tl">
                    <a:srgbClr val="000000">
                      <a:alpha val="43137"/>
                    </a:srgbClr>
                  </a:outerShdw>
                </a:effectLst>
                <a:latin typeface="Palatino Linotype" panose="02040502050505030304" pitchFamily="18" charset="0"/>
              </a:rPr>
              <a:t>PERBEDAAN LAKI-LAKI DAN PEREMPUAN</a:t>
            </a:r>
            <a:br>
              <a:rPr lang="id-ID" b="1" cap="none" dirty="0">
                <a:effectLst>
                  <a:outerShdw blurRad="38100" dist="38100" dir="2700000" algn="tl">
                    <a:srgbClr val="000000">
                      <a:alpha val="43137"/>
                    </a:srgbClr>
                  </a:outerShdw>
                </a:effectLst>
                <a:latin typeface="Palatino Linotype" panose="02040502050505030304" pitchFamily="18" charset="0"/>
              </a:rPr>
            </a:br>
            <a:r>
              <a:rPr lang="id-ID" b="1" cap="none" dirty="0">
                <a:effectLst>
                  <a:outerShdw blurRad="38100" dist="38100" dir="2700000" algn="tl">
                    <a:srgbClr val="000000">
                      <a:alpha val="43137"/>
                    </a:srgbClr>
                  </a:outerShdw>
                </a:effectLst>
                <a:latin typeface="Palatino Linotype" panose="02040502050505030304" pitchFamily="18" charset="0"/>
              </a:rPr>
              <a:t>SECARA KULTURAL &amp; PSIKOLOGIS</a:t>
            </a:r>
          </a:p>
        </p:txBody>
      </p:sp>
      <p:pic>
        <p:nvPicPr>
          <p:cNvPr id="4"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colorTemperature colorTemp="7200"/>
                    </a14:imgEffect>
                  </a14:imgLayer>
                </a14:imgProps>
              </a:ext>
              <a:ext uri="{28A0092B-C50C-407E-A947-70E740481C1C}">
                <a14:useLocalDpi xmlns:a14="http://schemas.microsoft.com/office/drawing/2010/main" val="0"/>
              </a:ext>
            </a:extLst>
          </a:blip>
          <a:srcRect l="14160" t="23927" r="22381" b="28763"/>
          <a:stretch/>
        </p:blipFill>
        <p:spPr bwMode="auto">
          <a:xfrm>
            <a:off x="343296" y="1957041"/>
            <a:ext cx="8435762" cy="4324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1991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489772" y="1323833"/>
            <a:ext cx="6862657" cy="3651318"/>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627063" indent="-627063">
              <a:buClr>
                <a:schemeClr val="tx1"/>
              </a:buClr>
              <a:buSzPct val="100000"/>
              <a:buFont typeface="Wingdings" panose="05000000000000000000" pitchFamily="2" charset="2"/>
              <a:buChar char="Ø"/>
            </a:pPr>
            <a:r>
              <a:rPr lang="en-US" sz="2800" dirty="0" err="1">
                <a:latin typeface="Tahoma" panose="020B0604030504040204" pitchFamily="34" charset="0"/>
                <a:ea typeface="Tahoma" panose="020B0604030504040204" pitchFamily="34" charset="0"/>
                <a:cs typeface="Tahoma" panose="020B0604030504040204" pitchFamily="34" charset="0"/>
              </a:rPr>
              <a:t>Dapat</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berubah</a:t>
            </a:r>
            <a:endParaRPr lang="en-US" sz="2800" dirty="0">
              <a:latin typeface="Tahoma" panose="020B0604030504040204" pitchFamily="34" charset="0"/>
              <a:ea typeface="Tahoma" panose="020B0604030504040204" pitchFamily="34" charset="0"/>
              <a:cs typeface="Tahoma" panose="020B0604030504040204" pitchFamily="34" charset="0"/>
            </a:endParaRPr>
          </a:p>
          <a:p>
            <a:pPr marL="627063" indent="-627063">
              <a:buClr>
                <a:schemeClr val="tx1"/>
              </a:buClr>
              <a:buSzPct val="100000"/>
              <a:buFont typeface="Wingdings" panose="05000000000000000000" pitchFamily="2" charset="2"/>
              <a:buChar char="Ø"/>
            </a:pPr>
            <a:r>
              <a:rPr lang="en-US" sz="2800" dirty="0" err="1">
                <a:latin typeface="Tahoma" panose="020B0604030504040204" pitchFamily="34" charset="0"/>
                <a:ea typeface="Tahoma" panose="020B0604030504040204" pitchFamily="34" charset="0"/>
                <a:cs typeface="Tahoma" panose="020B0604030504040204" pitchFamily="34" charset="0"/>
              </a:rPr>
              <a:t>Dapat</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ditukar</a:t>
            </a:r>
            <a:endParaRPr lang="en-US" sz="2800" dirty="0">
              <a:latin typeface="Tahoma" panose="020B0604030504040204" pitchFamily="34" charset="0"/>
              <a:ea typeface="Tahoma" panose="020B0604030504040204" pitchFamily="34" charset="0"/>
              <a:cs typeface="Tahoma" panose="020B0604030504040204" pitchFamily="34" charset="0"/>
            </a:endParaRPr>
          </a:p>
          <a:p>
            <a:pPr marL="627063" indent="-627063">
              <a:buClr>
                <a:schemeClr val="tx1"/>
              </a:buClr>
              <a:buSzPct val="100000"/>
              <a:buFont typeface="Wingdings" panose="05000000000000000000" pitchFamily="2" charset="2"/>
              <a:buChar char="Ø"/>
            </a:pPr>
            <a:r>
              <a:rPr lang="en-US" sz="2800" dirty="0" err="1">
                <a:latin typeface="Tahoma" panose="020B0604030504040204" pitchFamily="34" charset="0"/>
                <a:ea typeface="Tahoma" panose="020B0604030504040204" pitchFamily="34" charset="0"/>
                <a:cs typeface="Tahoma" panose="020B0604030504040204" pitchFamily="34" charset="0"/>
              </a:rPr>
              <a:t>Bergantung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Waktu</a:t>
            </a:r>
            <a:endParaRPr lang="en-US" sz="2800" dirty="0">
              <a:latin typeface="Tahoma" panose="020B0604030504040204" pitchFamily="34" charset="0"/>
              <a:ea typeface="Tahoma" panose="020B0604030504040204" pitchFamily="34" charset="0"/>
              <a:cs typeface="Tahoma" panose="020B0604030504040204" pitchFamily="34" charset="0"/>
            </a:endParaRPr>
          </a:p>
          <a:p>
            <a:pPr marL="627063" indent="-627063">
              <a:buClr>
                <a:schemeClr val="tx1"/>
              </a:buClr>
              <a:buSzPct val="100000"/>
              <a:buFont typeface="Wingdings" panose="05000000000000000000" pitchFamily="2" charset="2"/>
              <a:buChar char="Ø"/>
            </a:pPr>
            <a:r>
              <a:rPr lang="en-US" sz="2800" dirty="0" err="1">
                <a:latin typeface="Tahoma" panose="020B0604030504040204" pitchFamily="34" charset="0"/>
                <a:ea typeface="Tahoma" panose="020B0604030504040204" pitchFamily="34" charset="0"/>
                <a:cs typeface="Tahoma" panose="020B0604030504040204" pitchFamily="34" charset="0"/>
              </a:rPr>
              <a:t>Bergantung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Budaya</a:t>
            </a:r>
            <a:endParaRPr lang="en-US" sz="2800" dirty="0">
              <a:latin typeface="Tahoma" panose="020B0604030504040204" pitchFamily="34" charset="0"/>
              <a:ea typeface="Tahoma" panose="020B0604030504040204" pitchFamily="34" charset="0"/>
              <a:cs typeface="Tahoma" panose="020B0604030504040204" pitchFamily="34" charset="0"/>
            </a:endParaRPr>
          </a:p>
          <a:p>
            <a:pPr marL="627063" indent="-627063">
              <a:buClr>
                <a:schemeClr val="tx1"/>
              </a:buClr>
              <a:buSzPct val="100000"/>
              <a:buFont typeface="Wingdings" panose="05000000000000000000" pitchFamily="2" charset="2"/>
              <a:buChar char="Ø"/>
            </a:pPr>
            <a:r>
              <a:rPr lang="en-US" sz="2800" dirty="0" err="1">
                <a:latin typeface="Tahoma" panose="020B0604030504040204" pitchFamily="34" charset="0"/>
                <a:ea typeface="Tahoma" panose="020B0604030504040204" pitchFamily="34" charset="0"/>
                <a:cs typeface="Tahoma" panose="020B0604030504040204" pitchFamily="34" charset="0"/>
              </a:rPr>
              <a:t>Berbeda</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antar</a:t>
            </a:r>
            <a:r>
              <a:rPr lang="id-ID" sz="2800" dirty="0">
                <a:latin typeface="Tahoma" panose="020B0604030504040204" pitchFamily="34" charset="0"/>
                <a:ea typeface="Tahoma" panose="020B0604030504040204" pitchFamily="34" charset="0"/>
                <a:cs typeface="Tahoma" panose="020B0604030504040204" pitchFamily="34" charset="0"/>
              </a:rPr>
              <a:t>kelas </a:t>
            </a:r>
            <a:r>
              <a:rPr lang="en-US" sz="2800" dirty="0" err="1">
                <a:latin typeface="Tahoma" panose="020B0604030504040204" pitchFamily="34" charset="0"/>
                <a:ea typeface="Tahoma" panose="020B0604030504040204" pitchFamily="34" charset="0"/>
                <a:cs typeface="Tahoma" panose="020B0604030504040204" pitchFamily="34" charset="0"/>
              </a:rPr>
              <a:t>dan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warna</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kulit</a:t>
            </a:r>
            <a:endParaRPr lang="en-US" sz="2800" dirty="0">
              <a:latin typeface="Tahoma" panose="020B0604030504040204" pitchFamily="34" charset="0"/>
              <a:ea typeface="Tahoma" panose="020B0604030504040204" pitchFamily="34" charset="0"/>
              <a:cs typeface="Tahoma" panose="020B0604030504040204" pitchFamily="34" charset="0"/>
            </a:endParaRPr>
          </a:p>
          <a:p>
            <a:pPr marL="627063" indent="-627063">
              <a:buClr>
                <a:schemeClr val="tx1"/>
              </a:buClr>
              <a:buSzPct val="100000"/>
              <a:buFont typeface="Wingdings" panose="05000000000000000000" pitchFamily="2" charset="2"/>
              <a:buChar char="Ø"/>
            </a:pPr>
            <a:r>
              <a:rPr lang="en-US" sz="2800" dirty="0" err="1">
                <a:latin typeface="Tahoma" panose="020B0604030504040204" pitchFamily="34" charset="0"/>
                <a:ea typeface="Tahoma" panose="020B0604030504040204" pitchFamily="34" charset="0"/>
                <a:cs typeface="Tahoma" panose="020B0604030504040204" pitchFamily="34" charset="0"/>
              </a:rPr>
              <a:t>Buatan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Manusia</a:t>
            </a:r>
            <a:endParaRPr lang="en-US" sz="2800" dirty="0">
              <a:latin typeface="Tahoma" panose="020B0604030504040204" pitchFamily="34" charset="0"/>
              <a:ea typeface="Tahoma" panose="020B0604030504040204" pitchFamily="34" charset="0"/>
              <a:cs typeface="Tahoma" panose="020B0604030504040204" pitchFamily="34" charset="0"/>
            </a:endParaRPr>
          </a:p>
          <a:p>
            <a:pPr marL="627063" indent="-627063">
              <a:buClr>
                <a:schemeClr val="tx1"/>
              </a:buClr>
              <a:buSzPct val="100000"/>
              <a:buFont typeface="Wingdings" panose="05000000000000000000" pitchFamily="2" charset="2"/>
              <a:buChar char="Ø"/>
            </a:pPr>
            <a:r>
              <a:rPr lang="en-US" sz="2800" dirty="0" err="1">
                <a:latin typeface="Tahoma" panose="020B0604030504040204" pitchFamily="34" charset="0"/>
                <a:ea typeface="Tahoma" panose="020B0604030504040204" pitchFamily="34" charset="0"/>
                <a:cs typeface="Tahoma" panose="020B0604030504040204" pitchFamily="34" charset="0"/>
              </a:rPr>
              <a:t>Tidak</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bersifat</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kodrati</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18563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017" y="2371189"/>
            <a:ext cx="9127386" cy="1938992"/>
          </a:xfrm>
          <a:prstGeom prst="rect">
            <a:avLst/>
          </a:prstGeom>
        </p:spPr>
        <p:txBody>
          <a:bodyPr wrap="square">
            <a:spAutoFit/>
          </a:bodyPr>
          <a:lstStyle/>
          <a:p>
            <a:pPr algn="ctr">
              <a:lnSpc>
                <a:spcPct val="100000"/>
              </a:lnSpc>
            </a:pPr>
            <a:r>
              <a:rPr lang="id-ID" sz="4000" b="1" dirty="0">
                <a:effectLst>
                  <a:outerShdw blurRad="38100" dist="38100" dir="2700000" algn="tl">
                    <a:srgbClr val="000000">
                      <a:alpha val="43137"/>
                    </a:srgbClr>
                  </a:outerShdw>
                </a:effectLst>
              </a:rPr>
              <a:t>LALU, </a:t>
            </a:r>
          </a:p>
          <a:p>
            <a:pPr algn="ctr">
              <a:lnSpc>
                <a:spcPct val="100000"/>
              </a:lnSpc>
            </a:pPr>
            <a:r>
              <a:rPr lang="id-ID" sz="4000" b="1" dirty="0">
                <a:effectLst>
                  <a:outerShdw blurRad="38100" dist="38100" dir="2700000" algn="tl">
                    <a:srgbClr val="000000">
                      <a:alpha val="43137"/>
                    </a:srgbClr>
                  </a:outerShdw>
                </a:effectLst>
              </a:rPr>
              <a:t>MANA GENDER? </a:t>
            </a:r>
          </a:p>
          <a:p>
            <a:pPr algn="ctr">
              <a:lnSpc>
                <a:spcPct val="100000"/>
              </a:lnSpc>
            </a:pPr>
            <a:r>
              <a:rPr lang="id-ID" sz="4000" b="1" dirty="0">
                <a:effectLst>
                  <a:outerShdw blurRad="38100" dist="38100" dir="2700000" algn="tl">
                    <a:srgbClr val="000000">
                      <a:alpha val="43137"/>
                    </a:srgbClr>
                  </a:outerShdw>
                </a:effectLst>
              </a:rPr>
              <a:t>MANA JENIS KELAMIN?</a:t>
            </a:r>
            <a:endParaRPr lang="en-US"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67671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863553" y="3055725"/>
            <a:ext cx="3687763" cy="2282825"/>
          </a:xfrm>
          <a:prstGeom prst="rect">
            <a:avLst/>
          </a:prstGeom>
          <a:solidFill>
            <a:schemeClr val="tx2"/>
          </a:solidFill>
          <a:ln w="28575">
            <a:solidFill>
              <a:srgbClr val="0000FF"/>
            </a:solidFill>
            <a:miter lim="800000"/>
            <a:headEnd/>
            <a:tailEnd/>
          </a:ln>
        </p:spPr>
        <p:txBody>
          <a:bodyPr lIns="92075" tIns="46038" rIns="92075" bIns="46038" anchor="ctr"/>
          <a:lstStyle/>
          <a:p>
            <a:pPr marL="342900" indent="-342900" eaLnBrk="1" hangingPunct="1">
              <a:lnSpc>
                <a:spcPct val="90000"/>
              </a:lnSpc>
              <a:spcBef>
                <a:spcPct val="20000"/>
              </a:spcBef>
              <a:buFontTx/>
              <a:buChar char="•"/>
            </a:pPr>
            <a:r>
              <a:rPr lang="en-US" sz="2000" dirty="0" err="1">
                <a:solidFill>
                  <a:schemeClr val="bg1"/>
                </a:solidFill>
                <a:latin typeface="Tahoma" panose="020B0604030504040204" pitchFamily="34" charset="0"/>
                <a:ea typeface="Tahoma" panose="020B0604030504040204" pitchFamily="34" charset="0"/>
                <a:cs typeface="Tahoma" panose="020B0604030504040204" pitchFamily="34" charset="0"/>
              </a:rPr>
              <a:t>Ciptaan</a:t>
            </a: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chemeClr val="bg1"/>
                </a:solidFill>
                <a:latin typeface="Tahoma" panose="020B0604030504040204" pitchFamily="34" charset="0"/>
                <a:ea typeface="Tahoma" panose="020B0604030504040204" pitchFamily="34" charset="0"/>
                <a:cs typeface="Tahoma" panose="020B0604030504040204" pitchFamily="34" charset="0"/>
              </a:rPr>
              <a:t>Tuhan</a:t>
            </a:r>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342900" indent="-342900" eaLnBrk="1" hangingPunct="1">
              <a:lnSpc>
                <a:spcPct val="90000"/>
              </a:lnSpc>
              <a:spcBef>
                <a:spcPct val="20000"/>
              </a:spcBef>
              <a:buFontTx/>
              <a:buChar char="•"/>
            </a:pPr>
            <a:r>
              <a:rPr lang="en-US" sz="2000" dirty="0" err="1">
                <a:solidFill>
                  <a:schemeClr val="bg1"/>
                </a:solidFill>
                <a:latin typeface="Tahoma" panose="020B0604030504040204" pitchFamily="34" charset="0"/>
                <a:ea typeface="Tahoma" panose="020B0604030504040204" pitchFamily="34" charset="0"/>
                <a:cs typeface="Tahoma" panose="020B0604030504040204" pitchFamily="34" charset="0"/>
              </a:rPr>
              <a:t>Bersifat</a:t>
            </a: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chemeClr val="bg1"/>
                </a:solidFill>
                <a:latin typeface="Tahoma" panose="020B0604030504040204" pitchFamily="34" charset="0"/>
                <a:ea typeface="Tahoma" panose="020B0604030504040204" pitchFamily="34" charset="0"/>
                <a:cs typeface="Tahoma" panose="020B0604030504040204" pitchFamily="34" charset="0"/>
              </a:rPr>
              <a:t>kodrat</a:t>
            </a:r>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342900" indent="-342900" eaLnBrk="1" hangingPunct="1">
              <a:lnSpc>
                <a:spcPct val="90000"/>
              </a:lnSpc>
              <a:spcBef>
                <a:spcPct val="20000"/>
              </a:spcBef>
              <a:buFontTx/>
              <a:buChar char="•"/>
            </a:pPr>
            <a:r>
              <a:rPr lang="en-US" sz="2000" dirty="0" err="1">
                <a:solidFill>
                  <a:schemeClr val="bg1"/>
                </a:solidFill>
                <a:latin typeface="Tahoma" panose="020B0604030504040204" pitchFamily="34" charset="0"/>
                <a:ea typeface="Tahoma" panose="020B0604030504040204" pitchFamily="34" charset="0"/>
                <a:cs typeface="Tahoma" panose="020B0604030504040204" pitchFamily="34" charset="0"/>
              </a:rPr>
              <a:t>Tidak</a:t>
            </a: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chemeClr val="bg1"/>
                </a:solidFill>
                <a:latin typeface="Tahoma" panose="020B0604030504040204" pitchFamily="34" charset="0"/>
                <a:ea typeface="Tahoma" panose="020B0604030504040204" pitchFamily="34" charset="0"/>
                <a:cs typeface="Tahoma" panose="020B0604030504040204" pitchFamily="34" charset="0"/>
              </a:rPr>
              <a:t>dapat</a:t>
            </a: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chemeClr val="bg1"/>
                </a:solidFill>
                <a:latin typeface="Tahoma" panose="020B0604030504040204" pitchFamily="34" charset="0"/>
                <a:ea typeface="Tahoma" panose="020B0604030504040204" pitchFamily="34" charset="0"/>
                <a:cs typeface="Tahoma" panose="020B0604030504040204" pitchFamily="34" charset="0"/>
              </a:rPr>
              <a:t>berubah</a:t>
            </a:r>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342900" indent="-342900" eaLnBrk="1" hangingPunct="1">
              <a:lnSpc>
                <a:spcPct val="90000"/>
              </a:lnSpc>
              <a:spcBef>
                <a:spcPct val="20000"/>
              </a:spcBef>
              <a:buFontTx/>
              <a:buChar char="•"/>
            </a:pPr>
            <a:r>
              <a:rPr lang="en-US" sz="2000" dirty="0" err="1">
                <a:solidFill>
                  <a:schemeClr val="bg1"/>
                </a:solidFill>
                <a:latin typeface="Tahoma" panose="020B0604030504040204" pitchFamily="34" charset="0"/>
                <a:ea typeface="Tahoma" panose="020B0604030504040204" pitchFamily="34" charset="0"/>
                <a:cs typeface="Tahoma" panose="020B0604030504040204" pitchFamily="34" charset="0"/>
              </a:rPr>
              <a:t>Tidak</a:t>
            </a: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chemeClr val="bg1"/>
                </a:solidFill>
                <a:latin typeface="Tahoma" panose="020B0604030504040204" pitchFamily="34" charset="0"/>
                <a:ea typeface="Tahoma" panose="020B0604030504040204" pitchFamily="34" charset="0"/>
                <a:cs typeface="Tahoma" panose="020B0604030504040204" pitchFamily="34" charset="0"/>
              </a:rPr>
              <a:t>dapat</a:t>
            </a: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chemeClr val="bg1"/>
                </a:solidFill>
                <a:latin typeface="Tahoma" panose="020B0604030504040204" pitchFamily="34" charset="0"/>
                <a:ea typeface="Tahoma" panose="020B0604030504040204" pitchFamily="34" charset="0"/>
                <a:cs typeface="Tahoma" panose="020B0604030504040204" pitchFamily="34" charset="0"/>
              </a:rPr>
              <a:t>ditukar</a:t>
            </a:r>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342900" indent="-342900" eaLnBrk="1" hangingPunct="1">
              <a:lnSpc>
                <a:spcPct val="90000"/>
              </a:lnSpc>
              <a:spcBef>
                <a:spcPct val="20000"/>
              </a:spcBef>
              <a:buFontTx/>
              <a:buChar char="•"/>
            </a:pPr>
            <a:r>
              <a:rPr lang="en-US" sz="2000" dirty="0" err="1">
                <a:solidFill>
                  <a:schemeClr val="bg1"/>
                </a:solidFill>
                <a:latin typeface="Tahoma" panose="020B0604030504040204" pitchFamily="34" charset="0"/>
                <a:ea typeface="Tahoma" panose="020B0604030504040204" pitchFamily="34" charset="0"/>
                <a:cs typeface="Tahoma" panose="020B0604030504040204" pitchFamily="34" charset="0"/>
              </a:rPr>
              <a:t>Berlaku</a:t>
            </a: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chemeClr val="bg1"/>
                </a:solidFill>
                <a:latin typeface="Tahoma" panose="020B0604030504040204" pitchFamily="34" charset="0"/>
                <a:ea typeface="Tahoma" panose="020B0604030504040204" pitchFamily="34" charset="0"/>
                <a:cs typeface="Tahoma" panose="020B0604030504040204" pitchFamily="34" charset="0"/>
              </a:rPr>
              <a:t>sepanjang</a:t>
            </a: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 zaman &amp; di mana </a:t>
            </a:r>
            <a:r>
              <a:rPr lang="en-US" sz="2000" dirty="0" err="1">
                <a:solidFill>
                  <a:schemeClr val="bg1"/>
                </a:solidFill>
                <a:latin typeface="Tahoma" panose="020B0604030504040204" pitchFamily="34" charset="0"/>
                <a:ea typeface="Tahoma" panose="020B0604030504040204" pitchFamily="34" charset="0"/>
                <a:cs typeface="Tahoma" panose="020B0604030504040204" pitchFamily="34" charset="0"/>
              </a:rPr>
              <a:t>saja</a:t>
            </a:r>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5"/>
          <p:cNvSpPr>
            <a:spLocks noChangeArrowheads="1"/>
          </p:cNvSpPr>
          <p:nvPr/>
        </p:nvSpPr>
        <p:spPr bwMode="auto">
          <a:xfrm>
            <a:off x="5283153" y="3055725"/>
            <a:ext cx="3465513" cy="2282825"/>
          </a:xfrm>
          <a:prstGeom prst="rect">
            <a:avLst/>
          </a:prstGeom>
          <a:solidFill>
            <a:schemeClr val="tx2"/>
          </a:solidFill>
          <a:ln w="28575">
            <a:solidFill>
              <a:srgbClr val="0000FF"/>
            </a:solidFill>
            <a:miter lim="800000"/>
            <a:headEnd/>
            <a:tailEnd/>
          </a:ln>
        </p:spPr>
        <p:txBody>
          <a:bodyPr lIns="92075" tIns="46038" rIns="92075" bIns="46038" anchor="ctr"/>
          <a:lstStyle/>
          <a:p>
            <a:pPr marL="342900" indent="-342900" eaLnBrk="1" hangingPunct="1">
              <a:lnSpc>
                <a:spcPct val="80000"/>
              </a:lnSpc>
              <a:spcBef>
                <a:spcPct val="20000"/>
              </a:spcBef>
              <a:buFontTx/>
              <a:buChar char="•"/>
            </a:pPr>
            <a:r>
              <a:rPr lang="en-US" sz="2000" dirty="0" err="1">
                <a:solidFill>
                  <a:schemeClr val="bg1"/>
                </a:solidFill>
                <a:latin typeface="Tahoma" panose="020B0604030504040204" pitchFamily="34" charset="0"/>
                <a:ea typeface="Tahoma" panose="020B0604030504040204" pitchFamily="34" charset="0"/>
                <a:cs typeface="Tahoma" panose="020B0604030504040204" pitchFamily="34" charset="0"/>
              </a:rPr>
              <a:t>Buatan</a:t>
            </a: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chemeClr val="bg1"/>
                </a:solidFill>
                <a:latin typeface="Tahoma" panose="020B0604030504040204" pitchFamily="34" charset="0"/>
                <a:ea typeface="Tahoma" panose="020B0604030504040204" pitchFamily="34" charset="0"/>
                <a:cs typeface="Tahoma" panose="020B0604030504040204" pitchFamily="34" charset="0"/>
              </a:rPr>
              <a:t>manusia</a:t>
            </a: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 </a:t>
            </a:r>
          </a:p>
          <a:p>
            <a:pPr marL="342900" indent="-342900" eaLnBrk="1" hangingPunct="1">
              <a:lnSpc>
                <a:spcPct val="80000"/>
              </a:lnSpc>
              <a:spcBef>
                <a:spcPct val="20000"/>
              </a:spcBef>
              <a:buFontTx/>
              <a:buChar char="•"/>
            </a:pPr>
            <a:r>
              <a:rPr lang="en-US" sz="2000" dirty="0" err="1">
                <a:solidFill>
                  <a:schemeClr val="bg1"/>
                </a:solidFill>
                <a:latin typeface="Tahoma" panose="020B0604030504040204" pitchFamily="34" charset="0"/>
                <a:ea typeface="Tahoma" panose="020B0604030504040204" pitchFamily="34" charset="0"/>
                <a:cs typeface="Tahoma" panose="020B0604030504040204" pitchFamily="34" charset="0"/>
              </a:rPr>
              <a:t>Tidak</a:t>
            </a: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chemeClr val="bg1"/>
                </a:solidFill>
                <a:latin typeface="Tahoma" panose="020B0604030504040204" pitchFamily="34" charset="0"/>
                <a:ea typeface="Tahoma" panose="020B0604030504040204" pitchFamily="34" charset="0"/>
                <a:cs typeface="Tahoma" panose="020B0604030504040204" pitchFamily="34" charset="0"/>
              </a:rPr>
              <a:t>bersifat</a:t>
            </a: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chemeClr val="bg1"/>
                </a:solidFill>
                <a:latin typeface="Tahoma" panose="020B0604030504040204" pitchFamily="34" charset="0"/>
                <a:ea typeface="Tahoma" panose="020B0604030504040204" pitchFamily="34" charset="0"/>
                <a:cs typeface="Tahoma" panose="020B0604030504040204" pitchFamily="34" charset="0"/>
              </a:rPr>
              <a:t>kodrat</a:t>
            </a:r>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342900" indent="-342900" eaLnBrk="1" hangingPunct="1">
              <a:lnSpc>
                <a:spcPct val="80000"/>
              </a:lnSpc>
              <a:spcBef>
                <a:spcPct val="20000"/>
              </a:spcBef>
              <a:buFontTx/>
              <a:buChar char="•"/>
            </a:pPr>
            <a:r>
              <a:rPr lang="en-US" sz="2000" dirty="0" err="1">
                <a:solidFill>
                  <a:schemeClr val="bg1"/>
                </a:solidFill>
                <a:latin typeface="Tahoma" panose="020B0604030504040204" pitchFamily="34" charset="0"/>
                <a:ea typeface="Tahoma" panose="020B0604030504040204" pitchFamily="34" charset="0"/>
                <a:cs typeface="Tahoma" panose="020B0604030504040204" pitchFamily="34" charset="0"/>
              </a:rPr>
              <a:t>Dapat</a:t>
            </a: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chemeClr val="bg1"/>
                </a:solidFill>
                <a:latin typeface="Tahoma" panose="020B0604030504040204" pitchFamily="34" charset="0"/>
                <a:ea typeface="Tahoma" panose="020B0604030504040204" pitchFamily="34" charset="0"/>
                <a:cs typeface="Tahoma" panose="020B0604030504040204" pitchFamily="34" charset="0"/>
              </a:rPr>
              <a:t>berubah</a:t>
            </a:r>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342900" indent="-342900" eaLnBrk="1" hangingPunct="1">
              <a:lnSpc>
                <a:spcPct val="80000"/>
              </a:lnSpc>
              <a:spcBef>
                <a:spcPct val="20000"/>
              </a:spcBef>
              <a:buFontTx/>
              <a:buChar char="•"/>
            </a:pPr>
            <a:r>
              <a:rPr lang="en-US" sz="2000" dirty="0" err="1">
                <a:solidFill>
                  <a:schemeClr val="bg1"/>
                </a:solidFill>
                <a:latin typeface="Tahoma" panose="020B0604030504040204" pitchFamily="34" charset="0"/>
                <a:ea typeface="Tahoma" panose="020B0604030504040204" pitchFamily="34" charset="0"/>
                <a:cs typeface="Tahoma" panose="020B0604030504040204" pitchFamily="34" charset="0"/>
              </a:rPr>
              <a:t>Dapat</a:t>
            </a: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chemeClr val="bg1"/>
                </a:solidFill>
                <a:latin typeface="Tahoma" panose="020B0604030504040204" pitchFamily="34" charset="0"/>
                <a:ea typeface="Tahoma" panose="020B0604030504040204" pitchFamily="34" charset="0"/>
                <a:cs typeface="Tahoma" panose="020B0604030504040204" pitchFamily="34" charset="0"/>
              </a:rPr>
              <a:t>ditukar</a:t>
            </a:r>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342900" indent="-342900" eaLnBrk="1" hangingPunct="1">
              <a:lnSpc>
                <a:spcPct val="80000"/>
              </a:lnSpc>
              <a:spcBef>
                <a:spcPct val="20000"/>
              </a:spcBef>
              <a:buFontTx/>
              <a:buChar char="•"/>
            </a:pPr>
            <a:r>
              <a:rPr lang="en-US" sz="2000" dirty="0" err="1">
                <a:solidFill>
                  <a:schemeClr val="bg1"/>
                </a:solidFill>
                <a:latin typeface="Tahoma" panose="020B0604030504040204" pitchFamily="34" charset="0"/>
                <a:ea typeface="Tahoma" panose="020B0604030504040204" pitchFamily="34" charset="0"/>
                <a:cs typeface="Tahoma" panose="020B0604030504040204" pitchFamily="34" charset="0"/>
              </a:rPr>
              <a:t>Tergantung</a:t>
            </a: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chemeClr val="bg1"/>
                </a:solidFill>
                <a:latin typeface="Tahoma" panose="020B0604030504040204" pitchFamily="34" charset="0"/>
                <a:ea typeface="Tahoma" panose="020B0604030504040204" pitchFamily="34" charset="0"/>
                <a:cs typeface="Tahoma" panose="020B0604030504040204" pitchFamily="34" charset="0"/>
              </a:rPr>
              <a:t>waktu</a:t>
            </a: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chemeClr val="bg1"/>
                </a:solidFill>
                <a:latin typeface="Tahoma" panose="020B0604030504040204" pitchFamily="34" charset="0"/>
                <a:ea typeface="Tahoma" panose="020B0604030504040204" pitchFamily="34" charset="0"/>
                <a:cs typeface="Tahoma" panose="020B0604030504040204" pitchFamily="34" charset="0"/>
              </a:rPr>
              <a:t>dan</a:t>
            </a: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chemeClr val="bg1"/>
                </a:solidFill>
                <a:latin typeface="Tahoma" panose="020B0604030504040204" pitchFamily="34" charset="0"/>
                <a:ea typeface="Tahoma" panose="020B0604030504040204" pitchFamily="34" charset="0"/>
                <a:cs typeface="Tahoma" panose="020B0604030504040204" pitchFamily="34" charset="0"/>
              </a:rPr>
              <a:t>budaya</a:t>
            </a: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chemeClr val="bg1"/>
                </a:solidFill>
                <a:latin typeface="Tahoma" panose="020B0604030504040204" pitchFamily="34" charset="0"/>
                <a:ea typeface="Tahoma" panose="020B0604030504040204" pitchFamily="34" charset="0"/>
                <a:cs typeface="Tahoma" panose="020B0604030504040204" pitchFamily="34" charset="0"/>
              </a:rPr>
              <a:t>setempat</a:t>
            </a:r>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 Box 6"/>
          <p:cNvSpPr txBox="1">
            <a:spLocks noChangeArrowheads="1"/>
          </p:cNvSpPr>
          <p:nvPr/>
        </p:nvSpPr>
        <p:spPr bwMode="auto">
          <a:xfrm>
            <a:off x="857203" y="5430625"/>
            <a:ext cx="7626350" cy="646331"/>
          </a:xfrm>
          <a:prstGeom prst="rect">
            <a:avLst/>
          </a:prstGeom>
          <a:solidFill>
            <a:srgbClr val="66FFFF"/>
          </a:solidFill>
          <a:ln w="28575">
            <a:solidFill>
              <a:srgbClr val="0000FF"/>
            </a:solidFill>
            <a:miter lim="800000"/>
            <a:headEnd/>
            <a:tailEnd/>
          </a:ln>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800" b="1">
                <a:solidFill>
                  <a:srgbClr val="003300"/>
                </a:solidFill>
                <a:latin typeface="Tahoma" panose="020B0604030504040204" pitchFamily="34" charset="0"/>
                <a:ea typeface="Tahoma" panose="020B0604030504040204" pitchFamily="34" charset="0"/>
                <a:cs typeface="Tahoma" panose="020B0604030504040204" pitchFamily="34" charset="0"/>
              </a:rPr>
              <a:t> </a:t>
            </a:r>
            <a:r>
              <a:rPr lang="en-US" sz="1800" b="1">
                <a:solidFill>
                  <a:srgbClr val="000099"/>
                </a:solidFill>
                <a:latin typeface="Tahoma" panose="020B0604030504040204" pitchFamily="34" charset="0"/>
                <a:ea typeface="Tahoma" panose="020B0604030504040204" pitchFamily="34" charset="0"/>
                <a:cs typeface="Tahoma" panose="020B0604030504040204" pitchFamily="34" charset="0"/>
              </a:rPr>
              <a:t>Perempuan</a:t>
            </a:r>
            <a:r>
              <a:rPr lang="en-US" sz="1800" b="1">
                <a:solidFill>
                  <a:srgbClr val="000000"/>
                </a:solidFill>
                <a:latin typeface="Tahoma" panose="020B0604030504040204" pitchFamily="34" charset="0"/>
                <a:ea typeface="Tahoma" panose="020B0604030504040204" pitchFamily="34" charset="0"/>
                <a:cs typeface="Tahoma" panose="020B0604030504040204" pitchFamily="34" charset="0"/>
              </a:rPr>
              <a:t> : </a:t>
            </a:r>
            <a:r>
              <a:rPr lang="en-US" sz="1800" b="1">
                <a:solidFill>
                  <a:srgbClr val="0000FF"/>
                </a:solidFill>
                <a:latin typeface="Tahoma" panose="020B0604030504040204" pitchFamily="34" charset="0"/>
                <a:ea typeface="Tahoma" panose="020B0604030504040204" pitchFamily="34" charset="0"/>
                <a:cs typeface="Tahoma" panose="020B0604030504040204" pitchFamily="34" charset="0"/>
              </a:rPr>
              <a:t>Menstruasi, Hamil,  Melahirkan &amp; Menyusui.</a:t>
            </a:r>
          </a:p>
          <a:p>
            <a:r>
              <a:rPr lang="en-US" sz="1800" b="1">
                <a:solidFill>
                  <a:srgbClr val="000099"/>
                </a:solidFill>
                <a:latin typeface="Tahoma" panose="020B0604030504040204" pitchFamily="34" charset="0"/>
                <a:ea typeface="Tahoma" panose="020B0604030504040204" pitchFamily="34" charset="0"/>
                <a:cs typeface="Tahoma" panose="020B0604030504040204" pitchFamily="34" charset="0"/>
              </a:rPr>
              <a:t> Laki-laki</a:t>
            </a:r>
            <a:r>
              <a:rPr lang="en-US" sz="1800" b="1">
                <a:solidFill>
                  <a:srgbClr val="003366"/>
                </a:solidFill>
                <a:latin typeface="Tahoma" panose="020B0604030504040204" pitchFamily="34" charset="0"/>
                <a:ea typeface="Tahoma" panose="020B0604030504040204" pitchFamily="34" charset="0"/>
                <a:cs typeface="Tahoma" panose="020B0604030504040204" pitchFamily="34" charset="0"/>
              </a:rPr>
              <a:t> </a:t>
            </a:r>
            <a:r>
              <a:rPr lang="en-US" sz="1800" b="1">
                <a:solidFill>
                  <a:srgbClr val="000000"/>
                </a:solidFill>
                <a:latin typeface="Tahoma" panose="020B0604030504040204" pitchFamily="34" charset="0"/>
                <a:ea typeface="Tahoma" panose="020B0604030504040204" pitchFamily="34" charset="0"/>
                <a:cs typeface="Tahoma" panose="020B0604030504040204" pitchFamily="34" charset="0"/>
              </a:rPr>
              <a:t>    : </a:t>
            </a:r>
            <a:r>
              <a:rPr lang="en-US" sz="1800" b="1">
                <a:solidFill>
                  <a:srgbClr val="0000FF"/>
                </a:solidFill>
                <a:latin typeface="Tahoma" panose="020B0604030504040204" pitchFamily="34" charset="0"/>
                <a:ea typeface="Tahoma" panose="020B0604030504040204" pitchFamily="34" charset="0"/>
                <a:cs typeface="Tahoma" panose="020B0604030504040204" pitchFamily="34" charset="0"/>
              </a:rPr>
              <a:t>Membuahi (spermatozoa)</a:t>
            </a:r>
            <a:r>
              <a:rPr lang="en-US" sz="1800" b="1">
                <a:solidFill>
                  <a:srgbClr val="000000"/>
                </a:solidFill>
                <a:latin typeface="Tahoma" panose="020B0604030504040204" pitchFamily="34" charset="0"/>
                <a:ea typeface="Tahoma" panose="020B0604030504040204" pitchFamily="34" charset="0"/>
                <a:cs typeface="Tahoma" panose="020B0604030504040204" pitchFamily="34" charset="0"/>
              </a:rPr>
              <a:t>      </a:t>
            </a:r>
            <a:endParaRPr lang="en-US" sz="1800" b="1">
              <a:latin typeface="Tahoma" panose="020B0604030504040204" pitchFamily="34" charset="0"/>
              <a:ea typeface="Tahoma" panose="020B0604030504040204" pitchFamily="34" charset="0"/>
              <a:cs typeface="Tahoma" panose="020B0604030504040204" pitchFamily="34" charset="0"/>
            </a:endParaRPr>
          </a:p>
        </p:txBody>
      </p:sp>
      <p:sp>
        <p:nvSpPr>
          <p:cNvPr id="7" name="Rectangle 7"/>
          <p:cNvSpPr>
            <a:spLocks noChangeArrowheads="1"/>
          </p:cNvSpPr>
          <p:nvPr/>
        </p:nvSpPr>
        <p:spPr bwMode="auto">
          <a:xfrm>
            <a:off x="392705" y="503025"/>
            <a:ext cx="4191000" cy="2057400"/>
          </a:xfrm>
          <a:prstGeom prst="rect">
            <a:avLst/>
          </a:prstGeom>
          <a:solidFill>
            <a:schemeClr val="tx2"/>
          </a:solidFill>
          <a:ln w="28575">
            <a:solidFill>
              <a:srgbClr val="0033CC"/>
            </a:solidFill>
            <a:miter lim="800000"/>
            <a:headEnd/>
            <a:tailEnd/>
          </a:ln>
          <a:effectLst/>
        </p:spPr>
        <p:txBody>
          <a:bodyPr wrap="none" anchor="ctr"/>
          <a:lstStyle/>
          <a:p>
            <a:pPr algn="ctr">
              <a:defRPr/>
            </a:pPr>
            <a:r>
              <a:rPr lang="en-US" sz="2400" b="1" dirty="0">
                <a:solidFill>
                  <a:srgbClr val="FFFF00"/>
                </a:solidFill>
                <a:effectLst>
                  <a:outerShdw blurRad="38100" dist="38100" dir="2700000" algn="tl">
                    <a:srgbClr val="000000"/>
                  </a:outerShdw>
                </a:effectLst>
                <a:latin typeface="Tahoma" pitchFamily="34" charset="0"/>
                <a:cs typeface="Arial" pitchFamily="34" charset="0"/>
              </a:rPr>
              <a:t>JENIS KELAMIN (SEX)</a:t>
            </a:r>
          </a:p>
          <a:p>
            <a:pPr algn="ctr">
              <a:defRPr/>
            </a:pPr>
            <a:r>
              <a:rPr lang="en-US" sz="2000" b="1" dirty="0" err="1">
                <a:solidFill>
                  <a:schemeClr val="bg1"/>
                </a:solidFill>
                <a:latin typeface="Tahoma" pitchFamily="34" charset="0"/>
                <a:cs typeface="Arial" pitchFamily="34" charset="0"/>
              </a:rPr>
              <a:t>Perbedaan</a:t>
            </a:r>
            <a:r>
              <a:rPr lang="en-US" sz="2000" b="1" dirty="0">
                <a:solidFill>
                  <a:schemeClr val="bg1"/>
                </a:solidFill>
                <a:latin typeface="Tahoma" pitchFamily="34" charset="0"/>
                <a:cs typeface="Arial" pitchFamily="34" charset="0"/>
              </a:rPr>
              <a:t> organ </a:t>
            </a:r>
            <a:r>
              <a:rPr lang="en-US" sz="2000" b="1" dirty="0" err="1">
                <a:solidFill>
                  <a:schemeClr val="bg1"/>
                </a:solidFill>
                <a:latin typeface="Tahoma" pitchFamily="34" charset="0"/>
                <a:cs typeface="Arial" pitchFamily="34" charset="0"/>
              </a:rPr>
              <a:t>biologis</a:t>
            </a:r>
            <a:endParaRPr lang="en-US" sz="2000" b="1" dirty="0">
              <a:solidFill>
                <a:schemeClr val="bg1"/>
              </a:solidFill>
              <a:latin typeface="Tahoma" pitchFamily="34" charset="0"/>
              <a:cs typeface="Arial" pitchFamily="34" charset="0"/>
            </a:endParaRPr>
          </a:p>
          <a:p>
            <a:pPr algn="ctr">
              <a:defRPr/>
            </a:pPr>
            <a:r>
              <a:rPr lang="en-US" sz="2000" b="1" dirty="0" err="1">
                <a:solidFill>
                  <a:schemeClr val="bg1"/>
                </a:solidFill>
                <a:latin typeface="Tahoma" pitchFamily="34" charset="0"/>
                <a:cs typeface="Arial" pitchFamily="34" charset="0"/>
              </a:rPr>
              <a:t>laki-laki</a:t>
            </a:r>
            <a:r>
              <a:rPr lang="en-US" sz="2000" b="1" dirty="0">
                <a:solidFill>
                  <a:schemeClr val="bg1"/>
                </a:solidFill>
                <a:latin typeface="Tahoma" pitchFamily="34" charset="0"/>
                <a:cs typeface="Arial" pitchFamily="34" charset="0"/>
              </a:rPr>
              <a:t> </a:t>
            </a:r>
            <a:r>
              <a:rPr lang="en-US" sz="2000" b="1" dirty="0" err="1">
                <a:solidFill>
                  <a:schemeClr val="bg1"/>
                </a:solidFill>
                <a:latin typeface="Tahoma" pitchFamily="34" charset="0"/>
                <a:cs typeface="Arial" pitchFamily="34" charset="0"/>
              </a:rPr>
              <a:t>dan</a:t>
            </a:r>
            <a:r>
              <a:rPr lang="en-US" sz="2000" b="1" dirty="0">
                <a:solidFill>
                  <a:schemeClr val="bg1"/>
                </a:solidFill>
                <a:latin typeface="Tahoma" pitchFamily="34" charset="0"/>
                <a:cs typeface="Arial" pitchFamily="34" charset="0"/>
              </a:rPr>
              <a:t> </a:t>
            </a:r>
            <a:r>
              <a:rPr lang="en-US" sz="2000" b="1" dirty="0" err="1">
                <a:solidFill>
                  <a:schemeClr val="bg1"/>
                </a:solidFill>
                <a:latin typeface="Tahoma" pitchFamily="34" charset="0"/>
                <a:cs typeface="Arial" pitchFamily="34" charset="0"/>
              </a:rPr>
              <a:t>perempuan</a:t>
            </a:r>
            <a:endParaRPr lang="en-US" sz="2000" b="1" dirty="0">
              <a:solidFill>
                <a:schemeClr val="bg1"/>
              </a:solidFill>
              <a:latin typeface="Tahoma" pitchFamily="34" charset="0"/>
              <a:cs typeface="Arial" pitchFamily="34" charset="0"/>
            </a:endParaRPr>
          </a:p>
          <a:p>
            <a:pPr algn="ctr">
              <a:defRPr/>
            </a:pPr>
            <a:r>
              <a:rPr lang="en-US" sz="2000" b="1" dirty="0" err="1">
                <a:solidFill>
                  <a:schemeClr val="bg1"/>
                </a:solidFill>
                <a:latin typeface="Tahoma" pitchFamily="34" charset="0"/>
                <a:cs typeface="Arial" pitchFamily="34" charset="0"/>
              </a:rPr>
              <a:t>khususnya</a:t>
            </a:r>
            <a:r>
              <a:rPr lang="en-US" sz="2000" b="1" dirty="0">
                <a:solidFill>
                  <a:schemeClr val="bg1"/>
                </a:solidFill>
                <a:latin typeface="Tahoma" pitchFamily="34" charset="0"/>
                <a:cs typeface="Arial" pitchFamily="34" charset="0"/>
              </a:rPr>
              <a:t> </a:t>
            </a:r>
            <a:r>
              <a:rPr lang="en-US" sz="2000" b="1" dirty="0" err="1">
                <a:solidFill>
                  <a:schemeClr val="bg1"/>
                </a:solidFill>
                <a:latin typeface="Tahoma" pitchFamily="34" charset="0"/>
                <a:cs typeface="Arial" pitchFamily="34" charset="0"/>
              </a:rPr>
              <a:t>pada</a:t>
            </a:r>
            <a:r>
              <a:rPr lang="en-US" sz="2000" b="1" dirty="0">
                <a:solidFill>
                  <a:schemeClr val="bg1"/>
                </a:solidFill>
                <a:latin typeface="Tahoma" pitchFamily="34" charset="0"/>
                <a:cs typeface="Arial" pitchFamily="34" charset="0"/>
              </a:rPr>
              <a:t> </a:t>
            </a:r>
          </a:p>
          <a:p>
            <a:pPr algn="ctr">
              <a:defRPr/>
            </a:pPr>
            <a:r>
              <a:rPr lang="en-US" sz="2000" b="1" dirty="0" err="1">
                <a:solidFill>
                  <a:schemeClr val="bg1"/>
                </a:solidFill>
                <a:latin typeface="Tahoma" pitchFamily="34" charset="0"/>
                <a:cs typeface="Arial" pitchFamily="34" charset="0"/>
              </a:rPr>
              <a:t>bagian</a:t>
            </a:r>
            <a:r>
              <a:rPr lang="en-US" sz="2000" b="1" dirty="0">
                <a:solidFill>
                  <a:schemeClr val="bg1"/>
                </a:solidFill>
                <a:latin typeface="Tahoma" pitchFamily="34" charset="0"/>
                <a:cs typeface="Arial" pitchFamily="34" charset="0"/>
              </a:rPr>
              <a:t> </a:t>
            </a:r>
            <a:r>
              <a:rPr lang="en-US" sz="2000" b="1" dirty="0" err="1">
                <a:solidFill>
                  <a:schemeClr val="bg1"/>
                </a:solidFill>
                <a:latin typeface="Tahoma" pitchFamily="34" charset="0"/>
                <a:cs typeface="Arial" pitchFamily="34" charset="0"/>
              </a:rPr>
              <a:t>reproduksi</a:t>
            </a:r>
            <a:r>
              <a:rPr lang="en-US" sz="2000" b="1" dirty="0">
                <a:solidFill>
                  <a:schemeClr val="bg1"/>
                </a:solidFill>
                <a:latin typeface="Tahoma" pitchFamily="34" charset="0"/>
                <a:cs typeface="Arial" pitchFamily="34" charset="0"/>
              </a:rPr>
              <a:t>.</a:t>
            </a:r>
            <a:endParaRPr lang="en-US" sz="2000" dirty="0">
              <a:solidFill>
                <a:schemeClr val="bg1"/>
              </a:solidFill>
              <a:latin typeface="Tahoma" pitchFamily="34" charset="0"/>
              <a:cs typeface="Arial" pitchFamily="34" charset="0"/>
            </a:endParaRPr>
          </a:p>
        </p:txBody>
      </p:sp>
      <p:sp>
        <p:nvSpPr>
          <p:cNvPr id="8" name="Rectangle 8"/>
          <p:cNvSpPr>
            <a:spLocks noChangeArrowheads="1"/>
          </p:cNvSpPr>
          <p:nvPr/>
        </p:nvSpPr>
        <p:spPr bwMode="auto">
          <a:xfrm>
            <a:off x="4812305" y="503025"/>
            <a:ext cx="4114800" cy="2057400"/>
          </a:xfrm>
          <a:prstGeom prst="rect">
            <a:avLst/>
          </a:prstGeom>
          <a:solidFill>
            <a:schemeClr val="tx2"/>
          </a:solidFill>
          <a:ln w="28575">
            <a:solidFill>
              <a:srgbClr val="0033CC"/>
            </a:solidFill>
            <a:miter lim="800000"/>
            <a:headEnd/>
            <a:tailEnd/>
          </a:ln>
          <a:effectLst/>
        </p:spPr>
        <p:txBody>
          <a:bodyPr wrap="none" anchor="ctr"/>
          <a:lstStyle/>
          <a:p>
            <a:pPr algn="ctr" eaLnBrk="1" hangingPunct="1">
              <a:defRPr/>
            </a:pPr>
            <a:r>
              <a:rPr lang="en-US" sz="2400" b="1" dirty="0">
                <a:solidFill>
                  <a:srgbClr val="FFFF00"/>
                </a:solidFill>
                <a:effectLst>
                  <a:outerShdw blurRad="38100" dist="38100" dir="2700000" algn="tl">
                    <a:srgbClr val="000000"/>
                  </a:outerShdw>
                </a:effectLst>
                <a:latin typeface="Tahoma" pitchFamily="34" charset="0"/>
                <a:cs typeface="Arial" pitchFamily="34" charset="0"/>
              </a:rPr>
              <a:t>G E N D E R</a:t>
            </a:r>
          </a:p>
          <a:p>
            <a:pPr algn="ctr" eaLnBrk="1" hangingPunct="1">
              <a:defRPr/>
            </a:pPr>
            <a:r>
              <a:rPr lang="en-US" sz="2000" b="1" dirty="0" err="1">
                <a:solidFill>
                  <a:schemeClr val="bg1"/>
                </a:solidFill>
                <a:latin typeface="Tahoma" pitchFamily="34" charset="0"/>
                <a:cs typeface="Arial" pitchFamily="34" charset="0"/>
              </a:rPr>
              <a:t>Perbedaan</a:t>
            </a:r>
            <a:r>
              <a:rPr lang="en-US" sz="2000" b="1" dirty="0">
                <a:solidFill>
                  <a:schemeClr val="bg1"/>
                </a:solidFill>
                <a:latin typeface="Tahoma" pitchFamily="34" charset="0"/>
                <a:cs typeface="Arial" pitchFamily="34" charset="0"/>
              </a:rPr>
              <a:t> </a:t>
            </a:r>
            <a:r>
              <a:rPr lang="en-US" sz="2000" b="1" dirty="0" err="1">
                <a:solidFill>
                  <a:schemeClr val="bg1"/>
                </a:solidFill>
                <a:latin typeface="Tahoma" pitchFamily="34" charset="0"/>
                <a:cs typeface="Arial" pitchFamily="34" charset="0"/>
              </a:rPr>
              <a:t>peran</a:t>
            </a:r>
            <a:r>
              <a:rPr lang="en-US" sz="2000" b="1" dirty="0">
                <a:solidFill>
                  <a:schemeClr val="bg1"/>
                </a:solidFill>
                <a:latin typeface="Tahoma" pitchFamily="34" charset="0"/>
                <a:cs typeface="Arial" pitchFamily="34" charset="0"/>
              </a:rPr>
              <a:t>, </a:t>
            </a:r>
            <a:r>
              <a:rPr lang="en-US" sz="2000" b="1" dirty="0" err="1">
                <a:solidFill>
                  <a:schemeClr val="bg1"/>
                </a:solidFill>
                <a:latin typeface="Tahoma" pitchFamily="34" charset="0"/>
                <a:cs typeface="Arial" pitchFamily="34" charset="0"/>
              </a:rPr>
              <a:t>fungsi</a:t>
            </a:r>
            <a:r>
              <a:rPr lang="en-US" sz="2000" b="1" dirty="0">
                <a:solidFill>
                  <a:schemeClr val="bg1"/>
                </a:solidFill>
                <a:latin typeface="Tahoma" pitchFamily="34" charset="0"/>
                <a:cs typeface="Arial" pitchFamily="34" charset="0"/>
              </a:rPr>
              <a:t>,</a:t>
            </a:r>
          </a:p>
          <a:p>
            <a:pPr algn="ctr" eaLnBrk="1" hangingPunct="1">
              <a:defRPr/>
            </a:pPr>
            <a:r>
              <a:rPr lang="en-US" sz="2000" b="1" dirty="0" err="1">
                <a:solidFill>
                  <a:schemeClr val="bg1"/>
                </a:solidFill>
                <a:latin typeface="Tahoma" pitchFamily="34" charset="0"/>
                <a:cs typeface="Arial" pitchFamily="34" charset="0"/>
              </a:rPr>
              <a:t>dan</a:t>
            </a:r>
            <a:r>
              <a:rPr lang="en-US" sz="2000" b="1" dirty="0">
                <a:solidFill>
                  <a:schemeClr val="bg1"/>
                </a:solidFill>
                <a:latin typeface="Tahoma" pitchFamily="34" charset="0"/>
                <a:cs typeface="Arial" pitchFamily="34" charset="0"/>
              </a:rPr>
              <a:t> </a:t>
            </a:r>
            <a:r>
              <a:rPr lang="en-US" sz="2000" b="1" dirty="0" err="1">
                <a:solidFill>
                  <a:schemeClr val="bg1"/>
                </a:solidFill>
                <a:latin typeface="Tahoma" pitchFamily="34" charset="0"/>
                <a:cs typeface="Arial" pitchFamily="34" charset="0"/>
              </a:rPr>
              <a:t>tanggungjawab</a:t>
            </a:r>
            <a:r>
              <a:rPr lang="en-US" sz="2000" b="1" dirty="0">
                <a:solidFill>
                  <a:schemeClr val="bg1"/>
                </a:solidFill>
                <a:latin typeface="Tahoma" pitchFamily="34" charset="0"/>
                <a:cs typeface="Arial" pitchFamily="34" charset="0"/>
              </a:rPr>
              <a:t> </a:t>
            </a:r>
          </a:p>
          <a:p>
            <a:pPr algn="ctr" eaLnBrk="1" hangingPunct="1">
              <a:defRPr/>
            </a:pPr>
            <a:r>
              <a:rPr lang="en-US" sz="2000" b="1" dirty="0" err="1">
                <a:solidFill>
                  <a:schemeClr val="bg1"/>
                </a:solidFill>
                <a:latin typeface="Tahoma" pitchFamily="34" charset="0"/>
                <a:cs typeface="Arial" pitchFamily="34" charset="0"/>
              </a:rPr>
              <a:t>laki-laki</a:t>
            </a:r>
            <a:r>
              <a:rPr lang="en-US" sz="2000" b="1" dirty="0">
                <a:solidFill>
                  <a:schemeClr val="bg1"/>
                </a:solidFill>
                <a:latin typeface="Tahoma" pitchFamily="34" charset="0"/>
                <a:cs typeface="Arial" pitchFamily="34" charset="0"/>
              </a:rPr>
              <a:t> </a:t>
            </a:r>
            <a:r>
              <a:rPr lang="en-US" sz="2000" b="1" dirty="0" err="1">
                <a:solidFill>
                  <a:schemeClr val="bg1"/>
                </a:solidFill>
                <a:latin typeface="Tahoma" pitchFamily="34" charset="0"/>
                <a:cs typeface="Arial" pitchFamily="34" charset="0"/>
              </a:rPr>
              <a:t>dan</a:t>
            </a:r>
            <a:r>
              <a:rPr lang="en-US" sz="2000" b="1" dirty="0">
                <a:solidFill>
                  <a:schemeClr val="bg1"/>
                </a:solidFill>
                <a:latin typeface="Tahoma" pitchFamily="34" charset="0"/>
                <a:cs typeface="Arial" pitchFamily="34" charset="0"/>
              </a:rPr>
              <a:t> </a:t>
            </a:r>
            <a:r>
              <a:rPr lang="en-US" sz="2000" b="1" dirty="0" err="1">
                <a:solidFill>
                  <a:schemeClr val="bg1"/>
                </a:solidFill>
                <a:latin typeface="Tahoma" pitchFamily="34" charset="0"/>
                <a:cs typeface="Arial" pitchFamily="34" charset="0"/>
              </a:rPr>
              <a:t>perempuan</a:t>
            </a:r>
            <a:r>
              <a:rPr lang="en-US" sz="2000" b="1" dirty="0">
                <a:solidFill>
                  <a:schemeClr val="bg1"/>
                </a:solidFill>
                <a:latin typeface="Tahoma" pitchFamily="34" charset="0"/>
                <a:cs typeface="Arial" pitchFamily="34" charset="0"/>
              </a:rPr>
              <a:t> </a:t>
            </a:r>
          </a:p>
          <a:p>
            <a:pPr algn="ctr" eaLnBrk="1" hangingPunct="1">
              <a:defRPr/>
            </a:pPr>
            <a:r>
              <a:rPr lang="en-US" sz="2000" b="1" dirty="0" err="1">
                <a:solidFill>
                  <a:schemeClr val="bg1"/>
                </a:solidFill>
                <a:latin typeface="Tahoma" pitchFamily="34" charset="0"/>
                <a:cs typeface="Arial" pitchFamily="34" charset="0"/>
              </a:rPr>
              <a:t>hasil</a:t>
            </a:r>
            <a:r>
              <a:rPr lang="en-US" sz="2000" b="1" dirty="0">
                <a:solidFill>
                  <a:schemeClr val="bg1"/>
                </a:solidFill>
                <a:latin typeface="Tahoma" pitchFamily="34" charset="0"/>
                <a:cs typeface="Arial" pitchFamily="34" charset="0"/>
              </a:rPr>
              <a:t> </a:t>
            </a:r>
            <a:r>
              <a:rPr lang="en-US" sz="2000" b="1" dirty="0" err="1">
                <a:solidFill>
                  <a:schemeClr val="bg1"/>
                </a:solidFill>
                <a:latin typeface="Tahoma" pitchFamily="34" charset="0"/>
                <a:cs typeface="Arial" pitchFamily="34" charset="0"/>
              </a:rPr>
              <a:t>konstruksi</a:t>
            </a:r>
            <a:r>
              <a:rPr lang="en-US" sz="2000" b="1" dirty="0">
                <a:solidFill>
                  <a:schemeClr val="bg1"/>
                </a:solidFill>
                <a:latin typeface="Tahoma" pitchFamily="34" charset="0"/>
                <a:cs typeface="Arial" pitchFamily="34" charset="0"/>
              </a:rPr>
              <a:t> </a:t>
            </a:r>
            <a:r>
              <a:rPr lang="en-US" sz="2000" b="1" dirty="0" err="1">
                <a:solidFill>
                  <a:schemeClr val="bg1"/>
                </a:solidFill>
                <a:latin typeface="Tahoma" pitchFamily="34" charset="0"/>
                <a:cs typeface="Arial" pitchFamily="34" charset="0"/>
              </a:rPr>
              <a:t>sosial</a:t>
            </a:r>
            <a:endParaRPr lang="en-US" sz="2000" b="1" dirty="0">
              <a:solidFill>
                <a:schemeClr val="bg1"/>
              </a:solidFill>
              <a:latin typeface="Tahoma" pitchFamily="34" charset="0"/>
              <a:cs typeface="Arial" pitchFamily="34" charset="0"/>
            </a:endParaRPr>
          </a:p>
        </p:txBody>
      </p:sp>
      <p:sp>
        <p:nvSpPr>
          <p:cNvPr id="9" name="AutoShape 9"/>
          <p:cNvSpPr>
            <a:spLocks noChangeArrowheads="1"/>
          </p:cNvSpPr>
          <p:nvPr/>
        </p:nvSpPr>
        <p:spPr bwMode="auto">
          <a:xfrm>
            <a:off x="1649366" y="2560425"/>
            <a:ext cx="1584325" cy="431800"/>
          </a:xfrm>
          <a:prstGeom prst="downArrow">
            <a:avLst>
              <a:gd name="adj1" fmla="val 69944"/>
              <a:gd name="adj2" fmla="val 78569"/>
            </a:avLst>
          </a:prstGeom>
          <a:solidFill>
            <a:srgbClr val="FFCC00"/>
          </a:solidFill>
          <a:ln w="12700">
            <a:solidFill>
              <a:schemeClr val="tx1"/>
            </a:solidFill>
            <a:miter lim="800000"/>
            <a:headEnd/>
            <a:tailEnd/>
          </a:ln>
        </p:spPr>
        <p:txBody>
          <a:bodyPr wrap="none" anchor="ctr"/>
          <a:lstStyle/>
          <a:p>
            <a:endParaRPr lang="en-US"/>
          </a:p>
        </p:txBody>
      </p:sp>
      <p:sp>
        <p:nvSpPr>
          <p:cNvPr id="10" name="AutoShape 10"/>
          <p:cNvSpPr>
            <a:spLocks noChangeArrowheads="1"/>
          </p:cNvSpPr>
          <p:nvPr/>
        </p:nvSpPr>
        <p:spPr bwMode="auto">
          <a:xfrm>
            <a:off x="136478" y="4936913"/>
            <a:ext cx="649288" cy="1223962"/>
          </a:xfrm>
          <a:prstGeom prst="curvedRightArrow">
            <a:avLst>
              <a:gd name="adj1" fmla="val 37702"/>
              <a:gd name="adj2" fmla="val 75403"/>
              <a:gd name="adj3" fmla="val 33333"/>
            </a:avLst>
          </a:prstGeom>
          <a:solidFill>
            <a:srgbClr val="FFCC00"/>
          </a:solidFill>
          <a:ln w="9525">
            <a:solidFill>
              <a:schemeClr val="tx1"/>
            </a:solidFill>
            <a:miter lim="800000"/>
            <a:headEnd/>
            <a:tailEnd/>
          </a:ln>
        </p:spPr>
        <p:txBody>
          <a:bodyPr wrap="none" anchor="ctr"/>
          <a:lstStyle/>
          <a:p>
            <a:endParaRPr lang="en-US"/>
          </a:p>
        </p:txBody>
      </p:sp>
      <p:sp>
        <p:nvSpPr>
          <p:cNvPr id="11" name="AutoShape 11"/>
          <p:cNvSpPr>
            <a:spLocks noChangeArrowheads="1"/>
          </p:cNvSpPr>
          <p:nvPr/>
        </p:nvSpPr>
        <p:spPr bwMode="auto">
          <a:xfrm>
            <a:off x="6113416" y="2560425"/>
            <a:ext cx="1584325" cy="431800"/>
          </a:xfrm>
          <a:prstGeom prst="downArrow">
            <a:avLst>
              <a:gd name="adj1" fmla="val 69944"/>
              <a:gd name="adj2" fmla="val 78569"/>
            </a:avLst>
          </a:prstGeom>
          <a:solidFill>
            <a:srgbClr val="FFCC00"/>
          </a:solidFill>
          <a:ln w="12700">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3062334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4ABFC-339D-24CC-8E99-1E5CAA8AB3BC}"/>
              </a:ext>
            </a:extLst>
          </p:cNvPr>
          <p:cNvSpPr>
            <a:spLocks noGrp="1"/>
          </p:cNvSpPr>
          <p:nvPr>
            <p:ph type="title"/>
          </p:nvPr>
        </p:nvSpPr>
        <p:spPr/>
        <p:txBody>
          <a:bodyPr/>
          <a:lstStyle/>
          <a:p>
            <a:r>
              <a:rPr lang="en-US" dirty="0"/>
              <a:t>BIODATA</a:t>
            </a:r>
            <a:endParaRPr lang="id-ID" dirty="0"/>
          </a:p>
        </p:txBody>
      </p:sp>
      <p:sp>
        <p:nvSpPr>
          <p:cNvPr id="3" name="Content Placeholder 2">
            <a:extLst>
              <a:ext uri="{FF2B5EF4-FFF2-40B4-BE49-F238E27FC236}">
                <a16:creationId xmlns:a16="http://schemas.microsoft.com/office/drawing/2014/main" id="{2E588E5A-C604-5DE3-91EC-D8A9BD178280}"/>
              </a:ext>
            </a:extLst>
          </p:cNvPr>
          <p:cNvSpPr>
            <a:spLocks noGrp="1"/>
          </p:cNvSpPr>
          <p:nvPr>
            <p:ph sz="half" idx="1"/>
          </p:nvPr>
        </p:nvSpPr>
        <p:spPr>
          <a:xfrm>
            <a:off x="268472" y="1700808"/>
            <a:ext cx="5855882" cy="4176464"/>
          </a:xfrm>
        </p:spPr>
        <p:txBody>
          <a:bodyPr>
            <a:normAutofit/>
          </a:bodyPr>
          <a:lstStyle/>
          <a:p>
            <a:pPr marL="0" indent="0">
              <a:buNone/>
            </a:pPr>
            <a:r>
              <a:rPr lang="en-US" sz="1400" dirty="0">
                <a:solidFill>
                  <a:srgbClr val="FF0000"/>
                </a:solidFill>
              </a:rPr>
              <a:t>Nama		: Dr. </a:t>
            </a:r>
            <a:r>
              <a:rPr lang="en-US" sz="1400" dirty="0" err="1">
                <a:solidFill>
                  <a:srgbClr val="FF0000"/>
                </a:solidFill>
              </a:rPr>
              <a:t>Widyatmike</a:t>
            </a:r>
            <a:r>
              <a:rPr lang="en-US" sz="1400" dirty="0">
                <a:solidFill>
                  <a:srgbClr val="FF0000"/>
                </a:solidFill>
              </a:rPr>
              <a:t> </a:t>
            </a:r>
            <a:r>
              <a:rPr lang="en-US" sz="1400" dirty="0" err="1">
                <a:solidFill>
                  <a:srgbClr val="FF0000"/>
                </a:solidFill>
              </a:rPr>
              <a:t>Gede</a:t>
            </a:r>
            <a:r>
              <a:rPr lang="en-US" sz="1400" dirty="0">
                <a:solidFill>
                  <a:srgbClr val="FF0000"/>
                </a:solidFill>
              </a:rPr>
              <a:t> </a:t>
            </a:r>
            <a:r>
              <a:rPr lang="en-US" sz="1400" dirty="0" err="1">
                <a:solidFill>
                  <a:srgbClr val="FF0000"/>
                </a:solidFill>
              </a:rPr>
              <a:t>Mulawarman</a:t>
            </a:r>
            <a:r>
              <a:rPr lang="en-US" sz="1400" dirty="0">
                <a:solidFill>
                  <a:srgbClr val="FF0000"/>
                </a:solidFill>
              </a:rPr>
              <a:t>, </a:t>
            </a:r>
            <a:r>
              <a:rPr lang="en-US" sz="1400" dirty="0" err="1">
                <a:solidFill>
                  <a:srgbClr val="FF0000"/>
                </a:solidFill>
              </a:rPr>
              <a:t>M.Hum</a:t>
            </a:r>
            <a:r>
              <a:rPr lang="en-US" sz="1400" dirty="0">
                <a:solidFill>
                  <a:srgbClr val="FF0000"/>
                </a:solidFill>
              </a:rPr>
              <a:t>.</a:t>
            </a:r>
          </a:p>
          <a:p>
            <a:pPr marL="0" indent="0">
              <a:buNone/>
            </a:pPr>
            <a:r>
              <a:rPr lang="en-US" sz="1400" dirty="0">
                <a:solidFill>
                  <a:srgbClr val="FF0000"/>
                </a:solidFill>
              </a:rPr>
              <a:t>TTL		: Tarakan, 30 </a:t>
            </a:r>
            <a:r>
              <a:rPr lang="en-US" sz="1400" dirty="0" err="1">
                <a:solidFill>
                  <a:srgbClr val="FF0000"/>
                </a:solidFill>
              </a:rPr>
              <a:t>Desember</a:t>
            </a:r>
            <a:r>
              <a:rPr lang="en-US" sz="1400" dirty="0">
                <a:solidFill>
                  <a:srgbClr val="FF0000"/>
                </a:solidFill>
              </a:rPr>
              <a:t> 1964</a:t>
            </a:r>
          </a:p>
          <a:p>
            <a:pPr marL="0" indent="0">
              <a:buNone/>
            </a:pPr>
            <a:r>
              <a:rPr lang="en-US" sz="1400" dirty="0">
                <a:solidFill>
                  <a:srgbClr val="FF0000"/>
                </a:solidFill>
              </a:rPr>
              <a:t>Pendidikan	: S1 </a:t>
            </a:r>
            <a:r>
              <a:rPr lang="en-US" sz="1400" dirty="0" err="1">
                <a:solidFill>
                  <a:srgbClr val="FF0000"/>
                </a:solidFill>
              </a:rPr>
              <a:t>Fakultas</a:t>
            </a:r>
            <a:r>
              <a:rPr lang="en-US" sz="1400" dirty="0">
                <a:solidFill>
                  <a:srgbClr val="FF0000"/>
                </a:solidFill>
              </a:rPr>
              <a:t> Sastra </a:t>
            </a:r>
            <a:r>
              <a:rPr lang="en-US" sz="1400" dirty="0" err="1">
                <a:solidFill>
                  <a:srgbClr val="FF0000"/>
                </a:solidFill>
              </a:rPr>
              <a:t>Undip</a:t>
            </a:r>
            <a:endParaRPr lang="en-US" sz="1400" dirty="0">
              <a:solidFill>
                <a:srgbClr val="FF0000"/>
              </a:solidFill>
            </a:endParaRPr>
          </a:p>
          <a:p>
            <a:pPr marL="0" indent="0">
              <a:buNone/>
            </a:pPr>
            <a:r>
              <a:rPr lang="en-US" sz="1400" dirty="0">
                <a:solidFill>
                  <a:srgbClr val="FF0000"/>
                </a:solidFill>
              </a:rPr>
              <a:t>		  S2 </a:t>
            </a:r>
            <a:r>
              <a:rPr lang="en-US" sz="1400" dirty="0" err="1">
                <a:solidFill>
                  <a:srgbClr val="FF0000"/>
                </a:solidFill>
              </a:rPr>
              <a:t>Fakultas</a:t>
            </a:r>
            <a:r>
              <a:rPr lang="en-US" sz="1400" dirty="0">
                <a:solidFill>
                  <a:srgbClr val="FF0000"/>
                </a:solidFill>
              </a:rPr>
              <a:t> Sastra UGM</a:t>
            </a:r>
          </a:p>
          <a:p>
            <a:pPr marL="0" indent="0">
              <a:buNone/>
            </a:pPr>
            <a:r>
              <a:rPr lang="en-US" sz="1400" dirty="0">
                <a:solidFill>
                  <a:srgbClr val="FF0000"/>
                </a:solidFill>
              </a:rPr>
              <a:t>		  S3 </a:t>
            </a:r>
            <a:r>
              <a:rPr lang="en-US" sz="1400" dirty="0" err="1">
                <a:solidFill>
                  <a:srgbClr val="FF0000"/>
                </a:solidFill>
              </a:rPr>
              <a:t>Manajemen</a:t>
            </a:r>
            <a:r>
              <a:rPr lang="en-US" sz="1400" dirty="0">
                <a:solidFill>
                  <a:srgbClr val="FF0000"/>
                </a:solidFill>
              </a:rPr>
              <a:t> Pendidikan UNJ</a:t>
            </a:r>
          </a:p>
          <a:p>
            <a:pPr marL="0" indent="0">
              <a:buNone/>
            </a:pPr>
            <a:r>
              <a:rPr lang="en-US" sz="1400" dirty="0" err="1">
                <a:solidFill>
                  <a:srgbClr val="FF0000"/>
                </a:solidFill>
              </a:rPr>
              <a:t>Pengalaman</a:t>
            </a:r>
            <a:r>
              <a:rPr lang="en-US" sz="1400" dirty="0">
                <a:solidFill>
                  <a:srgbClr val="FF0000"/>
                </a:solidFill>
              </a:rPr>
              <a:t>	: </a:t>
            </a:r>
            <a:r>
              <a:rPr lang="en-US" sz="1400" dirty="0" err="1">
                <a:solidFill>
                  <a:srgbClr val="FF0000"/>
                </a:solidFill>
              </a:rPr>
              <a:t>Staf</a:t>
            </a:r>
            <a:r>
              <a:rPr lang="en-US" sz="1400" dirty="0">
                <a:solidFill>
                  <a:srgbClr val="FF0000"/>
                </a:solidFill>
              </a:rPr>
              <a:t> </a:t>
            </a:r>
            <a:r>
              <a:rPr lang="en-US" sz="1400" dirty="0" err="1">
                <a:solidFill>
                  <a:srgbClr val="FF0000"/>
                </a:solidFill>
              </a:rPr>
              <a:t>Pengajar</a:t>
            </a:r>
            <a:r>
              <a:rPr lang="en-US" sz="1400" dirty="0">
                <a:solidFill>
                  <a:srgbClr val="FF0000"/>
                </a:solidFill>
              </a:rPr>
              <a:t> FKIP </a:t>
            </a:r>
            <a:r>
              <a:rPr lang="en-US" sz="1400" dirty="0" err="1">
                <a:solidFill>
                  <a:srgbClr val="FF0000"/>
                </a:solidFill>
              </a:rPr>
              <a:t>Unmul</a:t>
            </a:r>
            <a:r>
              <a:rPr lang="en-US" sz="1400" dirty="0">
                <a:solidFill>
                  <a:srgbClr val="FF0000"/>
                </a:solidFill>
              </a:rPr>
              <a:t> 1989-Sekarang</a:t>
            </a:r>
          </a:p>
          <a:p>
            <a:pPr marL="0" indent="0">
              <a:buNone/>
            </a:pPr>
            <a:r>
              <a:rPr lang="en-US" sz="1400" dirty="0" err="1">
                <a:solidFill>
                  <a:srgbClr val="FF0000"/>
                </a:solidFill>
              </a:rPr>
              <a:t>Kerja</a:t>
            </a:r>
            <a:r>
              <a:rPr lang="en-US" sz="1400" dirty="0">
                <a:solidFill>
                  <a:srgbClr val="FF0000"/>
                </a:solidFill>
              </a:rPr>
              <a:t>		: </a:t>
            </a:r>
            <a:r>
              <a:rPr lang="en-US" sz="1400" dirty="0" err="1">
                <a:solidFill>
                  <a:srgbClr val="FF0000"/>
                </a:solidFill>
              </a:rPr>
              <a:t>Kepala</a:t>
            </a:r>
            <a:r>
              <a:rPr lang="en-US" sz="1400" dirty="0">
                <a:solidFill>
                  <a:srgbClr val="FF0000"/>
                </a:solidFill>
              </a:rPr>
              <a:t> P2KGPA </a:t>
            </a:r>
            <a:r>
              <a:rPr lang="en-US" sz="1400" dirty="0" err="1">
                <a:solidFill>
                  <a:srgbClr val="FF0000"/>
                </a:solidFill>
              </a:rPr>
              <a:t>Unmul</a:t>
            </a:r>
            <a:r>
              <a:rPr lang="en-US" sz="1400" dirty="0">
                <a:solidFill>
                  <a:srgbClr val="FF0000"/>
                </a:solidFill>
              </a:rPr>
              <a:t> 2008-2020</a:t>
            </a:r>
          </a:p>
          <a:p>
            <a:pPr marL="0" indent="0">
              <a:buNone/>
            </a:pPr>
            <a:r>
              <a:rPr lang="en-US" sz="1400" dirty="0">
                <a:solidFill>
                  <a:srgbClr val="FF0000"/>
                </a:solidFill>
              </a:rPr>
              <a:t>		  </a:t>
            </a:r>
            <a:r>
              <a:rPr lang="en-US" sz="1400" dirty="0" err="1">
                <a:solidFill>
                  <a:srgbClr val="FF0000"/>
                </a:solidFill>
              </a:rPr>
              <a:t>Fasda</a:t>
            </a:r>
            <a:r>
              <a:rPr lang="en-US" sz="1400" dirty="0">
                <a:solidFill>
                  <a:srgbClr val="FF0000"/>
                </a:solidFill>
              </a:rPr>
              <a:t> PATBM, </a:t>
            </a:r>
            <a:r>
              <a:rPr lang="en-US" sz="1400" dirty="0" err="1">
                <a:solidFill>
                  <a:srgbClr val="FF0000"/>
                </a:solidFill>
              </a:rPr>
              <a:t>Fasilitator</a:t>
            </a:r>
            <a:r>
              <a:rPr lang="en-US" sz="1400" dirty="0">
                <a:solidFill>
                  <a:srgbClr val="FF0000"/>
                </a:solidFill>
              </a:rPr>
              <a:t> PUG-PPRG, </a:t>
            </a:r>
            <a:r>
              <a:rPr lang="en-US" sz="1400" dirty="0" err="1">
                <a:solidFill>
                  <a:srgbClr val="FF0000"/>
                </a:solidFill>
              </a:rPr>
              <a:t>Fasnas</a:t>
            </a:r>
            <a:endParaRPr lang="en-US" sz="1400" dirty="0">
              <a:solidFill>
                <a:srgbClr val="FF0000"/>
              </a:solidFill>
            </a:endParaRPr>
          </a:p>
          <a:p>
            <a:pPr marL="0" indent="0">
              <a:buNone/>
            </a:pPr>
            <a:r>
              <a:rPr lang="en-US" sz="1400" dirty="0">
                <a:solidFill>
                  <a:srgbClr val="FF0000"/>
                </a:solidFill>
              </a:rPr>
              <a:t>		  </a:t>
            </a:r>
            <a:r>
              <a:rPr lang="en-US" sz="1400" dirty="0" err="1">
                <a:solidFill>
                  <a:srgbClr val="FF0000"/>
                </a:solidFill>
              </a:rPr>
              <a:t>Sistem</a:t>
            </a:r>
            <a:r>
              <a:rPr lang="en-US" sz="1400" dirty="0">
                <a:solidFill>
                  <a:srgbClr val="FF0000"/>
                </a:solidFill>
              </a:rPr>
              <a:t> </a:t>
            </a:r>
            <a:r>
              <a:rPr lang="en-US" sz="1400" dirty="0" err="1">
                <a:solidFill>
                  <a:srgbClr val="FF0000"/>
                </a:solidFill>
              </a:rPr>
              <a:t>Perlindungan</a:t>
            </a:r>
            <a:r>
              <a:rPr lang="en-US" sz="1400" dirty="0">
                <a:solidFill>
                  <a:srgbClr val="FF0000"/>
                </a:solidFill>
              </a:rPr>
              <a:t> Anak (SPA)</a:t>
            </a:r>
          </a:p>
          <a:p>
            <a:pPr marL="0" indent="0">
              <a:buNone/>
            </a:pPr>
            <a:r>
              <a:rPr lang="en-US" sz="1400" dirty="0">
                <a:solidFill>
                  <a:srgbClr val="FF0000"/>
                </a:solidFill>
              </a:rPr>
              <a:t>Telp		: 081390420781</a:t>
            </a:r>
          </a:p>
          <a:p>
            <a:pPr marL="0" indent="0">
              <a:buNone/>
            </a:pPr>
            <a:r>
              <a:rPr lang="en-US" sz="1400" dirty="0">
                <a:solidFill>
                  <a:srgbClr val="FF0000"/>
                </a:solidFill>
              </a:rPr>
              <a:t>Status		: </a:t>
            </a:r>
            <a:r>
              <a:rPr lang="en-US" sz="1400" dirty="0" err="1">
                <a:solidFill>
                  <a:srgbClr val="FF0000"/>
                </a:solidFill>
              </a:rPr>
              <a:t>Menikah</a:t>
            </a:r>
            <a:r>
              <a:rPr lang="en-US" sz="1400" dirty="0">
                <a:solidFill>
                  <a:srgbClr val="FF0000"/>
                </a:solidFill>
              </a:rPr>
              <a:t>, 3 </a:t>
            </a:r>
            <a:r>
              <a:rPr lang="en-US" sz="1400" dirty="0" err="1">
                <a:solidFill>
                  <a:srgbClr val="FF0000"/>
                </a:solidFill>
              </a:rPr>
              <a:t>anak</a:t>
            </a:r>
            <a:r>
              <a:rPr lang="en-US" sz="1400" dirty="0">
                <a:solidFill>
                  <a:srgbClr val="FF0000"/>
                </a:solidFill>
              </a:rPr>
              <a:t> dan 2 </a:t>
            </a:r>
            <a:r>
              <a:rPr lang="en-US" sz="1400" dirty="0" err="1">
                <a:solidFill>
                  <a:srgbClr val="FF0000"/>
                </a:solidFill>
              </a:rPr>
              <a:t>cucu</a:t>
            </a:r>
            <a:endParaRPr lang="en-US" sz="1400" dirty="0">
              <a:solidFill>
                <a:srgbClr val="FF0000"/>
              </a:solidFill>
            </a:endParaRPr>
          </a:p>
          <a:p>
            <a:pPr marL="0" indent="0">
              <a:buNone/>
            </a:pPr>
            <a:r>
              <a:rPr lang="en-US" sz="1400" dirty="0">
                <a:solidFill>
                  <a:srgbClr val="FF0000"/>
                </a:solidFill>
              </a:rPr>
              <a:t>Hobby		: </a:t>
            </a:r>
            <a:r>
              <a:rPr lang="en-US" sz="1400" dirty="0" err="1">
                <a:solidFill>
                  <a:srgbClr val="FF0000"/>
                </a:solidFill>
              </a:rPr>
              <a:t>Membaca</a:t>
            </a:r>
            <a:r>
              <a:rPr lang="en-US" sz="1400" dirty="0">
                <a:solidFill>
                  <a:srgbClr val="FF0000"/>
                </a:solidFill>
              </a:rPr>
              <a:t>, traveling</a:t>
            </a:r>
          </a:p>
          <a:p>
            <a:pPr marL="0" indent="0">
              <a:buNone/>
            </a:pPr>
            <a:r>
              <a:rPr lang="en-US" sz="1400" dirty="0">
                <a:solidFill>
                  <a:srgbClr val="FF0000"/>
                </a:solidFill>
              </a:rPr>
              <a:t>Motto		: </a:t>
            </a:r>
            <a:r>
              <a:rPr lang="en-US" sz="1400" dirty="0" err="1">
                <a:solidFill>
                  <a:srgbClr val="FF0000"/>
                </a:solidFill>
              </a:rPr>
              <a:t>Kesempatan</a:t>
            </a:r>
            <a:r>
              <a:rPr lang="en-US" sz="1400" dirty="0">
                <a:solidFill>
                  <a:srgbClr val="FF0000"/>
                </a:solidFill>
              </a:rPr>
              <a:t> </a:t>
            </a:r>
            <a:r>
              <a:rPr lang="en-US" sz="1400" dirty="0" err="1">
                <a:solidFill>
                  <a:srgbClr val="FF0000"/>
                </a:solidFill>
              </a:rPr>
              <a:t>tidak</a:t>
            </a:r>
            <a:r>
              <a:rPr lang="en-US" sz="1400" dirty="0">
                <a:solidFill>
                  <a:srgbClr val="FF0000"/>
                </a:solidFill>
              </a:rPr>
              <a:t> </a:t>
            </a:r>
            <a:r>
              <a:rPr lang="en-US" sz="1400" dirty="0" err="1">
                <a:solidFill>
                  <a:srgbClr val="FF0000"/>
                </a:solidFill>
              </a:rPr>
              <a:t>pernah</a:t>
            </a:r>
            <a:r>
              <a:rPr lang="en-US" sz="1400" dirty="0">
                <a:solidFill>
                  <a:srgbClr val="FF0000"/>
                </a:solidFill>
              </a:rPr>
              <a:t> </a:t>
            </a:r>
            <a:r>
              <a:rPr lang="en-US" sz="1400" dirty="0" err="1">
                <a:solidFill>
                  <a:srgbClr val="FF0000"/>
                </a:solidFill>
              </a:rPr>
              <a:t>datang</a:t>
            </a:r>
            <a:r>
              <a:rPr lang="en-US" sz="1400" dirty="0">
                <a:solidFill>
                  <a:srgbClr val="FF0000"/>
                </a:solidFill>
              </a:rPr>
              <a:t> </a:t>
            </a:r>
            <a:r>
              <a:rPr lang="en-US" sz="1400" dirty="0" err="1">
                <a:solidFill>
                  <a:srgbClr val="FF0000"/>
                </a:solidFill>
              </a:rPr>
              <a:t>dua</a:t>
            </a:r>
            <a:r>
              <a:rPr lang="en-US" sz="1400" dirty="0">
                <a:solidFill>
                  <a:srgbClr val="FF0000"/>
                </a:solidFill>
              </a:rPr>
              <a:t> kali</a:t>
            </a:r>
            <a:endParaRPr lang="id-ID" sz="1400" dirty="0">
              <a:solidFill>
                <a:srgbClr val="FF0000"/>
              </a:solidFill>
            </a:endParaRPr>
          </a:p>
        </p:txBody>
      </p:sp>
      <p:pic>
        <p:nvPicPr>
          <p:cNvPr id="5" name="Content Placeholder 4">
            <a:extLst>
              <a:ext uri="{FF2B5EF4-FFF2-40B4-BE49-F238E27FC236}">
                <a16:creationId xmlns:a16="http://schemas.microsoft.com/office/drawing/2014/main" id="{9CCB662B-15E6-36D7-4094-4C30C98C9D1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24354" y="1120405"/>
            <a:ext cx="2751174" cy="4545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7399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659754" y="964032"/>
            <a:ext cx="2943225" cy="2608984"/>
          </a:xfrm>
          <a:prstGeom prst="rect">
            <a:avLst/>
          </a:prstGeom>
          <a:solidFill>
            <a:srgbClr val="FFFFFF"/>
          </a:solidFill>
          <a:ln>
            <a:solidFill>
              <a:srgbClr val="000000"/>
            </a:solidFill>
            <a:miter lim="800000"/>
            <a:headEnd/>
            <a:tailEnd/>
          </a:ln>
        </p:spPr>
        <p:txBody>
          <a:bodyPr vert="horz" wrap="square" lIns="68580" tIns="34290" rIns="68580" bIns="34290" numCol="1" anchor="t" anchorCtr="0" compatLnSpc="1">
            <a:prstTxWarp prst="textNoShape">
              <a:avLst/>
            </a:prstTxWarp>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n-US" sz="1400" b="1" dirty="0" err="1">
                <a:solidFill>
                  <a:schemeClr val="bg2"/>
                </a:solidFill>
                <a:latin typeface="Tahoma" panose="020B0604030504040204" pitchFamily="34" charset="0"/>
                <a:ea typeface="Tahoma" panose="020B0604030504040204" pitchFamily="34" charset="0"/>
                <a:cs typeface="Tahoma" panose="020B0604030504040204" pitchFamily="34" charset="0"/>
              </a:rPr>
              <a:t>adalah</a:t>
            </a:r>
            <a:r>
              <a:rPr lang="en-US" sz="1400" b="1" dirty="0">
                <a:solidFill>
                  <a:schemeClr val="bg2"/>
                </a:solidFill>
                <a:latin typeface="Tahoma" panose="020B0604030504040204" pitchFamily="34" charset="0"/>
                <a:ea typeface="Tahoma" panose="020B0604030504040204" pitchFamily="34" charset="0"/>
                <a:cs typeface="Tahoma" panose="020B0604030504040204" pitchFamily="34" charset="0"/>
              </a:rPr>
              <a:t> </a:t>
            </a:r>
            <a:r>
              <a:rPr lang="id-ID" sz="1400" b="1" dirty="0" err="1">
                <a:solidFill>
                  <a:schemeClr val="bg2"/>
                </a:solidFill>
                <a:latin typeface="Tahoma" panose="020B0604030504040204" pitchFamily="34" charset="0"/>
                <a:ea typeface="Tahoma" panose="020B0604030504040204" pitchFamily="34" charset="0"/>
                <a:cs typeface="Tahoma" panose="020B0604030504040204" pitchFamily="34" charset="0"/>
              </a:rPr>
              <a:t>i</a:t>
            </a:r>
            <a:r>
              <a:rPr lang="en-US" sz="1400" b="1" dirty="0" err="1">
                <a:solidFill>
                  <a:schemeClr val="bg2"/>
                </a:solidFill>
                <a:latin typeface="Tahoma" panose="020B0604030504040204" pitchFamily="34" charset="0"/>
                <a:ea typeface="Tahoma" panose="020B0604030504040204" pitchFamily="34" charset="0"/>
                <a:cs typeface="Tahoma" panose="020B0604030504040204" pitchFamily="34" charset="0"/>
              </a:rPr>
              <a:t>stilah</a:t>
            </a:r>
            <a:r>
              <a:rPr lang="en-US" sz="1400" b="1" dirty="0">
                <a:solidFill>
                  <a:schemeClr val="bg2"/>
                </a:solidFill>
                <a:latin typeface="Tahoma" panose="020B0604030504040204" pitchFamily="34" charset="0"/>
                <a:ea typeface="Tahoma" panose="020B0604030504040204" pitchFamily="34" charset="0"/>
                <a:cs typeface="Tahoma" panose="020B0604030504040204" pitchFamily="34" charset="0"/>
              </a:rPr>
              <a:t> yang </a:t>
            </a:r>
            <a:r>
              <a:rPr lang="en-US" sz="1400" b="1" dirty="0" err="1">
                <a:solidFill>
                  <a:schemeClr val="bg2"/>
                </a:solidFill>
                <a:latin typeface="Tahoma" panose="020B0604030504040204" pitchFamily="34" charset="0"/>
                <a:ea typeface="Tahoma" panose="020B0604030504040204" pitchFamily="34" charset="0"/>
                <a:cs typeface="Tahoma" panose="020B0604030504040204" pitchFamily="34" charset="0"/>
              </a:rPr>
              <a:t>digunakan</a:t>
            </a:r>
            <a:r>
              <a:rPr lang="en-US" sz="1400" b="1" dirty="0">
                <a:solidFill>
                  <a:schemeClr val="bg2"/>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2"/>
                </a:solidFill>
                <a:latin typeface="Tahoma" panose="020B0604030504040204" pitchFamily="34" charset="0"/>
                <a:ea typeface="Tahoma" panose="020B0604030504040204" pitchFamily="34" charset="0"/>
                <a:cs typeface="Tahoma" panose="020B0604030504040204" pitchFamily="34" charset="0"/>
              </a:rPr>
              <a:t>untuk</a:t>
            </a:r>
            <a:r>
              <a:rPr lang="en-US" sz="1400" b="1" dirty="0">
                <a:solidFill>
                  <a:schemeClr val="bg2"/>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2"/>
                </a:solidFill>
                <a:latin typeface="Tahoma" panose="020B0604030504040204" pitchFamily="34" charset="0"/>
                <a:ea typeface="Tahoma" panose="020B0604030504040204" pitchFamily="34" charset="0"/>
                <a:cs typeface="Tahoma" panose="020B0604030504040204" pitchFamily="34" charset="0"/>
              </a:rPr>
              <a:t>menjelaskan</a:t>
            </a:r>
            <a:r>
              <a:rPr lang="en-US" sz="1400" b="1" dirty="0">
                <a:solidFill>
                  <a:schemeClr val="bg2"/>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2"/>
                </a:solidFill>
                <a:latin typeface="Tahoma" panose="020B0604030504040204" pitchFamily="34" charset="0"/>
                <a:ea typeface="Tahoma" panose="020B0604030504040204" pitchFamily="34" charset="0"/>
                <a:cs typeface="Tahoma" panose="020B0604030504040204" pitchFamily="34" charset="0"/>
              </a:rPr>
              <a:t>perbedaan</a:t>
            </a:r>
            <a:r>
              <a:rPr lang="en-US" sz="1400" b="1" dirty="0">
                <a:solidFill>
                  <a:schemeClr val="bg2"/>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2"/>
                </a:solidFill>
                <a:latin typeface="Tahoma" panose="020B0604030504040204" pitchFamily="34" charset="0"/>
                <a:ea typeface="Tahoma" panose="020B0604030504040204" pitchFamily="34" charset="0"/>
                <a:cs typeface="Tahoma" panose="020B0604030504040204" pitchFamily="34" charset="0"/>
              </a:rPr>
              <a:t>antara</a:t>
            </a:r>
            <a:r>
              <a:rPr lang="en-US" sz="1400" b="1" dirty="0">
                <a:solidFill>
                  <a:schemeClr val="bg2"/>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2"/>
                </a:solidFill>
                <a:latin typeface="Tahoma" panose="020B0604030504040204" pitchFamily="34" charset="0"/>
                <a:ea typeface="Tahoma" panose="020B0604030504040204" pitchFamily="34" charset="0"/>
                <a:cs typeface="Tahoma" panose="020B0604030504040204" pitchFamily="34" charset="0"/>
              </a:rPr>
              <a:t>laki-laki</a:t>
            </a:r>
            <a:r>
              <a:rPr lang="en-US" sz="1400" b="1" dirty="0">
                <a:solidFill>
                  <a:schemeClr val="bg2"/>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2"/>
                </a:solidFill>
                <a:latin typeface="Tahoma" panose="020B0604030504040204" pitchFamily="34" charset="0"/>
                <a:ea typeface="Tahoma" panose="020B0604030504040204" pitchFamily="34" charset="0"/>
                <a:cs typeface="Tahoma" panose="020B0604030504040204" pitchFamily="34" charset="0"/>
              </a:rPr>
              <a:t>dan</a:t>
            </a:r>
            <a:r>
              <a:rPr lang="en-US" sz="1400" b="1" dirty="0">
                <a:solidFill>
                  <a:schemeClr val="bg2"/>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2"/>
                </a:solidFill>
                <a:latin typeface="Tahoma" panose="020B0604030504040204" pitchFamily="34" charset="0"/>
                <a:ea typeface="Tahoma" panose="020B0604030504040204" pitchFamily="34" charset="0"/>
                <a:cs typeface="Tahoma" panose="020B0604030504040204" pitchFamily="34" charset="0"/>
              </a:rPr>
              <a:t>perempuan</a:t>
            </a:r>
            <a:r>
              <a:rPr lang="en-US" sz="1400" b="1" dirty="0">
                <a:solidFill>
                  <a:schemeClr val="bg2"/>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2"/>
                </a:solidFill>
                <a:latin typeface="Tahoma" panose="020B0604030504040204" pitchFamily="34" charset="0"/>
                <a:ea typeface="Tahoma" panose="020B0604030504040204" pitchFamily="34" charset="0"/>
                <a:cs typeface="Tahoma" panose="020B0604030504040204" pitchFamily="34" charset="0"/>
              </a:rPr>
              <a:t>dalam</a:t>
            </a:r>
            <a:r>
              <a:rPr lang="en-US" sz="1400" b="1" dirty="0">
                <a:solidFill>
                  <a:schemeClr val="bg2"/>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2"/>
                </a:solidFill>
                <a:latin typeface="Tahoma" panose="020B0604030504040204" pitchFamily="34" charset="0"/>
                <a:ea typeface="Tahoma" panose="020B0604030504040204" pitchFamily="34" charset="0"/>
                <a:cs typeface="Tahoma" panose="020B0604030504040204" pitchFamily="34" charset="0"/>
              </a:rPr>
              <a:t>peran</a:t>
            </a:r>
            <a:r>
              <a:rPr lang="en-US" sz="1400" b="1" dirty="0">
                <a:solidFill>
                  <a:schemeClr val="bg2"/>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2"/>
                </a:solidFill>
                <a:latin typeface="Tahoma" panose="020B0604030504040204" pitchFamily="34" charset="0"/>
                <a:ea typeface="Tahoma" panose="020B0604030504040204" pitchFamily="34" charset="0"/>
                <a:cs typeface="Tahoma" panose="020B0604030504040204" pitchFamily="34" charset="0"/>
              </a:rPr>
              <a:t>tanggung-jawab</a:t>
            </a:r>
            <a:r>
              <a:rPr lang="en-US" sz="1400" b="1" dirty="0">
                <a:solidFill>
                  <a:schemeClr val="bg2"/>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2"/>
                </a:solidFill>
                <a:latin typeface="Tahoma" panose="020B0604030504040204" pitchFamily="34" charset="0"/>
                <a:ea typeface="Tahoma" panose="020B0604030504040204" pitchFamily="34" charset="0"/>
                <a:cs typeface="Tahoma" panose="020B0604030504040204" pitchFamily="34" charset="0"/>
              </a:rPr>
              <a:t>peran</a:t>
            </a:r>
            <a:r>
              <a:rPr lang="en-US" sz="1400" b="1" dirty="0">
                <a:solidFill>
                  <a:schemeClr val="bg2"/>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2"/>
                </a:solidFill>
                <a:latin typeface="Tahoma" panose="020B0604030504040204" pitchFamily="34" charset="0"/>
                <a:ea typeface="Tahoma" panose="020B0604030504040204" pitchFamily="34" charset="0"/>
                <a:cs typeface="Tahoma" panose="020B0604030504040204" pitchFamily="34" charset="0"/>
              </a:rPr>
              <a:t>fungsi</a:t>
            </a:r>
            <a:r>
              <a:rPr lang="en-US" sz="1400" b="1" dirty="0">
                <a:solidFill>
                  <a:schemeClr val="bg2"/>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2"/>
                </a:solidFill>
                <a:latin typeface="Tahoma" panose="020B0604030504040204" pitchFamily="34" charset="0"/>
                <a:ea typeface="Tahoma" panose="020B0604030504040204" pitchFamily="34" charset="0"/>
                <a:cs typeface="Tahoma" panose="020B0604030504040204" pitchFamily="34" charset="0"/>
              </a:rPr>
              <a:t>hak</a:t>
            </a:r>
            <a:r>
              <a:rPr lang="en-US" sz="1400" b="1" dirty="0">
                <a:solidFill>
                  <a:schemeClr val="bg2"/>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2"/>
                </a:solidFill>
                <a:latin typeface="Tahoma" panose="020B0604030504040204" pitchFamily="34" charset="0"/>
                <a:ea typeface="Tahoma" panose="020B0604030504040204" pitchFamily="34" charset="0"/>
                <a:cs typeface="Tahoma" panose="020B0604030504040204" pitchFamily="34" charset="0"/>
              </a:rPr>
              <a:t>sikap</a:t>
            </a:r>
            <a:r>
              <a:rPr lang="en-US" sz="1400" b="1" dirty="0">
                <a:solidFill>
                  <a:schemeClr val="bg2"/>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2"/>
                </a:solidFill>
                <a:latin typeface="Tahoma" panose="020B0604030504040204" pitchFamily="34" charset="0"/>
                <a:ea typeface="Tahoma" panose="020B0604030504040204" pitchFamily="34" charset="0"/>
                <a:cs typeface="Tahoma" panose="020B0604030504040204" pitchFamily="34" charset="0"/>
              </a:rPr>
              <a:t>dan</a:t>
            </a:r>
            <a:r>
              <a:rPr lang="en-US" sz="1400" b="1" dirty="0">
                <a:solidFill>
                  <a:schemeClr val="bg2"/>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2"/>
                </a:solidFill>
                <a:latin typeface="Tahoma" panose="020B0604030504040204" pitchFamily="34" charset="0"/>
                <a:ea typeface="Tahoma" panose="020B0604030504040204" pitchFamily="34" charset="0"/>
                <a:cs typeface="Tahoma" panose="020B0604030504040204" pitchFamily="34" charset="0"/>
              </a:rPr>
              <a:t>prilaku</a:t>
            </a:r>
            <a:r>
              <a:rPr lang="en-US" sz="1400" b="1" dirty="0">
                <a:solidFill>
                  <a:schemeClr val="bg2"/>
                </a:solidFill>
                <a:latin typeface="Tahoma" panose="020B0604030504040204" pitchFamily="34" charset="0"/>
                <a:ea typeface="Tahoma" panose="020B0604030504040204" pitchFamily="34" charset="0"/>
                <a:cs typeface="Tahoma" panose="020B0604030504040204" pitchFamily="34" charset="0"/>
              </a:rPr>
              <a:t> yang </a:t>
            </a:r>
            <a:r>
              <a:rPr lang="en-US" sz="1400" b="1" dirty="0" err="1">
                <a:solidFill>
                  <a:schemeClr val="bg2"/>
                </a:solidFill>
                <a:latin typeface="Tahoma" panose="020B0604030504040204" pitchFamily="34" charset="0"/>
                <a:ea typeface="Tahoma" panose="020B0604030504040204" pitchFamily="34" charset="0"/>
                <a:cs typeface="Tahoma" panose="020B0604030504040204" pitchFamily="34" charset="0"/>
              </a:rPr>
              <a:t>telah</a:t>
            </a:r>
            <a:r>
              <a:rPr lang="en-US" sz="1400" b="1" dirty="0">
                <a:solidFill>
                  <a:schemeClr val="bg2"/>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2"/>
                </a:solidFill>
                <a:latin typeface="Tahoma" panose="020B0604030504040204" pitchFamily="34" charset="0"/>
                <a:ea typeface="Tahoma" panose="020B0604030504040204" pitchFamily="34" charset="0"/>
                <a:cs typeface="Tahoma" panose="020B0604030504040204" pitchFamily="34" charset="0"/>
              </a:rPr>
              <a:t>dikonstruksi</a:t>
            </a:r>
            <a:r>
              <a:rPr lang="en-US" sz="1400" b="1" dirty="0">
                <a:solidFill>
                  <a:schemeClr val="bg2"/>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2"/>
                </a:solidFill>
                <a:latin typeface="Tahoma" panose="020B0604030504040204" pitchFamily="34" charset="0"/>
                <a:ea typeface="Tahoma" panose="020B0604030504040204" pitchFamily="34" charset="0"/>
                <a:cs typeface="Tahoma" panose="020B0604030504040204" pitchFamily="34" charset="0"/>
              </a:rPr>
              <a:t>oleh</a:t>
            </a:r>
            <a:r>
              <a:rPr lang="en-US" sz="1400" b="1" dirty="0">
                <a:solidFill>
                  <a:schemeClr val="bg2"/>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2"/>
                </a:solidFill>
                <a:latin typeface="Tahoma" panose="020B0604030504040204" pitchFamily="34" charset="0"/>
                <a:ea typeface="Tahoma" panose="020B0604030504040204" pitchFamily="34" charset="0"/>
                <a:cs typeface="Tahoma" panose="020B0604030504040204" pitchFamily="34" charset="0"/>
              </a:rPr>
              <a:t>sosial</a:t>
            </a:r>
            <a:r>
              <a:rPr lang="en-US" sz="1400" b="1" dirty="0">
                <a:solidFill>
                  <a:schemeClr val="bg2"/>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2"/>
                </a:solidFill>
                <a:latin typeface="Tahoma" panose="020B0604030504040204" pitchFamily="34" charset="0"/>
                <a:ea typeface="Tahoma" panose="020B0604030504040204" pitchFamily="34" charset="0"/>
                <a:cs typeface="Tahoma" panose="020B0604030504040204" pitchFamily="34" charset="0"/>
              </a:rPr>
              <a:t>atau</a:t>
            </a:r>
            <a:r>
              <a:rPr lang="en-US" sz="1400" b="1" dirty="0">
                <a:solidFill>
                  <a:schemeClr val="bg2"/>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2"/>
                </a:solidFill>
                <a:latin typeface="Tahoma" panose="020B0604030504040204" pitchFamily="34" charset="0"/>
                <a:ea typeface="Tahoma" panose="020B0604030504040204" pitchFamily="34" charset="0"/>
                <a:cs typeface="Tahoma" panose="020B0604030504040204" pitchFamily="34" charset="0"/>
              </a:rPr>
              <a:t>budaya</a:t>
            </a:r>
            <a:r>
              <a:rPr lang="en-US" sz="1400" b="1" dirty="0">
                <a:solidFill>
                  <a:schemeClr val="bg2"/>
                </a:solidFill>
                <a:latin typeface="Tahoma" panose="020B0604030504040204" pitchFamily="34" charset="0"/>
                <a:ea typeface="Tahoma" panose="020B0604030504040204" pitchFamily="34" charset="0"/>
                <a:cs typeface="Tahoma" panose="020B0604030504040204" pitchFamily="34" charset="0"/>
              </a:rPr>
              <a:t> yang </a:t>
            </a:r>
            <a:r>
              <a:rPr lang="en-US" sz="1400" b="1" dirty="0" err="1">
                <a:solidFill>
                  <a:schemeClr val="bg2"/>
                </a:solidFill>
                <a:latin typeface="Tahoma" panose="020B0604030504040204" pitchFamily="34" charset="0"/>
                <a:ea typeface="Tahoma" panose="020B0604030504040204" pitchFamily="34" charset="0"/>
                <a:cs typeface="Tahoma" panose="020B0604030504040204" pitchFamily="34" charset="0"/>
              </a:rPr>
              <a:t>dapat</a:t>
            </a:r>
            <a:r>
              <a:rPr lang="en-US" sz="1400" b="1" dirty="0">
                <a:solidFill>
                  <a:schemeClr val="bg2"/>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2"/>
                </a:solidFill>
                <a:latin typeface="Tahoma" panose="020B0604030504040204" pitchFamily="34" charset="0"/>
                <a:ea typeface="Tahoma" panose="020B0604030504040204" pitchFamily="34" charset="0"/>
                <a:cs typeface="Tahoma" panose="020B0604030504040204" pitchFamily="34" charset="0"/>
              </a:rPr>
              <a:t>berubah-ubah</a:t>
            </a:r>
            <a:r>
              <a:rPr lang="en-US" sz="1400" b="1" dirty="0">
                <a:solidFill>
                  <a:schemeClr val="bg2"/>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2"/>
                </a:solidFill>
                <a:latin typeface="Tahoma" panose="020B0604030504040204" pitchFamily="34" charset="0"/>
                <a:ea typeface="Tahoma" panose="020B0604030504040204" pitchFamily="34" charset="0"/>
                <a:cs typeface="Tahoma" panose="020B0604030504040204" pitchFamily="34" charset="0"/>
              </a:rPr>
              <a:t>sesuai</a:t>
            </a:r>
            <a:r>
              <a:rPr lang="en-US" sz="1400" b="1" dirty="0">
                <a:solidFill>
                  <a:schemeClr val="bg2"/>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2"/>
                </a:solidFill>
                <a:latin typeface="Tahoma" panose="020B0604030504040204" pitchFamily="34" charset="0"/>
                <a:ea typeface="Tahoma" panose="020B0604030504040204" pitchFamily="34" charset="0"/>
                <a:cs typeface="Tahoma" panose="020B0604030504040204" pitchFamily="34" charset="0"/>
              </a:rPr>
              <a:t>dengan</a:t>
            </a:r>
            <a:r>
              <a:rPr lang="en-US" sz="1400" b="1" dirty="0">
                <a:solidFill>
                  <a:schemeClr val="bg2"/>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2"/>
                </a:solidFill>
                <a:latin typeface="Tahoma" panose="020B0604030504040204" pitchFamily="34" charset="0"/>
                <a:ea typeface="Tahoma" panose="020B0604030504040204" pitchFamily="34" charset="0"/>
                <a:cs typeface="Tahoma" panose="020B0604030504040204" pitchFamily="34" charset="0"/>
              </a:rPr>
              <a:t>kemajuan</a:t>
            </a:r>
            <a:r>
              <a:rPr lang="en-US" sz="1400" b="1" dirty="0">
                <a:solidFill>
                  <a:schemeClr val="bg2"/>
                </a:solidFill>
                <a:latin typeface="Tahoma" panose="020B0604030504040204" pitchFamily="34" charset="0"/>
                <a:ea typeface="Tahoma" panose="020B0604030504040204" pitchFamily="34" charset="0"/>
                <a:cs typeface="Tahoma" panose="020B0604030504040204" pitchFamily="34" charset="0"/>
              </a:rPr>
              <a:t> zaman.</a:t>
            </a:r>
            <a:r>
              <a:rPr lang="id-ID" sz="1400" b="1" dirty="0">
                <a:solidFill>
                  <a:schemeClr val="bg2"/>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2"/>
                </a:solidFill>
                <a:latin typeface="Tahoma" panose="020B0604030504040204" pitchFamily="34" charset="0"/>
                <a:ea typeface="Tahoma" panose="020B0604030504040204" pitchFamily="34" charset="0"/>
                <a:cs typeface="Tahoma" panose="020B0604030504040204" pitchFamily="34" charset="0"/>
              </a:rPr>
              <a:t>Perbedaan</a:t>
            </a:r>
            <a:r>
              <a:rPr lang="en-US" sz="1400" b="1" dirty="0">
                <a:solidFill>
                  <a:schemeClr val="bg2"/>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2"/>
                </a:solidFill>
                <a:latin typeface="Tahoma" panose="020B0604030504040204" pitchFamily="34" charset="0"/>
                <a:ea typeface="Tahoma" panose="020B0604030504040204" pitchFamily="34" charset="0"/>
                <a:cs typeface="Tahoma" panose="020B0604030504040204" pitchFamily="34" charset="0"/>
              </a:rPr>
              <a:t>tsb</a:t>
            </a:r>
            <a:r>
              <a:rPr lang="en-US" sz="1400" b="1" dirty="0">
                <a:solidFill>
                  <a:schemeClr val="bg2"/>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2"/>
                </a:solidFill>
                <a:latin typeface="Tahoma" panose="020B0604030504040204" pitchFamily="34" charset="0"/>
                <a:ea typeface="Tahoma" panose="020B0604030504040204" pitchFamily="34" charset="0"/>
                <a:cs typeface="Tahoma" panose="020B0604030504040204" pitchFamily="34" charset="0"/>
              </a:rPr>
              <a:t>tidak</a:t>
            </a:r>
            <a:r>
              <a:rPr lang="en-US" sz="1400" b="1" dirty="0">
                <a:solidFill>
                  <a:schemeClr val="bg2"/>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2"/>
                </a:solidFill>
                <a:latin typeface="Tahoma" panose="020B0604030504040204" pitchFamily="34" charset="0"/>
                <a:ea typeface="Tahoma" panose="020B0604030504040204" pitchFamily="34" charset="0"/>
                <a:cs typeface="Tahoma" panose="020B0604030504040204" pitchFamily="34" charset="0"/>
              </a:rPr>
              <a:t>jarang</a:t>
            </a:r>
            <a:r>
              <a:rPr lang="en-US" sz="1400" b="1" dirty="0">
                <a:solidFill>
                  <a:schemeClr val="bg2"/>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2"/>
                </a:solidFill>
                <a:latin typeface="Tahoma" panose="020B0604030504040204" pitchFamily="34" charset="0"/>
                <a:ea typeface="Tahoma" panose="020B0604030504040204" pitchFamily="34" charset="0"/>
                <a:cs typeface="Tahoma" panose="020B0604030504040204" pitchFamily="34" charset="0"/>
              </a:rPr>
              <a:t>menimbulkan</a:t>
            </a:r>
            <a:r>
              <a:rPr lang="en-US" sz="1400" b="1" dirty="0">
                <a:solidFill>
                  <a:schemeClr val="bg2"/>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2"/>
                </a:solidFill>
                <a:latin typeface="Tahoma" panose="020B0604030504040204" pitchFamily="34" charset="0"/>
                <a:ea typeface="Tahoma" panose="020B0604030504040204" pitchFamily="34" charset="0"/>
                <a:cs typeface="Tahoma" panose="020B0604030504040204" pitchFamily="34" charset="0"/>
              </a:rPr>
              <a:t>permasalahan</a:t>
            </a:r>
            <a:r>
              <a:rPr lang="en-US" sz="1400" b="1" dirty="0">
                <a:solidFill>
                  <a:schemeClr val="bg2"/>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2"/>
                </a:solidFill>
                <a:latin typeface="Tahoma" panose="020B0604030504040204" pitchFamily="34" charset="0"/>
                <a:ea typeface="Tahoma" panose="020B0604030504040204" pitchFamily="34" charset="0"/>
                <a:cs typeface="Tahoma" panose="020B0604030504040204" pitchFamily="34" charset="0"/>
              </a:rPr>
              <a:t>atau</a:t>
            </a:r>
            <a:r>
              <a:rPr lang="en-US" sz="1400" b="1" dirty="0">
                <a:solidFill>
                  <a:schemeClr val="bg2"/>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chemeClr val="bg2"/>
                </a:solidFill>
                <a:latin typeface="Tahoma" panose="020B0604030504040204" pitchFamily="34" charset="0"/>
                <a:ea typeface="Tahoma" panose="020B0604030504040204" pitchFamily="34" charset="0"/>
                <a:cs typeface="Tahoma" panose="020B0604030504040204" pitchFamily="34" charset="0"/>
              </a:rPr>
              <a:t>isu</a:t>
            </a:r>
            <a:r>
              <a:rPr lang="en-US" sz="1400" b="1" dirty="0">
                <a:solidFill>
                  <a:schemeClr val="bg2"/>
                </a:solidFill>
                <a:latin typeface="Tahoma" panose="020B0604030504040204" pitchFamily="34" charset="0"/>
                <a:ea typeface="Tahoma" panose="020B0604030504040204" pitchFamily="34" charset="0"/>
                <a:cs typeface="Tahoma" panose="020B0604030504040204" pitchFamily="34" charset="0"/>
              </a:rPr>
              <a:t> gender</a:t>
            </a:r>
            <a:r>
              <a:rPr lang="id-ID" sz="1400" b="1" dirty="0">
                <a:solidFill>
                  <a:schemeClr val="bg2"/>
                </a:solidFill>
                <a:latin typeface="Tahoma" panose="020B0604030504040204" pitchFamily="34" charset="0"/>
                <a:ea typeface="Tahoma" panose="020B0604030504040204" pitchFamily="34" charset="0"/>
                <a:cs typeface="Tahoma" panose="020B0604030504040204" pitchFamily="34" charset="0"/>
              </a:rPr>
              <a:t>.</a:t>
            </a:r>
            <a:endParaRPr lang="en-US" sz="1400" b="1" dirty="0">
              <a:solidFill>
                <a:schemeClr val="bg2"/>
              </a:solidFill>
              <a:latin typeface="Tahoma" panose="020B0604030504040204" pitchFamily="34" charset="0"/>
              <a:ea typeface="Tahoma" panose="020B0604030504040204" pitchFamily="34" charset="0"/>
              <a:cs typeface="Tahoma" panose="020B0604030504040204" pitchFamily="34" charset="0"/>
            </a:endParaRPr>
          </a:p>
        </p:txBody>
      </p:sp>
      <p:sp>
        <p:nvSpPr>
          <p:cNvPr id="7" name="Rounded Rectangle 6"/>
          <p:cNvSpPr/>
          <p:nvPr/>
        </p:nvSpPr>
        <p:spPr bwMode="auto">
          <a:xfrm>
            <a:off x="764832" y="396687"/>
            <a:ext cx="2723030" cy="474009"/>
          </a:xfrm>
          <a:prstGeom prst="roundRect">
            <a:avLst>
              <a:gd name="adj" fmla="val 48582"/>
            </a:avLst>
          </a:prstGeom>
          <a:solidFill>
            <a:srgbClr val="FFC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wrap="none"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latinLnBrk="1">
              <a:defRPr/>
            </a:pPr>
            <a:r>
              <a:rPr lang="en-US" sz="3300" b="1" spc="3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rebuchet MS" pitchFamily="34" charset="0"/>
                <a:ea typeface="-갯마을L" pitchFamily="18" charset="-127"/>
              </a:rPr>
              <a:t>GENDER</a:t>
            </a:r>
            <a:endParaRPr lang="en-US" sz="1800" b="1" spc="3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rebuchet MS" pitchFamily="34" charset="0"/>
              <a:ea typeface="-갯마을L" pitchFamily="18" charset="-127"/>
            </a:endParaRPr>
          </a:p>
        </p:txBody>
      </p:sp>
      <p:sp>
        <p:nvSpPr>
          <p:cNvPr id="8" name="Rounded Rectangle 7"/>
          <p:cNvSpPr/>
          <p:nvPr/>
        </p:nvSpPr>
        <p:spPr bwMode="auto">
          <a:xfrm>
            <a:off x="5080469" y="3750343"/>
            <a:ext cx="2723030" cy="474009"/>
          </a:xfrm>
          <a:prstGeom prst="roundRect">
            <a:avLst>
              <a:gd name="adj" fmla="val 48582"/>
            </a:avLst>
          </a:prstGeom>
          <a:ln>
            <a:headEnd type="none" w="med" len="med"/>
            <a:tailEnd type="none" w="med" len="med"/>
          </a:ln>
          <a:scene3d>
            <a:camera prst="perspectiveBelow"/>
            <a:lightRig rig="threePt" dir="t">
              <a:rot lat="0" lon="0" rev="1200000"/>
            </a:lightRig>
          </a:scene3d>
          <a:sp3d>
            <a:bevelT w="63500" h="25400"/>
          </a:sp3d>
        </p:spPr>
        <p:style>
          <a:lnRef idx="0">
            <a:schemeClr val="accent6"/>
          </a:lnRef>
          <a:fillRef idx="3">
            <a:schemeClr val="accent6"/>
          </a:fillRef>
          <a:effectRef idx="3">
            <a:schemeClr val="accent6"/>
          </a:effectRef>
          <a:fontRef idx="minor">
            <a:schemeClr val="lt1"/>
          </a:fontRef>
        </p:style>
        <p:txBody>
          <a:bodyPr wrap="none"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latinLnBrk="1">
              <a:defRPr/>
            </a:pPr>
            <a:r>
              <a:rPr lang="en-US" sz="3300" b="1" dirty="0">
                <a:ln w="11430"/>
                <a:solidFill>
                  <a:srgbClr val="66FFFF"/>
                </a:solidFill>
                <a:effectLst>
                  <a:outerShdw blurRad="50800" dist="39000" dir="5460000" algn="tl">
                    <a:srgbClr val="000000">
                      <a:alpha val="38000"/>
                    </a:srgbClr>
                  </a:outerShdw>
                </a:effectLst>
                <a:latin typeface="Trebuchet MS" pitchFamily="34" charset="0"/>
                <a:ea typeface="-갯마을L" pitchFamily="18" charset="-127"/>
              </a:rPr>
              <a:t>SEKS</a:t>
            </a:r>
            <a:endParaRPr lang="en-US" sz="1800" b="1" dirty="0">
              <a:ln w="11430"/>
              <a:solidFill>
                <a:srgbClr val="66FFFF"/>
              </a:solidFill>
              <a:effectLst>
                <a:outerShdw blurRad="50800" dist="39000" dir="5460000" algn="tl">
                  <a:srgbClr val="000000">
                    <a:alpha val="38000"/>
                  </a:srgbClr>
                </a:outerShdw>
              </a:effectLst>
              <a:latin typeface="Trebuchet MS" pitchFamily="34" charset="0"/>
              <a:ea typeface="-갯마을L" pitchFamily="18" charset="-127"/>
            </a:endParaRPr>
          </a:p>
        </p:txBody>
      </p:sp>
      <p:sp>
        <p:nvSpPr>
          <p:cNvPr id="18" name="Rectangle 3"/>
          <p:cNvSpPr txBox="1">
            <a:spLocks noChangeArrowheads="1"/>
          </p:cNvSpPr>
          <p:nvPr/>
        </p:nvSpPr>
        <p:spPr bwMode="auto">
          <a:xfrm>
            <a:off x="4884667" y="4287518"/>
            <a:ext cx="3114635" cy="1827432"/>
          </a:xfrm>
          <a:prstGeom prst="rect">
            <a:avLst/>
          </a:prstGeom>
          <a:solidFill>
            <a:srgbClr val="FFFFFF"/>
          </a:solidFill>
          <a:ln>
            <a:solidFill>
              <a:srgbClr val="000000"/>
            </a:solidFill>
            <a:miter lim="800000"/>
            <a:headEnd/>
            <a:tailEnd/>
          </a:ln>
        </p:spPr>
        <p:txBody>
          <a:bodyPr vert="horz" wrap="square" lIns="68580" tIns="34290" rIns="68580" bIns="34290" numCol="1" anchor="t" anchorCtr="0" compatLnSpc="1">
            <a:prstTxWarp prst="textNoShape">
              <a:avLst/>
            </a:prstTxWarp>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id-ID" sz="1400" b="1" dirty="0">
                <a:solidFill>
                  <a:schemeClr val="bg2"/>
                </a:solidFill>
                <a:latin typeface="Tahoma" panose="020B0604030504040204" pitchFamily="34" charset="0"/>
                <a:ea typeface="Tahoma" panose="020B0604030504040204" pitchFamily="34" charset="0"/>
                <a:cs typeface="Tahoma" panose="020B0604030504040204" pitchFamily="34" charset="0"/>
              </a:rPr>
              <a:t>Perbedaan jenis kelamin yang ditentukan secara biologis, yang secara fisik melekat pada masing-masing jenis kelamin, perempuan dan laki-laki. Perbedaan jenis kelamin merupakan kodrat atau ketentuan Tuhan sehingga sifatnya permanen dan universal.</a:t>
            </a:r>
            <a:endParaRPr lang="en-US" sz="1400" b="1" dirty="0">
              <a:solidFill>
                <a:schemeClr val="bg2"/>
              </a:solidFill>
              <a:latin typeface="Tahoma" panose="020B0604030504040204" pitchFamily="34" charset="0"/>
              <a:ea typeface="Tahoma" panose="020B0604030504040204" pitchFamily="34" charset="0"/>
              <a:cs typeface="Tahoma" panose="020B0604030504040204" pitchFamily="34" charset="0"/>
            </a:endParaRPr>
          </a:p>
        </p:txBody>
      </p:sp>
      <p:sp>
        <p:nvSpPr>
          <p:cNvPr id="19" name="Left Arrow 18"/>
          <p:cNvSpPr/>
          <p:nvPr/>
        </p:nvSpPr>
        <p:spPr>
          <a:xfrm>
            <a:off x="4151377" y="4999848"/>
            <a:ext cx="537488" cy="40277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a:p>
        </p:txBody>
      </p:sp>
      <p:sp>
        <p:nvSpPr>
          <p:cNvPr id="20" name="Right Arrow 19"/>
          <p:cNvSpPr/>
          <p:nvPr/>
        </p:nvSpPr>
        <p:spPr>
          <a:xfrm>
            <a:off x="3782139" y="1844377"/>
            <a:ext cx="493945" cy="4027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0"/>
          </a:p>
        </p:txBody>
      </p:sp>
      <p:pic>
        <p:nvPicPr>
          <p:cNvPr id="10" name="Gambar 9">
            <a:extLst>
              <a:ext uri="{FF2B5EF4-FFF2-40B4-BE49-F238E27FC236}">
                <a16:creationId xmlns:a16="http://schemas.microsoft.com/office/drawing/2014/main" id="{4289E33B-CA15-3445-922B-84B894039128}"/>
              </a:ext>
            </a:extLst>
          </p:cNvPr>
          <p:cNvPicPr>
            <a:picLocks noChangeAspect="1"/>
          </p:cNvPicPr>
          <p:nvPr/>
        </p:nvPicPr>
        <p:blipFill rotWithShape="1">
          <a:blip r:embed="rId2">
            <a:extLst>
              <a:ext uri="{28A0092B-C50C-407E-A947-70E740481C1C}">
                <a14:useLocalDpi xmlns:a14="http://schemas.microsoft.com/office/drawing/2010/main" val="0"/>
              </a:ext>
            </a:extLst>
          </a:blip>
          <a:srcRect l="33094" t="1257" r="30918" b="-1257"/>
          <a:stretch/>
        </p:blipFill>
        <p:spPr>
          <a:xfrm>
            <a:off x="868994" y="3699109"/>
            <a:ext cx="1533258" cy="2391978"/>
          </a:xfrm>
          <a:prstGeom prst="rect">
            <a:avLst/>
          </a:prstGeom>
        </p:spPr>
      </p:pic>
      <p:pic>
        <p:nvPicPr>
          <p:cNvPr id="12" name="Gambar 11">
            <a:extLst>
              <a:ext uri="{FF2B5EF4-FFF2-40B4-BE49-F238E27FC236}">
                <a16:creationId xmlns:a16="http://schemas.microsoft.com/office/drawing/2014/main" id="{D2EFF61E-FFF9-E645-AC4F-36AEF8251DD5}"/>
              </a:ext>
            </a:extLst>
          </p:cNvPr>
          <p:cNvPicPr>
            <a:picLocks noChangeAspect="1"/>
          </p:cNvPicPr>
          <p:nvPr/>
        </p:nvPicPr>
        <p:blipFill rotWithShape="1">
          <a:blip r:embed="rId3">
            <a:extLst>
              <a:ext uri="{28A0092B-C50C-407E-A947-70E740481C1C}">
                <a14:useLocalDpi xmlns:a14="http://schemas.microsoft.com/office/drawing/2010/main" val="0"/>
              </a:ext>
            </a:extLst>
          </a:blip>
          <a:srcRect l="27757" r="31615"/>
          <a:stretch/>
        </p:blipFill>
        <p:spPr>
          <a:xfrm>
            <a:off x="2415846" y="3699109"/>
            <a:ext cx="1524195" cy="2391978"/>
          </a:xfrm>
          <a:prstGeom prst="rect">
            <a:avLst/>
          </a:prstGeom>
        </p:spPr>
      </p:pic>
      <p:pic>
        <p:nvPicPr>
          <p:cNvPr id="15" name="Gambar 14">
            <a:extLst>
              <a:ext uri="{FF2B5EF4-FFF2-40B4-BE49-F238E27FC236}">
                <a16:creationId xmlns:a16="http://schemas.microsoft.com/office/drawing/2014/main" id="{799D3CD0-DEA4-2444-B1E3-E9BED459CCC4}"/>
              </a:ext>
            </a:extLst>
          </p:cNvPr>
          <p:cNvPicPr>
            <a:picLocks noChangeAspect="1"/>
          </p:cNvPicPr>
          <p:nvPr/>
        </p:nvPicPr>
        <p:blipFill rotWithShape="1">
          <a:blip r:embed="rId4">
            <a:extLst>
              <a:ext uri="{28A0092B-C50C-407E-A947-70E740481C1C}">
                <a14:useLocalDpi xmlns:a14="http://schemas.microsoft.com/office/drawing/2010/main" val="0"/>
              </a:ext>
            </a:extLst>
          </a:blip>
          <a:srcRect l="11437" r="42087"/>
          <a:stretch/>
        </p:blipFill>
        <p:spPr>
          <a:xfrm>
            <a:off x="4688865" y="964032"/>
            <a:ext cx="1533258" cy="2415841"/>
          </a:xfrm>
          <a:prstGeom prst="rect">
            <a:avLst/>
          </a:prstGeom>
        </p:spPr>
      </p:pic>
      <p:pic>
        <p:nvPicPr>
          <p:cNvPr id="22" name="Gambar 21">
            <a:extLst>
              <a:ext uri="{FF2B5EF4-FFF2-40B4-BE49-F238E27FC236}">
                <a16:creationId xmlns:a16="http://schemas.microsoft.com/office/drawing/2014/main" id="{59FDC9AA-4EC7-6143-BD70-6B6C50F5F6F6}"/>
              </a:ext>
            </a:extLst>
          </p:cNvPr>
          <p:cNvPicPr>
            <a:picLocks noChangeAspect="1"/>
          </p:cNvPicPr>
          <p:nvPr/>
        </p:nvPicPr>
        <p:blipFill rotWithShape="1">
          <a:blip r:embed="rId5">
            <a:extLst>
              <a:ext uri="{28A0092B-C50C-407E-A947-70E740481C1C}">
                <a14:useLocalDpi xmlns:a14="http://schemas.microsoft.com/office/drawing/2010/main" val="0"/>
              </a:ext>
            </a:extLst>
          </a:blip>
          <a:srcRect l="16529" t="-776" r="18256" b="776"/>
          <a:stretch/>
        </p:blipFill>
        <p:spPr>
          <a:xfrm>
            <a:off x="6235717" y="964032"/>
            <a:ext cx="1524195" cy="2415841"/>
          </a:xfrm>
          <a:prstGeom prst="rect">
            <a:avLst/>
          </a:prstGeom>
        </p:spPr>
      </p:pic>
    </p:spTree>
    <p:extLst>
      <p:ext uri="{BB962C8B-B14F-4D97-AF65-F5344CB8AC3E}">
        <p14:creationId xmlns:p14="http://schemas.microsoft.com/office/powerpoint/2010/main" val="178644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866517975"/>
              </p:ext>
            </p:extLst>
          </p:nvPr>
        </p:nvGraphicFramePr>
        <p:xfrm>
          <a:off x="484985" y="1265957"/>
          <a:ext cx="8146734" cy="4562583"/>
        </p:xfrm>
        <a:graphic>
          <a:graphicData uri="http://schemas.openxmlformats.org/drawingml/2006/table">
            <a:tbl>
              <a:tblPr firstRow="1" firstCol="1" bandRow="1">
                <a:tableStyleId>{5C22544A-7EE6-4342-B048-85BDC9FD1C3A}</a:tableStyleId>
              </a:tblPr>
              <a:tblGrid>
                <a:gridCol w="1203138">
                  <a:extLst>
                    <a:ext uri="{9D8B030D-6E8A-4147-A177-3AD203B41FA5}">
                      <a16:colId xmlns:a16="http://schemas.microsoft.com/office/drawing/2014/main" val="3467717737"/>
                    </a:ext>
                  </a:extLst>
                </a:gridCol>
                <a:gridCol w="1777154">
                  <a:extLst>
                    <a:ext uri="{9D8B030D-6E8A-4147-A177-3AD203B41FA5}">
                      <a16:colId xmlns:a16="http://schemas.microsoft.com/office/drawing/2014/main" val="2919585675"/>
                    </a:ext>
                  </a:extLst>
                </a:gridCol>
                <a:gridCol w="2583221">
                  <a:extLst>
                    <a:ext uri="{9D8B030D-6E8A-4147-A177-3AD203B41FA5}">
                      <a16:colId xmlns:a16="http://schemas.microsoft.com/office/drawing/2014/main" val="3410589441"/>
                    </a:ext>
                  </a:extLst>
                </a:gridCol>
                <a:gridCol w="2583221">
                  <a:extLst>
                    <a:ext uri="{9D8B030D-6E8A-4147-A177-3AD203B41FA5}">
                      <a16:colId xmlns:a16="http://schemas.microsoft.com/office/drawing/2014/main" val="2219813050"/>
                    </a:ext>
                  </a:extLst>
                </a:gridCol>
              </a:tblGrid>
              <a:tr h="603462">
                <a:tc>
                  <a:txBody>
                    <a:bodyPr/>
                    <a:lstStyle/>
                    <a:p>
                      <a:pPr algn="ctr">
                        <a:lnSpc>
                          <a:spcPct val="100000"/>
                        </a:lnSpc>
                        <a:spcAft>
                          <a:spcPts val="0"/>
                        </a:spcAft>
                      </a:pPr>
                      <a:r>
                        <a:rPr lang="id-ID" sz="1400" dirty="0">
                          <a:solidFill>
                            <a:schemeClr val="bg2"/>
                          </a:solidFill>
                          <a:effectLst/>
                          <a:latin typeface="Arial" panose="020B0604020202020204" pitchFamily="34" charset="0"/>
                          <a:cs typeface="Arial" panose="020B0604020202020204" pitchFamily="34" charset="0"/>
                        </a:rPr>
                        <a:t>Dimensi</a:t>
                      </a:r>
                      <a:endParaRPr lang="id-ID" sz="2000" dirty="0">
                        <a:solidFill>
                          <a:schemeClr val="bg2"/>
                        </a:solidFill>
                        <a:effectLst/>
                        <a:latin typeface="Arial" panose="020B0604020202020204" pitchFamily="34" charset="0"/>
                        <a:cs typeface="Arial" panose="020B0604020202020204" pitchFamily="34" charset="0"/>
                      </a:endParaRPr>
                    </a:p>
                    <a:p>
                      <a:pPr algn="ctr">
                        <a:lnSpc>
                          <a:spcPct val="100000"/>
                        </a:lnSpc>
                        <a:spcAft>
                          <a:spcPts val="0"/>
                        </a:spcAft>
                      </a:pPr>
                      <a:r>
                        <a:rPr lang="id-ID" sz="1400" dirty="0">
                          <a:solidFill>
                            <a:schemeClr val="bg2"/>
                          </a:solidFill>
                          <a:effectLst/>
                          <a:latin typeface="Arial" panose="020B0604020202020204" pitchFamily="34" charset="0"/>
                          <a:cs typeface="Arial" panose="020B0604020202020204" pitchFamily="34" charset="0"/>
                        </a:rPr>
                        <a:t>Identitas Gender</a:t>
                      </a:r>
                      <a:endParaRPr lang="id-ID" sz="20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a:txBody>
                  <a:tcPr marL="67889" marR="67889" marT="0" marB="0" anchor="ctr">
                    <a:solidFill>
                      <a:srgbClr val="FFC000"/>
                    </a:solidFill>
                  </a:tcPr>
                </a:tc>
                <a:tc>
                  <a:txBody>
                    <a:bodyPr/>
                    <a:lstStyle/>
                    <a:p>
                      <a:pPr algn="ctr">
                        <a:lnSpc>
                          <a:spcPct val="100000"/>
                        </a:lnSpc>
                        <a:spcAft>
                          <a:spcPts val="0"/>
                        </a:spcAft>
                      </a:pPr>
                      <a:r>
                        <a:rPr lang="id-ID" sz="1400">
                          <a:solidFill>
                            <a:schemeClr val="bg2"/>
                          </a:solidFill>
                          <a:effectLst/>
                          <a:latin typeface="Arial" panose="020B0604020202020204" pitchFamily="34" charset="0"/>
                          <a:cs typeface="Arial" panose="020B0604020202020204" pitchFamily="34" charset="0"/>
                        </a:rPr>
                        <a:t>Kondisi Fisik</a:t>
                      </a:r>
                      <a:endParaRPr lang="id-ID" sz="2000">
                        <a:solidFill>
                          <a:schemeClr val="bg2"/>
                        </a:solidFill>
                        <a:effectLst/>
                        <a:latin typeface="Arial" panose="020B0604020202020204" pitchFamily="34" charset="0"/>
                        <a:ea typeface="Calibri" panose="020F0502020204030204" pitchFamily="34" charset="0"/>
                        <a:cs typeface="Arial" panose="020B0604020202020204" pitchFamily="34" charset="0"/>
                      </a:endParaRPr>
                    </a:p>
                  </a:txBody>
                  <a:tcPr marL="67889" marR="67889" marT="0" marB="0" anchor="ctr">
                    <a:solidFill>
                      <a:srgbClr val="FFC000"/>
                    </a:solidFill>
                  </a:tcPr>
                </a:tc>
                <a:tc>
                  <a:txBody>
                    <a:bodyPr/>
                    <a:lstStyle/>
                    <a:p>
                      <a:pPr algn="ctr">
                        <a:lnSpc>
                          <a:spcPct val="100000"/>
                        </a:lnSpc>
                        <a:spcAft>
                          <a:spcPts val="0"/>
                        </a:spcAft>
                      </a:pPr>
                      <a:r>
                        <a:rPr lang="id-ID" sz="1400">
                          <a:solidFill>
                            <a:schemeClr val="bg2"/>
                          </a:solidFill>
                          <a:effectLst/>
                          <a:latin typeface="Arial" panose="020B0604020202020204" pitchFamily="34" charset="0"/>
                          <a:cs typeface="Arial" panose="020B0604020202020204" pitchFamily="34" charset="0"/>
                        </a:rPr>
                        <a:t>Sifat</a:t>
                      </a:r>
                      <a:endParaRPr lang="id-ID" sz="2000">
                        <a:solidFill>
                          <a:schemeClr val="bg2"/>
                        </a:solidFill>
                        <a:effectLst/>
                        <a:latin typeface="Arial" panose="020B0604020202020204" pitchFamily="34" charset="0"/>
                        <a:ea typeface="Calibri" panose="020F0502020204030204" pitchFamily="34" charset="0"/>
                        <a:cs typeface="Arial" panose="020B0604020202020204" pitchFamily="34" charset="0"/>
                      </a:endParaRPr>
                    </a:p>
                  </a:txBody>
                  <a:tcPr marL="67889" marR="67889" marT="0" marB="0" anchor="ctr">
                    <a:solidFill>
                      <a:srgbClr val="FFC000"/>
                    </a:solidFill>
                  </a:tcPr>
                </a:tc>
                <a:tc>
                  <a:txBody>
                    <a:bodyPr/>
                    <a:lstStyle/>
                    <a:p>
                      <a:pPr algn="ctr">
                        <a:lnSpc>
                          <a:spcPct val="100000"/>
                        </a:lnSpc>
                        <a:spcAft>
                          <a:spcPts val="0"/>
                        </a:spcAft>
                      </a:pPr>
                      <a:r>
                        <a:rPr lang="id-ID" sz="1400" dirty="0">
                          <a:solidFill>
                            <a:schemeClr val="bg2"/>
                          </a:solidFill>
                          <a:effectLst/>
                          <a:latin typeface="Arial" panose="020B0604020202020204" pitchFamily="34" charset="0"/>
                          <a:cs typeface="Arial" panose="020B0604020202020204" pitchFamily="34" charset="0"/>
                        </a:rPr>
                        <a:t>Pemikiran</a:t>
                      </a:r>
                      <a:endParaRPr lang="id-ID" sz="20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a:txBody>
                  <a:tcPr marL="67889" marR="67889" marT="0" marB="0" anchor="ctr">
                    <a:solidFill>
                      <a:srgbClr val="FFC000"/>
                    </a:solidFill>
                  </a:tcPr>
                </a:tc>
                <a:extLst>
                  <a:ext uri="{0D108BD9-81ED-4DB2-BD59-A6C34878D82A}">
                    <a16:rowId xmlns:a16="http://schemas.microsoft.com/office/drawing/2014/main" val="3765018756"/>
                  </a:ext>
                </a:extLst>
              </a:tr>
              <a:tr h="301731">
                <a:tc rowSpan="6">
                  <a:txBody>
                    <a:bodyPr/>
                    <a:lstStyle/>
                    <a:p>
                      <a:pPr algn="just">
                        <a:lnSpc>
                          <a:spcPct val="100000"/>
                        </a:lnSpc>
                        <a:spcAft>
                          <a:spcPts val="0"/>
                        </a:spcAft>
                      </a:pPr>
                      <a:r>
                        <a:rPr lang="id-ID" sz="1400" dirty="0">
                          <a:solidFill>
                            <a:schemeClr val="bg2"/>
                          </a:solidFill>
                          <a:effectLst/>
                          <a:latin typeface="Arial" panose="020B0604020202020204" pitchFamily="34" charset="0"/>
                          <a:cs typeface="Arial" panose="020B0604020202020204" pitchFamily="34" charset="0"/>
                        </a:rPr>
                        <a:t>Feminin</a:t>
                      </a:r>
                      <a:endParaRPr lang="id-ID" sz="20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a:txBody>
                  <a:tcPr marL="67889" marR="67889" marT="0" marB="0">
                    <a:solidFill>
                      <a:srgbClr val="FF99FF"/>
                    </a:solidFill>
                  </a:tcPr>
                </a:tc>
                <a:tc>
                  <a:txBody>
                    <a:bodyPr/>
                    <a:lstStyle/>
                    <a:p>
                      <a:pPr algn="l">
                        <a:lnSpc>
                          <a:spcPct val="100000"/>
                        </a:lnSpc>
                        <a:spcAft>
                          <a:spcPts val="0"/>
                        </a:spcAft>
                      </a:pPr>
                      <a:r>
                        <a:rPr lang="id-ID" sz="1400" dirty="0">
                          <a:solidFill>
                            <a:schemeClr val="bg2"/>
                          </a:solidFill>
                          <a:effectLst/>
                          <a:latin typeface="Arial" panose="020B0604020202020204" pitchFamily="34" charset="0"/>
                          <a:cs typeface="Arial" panose="020B0604020202020204" pitchFamily="34" charset="0"/>
                        </a:rPr>
                        <a:t>Cantik</a:t>
                      </a:r>
                      <a:endParaRPr lang="id-ID" sz="20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a:txBody>
                  <a:tcPr marL="67889" marR="67889" marT="0" marB="0">
                    <a:solidFill>
                      <a:srgbClr val="FF99FF"/>
                    </a:solidFill>
                  </a:tcPr>
                </a:tc>
                <a:tc>
                  <a:txBody>
                    <a:bodyPr/>
                    <a:lstStyle/>
                    <a:p>
                      <a:pPr algn="l">
                        <a:lnSpc>
                          <a:spcPct val="100000"/>
                        </a:lnSpc>
                        <a:spcAft>
                          <a:spcPts val="0"/>
                        </a:spcAft>
                      </a:pPr>
                      <a:r>
                        <a:rPr lang="id-ID" sz="1400" dirty="0">
                          <a:solidFill>
                            <a:schemeClr val="bg2"/>
                          </a:solidFill>
                          <a:effectLst/>
                          <a:latin typeface="Arial" panose="020B0604020202020204" pitchFamily="34" charset="0"/>
                          <a:cs typeface="Arial" panose="020B0604020202020204" pitchFamily="34" charset="0"/>
                        </a:rPr>
                        <a:t>Penuh kasih sayang</a:t>
                      </a:r>
                      <a:endParaRPr lang="id-ID" sz="20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a:txBody>
                  <a:tcPr marL="67889" marR="67889" marT="0" marB="0">
                    <a:solidFill>
                      <a:srgbClr val="FF99FF"/>
                    </a:solidFill>
                  </a:tcPr>
                </a:tc>
                <a:tc>
                  <a:txBody>
                    <a:bodyPr/>
                    <a:lstStyle/>
                    <a:p>
                      <a:pPr algn="l">
                        <a:lnSpc>
                          <a:spcPct val="100000"/>
                        </a:lnSpc>
                        <a:spcAft>
                          <a:spcPts val="0"/>
                        </a:spcAft>
                      </a:pPr>
                      <a:r>
                        <a:rPr lang="id-ID" sz="1400" dirty="0">
                          <a:solidFill>
                            <a:schemeClr val="bg2"/>
                          </a:solidFill>
                          <a:effectLst/>
                          <a:latin typeface="Arial" panose="020B0604020202020204" pitchFamily="34" charset="0"/>
                          <a:cs typeface="Arial" panose="020B0604020202020204" pitchFamily="34" charset="0"/>
                        </a:rPr>
                        <a:t>Imaginatif</a:t>
                      </a:r>
                      <a:endParaRPr lang="id-ID" sz="20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a:txBody>
                  <a:tcPr marL="67889" marR="67889" marT="0" marB="0">
                    <a:solidFill>
                      <a:srgbClr val="FF99FF"/>
                    </a:solidFill>
                  </a:tcPr>
                </a:tc>
                <a:extLst>
                  <a:ext uri="{0D108BD9-81ED-4DB2-BD59-A6C34878D82A}">
                    <a16:rowId xmlns:a16="http://schemas.microsoft.com/office/drawing/2014/main" val="3893117840"/>
                  </a:ext>
                </a:extLst>
              </a:tr>
              <a:tr h="301731">
                <a:tc vMerge="1">
                  <a:txBody>
                    <a:bodyPr/>
                    <a:lstStyle/>
                    <a:p>
                      <a:endParaRPr lang="id-ID"/>
                    </a:p>
                  </a:txBody>
                  <a:tcPr/>
                </a:tc>
                <a:tc>
                  <a:txBody>
                    <a:bodyPr/>
                    <a:lstStyle/>
                    <a:p>
                      <a:pPr algn="l">
                        <a:lnSpc>
                          <a:spcPct val="100000"/>
                        </a:lnSpc>
                        <a:spcAft>
                          <a:spcPts val="0"/>
                        </a:spcAft>
                      </a:pPr>
                      <a:r>
                        <a:rPr lang="id-ID" sz="1400" dirty="0">
                          <a:solidFill>
                            <a:schemeClr val="bg2"/>
                          </a:solidFill>
                          <a:effectLst/>
                          <a:latin typeface="Arial" panose="020B0604020202020204" pitchFamily="34" charset="0"/>
                          <a:cs typeface="Arial" panose="020B0604020202020204" pitchFamily="34" charset="0"/>
                        </a:rPr>
                        <a:t>Seksi</a:t>
                      </a:r>
                      <a:endParaRPr lang="id-ID" sz="20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a:txBody>
                  <a:tcPr marL="67889" marR="67889" marT="0" marB="0">
                    <a:solidFill>
                      <a:srgbClr val="FF99FF"/>
                    </a:solidFill>
                  </a:tcPr>
                </a:tc>
                <a:tc>
                  <a:txBody>
                    <a:bodyPr/>
                    <a:lstStyle/>
                    <a:p>
                      <a:pPr algn="l">
                        <a:lnSpc>
                          <a:spcPct val="100000"/>
                        </a:lnSpc>
                        <a:spcAft>
                          <a:spcPts val="0"/>
                        </a:spcAft>
                      </a:pPr>
                      <a:r>
                        <a:rPr lang="id-ID" sz="1400" dirty="0">
                          <a:solidFill>
                            <a:schemeClr val="bg2"/>
                          </a:solidFill>
                          <a:effectLst/>
                          <a:latin typeface="Arial" panose="020B0604020202020204" pitchFamily="34" charset="0"/>
                          <a:cs typeface="Arial" panose="020B0604020202020204" pitchFamily="34" charset="0"/>
                        </a:rPr>
                        <a:t>Penuh rasa simpati</a:t>
                      </a:r>
                      <a:endParaRPr lang="id-ID" sz="20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a:txBody>
                  <a:tcPr marL="67889" marR="67889" marT="0" marB="0">
                    <a:solidFill>
                      <a:srgbClr val="FF99FF"/>
                    </a:solidFill>
                  </a:tcPr>
                </a:tc>
                <a:tc>
                  <a:txBody>
                    <a:bodyPr/>
                    <a:lstStyle/>
                    <a:p>
                      <a:pPr algn="l">
                        <a:lnSpc>
                          <a:spcPct val="100000"/>
                        </a:lnSpc>
                        <a:spcAft>
                          <a:spcPts val="0"/>
                        </a:spcAft>
                      </a:pPr>
                      <a:r>
                        <a:rPr lang="id-ID" sz="1400" dirty="0">
                          <a:solidFill>
                            <a:schemeClr val="bg2"/>
                          </a:solidFill>
                          <a:effectLst/>
                          <a:latin typeface="Arial" panose="020B0604020202020204" pitchFamily="34" charset="0"/>
                          <a:cs typeface="Arial" panose="020B0604020202020204" pitchFamily="34" charset="0"/>
                        </a:rPr>
                        <a:t>Berdasarkan intuisi</a:t>
                      </a:r>
                      <a:endParaRPr lang="id-ID" sz="20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a:txBody>
                  <a:tcPr marL="67889" marR="67889" marT="0" marB="0">
                    <a:solidFill>
                      <a:srgbClr val="FF99FF"/>
                    </a:solidFill>
                  </a:tcPr>
                </a:tc>
                <a:extLst>
                  <a:ext uri="{0D108BD9-81ED-4DB2-BD59-A6C34878D82A}">
                    <a16:rowId xmlns:a16="http://schemas.microsoft.com/office/drawing/2014/main" val="3132678143"/>
                  </a:ext>
                </a:extLst>
              </a:tr>
              <a:tr h="301731">
                <a:tc vMerge="1">
                  <a:txBody>
                    <a:bodyPr/>
                    <a:lstStyle/>
                    <a:p>
                      <a:endParaRPr lang="id-ID"/>
                    </a:p>
                  </a:txBody>
                  <a:tcPr/>
                </a:tc>
                <a:tc>
                  <a:txBody>
                    <a:bodyPr/>
                    <a:lstStyle/>
                    <a:p>
                      <a:pPr algn="l">
                        <a:lnSpc>
                          <a:spcPct val="100000"/>
                        </a:lnSpc>
                        <a:spcAft>
                          <a:spcPts val="0"/>
                        </a:spcAft>
                      </a:pPr>
                      <a:r>
                        <a:rPr lang="id-ID" sz="1400" dirty="0">
                          <a:solidFill>
                            <a:schemeClr val="bg2"/>
                          </a:solidFill>
                          <a:effectLst/>
                          <a:latin typeface="Arial" panose="020B0604020202020204" pitchFamily="34" charset="0"/>
                          <a:cs typeface="Arial" panose="020B0604020202020204" pitchFamily="34" charset="0"/>
                        </a:rPr>
                        <a:t>Menawan</a:t>
                      </a:r>
                      <a:endParaRPr lang="id-ID" sz="20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a:txBody>
                  <a:tcPr marL="67889" marR="67889" marT="0" marB="0">
                    <a:solidFill>
                      <a:srgbClr val="FF99FF"/>
                    </a:solidFill>
                  </a:tcPr>
                </a:tc>
                <a:tc>
                  <a:txBody>
                    <a:bodyPr/>
                    <a:lstStyle/>
                    <a:p>
                      <a:pPr algn="l">
                        <a:lnSpc>
                          <a:spcPct val="100000"/>
                        </a:lnSpc>
                        <a:spcAft>
                          <a:spcPts val="0"/>
                        </a:spcAft>
                      </a:pPr>
                      <a:r>
                        <a:rPr lang="id-ID" sz="1400" dirty="0">
                          <a:solidFill>
                            <a:schemeClr val="bg2"/>
                          </a:solidFill>
                          <a:effectLst/>
                          <a:latin typeface="Arial" panose="020B0604020202020204" pitchFamily="34" charset="0"/>
                          <a:cs typeface="Arial" panose="020B0604020202020204" pitchFamily="34" charset="0"/>
                        </a:rPr>
                        <a:t>Lembut</a:t>
                      </a:r>
                      <a:endParaRPr lang="id-ID" sz="20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a:txBody>
                  <a:tcPr marL="67889" marR="67889" marT="0" marB="0">
                    <a:solidFill>
                      <a:srgbClr val="FF99FF"/>
                    </a:solidFill>
                  </a:tcPr>
                </a:tc>
                <a:tc>
                  <a:txBody>
                    <a:bodyPr/>
                    <a:lstStyle/>
                    <a:p>
                      <a:pPr algn="l">
                        <a:lnSpc>
                          <a:spcPct val="100000"/>
                        </a:lnSpc>
                        <a:spcAft>
                          <a:spcPts val="0"/>
                        </a:spcAft>
                      </a:pPr>
                      <a:r>
                        <a:rPr lang="id-ID" sz="1400" dirty="0">
                          <a:solidFill>
                            <a:schemeClr val="bg2"/>
                          </a:solidFill>
                          <a:effectLst/>
                          <a:latin typeface="Arial" panose="020B0604020202020204" pitchFamily="34" charset="0"/>
                          <a:cs typeface="Arial" panose="020B0604020202020204" pitchFamily="34" charset="0"/>
                        </a:rPr>
                        <a:t>Artistik</a:t>
                      </a:r>
                      <a:endParaRPr lang="id-ID" sz="20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a:txBody>
                  <a:tcPr marL="67889" marR="67889" marT="0" marB="0">
                    <a:solidFill>
                      <a:srgbClr val="FF99FF"/>
                    </a:solidFill>
                  </a:tcPr>
                </a:tc>
                <a:extLst>
                  <a:ext uri="{0D108BD9-81ED-4DB2-BD59-A6C34878D82A}">
                    <a16:rowId xmlns:a16="http://schemas.microsoft.com/office/drawing/2014/main" val="3730779037"/>
                  </a:ext>
                </a:extLst>
              </a:tr>
              <a:tr h="301731">
                <a:tc vMerge="1">
                  <a:txBody>
                    <a:bodyPr/>
                    <a:lstStyle/>
                    <a:p>
                      <a:endParaRPr lang="id-ID"/>
                    </a:p>
                  </a:txBody>
                  <a:tcPr/>
                </a:tc>
                <a:tc>
                  <a:txBody>
                    <a:bodyPr/>
                    <a:lstStyle/>
                    <a:p>
                      <a:pPr algn="l">
                        <a:lnSpc>
                          <a:spcPct val="100000"/>
                        </a:lnSpc>
                        <a:spcAft>
                          <a:spcPts val="0"/>
                        </a:spcAft>
                      </a:pPr>
                      <a:r>
                        <a:rPr lang="id-ID" sz="1400" dirty="0">
                          <a:solidFill>
                            <a:schemeClr val="bg2"/>
                          </a:solidFill>
                          <a:effectLst/>
                          <a:latin typeface="Arial" panose="020B0604020202020204" pitchFamily="34" charset="0"/>
                          <a:cs typeface="Arial" panose="020B0604020202020204" pitchFamily="34" charset="0"/>
                        </a:rPr>
                        <a:t>Bersuara lembut</a:t>
                      </a:r>
                      <a:endParaRPr lang="id-ID" sz="20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a:txBody>
                  <a:tcPr marL="67889" marR="67889" marT="0" marB="0">
                    <a:solidFill>
                      <a:srgbClr val="FF99FF"/>
                    </a:solidFill>
                  </a:tcPr>
                </a:tc>
                <a:tc>
                  <a:txBody>
                    <a:bodyPr/>
                    <a:lstStyle/>
                    <a:p>
                      <a:pPr algn="l">
                        <a:lnSpc>
                          <a:spcPct val="100000"/>
                        </a:lnSpc>
                        <a:spcAft>
                          <a:spcPts val="0"/>
                        </a:spcAft>
                      </a:pPr>
                      <a:r>
                        <a:rPr lang="id-ID" sz="1400" dirty="0">
                          <a:solidFill>
                            <a:schemeClr val="bg2"/>
                          </a:solidFill>
                          <a:effectLst/>
                          <a:latin typeface="Arial" panose="020B0604020202020204" pitchFamily="34" charset="0"/>
                          <a:cs typeface="Arial" panose="020B0604020202020204" pitchFamily="34" charset="0"/>
                        </a:rPr>
                        <a:t>Sensitif</a:t>
                      </a:r>
                      <a:endParaRPr lang="id-ID" sz="20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a:txBody>
                  <a:tcPr marL="67889" marR="67889" marT="0" marB="0">
                    <a:solidFill>
                      <a:srgbClr val="FF99FF"/>
                    </a:solidFill>
                  </a:tcPr>
                </a:tc>
                <a:tc>
                  <a:txBody>
                    <a:bodyPr/>
                    <a:lstStyle/>
                    <a:p>
                      <a:pPr algn="l">
                        <a:lnSpc>
                          <a:spcPct val="100000"/>
                        </a:lnSpc>
                        <a:spcAft>
                          <a:spcPts val="0"/>
                        </a:spcAft>
                      </a:pPr>
                      <a:r>
                        <a:rPr lang="id-ID" sz="1400" dirty="0">
                          <a:solidFill>
                            <a:schemeClr val="bg2"/>
                          </a:solidFill>
                          <a:effectLst/>
                          <a:latin typeface="Arial" panose="020B0604020202020204" pitchFamily="34" charset="0"/>
                          <a:cs typeface="Arial" panose="020B0604020202020204" pitchFamily="34" charset="0"/>
                        </a:rPr>
                        <a:t>Kemampuan berbicara</a:t>
                      </a:r>
                      <a:endParaRPr lang="id-ID" sz="20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a:txBody>
                  <a:tcPr marL="67889" marR="67889" marT="0" marB="0">
                    <a:solidFill>
                      <a:srgbClr val="FF99FF"/>
                    </a:solidFill>
                  </a:tcPr>
                </a:tc>
                <a:extLst>
                  <a:ext uri="{0D108BD9-81ED-4DB2-BD59-A6C34878D82A}">
                    <a16:rowId xmlns:a16="http://schemas.microsoft.com/office/drawing/2014/main" val="1090179123"/>
                  </a:ext>
                </a:extLst>
              </a:tr>
              <a:tr h="301731">
                <a:tc vMerge="1">
                  <a:txBody>
                    <a:bodyPr/>
                    <a:lstStyle/>
                    <a:p>
                      <a:endParaRPr lang="id-ID"/>
                    </a:p>
                  </a:txBody>
                  <a:tcPr/>
                </a:tc>
                <a:tc>
                  <a:txBody>
                    <a:bodyPr/>
                    <a:lstStyle/>
                    <a:p>
                      <a:pPr algn="l">
                        <a:lnSpc>
                          <a:spcPct val="100000"/>
                        </a:lnSpc>
                        <a:spcAft>
                          <a:spcPts val="0"/>
                        </a:spcAft>
                      </a:pPr>
                      <a:r>
                        <a:rPr lang="id-ID" sz="1400" dirty="0">
                          <a:solidFill>
                            <a:schemeClr val="bg2"/>
                          </a:solidFill>
                          <a:effectLst/>
                          <a:latin typeface="Arial" panose="020B0604020202020204" pitchFamily="34" charset="0"/>
                          <a:cs typeface="Arial" panose="020B0604020202020204" pitchFamily="34" charset="0"/>
                        </a:rPr>
                        <a:t>Manis</a:t>
                      </a:r>
                      <a:endParaRPr lang="id-ID" sz="20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a:txBody>
                  <a:tcPr marL="67889" marR="67889" marT="0" marB="0">
                    <a:solidFill>
                      <a:srgbClr val="FF99FF"/>
                    </a:solidFill>
                  </a:tcPr>
                </a:tc>
                <a:tc>
                  <a:txBody>
                    <a:bodyPr/>
                    <a:lstStyle/>
                    <a:p>
                      <a:pPr algn="l">
                        <a:lnSpc>
                          <a:spcPct val="100000"/>
                        </a:lnSpc>
                        <a:spcAft>
                          <a:spcPts val="0"/>
                        </a:spcAft>
                      </a:pPr>
                      <a:r>
                        <a:rPr lang="id-ID" sz="1400" dirty="0">
                          <a:solidFill>
                            <a:schemeClr val="bg2"/>
                          </a:solidFill>
                          <a:effectLst/>
                          <a:latin typeface="Arial" panose="020B0604020202020204" pitchFamily="34" charset="0"/>
                          <a:cs typeface="Arial" panose="020B0604020202020204" pitchFamily="34" charset="0"/>
                        </a:rPr>
                        <a:t>Sentimentil</a:t>
                      </a:r>
                      <a:endParaRPr lang="id-ID" sz="20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a:txBody>
                  <a:tcPr marL="67889" marR="67889" marT="0" marB="0">
                    <a:solidFill>
                      <a:srgbClr val="FF99FF"/>
                    </a:solidFill>
                  </a:tcPr>
                </a:tc>
                <a:tc>
                  <a:txBody>
                    <a:bodyPr/>
                    <a:lstStyle/>
                    <a:p>
                      <a:pPr algn="l">
                        <a:lnSpc>
                          <a:spcPct val="100000"/>
                        </a:lnSpc>
                        <a:spcAft>
                          <a:spcPts val="0"/>
                        </a:spcAft>
                      </a:pPr>
                      <a:r>
                        <a:rPr lang="id-ID" sz="1400" dirty="0">
                          <a:solidFill>
                            <a:schemeClr val="bg2"/>
                          </a:solidFill>
                          <a:effectLst/>
                          <a:latin typeface="Arial" panose="020B0604020202020204" pitchFamily="34" charset="0"/>
                          <a:cs typeface="Arial" panose="020B0604020202020204" pitchFamily="34" charset="0"/>
                        </a:rPr>
                        <a:t>Kreatif</a:t>
                      </a:r>
                      <a:endParaRPr lang="id-ID" sz="20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a:txBody>
                  <a:tcPr marL="67889" marR="67889" marT="0" marB="0">
                    <a:solidFill>
                      <a:srgbClr val="FF99FF"/>
                    </a:solidFill>
                  </a:tcPr>
                </a:tc>
                <a:extLst>
                  <a:ext uri="{0D108BD9-81ED-4DB2-BD59-A6C34878D82A}">
                    <a16:rowId xmlns:a16="http://schemas.microsoft.com/office/drawing/2014/main" val="1584105377"/>
                  </a:ext>
                </a:extLst>
              </a:tr>
              <a:tr h="301731">
                <a:tc vMerge="1">
                  <a:txBody>
                    <a:bodyPr/>
                    <a:lstStyle/>
                    <a:p>
                      <a:endParaRPr lang="id-ID"/>
                    </a:p>
                  </a:txBody>
                  <a:tcPr/>
                </a:tc>
                <a:tc>
                  <a:txBody>
                    <a:bodyPr/>
                    <a:lstStyle/>
                    <a:p>
                      <a:pPr algn="l">
                        <a:lnSpc>
                          <a:spcPct val="100000"/>
                        </a:lnSpc>
                        <a:spcAft>
                          <a:spcPts val="0"/>
                        </a:spcAft>
                      </a:pPr>
                      <a:r>
                        <a:rPr lang="id-ID" sz="1400" dirty="0">
                          <a:solidFill>
                            <a:schemeClr val="bg2"/>
                          </a:solidFill>
                          <a:effectLst/>
                          <a:latin typeface="Arial" panose="020B0604020202020204" pitchFamily="34" charset="0"/>
                          <a:cs typeface="Arial" panose="020B0604020202020204" pitchFamily="34" charset="0"/>
                        </a:rPr>
                        <a:t>Kecil mungil</a:t>
                      </a:r>
                      <a:endParaRPr lang="id-ID" sz="20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a:txBody>
                  <a:tcPr marL="67889" marR="67889" marT="0" marB="0">
                    <a:solidFill>
                      <a:srgbClr val="FF99FF"/>
                    </a:solidFill>
                  </a:tcPr>
                </a:tc>
                <a:tc>
                  <a:txBody>
                    <a:bodyPr/>
                    <a:lstStyle/>
                    <a:p>
                      <a:pPr algn="l">
                        <a:lnSpc>
                          <a:spcPct val="100000"/>
                        </a:lnSpc>
                        <a:spcAft>
                          <a:spcPts val="0"/>
                        </a:spcAft>
                      </a:pPr>
                      <a:r>
                        <a:rPr lang="id-ID" sz="1400" dirty="0">
                          <a:solidFill>
                            <a:schemeClr val="bg2"/>
                          </a:solidFill>
                          <a:effectLst/>
                          <a:latin typeface="Arial" panose="020B0604020202020204" pitchFamily="34" charset="0"/>
                          <a:cs typeface="Arial" panose="020B0604020202020204" pitchFamily="34" charset="0"/>
                        </a:rPr>
                        <a:t>Mudah bersosialisasi</a:t>
                      </a:r>
                      <a:endParaRPr lang="id-ID" sz="20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a:txBody>
                  <a:tcPr marL="67889" marR="67889" marT="0" marB="0">
                    <a:solidFill>
                      <a:srgbClr val="FF99FF"/>
                    </a:solidFill>
                  </a:tcPr>
                </a:tc>
                <a:tc>
                  <a:txBody>
                    <a:bodyPr/>
                    <a:lstStyle/>
                    <a:p>
                      <a:pPr algn="l">
                        <a:lnSpc>
                          <a:spcPct val="100000"/>
                        </a:lnSpc>
                        <a:spcAft>
                          <a:spcPts val="0"/>
                        </a:spcAft>
                      </a:pPr>
                      <a:r>
                        <a:rPr lang="id-ID" sz="1400" dirty="0">
                          <a:solidFill>
                            <a:schemeClr val="bg2"/>
                          </a:solidFill>
                          <a:effectLst/>
                          <a:latin typeface="Arial" panose="020B0604020202020204" pitchFamily="34" charset="0"/>
                          <a:cs typeface="Arial" panose="020B0604020202020204" pitchFamily="34" charset="0"/>
                        </a:rPr>
                        <a:t>Penuh rasa cita</a:t>
                      </a:r>
                      <a:endParaRPr lang="id-ID" sz="20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a:txBody>
                  <a:tcPr marL="67889" marR="67889" marT="0" marB="0">
                    <a:solidFill>
                      <a:srgbClr val="FF99FF"/>
                    </a:solidFill>
                  </a:tcPr>
                </a:tc>
                <a:extLst>
                  <a:ext uri="{0D108BD9-81ED-4DB2-BD59-A6C34878D82A}">
                    <a16:rowId xmlns:a16="http://schemas.microsoft.com/office/drawing/2014/main" val="2742961838"/>
                  </a:ext>
                </a:extLst>
              </a:tr>
              <a:tr h="301731">
                <a:tc rowSpan="6">
                  <a:txBody>
                    <a:bodyPr/>
                    <a:lstStyle/>
                    <a:p>
                      <a:pPr algn="just">
                        <a:lnSpc>
                          <a:spcPct val="100000"/>
                        </a:lnSpc>
                        <a:spcAft>
                          <a:spcPts val="0"/>
                        </a:spcAft>
                      </a:pPr>
                      <a:r>
                        <a:rPr lang="id-ID" sz="1400" dirty="0">
                          <a:solidFill>
                            <a:schemeClr val="bg2"/>
                          </a:solidFill>
                          <a:effectLst/>
                          <a:latin typeface="Arial" panose="020B0604020202020204" pitchFamily="34" charset="0"/>
                          <a:cs typeface="Arial" panose="020B0604020202020204" pitchFamily="34" charset="0"/>
                        </a:rPr>
                        <a:t>Maskulin</a:t>
                      </a:r>
                      <a:endParaRPr lang="id-ID" sz="20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a:txBody>
                  <a:tcPr marL="67889" marR="67889" marT="0" marB="0">
                    <a:solidFill>
                      <a:srgbClr val="CCFFFF"/>
                    </a:solidFill>
                  </a:tcPr>
                </a:tc>
                <a:tc>
                  <a:txBody>
                    <a:bodyPr/>
                    <a:lstStyle/>
                    <a:p>
                      <a:pPr algn="l">
                        <a:lnSpc>
                          <a:spcPct val="100000"/>
                        </a:lnSpc>
                        <a:spcAft>
                          <a:spcPts val="0"/>
                        </a:spcAft>
                      </a:pPr>
                      <a:r>
                        <a:rPr lang="id-ID" sz="1400" dirty="0">
                          <a:solidFill>
                            <a:schemeClr val="bg2"/>
                          </a:solidFill>
                          <a:effectLst/>
                          <a:latin typeface="Arial" panose="020B0604020202020204" pitchFamily="34" charset="0"/>
                          <a:cs typeface="Arial" panose="020B0604020202020204" pitchFamily="34" charset="0"/>
                        </a:rPr>
                        <a:t>Atletis</a:t>
                      </a:r>
                      <a:endParaRPr lang="id-ID" sz="20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a:txBody>
                  <a:tcPr marL="67889" marR="67889" marT="0" marB="0">
                    <a:solidFill>
                      <a:srgbClr val="CCFFFF"/>
                    </a:solidFill>
                  </a:tcPr>
                </a:tc>
                <a:tc>
                  <a:txBody>
                    <a:bodyPr/>
                    <a:lstStyle/>
                    <a:p>
                      <a:pPr algn="l">
                        <a:lnSpc>
                          <a:spcPct val="100000"/>
                        </a:lnSpc>
                        <a:spcAft>
                          <a:spcPts val="0"/>
                        </a:spcAft>
                      </a:pPr>
                      <a:r>
                        <a:rPr lang="id-ID" sz="1400" dirty="0">
                          <a:solidFill>
                            <a:schemeClr val="bg2"/>
                          </a:solidFill>
                          <a:effectLst/>
                          <a:latin typeface="Arial" panose="020B0604020202020204" pitchFamily="34" charset="0"/>
                          <a:cs typeface="Arial" panose="020B0604020202020204" pitchFamily="34" charset="0"/>
                        </a:rPr>
                        <a:t>Selalu ingin bersaing</a:t>
                      </a:r>
                      <a:endParaRPr lang="id-ID" sz="20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a:txBody>
                  <a:tcPr marL="67889" marR="67889" marT="0" marB="0">
                    <a:solidFill>
                      <a:srgbClr val="CCFFFF"/>
                    </a:solidFill>
                  </a:tcPr>
                </a:tc>
                <a:tc>
                  <a:txBody>
                    <a:bodyPr/>
                    <a:lstStyle/>
                    <a:p>
                      <a:pPr algn="l">
                        <a:lnSpc>
                          <a:spcPct val="100000"/>
                        </a:lnSpc>
                        <a:spcAft>
                          <a:spcPts val="0"/>
                        </a:spcAft>
                      </a:pPr>
                      <a:r>
                        <a:rPr lang="id-ID" sz="1400" dirty="0">
                          <a:solidFill>
                            <a:schemeClr val="bg2"/>
                          </a:solidFill>
                          <a:effectLst/>
                          <a:latin typeface="Arial" panose="020B0604020202020204" pitchFamily="34" charset="0"/>
                          <a:cs typeface="Arial" panose="020B0604020202020204" pitchFamily="34" charset="0"/>
                        </a:rPr>
                        <a:t>Analisis</a:t>
                      </a:r>
                      <a:endParaRPr lang="id-ID" sz="20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a:txBody>
                  <a:tcPr marL="67889" marR="67889" marT="0" marB="0">
                    <a:solidFill>
                      <a:srgbClr val="CCFFFF"/>
                    </a:solidFill>
                  </a:tcPr>
                </a:tc>
                <a:extLst>
                  <a:ext uri="{0D108BD9-81ED-4DB2-BD59-A6C34878D82A}">
                    <a16:rowId xmlns:a16="http://schemas.microsoft.com/office/drawing/2014/main" val="70591919"/>
                  </a:ext>
                </a:extLst>
              </a:tr>
              <a:tr h="301731">
                <a:tc vMerge="1">
                  <a:txBody>
                    <a:bodyPr/>
                    <a:lstStyle/>
                    <a:p>
                      <a:endParaRPr lang="id-ID"/>
                    </a:p>
                  </a:txBody>
                  <a:tcPr/>
                </a:tc>
                <a:tc>
                  <a:txBody>
                    <a:bodyPr/>
                    <a:lstStyle/>
                    <a:p>
                      <a:pPr algn="l">
                        <a:lnSpc>
                          <a:spcPct val="100000"/>
                        </a:lnSpc>
                        <a:spcAft>
                          <a:spcPts val="0"/>
                        </a:spcAft>
                      </a:pPr>
                      <a:r>
                        <a:rPr lang="id-ID" sz="1400" dirty="0">
                          <a:solidFill>
                            <a:schemeClr val="bg2"/>
                          </a:solidFill>
                          <a:effectLst/>
                          <a:latin typeface="Arial" panose="020B0604020202020204" pitchFamily="34" charset="0"/>
                          <a:cs typeface="Arial" panose="020B0604020202020204" pitchFamily="34" charset="0"/>
                        </a:rPr>
                        <a:t>Besar dan tegap</a:t>
                      </a:r>
                      <a:endParaRPr lang="id-ID" sz="20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a:txBody>
                  <a:tcPr marL="67889" marR="67889" marT="0" marB="0">
                    <a:solidFill>
                      <a:srgbClr val="CCFFFF"/>
                    </a:solidFill>
                  </a:tcPr>
                </a:tc>
                <a:tc>
                  <a:txBody>
                    <a:bodyPr/>
                    <a:lstStyle/>
                    <a:p>
                      <a:pPr algn="l">
                        <a:lnSpc>
                          <a:spcPct val="100000"/>
                        </a:lnSpc>
                        <a:spcAft>
                          <a:spcPts val="0"/>
                        </a:spcAft>
                      </a:pPr>
                      <a:r>
                        <a:rPr lang="id-ID" sz="1400" dirty="0">
                          <a:solidFill>
                            <a:schemeClr val="bg2"/>
                          </a:solidFill>
                          <a:effectLst/>
                          <a:latin typeface="Arial" panose="020B0604020202020204" pitchFamily="34" charset="0"/>
                          <a:cs typeface="Arial" panose="020B0604020202020204" pitchFamily="34" charset="0"/>
                        </a:rPr>
                        <a:t>Kurang sensitif</a:t>
                      </a:r>
                      <a:endParaRPr lang="id-ID" sz="20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a:txBody>
                  <a:tcPr marL="67889" marR="67889" marT="0" marB="0">
                    <a:solidFill>
                      <a:srgbClr val="CCFFFF"/>
                    </a:solidFill>
                  </a:tcPr>
                </a:tc>
                <a:tc>
                  <a:txBody>
                    <a:bodyPr/>
                    <a:lstStyle/>
                    <a:p>
                      <a:pPr algn="l">
                        <a:lnSpc>
                          <a:spcPct val="100000"/>
                        </a:lnSpc>
                        <a:spcAft>
                          <a:spcPts val="0"/>
                        </a:spcAft>
                      </a:pPr>
                      <a:r>
                        <a:rPr lang="id-ID" sz="1400" dirty="0">
                          <a:solidFill>
                            <a:schemeClr val="bg2"/>
                          </a:solidFill>
                          <a:effectLst/>
                          <a:latin typeface="Arial" panose="020B0604020202020204" pitchFamily="34" charset="0"/>
                          <a:cs typeface="Arial" panose="020B0604020202020204" pitchFamily="34" charset="0"/>
                        </a:rPr>
                        <a:t>Hebat dalam urusan angka</a:t>
                      </a:r>
                      <a:endParaRPr lang="id-ID" sz="20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a:txBody>
                  <a:tcPr marL="67889" marR="67889" marT="0" marB="0">
                    <a:solidFill>
                      <a:srgbClr val="CCFFFF"/>
                    </a:solidFill>
                  </a:tcPr>
                </a:tc>
                <a:extLst>
                  <a:ext uri="{0D108BD9-81ED-4DB2-BD59-A6C34878D82A}">
                    <a16:rowId xmlns:a16="http://schemas.microsoft.com/office/drawing/2014/main" val="54046196"/>
                  </a:ext>
                </a:extLst>
              </a:tr>
              <a:tr h="301731">
                <a:tc vMerge="1">
                  <a:txBody>
                    <a:bodyPr/>
                    <a:lstStyle/>
                    <a:p>
                      <a:endParaRPr lang="id-ID"/>
                    </a:p>
                  </a:txBody>
                  <a:tcPr/>
                </a:tc>
                <a:tc>
                  <a:txBody>
                    <a:bodyPr/>
                    <a:lstStyle/>
                    <a:p>
                      <a:pPr algn="l">
                        <a:lnSpc>
                          <a:spcPct val="100000"/>
                        </a:lnSpc>
                        <a:spcAft>
                          <a:spcPts val="0"/>
                        </a:spcAft>
                      </a:pPr>
                      <a:r>
                        <a:rPr lang="id-ID" sz="1400" dirty="0">
                          <a:solidFill>
                            <a:schemeClr val="bg2"/>
                          </a:solidFill>
                          <a:effectLst/>
                          <a:latin typeface="Arial" panose="020B0604020202020204" pitchFamily="34" charset="0"/>
                          <a:cs typeface="Arial" panose="020B0604020202020204" pitchFamily="34" charset="0"/>
                        </a:rPr>
                        <a:t>Berotot</a:t>
                      </a:r>
                      <a:endParaRPr lang="id-ID" sz="20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a:txBody>
                  <a:tcPr marL="67889" marR="67889" marT="0" marB="0">
                    <a:solidFill>
                      <a:srgbClr val="CCFFFF"/>
                    </a:solidFill>
                  </a:tcPr>
                </a:tc>
                <a:tc>
                  <a:txBody>
                    <a:bodyPr/>
                    <a:lstStyle/>
                    <a:p>
                      <a:pPr algn="l">
                        <a:lnSpc>
                          <a:spcPct val="100000"/>
                        </a:lnSpc>
                        <a:spcAft>
                          <a:spcPts val="0"/>
                        </a:spcAft>
                      </a:pPr>
                      <a:r>
                        <a:rPr lang="id-ID" sz="1400" dirty="0">
                          <a:solidFill>
                            <a:schemeClr val="bg2"/>
                          </a:solidFill>
                          <a:effectLst/>
                          <a:latin typeface="Arial" panose="020B0604020202020204" pitchFamily="34" charset="0"/>
                          <a:cs typeface="Arial" panose="020B0604020202020204" pitchFamily="34" charset="0"/>
                        </a:rPr>
                        <a:t>Mendominasi</a:t>
                      </a:r>
                      <a:endParaRPr lang="id-ID" sz="20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a:txBody>
                  <a:tcPr marL="67889" marR="67889" marT="0" marB="0">
                    <a:solidFill>
                      <a:srgbClr val="CCFFFF"/>
                    </a:solidFill>
                  </a:tcPr>
                </a:tc>
                <a:tc>
                  <a:txBody>
                    <a:bodyPr/>
                    <a:lstStyle/>
                    <a:p>
                      <a:pPr algn="l">
                        <a:lnSpc>
                          <a:spcPct val="100000"/>
                        </a:lnSpc>
                        <a:spcAft>
                          <a:spcPts val="0"/>
                        </a:spcAft>
                      </a:pPr>
                      <a:r>
                        <a:rPr lang="id-ID" sz="1400" dirty="0">
                          <a:solidFill>
                            <a:schemeClr val="bg2"/>
                          </a:solidFill>
                          <a:effectLst/>
                          <a:latin typeface="Arial" panose="020B0604020202020204" pitchFamily="34" charset="0"/>
                          <a:cs typeface="Arial" panose="020B0604020202020204" pitchFamily="34" charset="0"/>
                        </a:rPr>
                        <a:t>Abstrak (tidak artistik)</a:t>
                      </a:r>
                      <a:endParaRPr lang="id-ID" sz="20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a:txBody>
                  <a:tcPr marL="67889" marR="67889" marT="0" marB="0">
                    <a:solidFill>
                      <a:srgbClr val="CCFFFF"/>
                    </a:solidFill>
                  </a:tcPr>
                </a:tc>
                <a:extLst>
                  <a:ext uri="{0D108BD9-81ED-4DB2-BD59-A6C34878D82A}">
                    <a16:rowId xmlns:a16="http://schemas.microsoft.com/office/drawing/2014/main" val="3540801773"/>
                  </a:ext>
                </a:extLst>
              </a:tr>
              <a:tr h="603462">
                <a:tc vMerge="1">
                  <a:txBody>
                    <a:bodyPr/>
                    <a:lstStyle/>
                    <a:p>
                      <a:endParaRPr lang="id-ID"/>
                    </a:p>
                  </a:txBody>
                  <a:tcPr/>
                </a:tc>
                <a:tc>
                  <a:txBody>
                    <a:bodyPr/>
                    <a:lstStyle/>
                    <a:p>
                      <a:pPr algn="l">
                        <a:lnSpc>
                          <a:spcPct val="100000"/>
                        </a:lnSpc>
                        <a:spcAft>
                          <a:spcPts val="0"/>
                        </a:spcAft>
                      </a:pPr>
                      <a:r>
                        <a:rPr lang="id-ID" sz="1400" dirty="0">
                          <a:solidFill>
                            <a:schemeClr val="bg2"/>
                          </a:solidFill>
                          <a:effectLst/>
                          <a:latin typeface="Arial" panose="020B0604020202020204" pitchFamily="34" charset="0"/>
                          <a:cs typeface="Arial" panose="020B0604020202020204" pitchFamily="34" charset="0"/>
                        </a:rPr>
                        <a:t>Tinggi</a:t>
                      </a:r>
                      <a:endParaRPr lang="id-ID" sz="20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a:txBody>
                  <a:tcPr marL="67889" marR="67889" marT="0" marB="0">
                    <a:solidFill>
                      <a:srgbClr val="CCFFFF"/>
                    </a:solidFill>
                  </a:tcPr>
                </a:tc>
                <a:tc>
                  <a:txBody>
                    <a:bodyPr/>
                    <a:lstStyle/>
                    <a:p>
                      <a:pPr algn="l">
                        <a:lnSpc>
                          <a:spcPct val="100000"/>
                        </a:lnSpc>
                        <a:spcAft>
                          <a:spcPts val="0"/>
                        </a:spcAft>
                      </a:pPr>
                      <a:r>
                        <a:rPr lang="id-ID" sz="1400" dirty="0">
                          <a:solidFill>
                            <a:schemeClr val="bg2"/>
                          </a:solidFill>
                          <a:effectLst/>
                          <a:latin typeface="Arial" panose="020B0604020202020204" pitchFamily="34" charset="0"/>
                          <a:cs typeface="Arial" panose="020B0604020202020204" pitchFamily="34" charset="0"/>
                        </a:rPr>
                        <a:t>Petualang</a:t>
                      </a:r>
                      <a:endParaRPr lang="id-ID" sz="20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a:txBody>
                  <a:tcPr marL="67889" marR="67889" marT="0" marB="0">
                    <a:solidFill>
                      <a:srgbClr val="CCFFFF"/>
                    </a:solidFill>
                  </a:tcPr>
                </a:tc>
                <a:tc>
                  <a:txBody>
                    <a:bodyPr/>
                    <a:lstStyle/>
                    <a:p>
                      <a:pPr algn="l">
                        <a:lnSpc>
                          <a:spcPct val="100000"/>
                        </a:lnSpc>
                        <a:spcAft>
                          <a:spcPts val="0"/>
                        </a:spcAft>
                      </a:pPr>
                      <a:r>
                        <a:rPr lang="id-ID" sz="1400" dirty="0">
                          <a:solidFill>
                            <a:schemeClr val="bg2"/>
                          </a:solidFill>
                          <a:effectLst/>
                          <a:latin typeface="Arial" panose="020B0604020202020204" pitchFamily="34" charset="0"/>
                          <a:cs typeface="Arial" panose="020B0604020202020204" pitchFamily="34" charset="0"/>
                        </a:rPr>
                        <a:t>Pintar dalam memecahkan masalah secara logika/ analitis</a:t>
                      </a:r>
                      <a:endParaRPr lang="id-ID" sz="20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a:txBody>
                  <a:tcPr marL="67889" marR="67889" marT="0" marB="0">
                    <a:solidFill>
                      <a:srgbClr val="CCFFFF"/>
                    </a:solidFill>
                  </a:tcPr>
                </a:tc>
                <a:extLst>
                  <a:ext uri="{0D108BD9-81ED-4DB2-BD59-A6C34878D82A}">
                    <a16:rowId xmlns:a16="http://schemas.microsoft.com/office/drawing/2014/main" val="2894516080"/>
                  </a:ext>
                </a:extLst>
              </a:tr>
              <a:tr h="301731">
                <a:tc vMerge="1">
                  <a:txBody>
                    <a:bodyPr/>
                    <a:lstStyle/>
                    <a:p>
                      <a:endParaRPr lang="id-ID"/>
                    </a:p>
                  </a:txBody>
                  <a:tcPr/>
                </a:tc>
                <a:tc>
                  <a:txBody>
                    <a:bodyPr/>
                    <a:lstStyle/>
                    <a:p>
                      <a:pPr algn="l">
                        <a:lnSpc>
                          <a:spcPct val="100000"/>
                        </a:lnSpc>
                        <a:spcAft>
                          <a:spcPts val="0"/>
                        </a:spcAft>
                      </a:pPr>
                      <a:r>
                        <a:rPr lang="id-ID" sz="1400" dirty="0">
                          <a:solidFill>
                            <a:schemeClr val="bg2"/>
                          </a:solidFill>
                          <a:effectLst/>
                          <a:latin typeface="Arial" panose="020B0604020202020204" pitchFamily="34" charset="0"/>
                          <a:cs typeface="Arial" panose="020B0604020202020204" pitchFamily="34" charset="0"/>
                        </a:rPr>
                        <a:t>Bersuara tinggi</a:t>
                      </a:r>
                      <a:endParaRPr lang="id-ID" sz="20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a:txBody>
                  <a:tcPr marL="67889" marR="67889" marT="0" marB="0">
                    <a:solidFill>
                      <a:srgbClr val="CCFFFF"/>
                    </a:solidFill>
                  </a:tcPr>
                </a:tc>
                <a:tc>
                  <a:txBody>
                    <a:bodyPr/>
                    <a:lstStyle/>
                    <a:p>
                      <a:pPr algn="l">
                        <a:lnSpc>
                          <a:spcPct val="100000"/>
                        </a:lnSpc>
                        <a:spcAft>
                          <a:spcPts val="0"/>
                        </a:spcAft>
                      </a:pPr>
                      <a:r>
                        <a:rPr lang="id-ID" sz="1400" dirty="0">
                          <a:solidFill>
                            <a:schemeClr val="bg2"/>
                          </a:solidFill>
                          <a:effectLst/>
                          <a:latin typeface="Arial" panose="020B0604020202020204" pitchFamily="34" charset="0"/>
                          <a:cs typeface="Arial" panose="020B0604020202020204" pitchFamily="34" charset="0"/>
                        </a:rPr>
                        <a:t>Agresif</a:t>
                      </a:r>
                      <a:endParaRPr lang="id-ID" sz="20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a:txBody>
                  <a:tcPr marL="67889" marR="67889" marT="0" marB="0">
                    <a:solidFill>
                      <a:srgbClr val="CCFFFF"/>
                    </a:solidFill>
                  </a:tcPr>
                </a:tc>
                <a:tc>
                  <a:txBody>
                    <a:bodyPr/>
                    <a:lstStyle/>
                    <a:p>
                      <a:pPr algn="l">
                        <a:lnSpc>
                          <a:spcPct val="100000"/>
                        </a:lnSpc>
                        <a:spcAft>
                          <a:spcPts val="0"/>
                        </a:spcAft>
                      </a:pPr>
                      <a:r>
                        <a:rPr lang="id-ID" sz="1400" dirty="0">
                          <a:solidFill>
                            <a:schemeClr val="bg2"/>
                          </a:solidFill>
                          <a:effectLst/>
                          <a:latin typeface="Arial" panose="020B0604020202020204" pitchFamily="34" charset="0"/>
                          <a:cs typeface="Arial" panose="020B0604020202020204" pitchFamily="34" charset="0"/>
                        </a:rPr>
                        <a:t>Pintar memberi alasan</a:t>
                      </a:r>
                      <a:endParaRPr lang="id-ID" sz="20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a:txBody>
                  <a:tcPr marL="67889" marR="67889" marT="0" marB="0">
                    <a:solidFill>
                      <a:srgbClr val="CCFFFF"/>
                    </a:solidFill>
                  </a:tcPr>
                </a:tc>
                <a:extLst>
                  <a:ext uri="{0D108BD9-81ED-4DB2-BD59-A6C34878D82A}">
                    <a16:rowId xmlns:a16="http://schemas.microsoft.com/office/drawing/2014/main" val="1404942670"/>
                  </a:ext>
                </a:extLst>
              </a:tr>
              <a:tr h="301731">
                <a:tc vMerge="1">
                  <a:txBody>
                    <a:bodyPr/>
                    <a:lstStyle/>
                    <a:p>
                      <a:endParaRPr lang="id-ID"/>
                    </a:p>
                  </a:txBody>
                  <a:tcPr/>
                </a:tc>
                <a:tc>
                  <a:txBody>
                    <a:bodyPr/>
                    <a:lstStyle/>
                    <a:p>
                      <a:pPr algn="l">
                        <a:lnSpc>
                          <a:spcPct val="100000"/>
                        </a:lnSpc>
                        <a:spcAft>
                          <a:spcPts val="0"/>
                        </a:spcAft>
                      </a:pPr>
                      <a:r>
                        <a:rPr lang="id-ID" sz="1400" dirty="0">
                          <a:solidFill>
                            <a:schemeClr val="bg2"/>
                          </a:solidFill>
                          <a:effectLst/>
                          <a:latin typeface="Arial" panose="020B0604020202020204" pitchFamily="34" charset="0"/>
                          <a:cs typeface="Arial" panose="020B0604020202020204" pitchFamily="34" charset="0"/>
                        </a:rPr>
                        <a:t>Kuat</a:t>
                      </a:r>
                      <a:endParaRPr lang="id-ID" sz="20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a:txBody>
                  <a:tcPr marL="67889" marR="67889" marT="0" marB="0">
                    <a:solidFill>
                      <a:srgbClr val="CCFFFF"/>
                    </a:solidFill>
                  </a:tcPr>
                </a:tc>
                <a:tc>
                  <a:txBody>
                    <a:bodyPr/>
                    <a:lstStyle/>
                    <a:p>
                      <a:pPr algn="l">
                        <a:lnSpc>
                          <a:spcPct val="100000"/>
                        </a:lnSpc>
                        <a:spcAft>
                          <a:spcPts val="0"/>
                        </a:spcAft>
                      </a:pPr>
                      <a:r>
                        <a:rPr lang="id-ID" sz="1400" dirty="0">
                          <a:solidFill>
                            <a:schemeClr val="bg2"/>
                          </a:solidFill>
                          <a:effectLst/>
                          <a:latin typeface="Arial" panose="020B0604020202020204" pitchFamily="34" charset="0"/>
                          <a:cs typeface="Arial" panose="020B0604020202020204" pitchFamily="34" charset="0"/>
                        </a:rPr>
                        <a:t>Berani</a:t>
                      </a:r>
                      <a:endParaRPr lang="id-ID" sz="20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a:txBody>
                  <a:tcPr marL="67889" marR="67889" marT="0" marB="0">
                    <a:solidFill>
                      <a:srgbClr val="CCFFFF"/>
                    </a:solidFill>
                  </a:tcPr>
                </a:tc>
                <a:tc>
                  <a:txBody>
                    <a:bodyPr/>
                    <a:lstStyle/>
                    <a:p>
                      <a:pPr algn="l">
                        <a:lnSpc>
                          <a:spcPct val="100000"/>
                        </a:lnSpc>
                        <a:spcAft>
                          <a:spcPts val="0"/>
                        </a:spcAft>
                      </a:pPr>
                      <a:r>
                        <a:rPr lang="id-ID" sz="1400" dirty="0">
                          <a:solidFill>
                            <a:schemeClr val="bg2"/>
                          </a:solidFill>
                          <a:effectLst/>
                          <a:latin typeface="Arial" panose="020B0604020202020204" pitchFamily="34" charset="0"/>
                          <a:cs typeface="Arial" panose="020B0604020202020204" pitchFamily="34" charset="0"/>
                        </a:rPr>
                        <a:t>Tidak berdasarkan intuisi</a:t>
                      </a:r>
                      <a:endParaRPr lang="id-ID" sz="2000" dirty="0">
                        <a:solidFill>
                          <a:schemeClr val="bg2"/>
                        </a:solidFill>
                        <a:effectLst/>
                        <a:latin typeface="Arial" panose="020B0604020202020204" pitchFamily="34" charset="0"/>
                        <a:ea typeface="Calibri" panose="020F0502020204030204" pitchFamily="34" charset="0"/>
                        <a:cs typeface="Arial" panose="020B0604020202020204" pitchFamily="34" charset="0"/>
                      </a:endParaRPr>
                    </a:p>
                  </a:txBody>
                  <a:tcPr marL="67889" marR="67889" marT="0" marB="0">
                    <a:solidFill>
                      <a:srgbClr val="CCFFFF"/>
                    </a:solidFill>
                  </a:tcPr>
                </a:tc>
                <a:extLst>
                  <a:ext uri="{0D108BD9-81ED-4DB2-BD59-A6C34878D82A}">
                    <a16:rowId xmlns:a16="http://schemas.microsoft.com/office/drawing/2014/main" val="3056361539"/>
                  </a:ext>
                </a:extLst>
              </a:tr>
            </a:tbl>
          </a:graphicData>
        </a:graphic>
      </p:graphicFrame>
    </p:spTree>
    <p:extLst>
      <p:ext uri="{BB962C8B-B14F-4D97-AF65-F5344CB8AC3E}">
        <p14:creationId xmlns:p14="http://schemas.microsoft.com/office/powerpoint/2010/main" val="1772921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ambar 2">
            <a:extLst>
              <a:ext uri="{FF2B5EF4-FFF2-40B4-BE49-F238E27FC236}">
                <a16:creationId xmlns:a16="http://schemas.microsoft.com/office/drawing/2014/main" id="{5C4735C5-4EB8-1E44-982B-A5ADE44D20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70" y="364055"/>
            <a:ext cx="9107130" cy="5943600"/>
          </a:xfrm>
          <a:prstGeom prst="rect">
            <a:avLst/>
          </a:prstGeom>
        </p:spPr>
      </p:pic>
      <p:pic>
        <p:nvPicPr>
          <p:cNvPr id="5" name="Gambar 4">
            <a:extLst>
              <a:ext uri="{FF2B5EF4-FFF2-40B4-BE49-F238E27FC236}">
                <a16:creationId xmlns:a16="http://schemas.microsoft.com/office/drawing/2014/main" id="{018FFB75-E9B7-0A44-9A95-61E3CEC532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70" y="364055"/>
            <a:ext cx="9107130" cy="5943600"/>
          </a:xfrm>
          <a:prstGeom prst="rect">
            <a:avLst/>
          </a:prstGeom>
        </p:spPr>
      </p:pic>
      <p:pic>
        <p:nvPicPr>
          <p:cNvPr id="11" name="Gambar 10">
            <a:extLst>
              <a:ext uri="{FF2B5EF4-FFF2-40B4-BE49-F238E27FC236}">
                <a16:creationId xmlns:a16="http://schemas.microsoft.com/office/drawing/2014/main" id="{D7BBA0FA-C6CE-544D-BF09-8BCBC15132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70" y="364055"/>
            <a:ext cx="9107130" cy="5943600"/>
          </a:xfrm>
          <a:prstGeom prst="rect">
            <a:avLst/>
          </a:prstGeom>
        </p:spPr>
      </p:pic>
      <p:pic>
        <p:nvPicPr>
          <p:cNvPr id="13" name="Gambar 12">
            <a:extLst>
              <a:ext uri="{FF2B5EF4-FFF2-40B4-BE49-F238E27FC236}">
                <a16:creationId xmlns:a16="http://schemas.microsoft.com/office/drawing/2014/main" id="{514EC58C-5B68-2346-A944-4D72F1F58D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70" y="364055"/>
            <a:ext cx="9107130" cy="5943600"/>
          </a:xfrm>
          <a:prstGeom prst="rect">
            <a:avLst/>
          </a:prstGeom>
        </p:spPr>
      </p:pic>
    </p:spTree>
    <p:extLst>
      <p:ext uri="{BB962C8B-B14F-4D97-AF65-F5344CB8AC3E}">
        <p14:creationId xmlns:p14="http://schemas.microsoft.com/office/powerpoint/2010/main" val="2574762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3"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
                                        <p:tgtEl>
                                          <p:spTgt spid="5"/>
                                        </p:tgtEl>
                                      </p:cBhvr>
                                    </p:animEffect>
                                    <p:anim calcmode="lin" valueType="num">
                                      <p:cBhvr>
                                        <p:cTn id="12" dur="400" fill="hold"/>
                                        <p:tgtEl>
                                          <p:spTgt spid="5"/>
                                        </p:tgtEl>
                                        <p:attrNameLst>
                                          <p:attrName>ppt_x</p:attrName>
                                        </p:attrNameLst>
                                      </p:cBhvr>
                                      <p:tavLst>
                                        <p:tav tm="0">
                                          <p:val>
                                            <p:strVal val="#ppt_x"/>
                                          </p:val>
                                        </p:tav>
                                        <p:tav tm="100000">
                                          <p:val>
                                            <p:strVal val="#ppt_x"/>
                                          </p:val>
                                        </p:tav>
                                      </p:tavLst>
                                    </p:anim>
                                    <p:anim calcmode="lin" valueType="num">
                                      <p:cBhvr>
                                        <p:cTn id="13" dur="400" fill="hold"/>
                                        <p:tgtEl>
                                          <p:spTgt spid="5"/>
                                        </p:tgtEl>
                                        <p:attrNameLst>
                                          <p:attrName>ppt_y</p:attrName>
                                        </p:attrNameLst>
                                      </p:cBhvr>
                                      <p:tavLst>
                                        <p:tav tm="0">
                                          <p:val>
                                            <p:strVal val="#ppt_y+0.31"/>
                                          </p:val>
                                        </p:tav>
                                        <p:tav tm="100000">
                                          <p:val>
                                            <p:strVal val="#ppt_y+0.31"/>
                                          </p:val>
                                        </p:tav>
                                      </p:tavLst>
                                    </p:anim>
                                    <p:anim calcmode="lin" valueType="num">
                                      <p:cBhvr>
                                        <p:cTn id="14"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5"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3"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
                                        <p:tgtEl>
                                          <p:spTgt spid="11"/>
                                        </p:tgtEl>
                                      </p:cBhvr>
                                    </p:animEffect>
                                    <p:anim calcmode="lin" valueType="num">
                                      <p:cBhvr>
                                        <p:cTn id="21" dur="400" fill="hold"/>
                                        <p:tgtEl>
                                          <p:spTgt spid="11"/>
                                        </p:tgtEl>
                                        <p:attrNameLst>
                                          <p:attrName>ppt_x</p:attrName>
                                        </p:attrNameLst>
                                      </p:cBhvr>
                                      <p:tavLst>
                                        <p:tav tm="0">
                                          <p:val>
                                            <p:strVal val="#ppt_x"/>
                                          </p:val>
                                        </p:tav>
                                        <p:tav tm="100000">
                                          <p:val>
                                            <p:strVal val="#ppt_x"/>
                                          </p:val>
                                        </p:tav>
                                      </p:tavLst>
                                    </p:anim>
                                    <p:anim calcmode="lin" valueType="num">
                                      <p:cBhvr>
                                        <p:cTn id="22" dur="400" fill="hold"/>
                                        <p:tgtEl>
                                          <p:spTgt spid="11"/>
                                        </p:tgtEl>
                                        <p:attrNameLst>
                                          <p:attrName>ppt_y</p:attrName>
                                        </p:attrNameLst>
                                      </p:cBhvr>
                                      <p:tavLst>
                                        <p:tav tm="0">
                                          <p:val>
                                            <p:strVal val="#ppt_y+0.31"/>
                                          </p:val>
                                        </p:tav>
                                        <p:tav tm="100000">
                                          <p:val>
                                            <p:strVal val="#ppt_y+0.31"/>
                                          </p:val>
                                        </p:tav>
                                      </p:tavLst>
                                    </p:anim>
                                    <p:anim calcmode="lin" valueType="num">
                                      <p:cBhvr>
                                        <p:cTn id="23" dur="600" decel="50000" fill="hold">
                                          <p:stCondLst>
                                            <p:cond delay="400"/>
                                          </p:stCondLst>
                                        </p:cTn>
                                        <p:tgtEl>
                                          <p:spTgt spid="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4" dur="600" decel="50000" fill="hold">
                                          <p:stCondLst>
                                            <p:cond delay="400"/>
                                          </p:stCondLst>
                                        </p:cTn>
                                        <p:tgtEl>
                                          <p:spTgt spid="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ambar 2">
            <a:extLst>
              <a:ext uri="{FF2B5EF4-FFF2-40B4-BE49-F238E27FC236}">
                <a16:creationId xmlns:a16="http://schemas.microsoft.com/office/drawing/2014/main" id="{F490C55D-2951-8840-AD32-661CE7A5FF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612775"/>
            <a:ext cx="4248150" cy="4870450"/>
          </a:xfrm>
          <a:prstGeom prst="rect">
            <a:avLst/>
          </a:prstGeom>
        </p:spPr>
      </p:pic>
      <p:pic>
        <p:nvPicPr>
          <p:cNvPr id="6" name="Gambar 5">
            <a:extLst>
              <a:ext uri="{FF2B5EF4-FFF2-40B4-BE49-F238E27FC236}">
                <a16:creationId xmlns:a16="http://schemas.microsoft.com/office/drawing/2014/main" id="{B11C1B47-433F-E34D-8BD5-4AE75D95B6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8700" y="406400"/>
            <a:ext cx="3962400" cy="5283200"/>
          </a:xfrm>
          <a:prstGeom prst="rect">
            <a:avLst/>
          </a:prstGeom>
        </p:spPr>
      </p:pic>
    </p:spTree>
    <p:extLst>
      <p:ext uri="{BB962C8B-B14F-4D97-AF65-F5344CB8AC3E}">
        <p14:creationId xmlns:p14="http://schemas.microsoft.com/office/powerpoint/2010/main" val="2943807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ambar 2">
            <a:extLst>
              <a:ext uri="{FF2B5EF4-FFF2-40B4-BE49-F238E27FC236}">
                <a16:creationId xmlns:a16="http://schemas.microsoft.com/office/drawing/2014/main" id="{53985CEF-FADB-9F43-95EE-CBF98D660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 y="228600"/>
            <a:ext cx="5327214" cy="4648200"/>
          </a:xfrm>
          <a:prstGeom prst="rect">
            <a:avLst/>
          </a:prstGeom>
        </p:spPr>
      </p:pic>
      <p:pic>
        <p:nvPicPr>
          <p:cNvPr id="5" name="Gambar 4">
            <a:extLst>
              <a:ext uri="{FF2B5EF4-FFF2-40B4-BE49-F238E27FC236}">
                <a16:creationId xmlns:a16="http://schemas.microsoft.com/office/drawing/2014/main" id="{1D250E38-873B-D045-905A-728977DF7A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5412" y="1485900"/>
            <a:ext cx="3757613" cy="5010150"/>
          </a:xfrm>
          <a:prstGeom prst="rect">
            <a:avLst/>
          </a:prstGeom>
        </p:spPr>
      </p:pic>
    </p:spTree>
    <p:extLst>
      <p:ext uri="{BB962C8B-B14F-4D97-AF65-F5344CB8AC3E}">
        <p14:creationId xmlns:p14="http://schemas.microsoft.com/office/powerpoint/2010/main" val="9221006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ambar 2">
            <a:extLst>
              <a:ext uri="{FF2B5EF4-FFF2-40B4-BE49-F238E27FC236}">
                <a16:creationId xmlns:a16="http://schemas.microsoft.com/office/drawing/2014/main" id="{1BF28524-EB8B-3743-9172-30C3DC92AF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99" y="190500"/>
            <a:ext cx="6029325" cy="4019550"/>
          </a:xfrm>
          <a:prstGeom prst="rect">
            <a:avLst/>
          </a:prstGeom>
        </p:spPr>
      </p:pic>
      <p:pic>
        <p:nvPicPr>
          <p:cNvPr id="5" name="Gambar 4">
            <a:extLst>
              <a:ext uri="{FF2B5EF4-FFF2-40B4-BE49-F238E27FC236}">
                <a16:creationId xmlns:a16="http://schemas.microsoft.com/office/drawing/2014/main" id="{049A6880-7CD7-474C-AD12-F194893631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5679" y="2933700"/>
            <a:ext cx="5392089" cy="3757612"/>
          </a:xfrm>
          <a:prstGeom prst="rect">
            <a:avLst/>
          </a:prstGeom>
        </p:spPr>
      </p:pic>
    </p:spTree>
    <p:extLst>
      <p:ext uri="{BB962C8B-B14F-4D97-AF65-F5344CB8AC3E}">
        <p14:creationId xmlns:p14="http://schemas.microsoft.com/office/powerpoint/2010/main" val="19141660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ambar 2">
            <a:extLst>
              <a:ext uri="{FF2B5EF4-FFF2-40B4-BE49-F238E27FC236}">
                <a16:creationId xmlns:a16="http://schemas.microsoft.com/office/drawing/2014/main" id="{CCDCC067-E398-CA44-BFC3-6B751BA577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557" y="171450"/>
            <a:ext cx="4189393" cy="6502289"/>
          </a:xfrm>
          <a:prstGeom prst="rect">
            <a:avLst/>
          </a:prstGeom>
        </p:spPr>
      </p:pic>
      <p:pic>
        <p:nvPicPr>
          <p:cNvPr id="5" name="Gambar 4">
            <a:extLst>
              <a:ext uri="{FF2B5EF4-FFF2-40B4-BE49-F238E27FC236}">
                <a16:creationId xmlns:a16="http://schemas.microsoft.com/office/drawing/2014/main" id="{4835F703-F383-4045-A28D-75D86E06B2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1550" y="171449"/>
            <a:ext cx="4152900" cy="6467631"/>
          </a:xfrm>
          <a:prstGeom prst="rect">
            <a:avLst/>
          </a:prstGeom>
        </p:spPr>
      </p:pic>
    </p:spTree>
    <p:extLst>
      <p:ext uri="{BB962C8B-B14F-4D97-AF65-F5344CB8AC3E}">
        <p14:creationId xmlns:p14="http://schemas.microsoft.com/office/powerpoint/2010/main" val="538959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ambar 4">
            <a:extLst>
              <a:ext uri="{FF2B5EF4-FFF2-40B4-BE49-F238E27FC236}">
                <a16:creationId xmlns:a16="http://schemas.microsoft.com/office/drawing/2014/main" id="{85E5B426-8E7D-314B-AF1A-6133DD1FE8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8092" y="3276600"/>
            <a:ext cx="5971908" cy="3352800"/>
          </a:xfrm>
          <a:prstGeom prst="rect">
            <a:avLst/>
          </a:prstGeom>
        </p:spPr>
      </p:pic>
      <p:pic>
        <p:nvPicPr>
          <p:cNvPr id="3" name="Gambar 2">
            <a:extLst>
              <a:ext uri="{FF2B5EF4-FFF2-40B4-BE49-F238E27FC236}">
                <a16:creationId xmlns:a16="http://schemas.microsoft.com/office/drawing/2014/main" id="{DD45371E-439C-7043-8A1F-30AD8C47CC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 y="304800"/>
            <a:ext cx="5266765" cy="3581400"/>
          </a:xfrm>
          <a:prstGeom prst="rect">
            <a:avLst/>
          </a:prstGeom>
        </p:spPr>
      </p:pic>
    </p:spTree>
    <p:extLst>
      <p:ext uri="{BB962C8B-B14F-4D97-AF65-F5344CB8AC3E}">
        <p14:creationId xmlns:p14="http://schemas.microsoft.com/office/powerpoint/2010/main" val="39438826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ambar 2">
            <a:extLst>
              <a:ext uri="{FF2B5EF4-FFF2-40B4-BE49-F238E27FC236}">
                <a16:creationId xmlns:a16="http://schemas.microsoft.com/office/drawing/2014/main" id="{B976291A-4A06-404A-B1BA-971A0C7DDE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0" y="249555"/>
            <a:ext cx="5951043" cy="3350895"/>
          </a:xfrm>
          <a:prstGeom prst="rect">
            <a:avLst/>
          </a:prstGeom>
        </p:spPr>
      </p:pic>
      <p:pic>
        <p:nvPicPr>
          <p:cNvPr id="5" name="Gambar 4">
            <a:extLst>
              <a:ext uri="{FF2B5EF4-FFF2-40B4-BE49-F238E27FC236}">
                <a16:creationId xmlns:a16="http://schemas.microsoft.com/office/drawing/2014/main" id="{A4062FC3-E362-734B-BEE0-A663777A50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5700" y="3181659"/>
            <a:ext cx="5314950" cy="3541085"/>
          </a:xfrm>
          <a:prstGeom prst="rect">
            <a:avLst/>
          </a:prstGeom>
        </p:spPr>
      </p:pic>
    </p:spTree>
    <p:extLst>
      <p:ext uri="{BB962C8B-B14F-4D97-AF65-F5344CB8AC3E}">
        <p14:creationId xmlns:p14="http://schemas.microsoft.com/office/powerpoint/2010/main" val="35145259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ambar 2">
            <a:extLst>
              <a:ext uri="{FF2B5EF4-FFF2-40B4-BE49-F238E27FC236}">
                <a16:creationId xmlns:a16="http://schemas.microsoft.com/office/drawing/2014/main" id="{BC1E23B2-A2B2-EF44-AE7F-8E4A071E6B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250" y="1327150"/>
            <a:ext cx="7937500" cy="4203700"/>
          </a:xfrm>
          <a:prstGeom prst="rect">
            <a:avLst/>
          </a:prstGeom>
        </p:spPr>
      </p:pic>
    </p:spTree>
    <p:extLst>
      <p:ext uri="{BB962C8B-B14F-4D97-AF65-F5344CB8AC3E}">
        <p14:creationId xmlns:p14="http://schemas.microsoft.com/office/powerpoint/2010/main" val="1206010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DCB1445E-9D75-5112-9A48-4C4E2C92BB68}"/>
              </a:ext>
            </a:extLst>
          </p:cNvPr>
          <p:cNvSpPr txBox="1"/>
          <p:nvPr/>
        </p:nvSpPr>
        <p:spPr>
          <a:xfrm>
            <a:off x="251520" y="346731"/>
            <a:ext cx="8496944" cy="6920356"/>
          </a:xfrm>
          <a:prstGeom prst="rect">
            <a:avLst/>
          </a:prstGeom>
          <a:noFill/>
        </p:spPr>
        <p:txBody>
          <a:bodyPr wrap="square">
            <a:spAutoFit/>
          </a:bodyPr>
          <a:lstStyle/>
          <a:p>
            <a:r>
              <a:rPr lang="id-ID" sz="4000" dirty="0"/>
              <a:t>DASAR HUKUM </a:t>
            </a:r>
            <a:endParaRPr lang="en-US" sz="4000" dirty="0"/>
          </a:p>
          <a:p>
            <a:endParaRPr lang="en-US" sz="4000" dirty="0"/>
          </a:p>
          <a:p>
            <a:pPr marL="342900" indent="-342900">
              <a:buAutoNum type="arabicPeriod"/>
            </a:pPr>
            <a:r>
              <a:rPr lang="id-ID" sz="2000" dirty="0"/>
              <a:t>Undang-Undang Nomor 23 Tahun 2002 tentang Perlindungan Anak (Lembaran Negara Republik Indoensia Tahun 2002 Nomor 109, Tambahan Lembaran Negara Republik Indonesia Nomor 4235) sebagaimana telah diubah beberapa kali terkahir dengan Undang-Undang Nomor 17 Tahun 2016 tentang Penetapan Peraturan Pemerintah Pengganti Undang-Undang</a:t>
            </a:r>
            <a:r>
              <a:rPr lang="en-US" sz="2000" dirty="0"/>
              <a:t> </a:t>
            </a:r>
            <a:r>
              <a:rPr lang="id-ID" sz="2000" dirty="0"/>
              <a:t>Nomor 1 Tahun 2016 tentang Perubahan Kedua atas Undang-Undang Nomor 23 Tahun 2002 tentang Perlindungan Anak menjadi UndangUndang (lembaran Negara Republik Indonesia Nomor 237 Tambahan Lembaran Negara Republik Nomor 5946); </a:t>
            </a:r>
            <a:endParaRPr lang="en-US" sz="2000" dirty="0"/>
          </a:p>
          <a:p>
            <a:pPr marL="342900" indent="-342900">
              <a:buAutoNum type="arabicPeriod"/>
            </a:pPr>
            <a:r>
              <a:rPr lang="en-US" sz="2000" dirty="0"/>
              <a:t>. </a:t>
            </a:r>
            <a:r>
              <a:rPr lang="id-ID" sz="2000" dirty="0"/>
              <a:t>Undang-Undang Nomor 25 Tahun 2009 tentang Keterbukaan Informasi Publik (Lembaran Negara Tahun 2009 Nomor 112, Tambahan Lembaran Negara Nomor 5038); </a:t>
            </a:r>
            <a:endParaRPr lang="en-US" sz="2000" dirty="0"/>
          </a:p>
          <a:p>
            <a:pPr marL="342900" marR="405130" lvl="0" indent="-342900" algn="just" fontAlgn="base">
              <a:lnSpc>
                <a:spcPct val="107000"/>
              </a:lnSpc>
              <a:spcAft>
                <a:spcPts val="25"/>
              </a:spcAft>
              <a:buClr>
                <a:srgbClr val="000000"/>
              </a:buClr>
              <a:buSzPts val="2400"/>
              <a:buFont typeface="+mj-lt"/>
              <a:buAutoNum type="arabicPeriod"/>
            </a:pPr>
            <a:r>
              <a:rPr lang="id-ID" sz="1800" u="none" strike="noStrike" dirty="0">
                <a:solidFill>
                  <a:schemeClr val="bg1">
                    <a:lumMod val="40000"/>
                    <a:lumOff val="60000"/>
                  </a:schemeClr>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Undang-Undang	Nomor	25	Tahun	2009	tentang	Keterbukaan	Informasi	Publik</a:t>
            </a:r>
          </a:p>
          <a:p>
            <a:pPr marR="518160" algn="r">
              <a:lnSpc>
                <a:spcPct val="107000"/>
              </a:lnSpc>
              <a:spcAft>
                <a:spcPts val="800"/>
              </a:spcAft>
            </a:pPr>
            <a:r>
              <a:rPr lang="id-ID" sz="1800" dirty="0">
                <a:solidFill>
                  <a:schemeClr val="bg1">
                    <a:lumMod val="40000"/>
                    <a:lumOff val="60000"/>
                  </a:schemeClr>
                </a:solidFill>
                <a:effectLst/>
                <a:latin typeface="Times New Roman" panose="02020603050405020304" pitchFamily="18" charset="0"/>
                <a:ea typeface="Times New Roman" panose="02020603050405020304" pitchFamily="18" charset="0"/>
              </a:rPr>
              <a:t>(Lembaran Negara Tahun 2009 Nomor 112, Tambahan Lembaran Negara Nomor </a:t>
            </a:r>
            <a:r>
              <a:rPr lang="id-ID" sz="1800" dirty="0">
                <a:solidFill>
                  <a:srgbClr val="000000"/>
                </a:solidFill>
                <a:effectLst/>
                <a:latin typeface="Times New Roman" panose="02020603050405020304" pitchFamily="18" charset="0"/>
                <a:ea typeface="Times New Roman" panose="02020603050405020304" pitchFamily="18" charset="0"/>
              </a:rPr>
              <a:t>5038);</a:t>
            </a:r>
            <a:endParaRPr lang="id-ID" sz="1800" dirty="0">
              <a:solidFill>
                <a:srgbClr val="000000"/>
              </a:solidFill>
              <a:effectLst/>
              <a:latin typeface="Calibri" panose="020F0502020204030204" pitchFamily="34" charset="0"/>
              <a:ea typeface="Calibri" panose="020F0502020204030204" pitchFamily="34" charset="0"/>
            </a:endParaRPr>
          </a:p>
          <a:p>
            <a:pPr marL="342900" indent="-342900">
              <a:buAutoNum type="arabicPeriod"/>
            </a:pPr>
            <a:endParaRPr lang="id-ID" sz="2000" dirty="0"/>
          </a:p>
        </p:txBody>
      </p:sp>
    </p:spTree>
    <p:extLst>
      <p:ext uri="{BB962C8B-B14F-4D97-AF65-F5344CB8AC3E}">
        <p14:creationId xmlns:p14="http://schemas.microsoft.com/office/powerpoint/2010/main" val="38306079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F95CE28-3C82-4063-BE78-138580E89A5B}" type="slidenum">
              <a:rPr lang="id-ID" smtClean="0"/>
              <a:t>30</a:t>
            </a:fld>
            <a:endParaRPr lang="id-ID"/>
          </a:p>
        </p:txBody>
      </p:sp>
      <p:grpSp>
        <p:nvGrpSpPr>
          <p:cNvPr id="14" name="Group 13"/>
          <p:cNvGrpSpPr/>
          <p:nvPr/>
        </p:nvGrpSpPr>
        <p:grpSpPr>
          <a:xfrm>
            <a:off x="559366" y="450441"/>
            <a:ext cx="8335252" cy="1453640"/>
            <a:chOff x="559366" y="717583"/>
            <a:chExt cx="8335252" cy="1453640"/>
          </a:xfrm>
        </p:grpSpPr>
        <p:sp>
          <p:nvSpPr>
            <p:cNvPr id="5" name="Round Same Side Corner Rectangle 4"/>
            <p:cNvSpPr/>
            <p:nvPr/>
          </p:nvSpPr>
          <p:spPr>
            <a:xfrm rot="5400000">
              <a:off x="4078920" y="-2718846"/>
              <a:ext cx="1296144" cy="8335252"/>
            </a:xfrm>
            <a:prstGeom prst="round2SameRect">
              <a:avLst/>
            </a:prstGeom>
            <a:solidFill>
              <a:schemeClr val="accent3">
                <a:lumMod val="20000"/>
                <a:lumOff val="80000"/>
              </a:schemeClr>
            </a:solidFill>
            <a:ln>
              <a:solidFill>
                <a:schemeClr val="tx1"/>
              </a:solidFill>
            </a:ln>
            <a:scene3d>
              <a:camera prst="orthographicFront"/>
              <a:lightRig rig="harsh" dir="t"/>
            </a:scene3d>
            <a:sp3d/>
          </p:spPr>
          <p:style>
            <a:lnRef idx="1">
              <a:schemeClr val="accent3"/>
            </a:lnRef>
            <a:fillRef idx="3">
              <a:schemeClr val="accent3"/>
            </a:fillRef>
            <a:effectRef idx="2">
              <a:schemeClr val="accent3"/>
            </a:effectRef>
            <a:fontRef idx="minor">
              <a:schemeClr val="lt1"/>
            </a:fontRef>
          </p:style>
          <p:txBody>
            <a:bodyPr rtlCol="0" anchor="ctr"/>
            <a:lstStyle/>
            <a:p>
              <a:pPr algn="ctr"/>
              <a:endParaRPr lang="id-ID" dirty="0"/>
            </a:p>
          </p:txBody>
        </p:sp>
        <p:sp>
          <p:nvSpPr>
            <p:cNvPr id="6" name="Flowchart: Manual Input 9"/>
            <p:cNvSpPr/>
            <p:nvPr/>
          </p:nvSpPr>
          <p:spPr>
            <a:xfrm rot="5400000">
              <a:off x="192586" y="1084363"/>
              <a:ext cx="1453640" cy="72008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4101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4101 h 10000"/>
                <a:gd name="connsiteX0" fmla="*/ 0 w 10104"/>
                <a:gd name="connsiteY0" fmla="*/ 5221 h 10000"/>
                <a:gd name="connsiteX1" fmla="*/ 10104 w 10104"/>
                <a:gd name="connsiteY1" fmla="*/ 0 h 10000"/>
                <a:gd name="connsiteX2" fmla="*/ 10104 w 10104"/>
                <a:gd name="connsiteY2" fmla="*/ 10000 h 10000"/>
                <a:gd name="connsiteX3" fmla="*/ 104 w 10104"/>
                <a:gd name="connsiteY3" fmla="*/ 10000 h 10000"/>
                <a:gd name="connsiteX4" fmla="*/ 0 w 10104"/>
                <a:gd name="connsiteY4" fmla="*/ 5221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4" h="10000">
                  <a:moveTo>
                    <a:pt x="0" y="5221"/>
                  </a:moveTo>
                  <a:lnTo>
                    <a:pt x="10104" y="0"/>
                  </a:lnTo>
                  <a:lnTo>
                    <a:pt x="10104" y="10000"/>
                  </a:lnTo>
                  <a:lnTo>
                    <a:pt x="104" y="10000"/>
                  </a:lnTo>
                  <a:cubicBezTo>
                    <a:pt x="69" y="8407"/>
                    <a:pt x="35" y="6814"/>
                    <a:pt x="0" y="5221"/>
                  </a:cubicBezTo>
                  <a:close/>
                </a:path>
              </a:pathLst>
            </a:custGeom>
            <a:gradFill flip="none" rotWithShape="1">
              <a:gsLst>
                <a:gs pos="0">
                  <a:srgbClr val="5F5F5F"/>
                </a:gs>
                <a:gs pos="51000">
                  <a:srgbClr val="FFFFFF"/>
                </a:gs>
                <a:gs pos="67000">
                  <a:srgbClr val="B2B2B2"/>
                </a:gs>
                <a:gs pos="0">
                  <a:srgbClr val="292929"/>
                </a:gs>
                <a:gs pos="100000">
                  <a:srgbClr val="777777"/>
                </a:gs>
                <a:gs pos="100000">
                  <a:srgbClr val="EAEAEA"/>
                </a:gs>
              </a:gsLst>
              <a:lin ang="10800000" scaled="0"/>
              <a:tileRect/>
            </a:gradFill>
            <a:ln>
              <a:solidFill>
                <a:schemeClr val="bg1">
                  <a:lumMod val="85000"/>
                </a:schemeClr>
              </a:solidFill>
            </a:ln>
            <a:effectLst>
              <a:outerShdw sx="1000" sy="1000" rotWithShape="0">
                <a:schemeClr val="tx1"/>
              </a:outerShdw>
              <a:reflection endPos="0" dir="5400000" sy="-100000" algn="bl" rotWithShape="0"/>
            </a:effectLst>
            <a:scene3d>
              <a:camera prst="orthographicFront"/>
              <a:lightRig rig="soft" dir="t"/>
            </a:scene3d>
            <a:sp3d extrusionH="76200" prstMaterial="metal">
              <a:bevelT w="711200" h="0"/>
              <a:bevelB/>
              <a:extrusionClr>
                <a:schemeClr val="bg1">
                  <a:lumMod val="85000"/>
                </a:schemeClr>
              </a:extrusionClr>
              <a:contourClr>
                <a:schemeClr val="bg1"/>
              </a:contourClr>
            </a:sp3d>
          </p:spPr>
          <p:style>
            <a:lnRef idx="1">
              <a:schemeClr val="accent4"/>
            </a:lnRef>
            <a:fillRef idx="3">
              <a:schemeClr val="accent4"/>
            </a:fillRef>
            <a:effectRef idx="2">
              <a:schemeClr val="accent4"/>
            </a:effectRef>
            <a:fontRef idx="minor">
              <a:schemeClr val="lt1"/>
            </a:fontRef>
          </p:style>
          <p:txBody>
            <a:bodyPr rtlCol="0" anchor="ctr"/>
            <a:lstStyle/>
            <a:p>
              <a:pPr algn="ctr"/>
              <a:endParaRPr lang="id-ID"/>
            </a:p>
          </p:txBody>
        </p:sp>
      </p:grpSp>
      <p:sp>
        <p:nvSpPr>
          <p:cNvPr id="7" name="Rectangle 6"/>
          <p:cNvSpPr/>
          <p:nvPr/>
        </p:nvSpPr>
        <p:spPr>
          <a:xfrm>
            <a:off x="1279446" y="719973"/>
            <a:ext cx="7413292" cy="923330"/>
          </a:xfrm>
          <a:prstGeom prst="rect">
            <a:avLst/>
          </a:prstGeom>
        </p:spPr>
        <p:txBody>
          <a:bodyPr wrap="square">
            <a:spAutoFit/>
          </a:bodyPr>
          <a:lstStyle/>
          <a:p>
            <a:pPr algn="just"/>
            <a:r>
              <a:rPr lang="id-ID" dirty="0">
                <a:solidFill>
                  <a:srgbClr val="000000"/>
                </a:solidFill>
                <a:latin typeface="Arial" panose="020B0604020202020204" pitchFamily="34" charset="0"/>
                <a:cs typeface="Arial" panose="020B0604020202020204" pitchFamily="34" charset="0"/>
              </a:rPr>
              <a:t>Penyelenggaraan data gender dan anak adalah suatu upaya                      </a:t>
            </a:r>
            <a:r>
              <a:rPr lang="nn-NO" dirty="0">
                <a:solidFill>
                  <a:srgbClr val="000000"/>
                </a:solidFill>
                <a:latin typeface="Arial" panose="020B0604020202020204" pitchFamily="34" charset="0"/>
                <a:cs typeface="Arial" panose="020B0604020202020204" pitchFamily="34" charset="0"/>
              </a:rPr>
              <a:t>pengelolaan data pembangunan yang meliputi: </a:t>
            </a:r>
            <a:r>
              <a:rPr lang="nn-NO" b="1" dirty="0">
                <a:solidFill>
                  <a:srgbClr val="000000"/>
                </a:solidFill>
                <a:latin typeface="Arial" panose="020B0604020202020204" pitchFamily="34" charset="0"/>
                <a:cs typeface="Arial" panose="020B0604020202020204" pitchFamily="34" charset="0"/>
              </a:rPr>
              <a:t>pengumpulan,</a:t>
            </a:r>
            <a:r>
              <a:rPr lang="id-ID" b="1" dirty="0">
                <a:solidFill>
                  <a:srgbClr val="000000"/>
                </a:solidFill>
                <a:latin typeface="Arial" panose="020B0604020202020204" pitchFamily="34" charset="0"/>
                <a:cs typeface="Arial" panose="020B0604020202020204" pitchFamily="34" charset="0"/>
              </a:rPr>
              <a:t>                  pengolahan, analisis,  dan penyajian data yang sistematis,</a:t>
            </a:r>
          </a:p>
        </p:txBody>
      </p:sp>
      <p:grpSp>
        <p:nvGrpSpPr>
          <p:cNvPr id="15" name="Group 14"/>
          <p:cNvGrpSpPr/>
          <p:nvPr/>
        </p:nvGrpSpPr>
        <p:grpSpPr>
          <a:xfrm>
            <a:off x="559366" y="1949801"/>
            <a:ext cx="8335252" cy="1174399"/>
            <a:chOff x="559366" y="717583"/>
            <a:chExt cx="8335252" cy="1453640"/>
          </a:xfrm>
        </p:grpSpPr>
        <p:sp>
          <p:nvSpPr>
            <p:cNvPr id="16" name="Round Same Side Corner Rectangle 15"/>
            <p:cNvSpPr/>
            <p:nvPr/>
          </p:nvSpPr>
          <p:spPr>
            <a:xfrm rot="5400000">
              <a:off x="4078920" y="-2718846"/>
              <a:ext cx="1296144" cy="8335252"/>
            </a:xfrm>
            <a:prstGeom prst="round2SameRect">
              <a:avLst/>
            </a:prstGeom>
            <a:solidFill>
              <a:srgbClr val="FFFF00"/>
            </a:solidFill>
            <a:ln>
              <a:solidFill>
                <a:schemeClr val="tx1"/>
              </a:solidFill>
            </a:ln>
            <a:scene3d>
              <a:camera prst="orthographicFront"/>
              <a:lightRig rig="harsh" dir="t"/>
            </a:scene3d>
            <a:sp3d/>
          </p:spPr>
          <p:style>
            <a:lnRef idx="1">
              <a:schemeClr val="accent3"/>
            </a:lnRef>
            <a:fillRef idx="3">
              <a:schemeClr val="accent3"/>
            </a:fillRef>
            <a:effectRef idx="2">
              <a:schemeClr val="accent3"/>
            </a:effectRef>
            <a:fontRef idx="minor">
              <a:schemeClr val="lt1"/>
            </a:fontRef>
          </p:style>
          <p:txBody>
            <a:bodyPr rtlCol="0" anchor="ctr"/>
            <a:lstStyle/>
            <a:p>
              <a:pPr algn="ctr"/>
              <a:endParaRPr lang="id-ID" dirty="0"/>
            </a:p>
          </p:txBody>
        </p:sp>
        <p:sp>
          <p:nvSpPr>
            <p:cNvPr id="17" name="Flowchart: Manual Input 9"/>
            <p:cNvSpPr/>
            <p:nvPr/>
          </p:nvSpPr>
          <p:spPr>
            <a:xfrm rot="5400000">
              <a:off x="192586" y="1084363"/>
              <a:ext cx="1453640" cy="72008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4101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4101 h 10000"/>
                <a:gd name="connsiteX0" fmla="*/ 0 w 10104"/>
                <a:gd name="connsiteY0" fmla="*/ 5221 h 10000"/>
                <a:gd name="connsiteX1" fmla="*/ 10104 w 10104"/>
                <a:gd name="connsiteY1" fmla="*/ 0 h 10000"/>
                <a:gd name="connsiteX2" fmla="*/ 10104 w 10104"/>
                <a:gd name="connsiteY2" fmla="*/ 10000 h 10000"/>
                <a:gd name="connsiteX3" fmla="*/ 104 w 10104"/>
                <a:gd name="connsiteY3" fmla="*/ 10000 h 10000"/>
                <a:gd name="connsiteX4" fmla="*/ 0 w 10104"/>
                <a:gd name="connsiteY4" fmla="*/ 5221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4" h="10000">
                  <a:moveTo>
                    <a:pt x="0" y="5221"/>
                  </a:moveTo>
                  <a:lnTo>
                    <a:pt x="10104" y="0"/>
                  </a:lnTo>
                  <a:lnTo>
                    <a:pt x="10104" y="10000"/>
                  </a:lnTo>
                  <a:lnTo>
                    <a:pt x="104" y="10000"/>
                  </a:lnTo>
                  <a:cubicBezTo>
                    <a:pt x="69" y="8407"/>
                    <a:pt x="35" y="6814"/>
                    <a:pt x="0" y="5221"/>
                  </a:cubicBezTo>
                  <a:close/>
                </a:path>
              </a:pathLst>
            </a:custGeom>
            <a:gradFill flip="none" rotWithShape="1">
              <a:gsLst>
                <a:gs pos="0">
                  <a:srgbClr val="5F5F5F"/>
                </a:gs>
                <a:gs pos="51000">
                  <a:srgbClr val="FFFFFF"/>
                </a:gs>
                <a:gs pos="67000">
                  <a:srgbClr val="B2B2B2"/>
                </a:gs>
                <a:gs pos="0">
                  <a:srgbClr val="292929"/>
                </a:gs>
                <a:gs pos="100000">
                  <a:srgbClr val="777777"/>
                </a:gs>
                <a:gs pos="100000">
                  <a:srgbClr val="EAEAEA"/>
                </a:gs>
              </a:gsLst>
              <a:lin ang="10800000" scaled="0"/>
              <a:tileRect/>
            </a:gradFill>
            <a:ln>
              <a:solidFill>
                <a:schemeClr val="bg1">
                  <a:lumMod val="85000"/>
                </a:schemeClr>
              </a:solidFill>
            </a:ln>
            <a:effectLst>
              <a:outerShdw sx="1000" sy="1000" rotWithShape="0">
                <a:schemeClr val="tx1"/>
              </a:outerShdw>
              <a:reflection endPos="0" dir="5400000" sy="-100000" algn="bl" rotWithShape="0"/>
            </a:effectLst>
            <a:scene3d>
              <a:camera prst="orthographicFront"/>
              <a:lightRig rig="soft" dir="t"/>
            </a:scene3d>
            <a:sp3d extrusionH="76200" prstMaterial="metal">
              <a:bevelT w="711200" h="0"/>
              <a:bevelB/>
              <a:extrusionClr>
                <a:schemeClr val="bg1">
                  <a:lumMod val="85000"/>
                </a:schemeClr>
              </a:extrusionClr>
              <a:contourClr>
                <a:schemeClr val="bg1"/>
              </a:contourClr>
            </a:sp3d>
          </p:spPr>
          <p:style>
            <a:lnRef idx="1">
              <a:schemeClr val="accent4"/>
            </a:lnRef>
            <a:fillRef idx="3">
              <a:schemeClr val="accent4"/>
            </a:fillRef>
            <a:effectRef idx="2">
              <a:schemeClr val="accent4"/>
            </a:effectRef>
            <a:fontRef idx="minor">
              <a:schemeClr val="lt1"/>
            </a:fontRef>
          </p:style>
          <p:txBody>
            <a:bodyPr rtlCol="0" anchor="ctr"/>
            <a:lstStyle/>
            <a:p>
              <a:pPr algn="ctr"/>
              <a:endParaRPr lang="id-ID"/>
            </a:p>
          </p:txBody>
        </p:sp>
      </p:grpSp>
      <p:grpSp>
        <p:nvGrpSpPr>
          <p:cNvPr id="18" name="Group 17"/>
          <p:cNvGrpSpPr/>
          <p:nvPr/>
        </p:nvGrpSpPr>
        <p:grpSpPr>
          <a:xfrm>
            <a:off x="559366" y="3124201"/>
            <a:ext cx="8335252" cy="1763360"/>
            <a:chOff x="559366" y="717583"/>
            <a:chExt cx="8335252" cy="1453640"/>
          </a:xfrm>
        </p:grpSpPr>
        <p:sp>
          <p:nvSpPr>
            <p:cNvPr id="19" name="Round Same Side Corner Rectangle 18"/>
            <p:cNvSpPr/>
            <p:nvPr/>
          </p:nvSpPr>
          <p:spPr>
            <a:xfrm rot="5400000">
              <a:off x="4078920" y="-2718846"/>
              <a:ext cx="1296144" cy="8335252"/>
            </a:xfrm>
            <a:prstGeom prst="round2SameRect">
              <a:avLst/>
            </a:prstGeom>
            <a:solidFill>
              <a:schemeClr val="accent6">
                <a:lumMod val="40000"/>
                <a:lumOff val="60000"/>
              </a:schemeClr>
            </a:solidFill>
            <a:ln>
              <a:solidFill>
                <a:schemeClr val="tx1"/>
              </a:solidFill>
            </a:ln>
            <a:scene3d>
              <a:camera prst="orthographicFront"/>
              <a:lightRig rig="harsh" dir="t"/>
            </a:scene3d>
            <a:sp3d/>
          </p:spPr>
          <p:style>
            <a:lnRef idx="1">
              <a:schemeClr val="accent3"/>
            </a:lnRef>
            <a:fillRef idx="3">
              <a:schemeClr val="accent3"/>
            </a:fillRef>
            <a:effectRef idx="2">
              <a:schemeClr val="accent3"/>
            </a:effectRef>
            <a:fontRef idx="minor">
              <a:schemeClr val="lt1"/>
            </a:fontRef>
          </p:style>
          <p:txBody>
            <a:bodyPr rtlCol="0" anchor="ctr"/>
            <a:lstStyle/>
            <a:p>
              <a:pPr algn="ctr"/>
              <a:endParaRPr lang="id-ID" dirty="0"/>
            </a:p>
          </p:txBody>
        </p:sp>
        <p:sp>
          <p:nvSpPr>
            <p:cNvPr id="20" name="Flowchart: Manual Input 9"/>
            <p:cNvSpPr/>
            <p:nvPr/>
          </p:nvSpPr>
          <p:spPr>
            <a:xfrm rot="5400000">
              <a:off x="192586" y="1084363"/>
              <a:ext cx="1453640" cy="72008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4101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4101 h 10000"/>
                <a:gd name="connsiteX0" fmla="*/ 0 w 10104"/>
                <a:gd name="connsiteY0" fmla="*/ 5221 h 10000"/>
                <a:gd name="connsiteX1" fmla="*/ 10104 w 10104"/>
                <a:gd name="connsiteY1" fmla="*/ 0 h 10000"/>
                <a:gd name="connsiteX2" fmla="*/ 10104 w 10104"/>
                <a:gd name="connsiteY2" fmla="*/ 10000 h 10000"/>
                <a:gd name="connsiteX3" fmla="*/ 104 w 10104"/>
                <a:gd name="connsiteY3" fmla="*/ 10000 h 10000"/>
                <a:gd name="connsiteX4" fmla="*/ 0 w 10104"/>
                <a:gd name="connsiteY4" fmla="*/ 5221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4" h="10000">
                  <a:moveTo>
                    <a:pt x="0" y="5221"/>
                  </a:moveTo>
                  <a:lnTo>
                    <a:pt x="10104" y="0"/>
                  </a:lnTo>
                  <a:lnTo>
                    <a:pt x="10104" y="10000"/>
                  </a:lnTo>
                  <a:lnTo>
                    <a:pt x="104" y="10000"/>
                  </a:lnTo>
                  <a:cubicBezTo>
                    <a:pt x="69" y="8407"/>
                    <a:pt x="35" y="6814"/>
                    <a:pt x="0" y="5221"/>
                  </a:cubicBezTo>
                  <a:close/>
                </a:path>
              </a:pathLst>
            </a:custGeom>
            <a:gradFill flip="none" rotWithShape="1">
              <a:gsLst>
                <a:gs pos="0">
                  <a:srgbClr val="5F5F5F"/>
                </a:gs>
                <a:gs pos="51000">
                  <a:srgbClr val="FFFFFF"/>
                </a:gs>
                <a:gs pos="67000">
                  <a:srgbClr val="B2B2B2"/>
                </a:gs>
                <a:gs pos="0">
                  <a:srgbClr val="292929"/>
                </a:gs>
                <a:gs pos="100000">
                  <a:srgbClr val="777777"/>
                </a:gs>
                <a:gs pos="100000">
                  <a:srgbClr val="EAEAEA"/>
                </a:gs>
              </a:gsLst>
              <a:lin ang="10800000" scaled="0"/>
              <a:tileRect/>
            </a:gradFill>
            <a:ln>
              <a:solidFill>
                <a:schemeClr val="bg1">
                  <a:lumMod val="85000"/>
                </a:schemeClr>
              </a:solidFill>
            </a:ln>
            <a:effectLst>
              <a:outerShdw sx="1000" sy="1000" rotWithShape="0">
                <a:schemeClr val="tx1"/>
              </a:outerShdw>
              <a:reflection endPos="0" dir="5400000" sy="-100000" algn="bl" rotWithShape="0"/>
            </a:effectLst>
            <a:scene3d>
              <a:camera prst="orthographicFront"/>
              <a:lightRig rig="soft" dir="t"/>
            </a:scene3d>
            <a:sp3d extrusionH="76200" prstMaterial="metal">
              <a:bevelT w="711200" h="0"/>
              <a:bevelB/>
              <a:extrusionClr>
                <a:schemeClr val="bg1">
                  <a:lumMod val="85000"/>
                </a:schemeClr>
              </a:extrusionClr>
              <a:contourClr>
                <a:schemeClr val="bg1"/>
              </a:contourClr>
            </a:sp3d>
          </p:spPr>
          <p:style>
            <a:lnRef idx="1">
              <a:schemeClr val="accent4"/>
            </a:lnRef>
            <a:fillRef idx="3">
              <a:schemeClr val="accent4"/>
            </a:fillRef>
            <a:effectRef idx="2">
              <a:schemeClr val="accent4"/>
            </a:effectRef>
            <a:fontRef idx="minor">
              <a:schemeClr val="lt1"/>
            </a:fontRef>
          </p:style>
          <p:txBody>
            <a:bodyPr rtlCol="0" anchor="ctr"/>
            <a:lstStyle/>
            <a:p>
              <a:pPr algn="ctr"/>
              <a:endParaRPr lang="id-ID"/>
            </a:p>
          </p:txBody>
        </p:sp>
      </p:grpSp>
      <p:grpSp>
        <p:nvGrpSpPr>
          <p:cNvPr id="21" name="Group 20"/>
          <p:cNvGrpSpPr/>
          <p:nvPr/>
        </p:nvGrpSpPr>
        <p:grpSpPr>
          <a:xfrm>
            <a:off x="559366" y="4904631"/>
            <a:ext cx="8335252" cy="1453640"/>
            <a:chOff x="559366" y="656623"/>
            <a:chExt cx="8335252" cy="1453640"/>
          </a:xfrm>
        </p:grpSpPr>
        <p:sp>
          <p:nvSpPr>
            <p:cNvPr id="22" name="Round Same Side Corner Rectangle 21"/>
            <p:cNvSpPr/>
            <p:nvPr/>
          </p:nvSpPr>
          <p:spPr>
            <a:xfrm rot="5400000">
              <a:off x="4078920" y="-2764566"/>
              <a:ext cx="1296144" cy="8335252"/>
            </a:xfrm>
            <a:prstGeom prst="round2SameRect">
              <a:avLst/>
            </a:prstGeom>
            <a:solidFill>
              <a:schemeClr val="accent5">
                <a:lumMod val="40000"/>
                <a:lumOff val="60000"/>
              </a:schemeClr>
            </a:solidFill>
            <a:ln>
              <a:solidFill>
                <a:schemeClr val="tx1"/>
              </a:solidFill>
            </a:ln>
            <a:scene3d>
              <a:camera prst="orthographicFront"/>
              <a:lightRig rig="harsh" dir="t"/>
            </a:scene3d>
            <a:sp3d/>
          </p:spPr>
          <p:style>
            <a:lnRef idx="1">
              <a:schemeClr val="accent3"/>
            </a:lnRef>
            <a:fillRef idx="3">
              <a:schemeClr val="accent3"/>
            </a:fillRef>
            <a:effectRef idx="2">
              <a:schemeClr val="accent3"/>
            </a:effectRef>
            <a:fontRef idx="minor">
              <a:schemeClr val="lt1"/>
            </a:fontRef>
          </p:style>
          <p:txBody>
            <a:bodyPr rtlCol="0" anchor="ctr"/>
            <a:lstStyle/>
            <a:p>
              <a:pPr algn="ctr"/>
              <a:endParaRPr lang="id-ID" dirty="0"/>
            </a:p>
          </p:txBody>
        </p:sp>
        <p:sp>
          <p:nvSpPr>
            <p:cNvPr id="23" name="Flowchart: Manual Input 9"/>
            <p:cNvSpPr/>
            <p:nvPr/>
          </p:nvSpPr>
          <p:spPr>
            <a:xfrm rot="5400000">
              <a:off x="192586" y="1023403"/>
              <a:ext cx="1453640" cy="72008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4101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4101 h 10000"/>
                <a:gd name="connsiteX0" fmla="*/ 0 w 10104"/>
                <a:gd name="connsiteY0" fmla="*/ 5221 h 10000"/>
                <a:gd name="connsiteX1" fmla="*/ 10104 w 10104"/>
                <a:gd name="connsiteY1" fmla="*/ 0 h 10000"/>
                <a:gd name="connsiteX2" fmla="*/ 10104 w 10104"/>
                <a:gd name="connsiteY2" fmla="*/ 10000 h 10000"/>
                <a:gd name="connsiteX3" fmla="*/ 104 w 10104"/>
                <a:gd name="connsiteY3" fmla="*/ 10000 h 10000"/>
                <a:gd name="connsiteX4" fmla="*/ 0 w 10104"/>
                <a:gd name="connsiteY4" fmla="*/ 5221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4" h="10000">
                  <a:moveTo>
                    <a:pt x="0" y="5221"/>
                  </a:moveTo>
                  <a:lnTo>
                    <a:pt x="10104" y="0"/>
                  </a:lnTo>
                  <a:lnTo>
                    <a:pt x="10104" y="10000"/>
                  </a:lnTo>
                  <a:lnTo>
                    <a:pt x="104" y="10000"/>
                  </a:lnTo>
                  <a:cubicBezTo>
                    <a:pt x="69" y="8407"/>
                    <a:pt x="35" y="6814"/>
                    <a:pt x="0" y="5221"/>
                  </a:cubicBezTo>
                  <a:close/>
                </a:path>
              </a:pathLst>
            </a:custGeom>
            <a:gradFill flip="none" rotWithShape="1">
              <a:gsLst>
                <a:gs pos="0">
                  <a:srgbClr val="5F5F5F"/>
                </a:gs>
                <a:gs pos="51000">
                  <a:srgbClr val="FFFFFF"/>
                </a:gs>
                <a:gs pos="67000">
                  <a:srgbClr val="B2B2B2"/>
                </a:gs>
                <a:gs pos="0">
                  <a:srgbClr val="292929"/>
                </a:gs>
                <a:gs pos="100000">
                  <a:srgbClr val="777777"/>
                </a:gs>
                <a:gs pos="100000">
                  <a:srgbClr val="EAEAEA"/>
                </a:gs>
              </a:gsLst>
              <a:lin ang="10800000" scaled="0"/>
              <a:tileRect/>
            </a:gradFill>
            <a:ln>
              <a:solidFill>
                <a:schemeClr val="bg1">
                  <a:lumMod val="85000"/>
                </a:schemeClr>
              </a:solidFill>
            </a:ln>
            <a:effectLst>
              <a:outerShdw sx="1000" sy="1000" rotWithShape="0">
                <a:schemeClr val="tx1"/>
              </a:outerShdw>
              <a:reflection endPos="0" dir="5400000" sy="-100000" algn="bl" rotWithShape="0"/>
            </a:effectLst>
            <a:scene3d>
              <a:camera prst="orthographicFront"/>
              <a:lightRig rig="soft" dir="t"/>
            </a:scene3d>
            <a:sp3d extrusionH="76200" prstMaterial="metal">
              <a:bevelT w="711200" h="0"/>
              <a:bevelB/>
              <a:extrusionClr>
                <a:schemeClr val="bg1">
                  <a:lumMod val="85000"/>
                </a:schemeClr>
              </a:extrusionClr>
              <a:contourClr>
                <a:schemeClr val="bg1"/>
              </a:contourClr>
            </a:sp3d>
          </p:spPr>
          <p:style>
            <a:lnRef idx="1">
              <a:schemeClr val="accent4"/>
            </a:lnRef>
            <a:fillRef idx="3">
              <a:schemeClr val="accent4"/>
            </a:fillRef>
            <a:effectRef idx="2">
              <a:schemeClr val="accent4"/>
            </a:effectRef>
            <a:fontRef idx="minor">
              <a:schemeClr val="lt1"/>
            </a:fontRef>
          </p:style>
          <p:txBody>
            <a:bodyPr rtlCol="0" anchor="ctr"/>
            <a:lstStyle/>
            <a:p>
              <a:pPr algn="ctr"/>
              <a:endParaRPr lang="id-ID"/>
            </a:p>
          </p:txBody>
        </p:sp>
      </p:grpSp>
      <p:grpSp>
        <p:nvGrpSpPr>
          <p:cNvPr id="24" name="Group 9"/>
          <p:cNvGrpSpPr>
            <a:grpSpLocks/>
          </p:cNvGrpSpPr>
          <p:nvPr/>
        </p:nvGrpSpPr>
        <p:grpSpPr bwMode="auto">
          <a:xfrm>
            <a:off x="1471613" y="-103684"/>
            <a:ext cx="6254750" cy="688975"/>
            <a:chOff x="921" y="976"/>
            <a:chExt cx="3940" cy="434"/>
          </a:xfrm>
        </p:grpSpPr>
        <p:grpSp>
          <p:nvGrpSpPr>
            <p:cNvPr id="25" name="Group 10"/>
            <p:cNvGrpSpPr>
              <a:grpSpLocks/>
            </p:cNvGrpSpPr>
            <p:nvPr/>
          </p:nvGrpSpPr>
          <p:grpSpPr bwMode="auto">
            <a:xfrm>
              <a:off x="921" y="976"/>
              <a:ext cx="3940" cy="434"/>
              <a:chOff x="1078" y="976"/>
              <a:chExt cx="3540" cy="434"/>
            </a:xfrm>
          </p:grpSpPr>
          <p:sp>
            <p:nvSpPr>
              <p:cNvPr id="27" name="AutoShape 11"/>
              <p:cNvSpPr>
                <a:spLocks noChangeArrowheads="1"/>
              </p:cNvSpPr>
              <p:nvPr/>
            </p:nvSpPr>
            <p:spPr bwMode="auto">
              <a:xfrm flipH="1">
                <a:off x="1078" y="976"/>
                <a:ext cx="3540" cy="434"/>
              </a:xfrm>
              <a:prstGeom prst="roundRect">
                <a:avLst>
                  <a:gd name="adj" fmla="val 50000"/>
                </a:avLst>
              </a:prstGeom>
              <a:gradFill rotWithShape="1">
                <a:gsLst>
                  <a:gs pos="0">
                    <a:srgbClr val="AC7302"/>
                  </a:gs>
                  <a:gs pos="100000">
                    <a:srgbClr val="FFDF83"/>
                  </a:gs>
                </a:gsLst>
                <a:lin ang="5400000" scaled="1"/>
              </a:gradFill>
              <a:ln w="3175" algn="ctr">
                <a:solidFill>
                  <a:srgbClr val="FFFFFF"/>
                </a:solidFill>
                <a:round/>
                <a:headEnd/>
                <a:tailEnd/>
              </a:ln>
              <a:effectLst>
                <a:outerShdw dist="40161" dir="4293903" algn="ctr" rotWithShape="0">
                  <a:schemeClr val="bg2">
                    <a:alpha val="50000"/>
                  </a:schemeClr>
                </a:outerShdw>
              </a:effectLst>
            </p:spPr>
            <p:txBody>
              <a:bodyPr wrap="none" anchor="ctr"/>
              <a:lstStyle/>
              <a:p>
                <a:endParaRPr lang="en-US"/>
              </a:p>
            </p:txBody>
          </p:sp>
          <p:sp>
            <p:nvSpPr>
              <p:cNvPr id="28" name="AutoShape 12"/>
              <p:cNvSpPr>
                <a:spLocks noChangeArrowheads="1"/>
              </p:cNvSpPr>
              <p:nvPr/>
            </p:nvSpPr>
            <p:spPr bwMode="auto">
              <a:xfrm flipH="1">
                <a:off x="1177" y="989"/>
                <a:ext cx="3340" cy="202"/>
              </a:xfrm>
              <a:prstGeom prst="roundRect">
                <a:avLst>
                  <a:gd name="adj" fmla="val 50000"/>
                </a:avLst>
              </a:prstGeom>
              <a:gradFill rotWithShape="1">
                <a:gsLst>
                  <a:gs pos="0">
                    <a:schemeClr val="bg1">
                      <a:alpha val="50000"/>
                    </a:schemeClr>
                  </a:gs>
                  <a:gs pos="100000">
                    <a:schemeClr val="bg1">
                      <a:gamma/>
                      <a:shade val="96863"/>
                      <a:invGamma/>
                      <a:alpha val="0"/>
                    </a:schemeClr>
                  </a:gs>
                </a:gsLst>
                <a:lin ang="5400000" scaled="1"/>
              </a:gradFill>
              <a:ln w="9525">
                <a:noFill/>
                <a:round/>
                <a:headEnd/>
                <a:tailEnd/>
              </a:ln>
              <a:effectLst/>
            </p:spPr>
            <p:txBody>
              <a:bodyPr wrap="none" anchor="ctr"/>
              <a:lstStyle/>
              <a:p>
                <a:endParaRPr lang="en-US"/>
              </a:p>
            </p:txBody>
          </p:sp>
        </p:grpSp>
        <p:sp>
          <p:nvSpPr>
            <p:cNvPr id="26" name="Text Box 13"/>
            <p:cNvSpPr txBox="1">
              <a:spLocks noChangeArrowheads="1"/>
            </p:cNvSpPr>
            <p:nvPr/>
          </p:nvSpPr>
          <p:spPr bwMode="auto">
            <a:xfrm>
              <a:off x="1001" y="1014"/>
              <a:ext cx="3780" cy="368"/>
            </a:xfrm>
            <a:prstGeom prst="rect">
              <a:avLst/>
            </a:prstGeom>
            <a:noFill/>
            <a:ln w="9525">
              <a:noFill/>
              <a:miter lim="800000"/>
              <a:headEnd/>
              <a:tailEnd/>
            </a:ln>
            <a:effectLst>
              <a:outerShdw dist="17961" dir="2700000" algn="ctr" rotWithShape="0">
                <a:schemeClr val="bg1"/>
              </a:outerShdw>
            </a:effectLst>
          </p:spPr>
          <p:txBody>
            <a:bodyPr>
              <a:spAutoFit/>
            </a:bodyPr>
            <a:lstStyle/>
            <a:p>
              <a:pPr algn="ctr">
                <a:spcBef>
                  <a:spcPct val="50000"/>
                </a:spcBef>
              </a:pPr>
              <a:r>
                <a:rPr lang="en-US" altLang="ko-KR" sz="3200" b="1" dirty="0">
                  <a:solidFill>
                    <a:schemeClr val="bg2"/>
                  </a:solidFill>
                  <a:latin typeface="Arial" pitchFamily="34" charset="0"/>
                  <a:ea typeface="굴림" pitchFamily="50" charset="-127"/>
                </a:rPr>
                <a:t>DATA PILAH</a:t>
              </a:r>
            </a:p>
          </p:txBody>
        </p:sp>
      </p:grpSp>
      <p:sp>
        <p:nvSpPr>
          <p:cNvPr id="29" name="Rectangle 28"/>
          <p:cNvSpPr/>
          <p:nvPr/>
        </p:nvSpPr>
        <p:spPr>
          <a:xfrm>
            <a:off x="1279447" y="2217870"/>
            <a:ext cx="7413291" cy="646331"/>
          </a:xfrm>
          <a:prstGeom prst="rect">
            <a:avLst/>
          </a:prstGeom>
        </p:spPr>
        <p:txBody>
          <a:bodyPr wrap="square">
            <a:spAutoFit/>
          </a:bodyPr>
          <a:lstStyle/>
          <a:p>
            <a:pPr algn="just"/>
            <a:r>
              <a:rPr lang="id-ID" dirty="0">
                <a:solidFill>
                  <a:srgbClr val="000000"/>
                </a:solidFill>
                <a:latin typeface="Arial" panose="020B0604020202020204" pitchFamily="34" charset="0"/>
                <a:cs typeface="Arial" panose="020B0604020202020204" pitchFamily="34" charset="0"/>
              </a:rPr>
              <a:t>Data Gender adalah data mengenai hubungan relasi dalam                    status, </a:t>
            </a:r>
            <a:r>
              <a:rPr lang="fi-FI" dirty="0">
                <a:solidFill>
                  <a:srgbClr val="000000"/>
                </a:solidFill>
                <a:latin typeface="Arial" panose="020B0604020202020204" pitchFamily="34" charset="0"/>
                <a:cs typeface="Arial" panose="020B0604020202020204" pitchFamily="34" charset="0"/>
              </a:rPr>
              <a:t>peran dan kondisi antara laki-laki dan perempuan</a:t>
            </a:r>
            <a:r>
              <a:rPr lang="fi-FI" dirty="0">
                <a:latin typeface="Arial" panose="020B0604020202020204" pitchFamily="34" charset="0"/>
                <a:cs typeface="Arial" panose="020B0604020202020204" pitchFamily="34" charset="0"/>
              </a:rPr>
              <a:t>.</a:t>
            </a:r>
            <a:endParaRPr lang="en-US" b="1" dirty="0">
              <a:latin typeface="Arial" pitchFamily="34" charset="0"/>
              <a:cs typeface="Arial" pitchFamily="34" charset="0"/>
            </a:endParaRPr>
          </a:p>
        </p:txBody>
      </p:sp>
      <p:sp>
        <p:nvSpPr>
          <p:cNvPr id="30" name="Rectangle 29"/>
          <p:cNvSpPr/>
          <p:nvPr/>
        </p:nvSpPr>
        <p:spPr>
          <a:xfrm>
            <a:off x="1279446" y="3304777"/>
            <a:ext cx="7413292" cy="1477328"/>
          </a:xfrm>
          <a:prstGeom prst="rect">
            <a:avLst/>
          </a:prstGeom>
        </p:spPr>
        <p:txBody>
          <a:bodyPr wrap="square">
            <a:spAutoFit/>
          </a:bodyPr>
          <a:lstStyle/>
          <a:p>
            <a:pPr algn="just"/>
            <a:r>
              <a:rPr lang="id-ID" dirty="0">
                <a:solidFill>
                  <a:srgbClr val="000000"/>
                </a:solidFill>
                <a:latin typeface="Arial" panose="020B0604020202020204" pitchFamily="34" charset="0"/>
                <a:cs typeface="Arial" panose="020B0604020202020204" pitchFamily="34" charset="0"/>
              </a:rPr>
              <a:t>Data terpilah adalah data terpilah menurut jenis kelamin dan status dan kondisi perempuan dan laki-laki di seluruh bidang pembangunan yang meliputi </a:t>
            </a:r>
            <a:r>
              <a:rPr lang="id-ID" b="1" dirty="0">
                <a:solidFill>
                  <a:srgbClr val="000000"/>
                </a:solidFill>
                <a:latin typeface="Arial" panose="020B0604020202020204" pitchFamily="34" charset="0"/>
                <a:cs typeface="Arial" panose="020B0604020202020204" pitchFamily="34" charset="0"/>
              </a:rPr>
              <a:t>kesehatan, pendidikan, ekonomi dan ketenagakerjaan,       bidang  politik dan pengambilan keputusan, bidang hukum dan     sosial budaya  dan kekerasan</a:t>
            </a:r>
            <a:r>
              <a:rPr lang="id-ID" b="1" dirty="0">
                <a:latin typeface="Arial" panose="020B0604020202020204" pitchFamily="34" charset="0"/>
                <a:cs typeface="Arial" panose="020B0604020202020204" pitchFamily="34" charset="0"/>
              </a:rPr>
              <a:t>.</a:t>
            </a:r>
            <a:endParaRPr lang="en-US" b="1" dirty="0">
              <a:latin typeface="Arial" pitchFamily="34" charset="0"/>
              <a:cs typeface="Arial" pitchFamily="34" charset="0"/>
            </a:endParaRPr>
          </a:p>
        </p:txBody>
      </p:sp>
      <p:sp>
        <p:nvSpPr>
          <p:cNvPr id="31" name="Rectangle 30"/>
          <p:cNvSpPr/>
          <p:nvPr/>
        </p:nvSpPr>
        <p:spPr>
          <a:xfrm>
            <a:off x="1279447" y="5031969"/>
            <a:ext cx="7413291" cy="1200329"/>
          </a:xfrm>
          <a:prstGeom prst="rect">
            <a:avLst/>
          </a:prstGeom>
        </p:spPr>
        <p:txBody>
          <a:bodyPr wrap="square">
            <a:spAutoFit/>
          </a:bodyPr>
          <a:lstStyle/>
          <a:p>
            <a:pPr algn="just"/>
            <a:r>
              <a:rPr lang="id-ID" dirty="0">
                <a:solidFill>
                  <a:srgbClr val="000000"/>
                </a:solidFill>
                <a:latin typeface="Arial" panose="020B0604020202020204" pitchFamily="34" charset="0"/>
                <a:cs typeface="Arial" panose="020B0604020202020204" pitchFamily="34" charset="0"/>
              </a:rPr>
              <a:t>Data anak adalah data kondisi tentang anak perempuan dan laki-laki    yang dibawah usia 18 (delapan belas) tahun, yang terpilah menurut           kategori umur yang terdiri dari 0 – 1 tahun, 2-3 tahun, 4-6 tahun, 7-12              tahun, 13-15 tahun dan 16-18 tahun</a:t>
            </a:r>
          </a:p>
        </p:txBody>
      </p:sp>
    </p:spTree>
    <p:extLst>
      <p:ext uri="{BB962C8B-B14F-4D97-AF65-F5344CB8AC3E}">
        <p14:creationId xmlns:p14="http://schemas.microsoft.com/office/powerpoint/2010/main" val="59237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left)">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left)">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left)">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down)">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1">
                                            <p:txEl>
                                              <p:pRg st="0" end="0"/>
                                            </p:txEl>
                                          </p:spTgt>
                                        </p:tgtEl>
                                        <p:attrNameLst>
                                          <p:attrName>style.visibility</p:attrName>
                                        </p:attrNameLst>
                                      </p:cBhvr>
                                      <p:to>
                                        <p:strVal val="visible"/>
                                      </p:to>
                                    </p:set>
                                    <p:animEffect transition="in" filter="wipe(left)">
                                      <p:cBhvr>
                                        <p:cTn id="49"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F95CE28-3C82-4063-BE78-138580E89A5B}" type="slidenum">
              <a:rPr lang="id-ID" smtClean="0"/>
              <a:t>31</a:t>
            </a:fld>
            <a:endParaRPr lang="id-ID"/>
          </a:p>
        </p:txBody>
      </p:sp>
      <p:sp>
        <p:nvSpPr>
          <p:cNvPr id="3" name="Rounded Rectangle 2"/>
          <p:cNvSpPr/>
          <p:nvPr/>
        </p:nvSpPr>
        <p:spPr>
          <a:xfrm>
            <a:off x="152400" y="151828"/>
            <a:ext cx="8854440" cy="6217920"/>
          </a:xfrm>
          <a:prstGeom prst="roundRect">
            <a:avLst>
              <a:gd name="adj" fmla="val 3187"/>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nvGrpSpPr>
          <p:cNvPr id="4" name="Group 11"/>
          <p:cNvGrpSpPr>
            <a:grpSpLocks/>
          </p:cNvGrpSpPr>
          <p:nvPr/>
        </p:nvGrpSpPr>
        <p:grpSpPr bwMode="auto">
          <a:xfrm>
            <a:off x="960120" y="115014"/>
            <a:ext cx="7384549" cy="1069976"/>
            <a:chOff x="934" y="49"/>
            <a:chExt cx="3951" cy="749"/>
          </a:xfrm>
        </p:grpSpPr>
        <p:grpSp>
          <p:nvGrpSpPr>
            <p:cNvPr id="5" name="Group 12"/>
            <p:cNvGrpSpPr>
              <a:grpSpLocks/>
            </p:cNvGrpSpPr>
            <p:nvPr/>
          </p:nvGrpSpPr>
          <p:grpSpPr bwMode="auto">
            <a:xfrm>
              <a:off x="934" y="49"/>
              <a:ext cx="3951" cy="749"/>
              <a:chOff x="1162" y="967"/>
              <a:chExt cx="3436" cy="547"/>
            </a:xfrm>
          </p:grpSpPr>
          <p:sp>
            <p:nvSpPr>
              <p:cNvPr id="7" name="AutoShape 13"/>
              <p:cNvSpPr>
                <a:spLocks noChangeArrowheads="1"/>
              </p:cNvSpPr>
              <p:nvPr/>
            </p:nvSpPr>
            <p:spPr bwMode="auto">
              <a:xfrm>
                <a:off x="1227" y="1375"/>
                <a:ext cx="3302" cy="139"/>
              </a:xfrm>
              <a:prstGeom prst="roundRect">
                <a:avLst>
                  <a:gd name="adj" fmla="val 50000"/>
                </a:avLst>
              </a:prstGeom>
              <a:gradFill rotWithShape="1">
                <a:gsLst>
                  <a:gs pos="0">
                    <a:schemeClr val="tx1">
                      <a:alpha val="30000"/>
                    </a:schemeClr>
                  </a:gs>
                  <a:gs pos="100000">
                    <a:schemeClr val="tx1">
                      <a:gamma/>
                      <a:shade val="66667"/>
                      <a:invGamma/>
                      <a:alpha val="0"/>
                    </a:schemeClr>
                  </a:gs>
                </a:gsLst>
                <a:lin ang="5400000" scaled="1"/>
              </a:gradFill>
              <a:ln w="28575" algn="ctr">
                <a:noFill/>
                <a:round/>
                <a:headEnd/>
                <a:tailEnd/>
              </a:ln>
              <a:effectLst/>
            </p:spPr>
            <p:txBody>
              <a:bodyPr wrap="none" anchor="ctr"/>
              <a:lstStyle/>
              <a:p>
                <a:pPr>
                  <a:defRPr/>
                </a:pPr>
                <a:endParaRPr lang="en-US">
                  <a:cs typeface="Arial" charset="0"/>
                </a:endParaRPr>
              </a:p>
            </p:txBody>
          </p:sp>
          <p:sp>
            <p:nvSpPr>
              <p:cNvPr id="8" name="AutoShape 14"/>
              <p:cNvSpPr>
                <a:spLocks noChangeArrowheads="1"/>
              </p:cNvSpPr>
              <p:nvPr/>
            </p:nvSpPr>
            <p:spPr bwMode="auto">
              <a:xfrm>
                <a:off x="1162" y="967"/>
                <a:ext cx="3436" cy="391"/>
              </a:xfrm>
              <a:prstGeom prst="roundRect">
                <a:avLst>
                  <a:gd name="adj" fmla="val 50000"/>
                </a:avLst>
              </a:prstGeom>
              <a:gradFill rotWithShape="1">
                <a:gsLst>
                  <a:gs pos="0">
                    <a:srgbClr val="4C3913"/>
                  </a:gs>
                  <a:gs pos="50000">
                    <a:srgbClr val="7E5F20"/>
                  </a:gs>
                  <a:gs pos="100000">
                    <a:srgbClr val="4C3913"/>
                  </a:gs>
                </a:gsLst>
                <a:lin ang="0" scaled="1"/>
              </a:gradFill>
              <a:ln w="28575" algn="ctr">
                <a:noFill/>
                <a:round/>
                <a:headEnd/>
                <a:tailEnd/>
              </a:ln>
              <a:effectLst>
                <a:prstShdw prst="shdw17" dist="17961" dir="2700000">
                  <a:srgbClr val="4C3913"/>
                </a:prstShdw>
              </a:effectLst>
            </p:spPr>
            <p:txBody>
              <a:bodyPr rot="10800000" wrap="none" anchor="ctr"/>
              <a:lstStyle/>
              <a:p>
                <a:endParaRPr lang="en-US"/>
              </a:p>
            </p:txBody>
          </p:sp>
          <p:sp>
            <p:nvSpPr>
              <p:cNvPr id="9" name="AutoShape 15"/>
              <p:cNvSpPr>
                <a:spLocks noChangeArrowheads="1"/>
              </p:cNvSpPr>
              <p:nvPr/>
            </p:nvSpPr>
            <p:spPr bwMode="auto">
              <a:xfrm>
                <a:off x="1275" y="979"/>
                <a:ext cx="3211" cy="152"/>
              </a:xfrm>
              <a:prstGeom prst="roundRect">
                <a:avLst>
                  <a:gd name="adj" fmla="val 50000"/>
                </a:avLst>
              </a:prstGeom>
              <a:gradFill rotWithShape="1">
                <a:gsLst>
                  <a:gs pos="0">
                    <a:schemeClr val="bg1">
                      <a:alpha val="39999"/>
                    </a:schemeClr>
                  </a:gs>
                  <a:gs pos="100000">
                    <a:schemeClr val="bg1">
                      <a:gamma/>
                      <a:shade val="46275"/>
                      <a:invGamma/>
                      <a:alpha val="0"/>
                    </a:schemeClr>
                  </a:gs>
                </a:gsLst>
                <a:lin ang="5400000" scaled="1"/>
              </a:gradFill>
              <a:ln w="9525">
                <a:noFill/>
                <a:round/>
                <a:headEnd/>
                <a:tailEnd/>
              </a:ln>
              <a:effectLst/>
            </p:spPr>
            <p:txBody>
              <a:bodyPr wrap="none" anchor="ctr"/>
              <a:lstStyle/>
              <a:p>
                <a:pPr>
                  <a:defRPr/>
                </a:pPr>
                <a:endParaRPr lang="en-US">
                  <a:cs typeface="Arial" charset="0"/>
                </a:endParaRPr>
              </a:p>
            </p:txBody>
          </p:sp>
        </p:grpSp>
        <p:sp>
          <p:nvSpPr>
            <p:cNvPr id="6" name="Rectangle 16"/>
            <p:cNvSpPr>
              <a:spLocks noChangeArrowheads="1"/>
            </p:cNvSpPr>
            <p:nvPr/>
          </p:nvSpPr>
          <p:spPr bwMode="auto">
            <a:xfrm>
              <a:off x="1064" y="159"/>
              <a:ext cx="3692" cy="259"/>
            </a:xfrm>
            <a:prstGeom prst="rect">
              <a:avLst/>
            </a:prstGeom>
            <a:noFill/>
            <a:ln w="9525" algn="ctr">
              <a:noFill/>
              <a:miter lim="800000"/>
              <a:headEnd/>
              <a:tailEnd/>
            </a:ln>
            <a:effectLst>
              <a:outerShdw dist="17961" dir="2700000" algn="ctr" rotWithShape="0">
                <a:schemeClr val="tx1"/>
              </a:outerShdw>
            </a:effectLst>
          </p:spPr>
          <p:txBody>
            <a:bodyPr wrap="square">
              <a:spAutoFit/>
            </a:bodyPr>
            <a:lstStyle/>
            <a:p>
              <a:pPr algn="ctr">
                <a:defRPr/>
              </a:pPr>
              <a:r>
                <a:rPr kumimoji="0" lang="id-ID" b="1" dirty="0">
                  <a:solidFill>
                    <a:schemeClr val="bg1"/>
                  </a:solidFill>
                  <a:latin typeface="Arial" charset="0"/>
                  <a:cs typeface="Arial" charset="0"/>
                </a:rPr>
                <a:t>MAKSUD DAN TUJUAN PE</a:t>
              </a:r>
              <a:r>
                <a:rPr kumimoji="0" lang="en-US" b="1" dirty="0">
                  <a:solidFill>
                    <a:schemeClr val="bg1"/>
                  </a:solidFill>
                  <a:latin typeface="Arial" charset="0"/>
                  <a:cs typeface="Arial" charset="0"/>
                </a:rPr>
                <a:t>NYUSUNAN </a:t>
              </a:r>
              <a:r>
                <a:rPr kumimoji="0" lang="id-ID" b="1" dirty="0">
                  <a:solidFill>
                    <a:schemeClr val="bg1"/>
                  </a:solidFill>
                  <a:latin typeface="Arial" charset="0"/>
                  <a:cs typeface="Arial" charset="0"/>
                </a:rPr>
                <a:t> DATA TERPILAH</a:t>
              </a:r>
              <a:endParaRPr kumimoji="0" lang="en-US" altLang="ko-KR" b="1" dirty="0">
                <a:solidFill>
                  <a:schemeClr val="bg1"/>
                </a:solidFill>
                <a:latin typeface="Arial" charset="0"/>
                <a:cs typeface="Arial" charset="0"/>
              </a:endParaRPr>
            </a:p>
          </p:txBody>
        </p:sp>
      </p:grpSp>
      <p:grpSp>
        <p:nvGrpSpPr>
          <p:cNvPr id="29" name="Group 28"/>
          <p:cNvGrpSpPr/>
          <p:nvPr/>
        </p:nvGrpSpPr>
        <p:grpSpPr>
          <a:xfrm>
            <a:off x="2001512" y="1049042"/>
            <a:ext cx="6868168" cy="1405629"/>
            <a:chOff x="2590800" y="2445091"/>
            <a:chExt cx="6868168" cy="1405629"/>
          </a:xfrm>
        </p:grpSpPr>
        <p:sp>
          <p:nvSpPr>
            <p:cNvPr id="28" name="Rounded Rectangle 27"/>
            <p:cNvSpPr/>
            <p:nvPr/>
          </p:nvSpPr>
          <p:spPr>
            <a:xfrm>
              <a:off x="2590800" y="2445091"/>
              <a:ext cx="6868168" cy="1405629"/>
            </a:xfrm>
            <a:prstGeom prst="roundRect">
              <a:avLst>
                <a:gd name="adj" fmla="val 1233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6" name="Rectangle 25"/>
            <p:cNvSpPr/>
            <p:nvPr/>
          </p:nvSpPr>
          <p:spPr>
            <a:xfrm>
              <a:off x="2734208" y="2547740"/>
              <a:ext cx="6724760" cy="1200329"/>
            </a:xfrm>
            <a:prstGeom prst="rect">
              <a:avLst/>
            </a:prstGeom>
          </p:spPr>
          <p:txBody>
            <a:bodyPr wrap="square">
              <a:spAutoFit/>
            </a:bodyPr>
            <a:lstStyle/>
            <a:p>
              <a:pPr algn="just"/>
              <a:r>
                <a:rPr lang="id-ID" b="1" dirty="0">
                  <a:solidFill>
                    <a:schemeClr val="bg2"/>
                  </a:solidFill>
                  <a:latin typeface="Arial" panose="020B0604020202020204" pitchFamily="34" charset="0"/>
                  <a:cs typeface="Arial" panose="020B0604020202020204" pitchFamily="34" charset="0"/>
                </a:rPr>
                <a:t>dimaksudkan untuk</a:t>
              </a:r>
            </a:p>
            <a:p>
              <a:pPr algn="just"/>
              <a:r>
                <a:rPr lang="id-ID" b="1" dirty="0">
                  <a:solidFill>
                    <a:schemeClr val="bg2"/>
                  </a:solidFill>
                  <a:latin typeface="Arial" panose="020B0604020202020204" pitchFamily="34" charset="0"/>
                  <a:cs typeface="Arial" panose="020B0604020202020204" pitchFamily="34" charset="0"/>
                </a:rPr>
                <a:t>memberikan acuan bagi pemerintah daerah provinsi dan     kabupaten/kota </a:t>
              </a:r>
              <a:r>
                <a:rPr lang="nl-NL" b="1" dirty="0">
                  <a:solidFill>
                    <a:schemeClr val="bg2"/>
                  </a:solidFill>
                  <a:latin typeface="Arial" panose="020B0604020202020204" pitchFamily="34" charset="0"/>
                  <a:cs typeface="Arial" panose="020B0604020202020204" pitchFamily="34" charset="0"/>
                </a:rPr>
                <a:t>dalam penyelenggaraan data gender dan</a:t>
              </a:r>
              <a:r>
                <a:rPr lang="id-ID" b="1" dirty="0">
                  <a:solidFill>
                    <a:schemeClr val="bg2"/>
                  </a:solidFill>
                  <a:latin typeface="Arial" panose="020B0604020202020204" pitchFamily="34" charset="0"/>
                  <a:cs typeface="Arial" panose="020B0604020202020204" pitchFamily="34" charset="0"/>
                </a:rPr>
                <a:t>   </a:t>
              </a:r>
              <a:r>
                <a:rPr lang="nl-NL" b="1" dirty="0">
                  <a:solidFill>
                    <a:schemeClr val="bg2"/>
                  </a:solidFill>
                  <a:latin typeface="Arial" panose="020B0604020202020204" pitchFamily="34" charset="0"/>
                  <a:cs typeface="Arial" panose="020B0604020202020204" pitchFamily="34" charset="0"/>
                </a:rPr>
                <a:t> anak.</a:t>
              </a:r>
              <a:endParaRPr lang="id-ID" b="1" dirty="0">
                <a:solidFill>
                  <a:schemeClr val="bg2"/>
                </a:solidFill>
                <a:latin typeface="Arial" panose="020B0604020202020204" pitchFamily="34" charset="0"/>
                <a:cs typeface="Arial" panose="020B0604020202020204" pitchFamily="34" charset="0"/>
              </a:endParaRPr>
            </a:p>
          </p:txBody>
        </p:sp>
      </p:grpSp>
      <p:grpSp>
        <p:nvGrpSpPr>
          <p:cNvPr id="285697" name="Group 285696"/>
          <p:cNvGrpSpPr/>
          <p:nvPr/>
        </p:nvGrpSpPr>
        <p:grpSpPr>
          <a:xfrm>
            <a:off x="110391" y="3396538"/>
            <a:ext cx="1699456" cy="1944546"/>
            <a:chOff x="110391" y="3396538"/>
            <a:chExt cx="1699456" cy="1944546"/>
          </a:xfrm>
        </p:grpSpPr>
        <p:grpSp>
          <p:nvGrpSpPr>
            <p:cNvPr id="16" name="Group 15"/>
            <p:cNvGrpSpPr/>
            <p:nvPr/>
          </p:nvGrpSpPr>
          <p:grpSpPr>
            <a:xfrm rot="20270915">
              <a:off x="110391" y="3396538"/>
              <a:ext cx="1699456" cy="1944546"/>
              <a:chOff x="259216" y="3566956"/>
              <a:chExt cx="1872208" cy="2231164"/>
            </a:xfrm>
          </p:grpSpPr>
          <p:sp>
            <p:nvSpPr>
              <p:cNvPr id="18" name="Rectangle 17"/>
              <p:cNvSpPr/>
              <p:nvPr/>
            </p:nvSpPr>
            <p:spPr>
              <a:xfrm>
                <a:off x="259216" y="3566956"/>
                <a:ext cx="1872208" cy="2231164"/>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id-ID"/>
              </a:p>
            </p:txBody>
          </p:sp>
          <p:sp>
            <p:nvSpPr>
              <p:cNvPr id="19" name="Title 1"/>
              <p:cNvSpPr txBox="1">
                <a:spLocks/>
              </p:cNvSpPr>
              <p:nvPr/>
            </p:nvSpPr>
            <p:spPr>
              <a:xfrm>
                <a:off x="431968" y="5289749"/>
                <a:ext cx="1526704" cy="443507"/>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d-ID" sz="1400" dirty="0"/>
                  <a:t>Anak</a:t>
                </a:r>
              </a:p>
            </p:txBody>
          </p:sp>
        </p:grpSp>
        <p:pic>
          <p:nvPicPr>
            <p:cNvPr id="285699" name="Picture 3"/>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rot="20334995">
              <a:off x="212061" y="3587776"/>
              <a:ext cx="1337137" cy="12670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1" name="Group 30"/>
          <p:cNvGrpSpPr/>
          <p:nvPr/>
        </p:nvGrpSpPr>
        <p:grpSpPr>
          <a:xfrm>
            <a:off x="1732334" y="2786481"/>
            <a:ext cx="7137346" cy="3029178"/>
            <a:chOff x="1705135" y="4213251"/>
            <a:chExt cx="7631644" cy="2709041"/>
          </a:xfrm>
          <a:solidFill>
            <a:schemeClr val="accent6">
              <a:lumMod val="40000"/>
              <a:lumOff val="60000"/>
            </a:schemeClr>
          </a:solidFill>
        </p:grpSpPr>
        <p:sp>
          <p:nvSpPr>
            <p:cNvPr id="30" name="Rounded Rectangle 29"/>
            <p:cNvSpPr/>
            <p:nvPr/>
          </p:nvSpPr>
          <p:spPr>
            <a:xfrm>
              <a:off x="1705135" y="4213251"/>
              <a:ext cx="7631644" cy="2709041"/>
            </a:xfrm>
            <a:prstGeom prst="roundRect">
              <a:avLst>
                <a:gd name="adj" fmla="val 8229"/>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b="1"/>
            </a:p>
          </p:txBody>
        </p:sp>
        <p:sp>
          <p:nvSpPr>
            <p:cNvPr id="25" name="Rectangle 24"/>
            <p:cNvSpPr/>
            <p:nvPr/>
          </p:nvSpPr>
          <p:spPr>
            <a:xfrm>
              <a:off x="1996440" y="4297054"/>
              <a:ext cx="7147560" cy="2559819"/>
            </a:xfrm>
            <a:prstGeom prst="rect">
              <a:avLst/>
            </a:prstGeom>
            <a:grpFill/>
          </p:spPr>
          <p:txBody>
            <a:bodyPr wrap="square">
              <a:spAutoFit/>
            </a:bodyPr>
            <a:lstStyle/>
            <a:p>
              <a:pPr algn="just"/>
              <a:r>
                <a:rPr lang="id-ID" b="1" dirty="0">
                  <a:solidFill>
                    <a:schemeClr val="bg2"/>
                  </a:solidFill>
                  <a:latin typeface="Arial" panose="020B0604020202020204" pitchFamily="34" charset="0"/>
                  <a:cs typeface="Arial" panose="020B0604020202020204" pitchFamily="34" charset="0"/>
                </a:rPr>
                <a:t>Penyelenggaraan Data Gender dan Anak bertujuan untuk:</a:t>
              </a:r>
            </a:p>
            <a:p>
              <a:pPr marL="274638" indent="-274638" algn="just">
                <a:buFont typeface="+mj-lt"/>
                <a:buAutoNum type="arabicPeriod"/>
                <a:tabLst>
                  <a:tab pos="182563" algn="l"/>
                </a:tabLst>
              </a:pPr>
              <a:r>
                <a:rPr lang="id-ID" b="1" dirty="0">
                  <a:solidFill>
                    <a:schemeClr val="bg2"/>
                  </a:solidFill>
                  <a:latin typeface="Arial" panose="020B0604020202020204" pitchFamily="34" charset="0"/>
                  <a:cs typeface="Arial" panose="020B0604020202020204" pitchFamily="34" charset="0"/>
                </a:rPr>
                <a:t>meningkatkan komitmen pemerintah daerah provinsi dan              kabupaten/  kota dalam penggunaan data gender dan      anak dalam  </a:t>
              </a:r>
              <a:r>
                <a:rPr lang="fi-FI" b="1" dirty="0">
                  <a:solidFill>
                    <a:schemeClr val="bg2"/>
                  </a:solidFill>
                  <a:latin typeface="Arial" panose="020B0604020202020204" pitchFamily="34" charset="0"/>
                  <a:cs typeface="Arial" panose="020B0604020202020204" pitchFamily="34" charset="0"/>
                </a:rPr>
                <a:t>perencanaan,</a:t>
              </a:r>
              <a:r>
                <a:rPr lang="id-ID" b="1" dirty="0">
                  <a:solidFill>
                    <a:schemeClr val="bg2"/>
                  </a:solidFill>
                  <a:latin typeface="Arial" panose="020B0604020202020204" pitchFamily="34" charset="0"/>
                  <a:cs typeface="Arial" panose="020B0604020202020204" pitchFamily="34" charset="0"/>
                </a:rPr>
                <a:t> </a:t>
              </a:r>
              <a:r>
                <a:rPr lang="fi-FI" b="1" dirty="0">
                  <a:solidFill>
                    <a:schemeClr val="bg2"/>
                  </a:solidFill>
                  <a:latin typeface="Arial" panose="020B0604020202020204" pitchFamily="34" charset="0"/>
                  <a:cs typeface="Arial" panose="020B0604020202020204" pitchFamily="34" charset="0"/>
                </a:rPr>
                <a:t>pelaksanaan, pemantauan dan evaluasi</a:t>
              </a:r>
              <a:r>
                <a:rPr lang="id-ID" b="1" dirty="0">
                  <a:solidFill>
                    <a:schemeClr val="bg2"/>
                  </a:solidFill>
                  <a:latin typeface="Arial" panose="020B0604020202020204" pitchFamily="34" charset="0"/>
                  <a:cs typeface="Arial" panose="020B0604020202020204" pitchFamily="34" charset="0"/>
                </a:rPr>
                <a:t> </a:t>
              </a:r>
              <a:r>
                <a:rPr lang="fi-FI" b="1" dirty="0">
                  <a:solidFill>
                    <a:schemeClr val="bg2"/>
                  </a:solidFill>
                  <a:latin typeface="Arial" panose="020B0604020202020204" pitchFamily="34" charset="0"/>
                  <a:cs typeface="Arial" panose="020B0604020202020204" pitchFamily="34" charset="0"/>
                </a:rPr>
                <a:t> atas</a:t>
              </a:r>
              <a:r>
                <a:rPr lang="id-ID" b="1" dirty="0">
                  <a:solidFill>
                    <a:schemeClr val="bg2"/>
                  </a:solidFill>
                  <a:latin typeface="Arial" panose="020B0604020202020204" pitchFamily="34" charset="0"/>
                  <a:cs typeface="Arial" panose="020B0604020202020204" pitchFamily="34" charset="0"/>
                </a:rPr>
                <a:t> kebijakan, program dan kegiatan                  pembangunan daerah,</a:t>
              </a:r>
            </a:p>
            <a:p>
              <a:pPr marL="274638" indent="-274638" algn="just">
                <a:buFont typeface="+mj-lt"/>
                <a:buAutoNum type="arabicPeriod"/>
                <a:tabLst>
                  <a:tab pos="182563" algn="l"/>
                </a:tabLst>
              </a:pPr>
              <a:r>
                <a:rPr lang="id-ID" b="1" dirty="0">
                  <a:solidFill>
                    <a:schemeClr val="bg2"/>
                  </a:solidFill>
                  <a:latin typeface="Arial" panose="020B0604020202020204" pitchFamily="34" charset="0"/>
                  <a:cs typeface="Arial" panose="020B0604020202020204" pitchFamily="34" charset="0"/>
                </a:rPr>
                <a:t>meningkatkan efektifitas penyelenggaraan PUG dan       PUHA di   daerah secara sistematis, komprehensif dan   berkesinambungan; dan</a:t>
              </a:r>
            </a:p>
            <a:p>
              <a:pPr marL="274638" indent="-274638" algn="just">
                <a:buFont typeface="+mj-lt"/>
                <a:buAutoNum type="arabicPeriod"/>
                <a:tabLst>
                  <a:tab pos="182563" algn="l"/>
                </a:tabLst>
              </a:pPr>
              <a:r>
                <a:rPr lang="id-ID" b="1" dirty="0">
                  <a:solidFill>
                    <a:schemeClr val="bg2"/>
                  </a:solidFill>
                  <a:latin typeface="Arial" panose="020B0604020202020204" pitchFamily="34" charset="0"/>
                  <a:cs typeface="Arial" panose="020B0604020202020204" pitchFamily="34" charset="0"/>
                </a:rPr>
                <a:t>meningkatkan ketersediaan data gender dan anak</a:t>
              </a:r>
              <a:r>
                <a:rPr lang="id-ID" b="1" dirty="0">
                  <a:latin typeface="Arial" panose="020B0604020202020204" pitchFamily="34" charset="0"/>
                  <a:cs typeface="Arial" panose="020B0604020202020204" pitchFamily="34" charset="0"/>
                </a:rPr>
                <a:t>.</a:t>
              </a:r>
            </a:p>
          </p:txBody>
        </p:sp>
      </p:grpSp>
      <p:grpSp>
        <p:nvGrpSpPr>
          <p:cNvPr id="285696" name="Group 285695"/>
          <p:cNvGrpSpPr/>
          <p:nvPr/>
        </p:nvGrpSpPr>
        <p:grpSpPr>
          <a:xfrm>
            <a:off x="376697" y="775406"/>
            <a:ext cx="1699456" cy="1944546"/>
            <a:chOff x="376697" y="775406"/>
            <a:chExt cx="1699456" cy="1944546"/>
          </a:xfrm>
        </p:grpSpPr>
        <p:grpSp>
          <p:nvGrpSpPr>
            <p:cNvPr id="10" name="Group 9"/>
            <p:cNvGrpSpPr/>
            <p:nvPr/>
          </p:nvGrpSpPr>
          <p:grpSpPr>
            <a:xfrm rot="20887002">
              <a:off x="376697" y="775406"/>
              <a:ext cx="1699456" cy="1944546"/>
              <a:chOff x="259216" y="3566956"/>
              <a:chExt cx="1872208" cy="2231164"/>
            </a:xfrm>
          </p:grpSpPr>
          <p:grpSp>
            <p:nvGrpSpPr>
              <p:cNvPr id="11" name="Group 10"/>
              <p:cNvGrpSpPr/>
              <p:nvPr/>
            </p:nvGrpSpPr>
            <p:grpSpPr>
              <a:xfrm>
                <a:off x="259216" y="3566956"/>
                <a:ext cx="1872208" cy="2231164"/>
                <a:chOff x="539552" y="548680"/>
                <a:chExt cx="1872208" cy="2088232"/>
              </a:xfrm>
            </p:grpSpPr>
            <p:sp>
              <p:nvSpPr>
                <p:cNvPr id="13" name="Rectangle 12"/>
                <p:cNvSpPr/>
                <p:nvPr/>
              </p:nvSpPr>
              <p:spPr>
                <a:xfrm>
                  <a:off x="539552" y="548680"/>
                  <a:ext cx="1872208" cy="2088232"/>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id-ID"/>
                </a:p>
              </p:txBody>
            </p:sp>
            <p:sp>
              <p:nvSpPr>
                <p:cNvPr id="14" name="Rectangle 13"/>
                <p:cNvSpPr/>
                <p:nvPr/>
              </p:nvSpPr>
              <p:spPr>
                <a:xfrm>
                  <a:off x="712304" y="704160"/>
                  <a:ext cx="1526704" cy="1394606"/>
                </a:xfrm>
                <a:prstGeom prst="rect">
                  <a:avLst/>
                </a:prstGeom>
                <a:blipFill>
                  <a:blip r:embed="rId3" cstate="print"/>
                  <a:stretch>
                    <a:fillRect/>
                  </a:stretch>
                </a:blipFill>
                <a:ln>
                  <a:solidFill>
                    <a:schemeClr val="tx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itle 1"/>
              <p:cNvSpPr txBox="1">
                <a:spLocks/>
              </p:cNvSpPr>
              <p:nvPr/>
            </p:nvSpPr>
            <p:spPr>
              <a:xfrm>
                <a:off x="431968" y="5289749"/>
                <a:ext cx="1526704" cy="443507"/>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d-ID" sz="1400" dirty="0"/>
                  <a:t>Gender</a:t>
                </a:r>
              </a:p>
            </p:txBody>
          </p:sp>
        </p:grpSp>
        <p:pic>
          <p:nvPicPr>
            <p:cNvPr id="285698" name="Picture 2"/>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rot="20878487">
              <a:off x="467605" y="863404"/>
              <a:ext cx="1440497" cy="1360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73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85696"/>
                                        </p:tgtEl>
                                        <p:attrNameLst>
                                          <p:attrName>style.visibility</p:attrName>
                                        </p:attrNameLst>
                                      </p:cBhvr>
                                      <p:to>
                                        <p:strVal val="visible"/>
                                      </p:to>
                                    </p:set>
                                    <p:animEffect transition="in" filter="wipe(down)">
                                      <p:cBhvr>
                                        <p:cTn id="12" dur="580">
                                          <p:stCondLst>
                                            <p:cond delay="0"/>
                                          </p:stCondLst>
                                        </p:cTn>
                                        <p:tgtEl>
                                          <p:spTgt spid="285696"/>
                                        </p:tgtEl>
                                      </p:cBhvr>
                                    </p:animEffect>
                                    <p:anim calcmode="lin" valueType="num">
                                      <p:cBhvr>
                                        <p:cTn id="13" dur="1822" tmFilter="0,0; 0.14,0.36; 0.43,0.73; 0.71,0.91; 1.0,1.0">
                                          <p:stCondLst>
                                            <p:cond delay="0"/>
                                          </p:stCondLst>
                                        </p:cTn>
                                        <p:tgtEl>
                                          <p:spTgt spid="28569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8569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8569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8569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85696"/>
                                        </p:tgtEl>
                                        <p:attrNameLst>
                                          <p:attrName>ppt_y</p:attrName>
                                        </p:attrNameLst>
                                      </p:cBhvr>
                                      <p:tavLst>
                                        <p:tav tm="0" fmla="#ppt_y-sin(pi*$)/81">
                                          <p:val>
                                            <p:fltVal val="0"/>
                                          </p:val>
                                        </p:tav>
                                        <p:tav tm="100000">
                                          <p:val>
                                            <p:fltVal val="1"/>
                                          </p:val>
                                        </p:tav>
                                      </p:tavLst>
                                    </p:anim>
                                    <p:animScale>
                                      <p:cBhvr>
                                        <p:cTn id="18" dur="26">
                                          <p:stCondLst>
                                            <p:cond delay="650"/>
                                          </p:stCondLst>
                                        </p:cTn>
                                        <p:tgtEl>
                                          <p:spTgt spid="285696"/>
                                        </p:tgtEl>
                                      </p:cBhvr>
                                      <p:to x="100000" y="60000"/>
                                    </p:animScale>
                                    <p:animScale>
                                      <p:cBhvr>
                                        <p:cTn id="19" dur="166" decel="50000">
                                          <p:stCondLst>
                                            <p:cond delay="676"/>
                                          </p:stCondLst>
                                        </p:cTn>
                                        <p:tgtEl>
                                          <p:spTgt spid="285696"/>
                                        </p:tgtEl>
                                      </p:cBhvr>
                                      <p:to x="100000" y="100000"/>
                                    </p:animScale>
                                    <p:animScale>
                                      <p:cBhvr>
                                        <p:cTn id="20" dur="26">
                                          <p:stCondLst>
                                            <p:cond delay="1312"/>
                                          </p:stCondLst>
                                        </p:cTn>
                                        <p:tgtEl>
                                          <p:spTgt spid="285696"/>
                                        </p:tgtEl>
                                      </p:cBhvr>
                                      <p:to x="100000" y="80000"/>
                                    </p:animScale>
                                    <p:animScale>
                                      <p:cBhvr>
                                        <p:cTn id="21" dur="166" decel="50000">
                                          <p:stCondLst>
                                            <p:cond delay="1338"/>
                                          </p:stCondLst>
                                        </p:cTn>
                                        <p:tgtEl>
                                          <p:spTgt spid="285696"/>
                                        </p:tgtEl>
                                      </p:cBhvr>
                                      <p:to x="100000" y="100000"/>
                                    </p:animScale>
                                    <p:animScale>
                                      <p:cBhvr>
                                        <p:cTn id="22" dur="26">
                                          <p:stCondLst>
                                            <p:cond delay="1642"/>
                                          </p:stCondLst>
                                        </p:cTn>
                                        <p:tgtEl>
                                          <p:spTgt spid="285696"/>
                                        </p:tgtEl>
                                      </p:cBhvr>
                                      <p:to x="100000" y="90000"/>
                                    </p:animScale>
                                    <p:animScale>
                                      <p:cBhvr>
                                        <p:cTn id="23" dur="166" decel="50000">
                                          <p:stCondLst>
                                            <p:cond delay="1668"/>
                                          </p:stCondLst>
                                        </p:cTn>
                                        <p:tgtEl>
                                          <p:spTgt spid="285696"/>
                                        </p:tgtEl>
                                      </p:cBhvr>
                                      <p:to x="100000" y="100000"/>
                                    </p:animScale>
                                    <p:animScale>
                                      <p:cBhvr>
                                        <p:cTn id="24" dur="26">
                                          <p:stCondLst>
                                            <p:cond delay="1808"/>
                                          </p:stCondLst>
                                        </p:cTn>
                                        <p:tgtEl>
                                          <p:spTgt spid="285696"/>
                                        </p:tgtEl>
                                      </p:cBhvr>
                                      <p:to x="100000" y="95000"/>
                                    </p:animScale>
                                    <p:animScale>
                                      <p:cBhvr>
                                        <p:cTn id="25" dur="166" decel="50000">
                                          <p:stCondLst>
                                            <p:cond delay="1834"/>
                                          </p:stCondLst>
                                        </p:cTn>
                                        <p:tgtEl>
                                          <p:spTgt spid="28569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285697"/>
                                        </p:tgtEl>
                                        <p:attrNameLst>
                                          <p:attrName>style.visibility</p:attrName>
                                        </p:attrNameLst>
                                      </p:cBhvr>
                                      <p:to>
                                        <p:strVal val="visible"/>
                                      </p:to>
                                    </p:set>
                                    <p:animEffect transition="in" filter="wipe(down)">
                                      <p:cBhvr>
                                        <p:cTn id="35" dur="580">
                                          <p:stCondLst>
                                            <p:cond delay="0"/>
                                          </p:stCondLst>
                                        </p:cTn>
                                        <p:tgtEl>
                                          <p:spTgt spid="285697"/>
                                        </p:tgtEl>
                                      </p:cBhvr>
                                    </p:animEffect>
                                    <p:anim calcmode="lin" valueType="num">
                                      <p:cBhvr>
                                        <p:cTn id="36" dur="1822" tmFilter="0,0; 0.14,0.36; 0.43,0.73; 0.71,0.91; 1.0,1.0">
                                          <p:stCondLst>
                                            <p:cond delay="0"/>
                                          </p:stCondLst>
                                        </p:cTn>
                                        <p:tgtEl>
                                          <p:spTgt spid="285697"/>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285697"/>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285697"/>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285697"/>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285697"/>
                                        </p:tgtEl>
                                        <p:attrNameLst>
                                          <p:attrName>ppt_y</p:attrName>
                                        </p:attrNameLst>
                                      </p:cBhvr>
                                      <p:tavLst>
                                        <p:tav tm="0" fmla="#ppt_y-sin(pi*$)/81">
                                          <p:val>
                                            <p:fltVal val="0"/>
                                          </p:val>
                                        </p:tav>
                                        <p:tav tm="100000">
                                          <p:val>
                                            <p:fltVal val="1"/>
                                          </p:val>
                                        </p:tav>
                                      </p:tavLst>
                                    </p:anim>
                                    <p:animScale>
                                      <p:cBhvr>
                                        <p:cTn id="41" dur="26">
                                          <p:stCondLst>
                                            <p:cond delay="650"/>
                                          </p:stCondLst>
                                        </p:cTn>
                                        <p:tgtEl>
                                          <p:spTgt spid="285697"/>
                                        </p:tgtEl>
                                      </p:cBhvr>
                                      <p:to x="100000" y="60000"/>
                                    </p:animScale>
                                    <p:animScale>
                                      <p:cBhvr>
                                        <p:cTn id="42" dur="166" decel="50000">
                                          <p:stCondLst>
                                            <p:cond delay="676"/>
                                          </p:stCondLst>
                                        </p:cTn>
                                        <p:tgtEl>
                                          <p:spTgt spid="285697"/>
                                        </p:tgtEl>
                                      </p:cBhvr>
                                      <p:to x="100000" y="100000"/>
                                    </p:animScale>
                                    <p:animScale>
                                      <p:cBhvr>
                                        <p:cTn id="43" dur="26">
                                          <p:stCondLst>
                                            <p:cond delay="1312"/>
                                          </p:stCondLst>
                                        </p:cTn>
                                        <p:tgtEl>
                                          <p:spTgt spid="285697"/>
                                        </p:tgtEl>
                                      </p:cBhvr>
                                      <p:to x="100000" y="80000"/>
                                    </p:animScale>
                                    <p:animScale>
                                      <p:cBhvr>
                                        <p:cTn id="44" dur="166" decel="50000">
                                          <p:stCondLst>
                                            <p:cond delay="1338"/>
                                          </p:stCondLst>
                                        </p:cTn>
                                        <p:tgtEl>
                                          <p:spTgt spid="285697"/>
                                        </p:tgtEl>
                                      </p:cBhvr>
                                      <p:to x="100000" y="100000"/>
                                    </p:animScale>
                                    <p:animScale>
                                      <p:cBhvr>
                                        <p:cTn id="45" dur="26">
                                          <p:stCondLst>
                                            <p:cond delay="1642"/>
                                          </p:stCondLst>
                                        </p:cTn>
                                        <p:tgtEl>
                                          <p:spTgt spid="285697"/>
                                        </p:tgtEl>
                                      </p:cBhvr>
                                      <p:to x="100000" y="90000"/>
                                    </p:animScale>
                                    <p:animScale>
                                      <p:cBhvr>
                                        <p:cTn id="46" dur="166" decel="50000">
                                          <p:stCondLst>
                                            <p:cond delay="1668"/>
                                          </p:stCondLst>
                                        </p:cTn>
                                        <p:tgtEl>
                                          <p:spTgt spid="285697"/>
                                        </p:tgtEl>
                                      </p:cBhvr>
                                      <p:to x="100000" y="100000"/>
                                    </p:animScale>
                                    <p:animScale>
                                      <p:cBhvr>
                                        <p:cTn id="47" dur="26">
                                          <p:stCondLst>
                                            <p:cond delay="1808"/>
                                          </p:stCondLst>
                                        </p:cTn>
                                        <p:tgtEl>
                                          <p:spTgt spid="285697"/>
                                        </p:tgtEl>
                                      </p:cBhvr>
                                      <p:to x="100000" y="95000"/>
                                    </p:animScale>
                                    <p:animScale>
                                      <p:cBhvr>
                                        <p:cTn id="48" dur="166" decel="50000">
                                          <p:stCondLst>
                                            <p:cond delay="1834"/>
                                          </p:stCondLst>
                                        </p:cTn>
                                        <p:tgtEl>
                                          <p:spTgt spid="285697"/>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down)">
                                      <p:cBhvr>
                                        <p:cTn id="5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a:xfrm>
            <a:off x="130629" y="3110500"/>
            <a:ext cx="4441371" cy="3049855"/>
          </a:xfrm>
          <a:prstGeom prst="roundRect">
            <a:avLst>
              <a:gd name="adj" fmla="val 3172"/>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8" name="Rounded Rectangle 27"/>
          <p:cNvSpPr/>
          <p:nvPr/>
        </p:nvSpPr>
        <p:spPr>
          <a:xfrm>
            <a:off x="4572000" y="3093579"/>
            <a:ext cx="4441371" cy="3082016"/>
          </a:xfrm>
          <a:prstGeom prst="roundRect">
            <a:avLst>
              <a:gd name="adj" fmla="val 3172"/>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5" name="Rounded Rectangle 34"/>
          <p:cNvSpPr/>
          <p:nvPr/>
        </p:nvSpPr>
        <p:spPr>
          <a:xfrm>
            <a:off x="130629" y="115014"/>
            <a:ext cx="4441371" cy="2993805"/>
          </a:xfrm>
          <a:prstGeom prst="roundRect">
            <a:avLst>
              <a:gd name="adj" fmla="val 3172"/>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6" name="Rounded Rectangle 25"/>
          <p:cNvSpPr/>
          <p:nvPr/>
        </p:nvSpPr>
        <p:spPr>
          <a:xfrm>
            <a:off x="4565469" y="134749"/>
            <a:ext cx="4441371" cy="2974070"/>
          </a:xfrm>
          <a:prstGeom prst="roundRect">
            <a:avLst>
              <a:gd name="adj" fmla="val 3172"/>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12" name="Group 11"/>
          <p:cNvGrpSpPr/>
          <p:nvPr/>
        </p:nvGrpSpPr>
        <p:grpSpPr>
          <a:xfrm>
            <a:off x="341191" y="1184989"/>
            <a:ext cx="870092" cy="896304"/>
            <a:chOff x="341191" y="1184989"/>
            <a:chExt cx="870092" cy="896304"/>
          </a:xfrm>
        </p:grpSpPr>
        <p:sp>
          <p:nvSpPr>
            <p:cNvPr id="5" name="Hexagon 4"/>
            <p:cNvSpPr/>
            <p:nvPr/>
          </p:nvSpPr>
          <p:spPr>
            <a:xfrm rot="5400000">
              <a:off x="328085" y="1198095"/>
              <a:ext cx="896304" cy="870092"/>
            </a:xfrm>
            <a:prstGeom prst="hexagon">
              <a:avLst/>
            </a:prstGeom>
            <a:solidFill>
              <a:srgbClr val="FFC000"/>
            </a:solidFill>
            <a:ln>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id-ID" dirty="0"/>
            </a:p>
          </p:txBody>
        </p:sp>
        <p:sp>
          <p:nvSpPr>
            <p:cNvPr id="11" name="WordArt 4"/>
            <p:cNvSpPr>
              <a:spLocks noChangeArrowheads="1" noChangeShapeType="1" noTextEdit="1"/>
            </p:cNvSpPr>
            <p:nvPr/>
          </p:nvSpPr>
          <p:spPr bwMode="auto">
            <a:xfrm>
              <a:off x="407696" y="1502511"/>
              <a:ext cx="780631" cy="32628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id-ID" sz="3600" b="1" kern="10" spc="0" dirty="0">
                  <a:ln w="9525">
                    <a:solidFill>
                      <a:srgbClr val="000000"/>
                    </a:solidFill>
                    <a:round/>
                    <a:headEnd/>
                    <a:tailEnd/>
                  </a:ln>
                  <a:solidFill>
                    <a:srgbClr val="000000"/>
                  </a:solidFill>
                  <a:effectLst/>
                  <a:latin typeface="Arial"/>
                  <a:cs typeface="Arial"/>
                </a:rPr>
                <a:t>Pengumpulan</a:t>
              </a:r>
            </a:p>
            <a:p>
              <a:pPr algn="ctr" rtl="0">
                <a:buNone/>
              </a:pPr>
              <a:r>
                <a:rPr lang="id-ID" sz="3600" b="1" kern="10" spc="0" dirty="0">
                  <a:ln w="9525">
                    <a:solidFill>
                      <a:srgbClr val="000000"/>
                    </a:solidFill>
                    <a:round/>
                    <a:headEnd/>
                    <a:tailEnd/>
                  </a:ln>
                  <a:solidFill>
                    <a:srgbClr val="000000"/>
                  </a:solidFill>
                  <a:effectLst/>
                  <a:latin typeface="Arial"/>
                  <a:cs typeface="Arial"/>
                </a:rPr>
                <a:t> Data</a:t>
              </a:r>
            </a:p>
          </p:txBody>
        </p:sp>
      </p:grpSp>
      <p:grpSp>
        <p:nvGrpSpPr>
          <p:cNvPr id="13" name="Group 12"/>
          <p:cNvGrpSpPr/>
          <p:nvPr/>
        </p:nvGrpSpPr>
        <p:grpSpPr>
          <a:xfrm>
            <a:off x="360196" y="2263667"/>
            <a:ext cx="870092" cy="896304"/>
            <a:chOff x="341191" y="1184989"/>
            <a:chExt cx="870092" cy="896304"/>
          </a:xfrm>
          <a:solidFill>
            <a:srgbClr val="FF0000"/>
          </a:solidFill>
        </p:grpSpPr>
        <p:sp>
          <p:nvSpPr>
            <p:cNvPr id="14" name="Hexagon 13"/>
            <p:cNvSpPr/>
            <p:nvPr/>
          </p:nvSpPr>
          <p:spPr>
            <a:xfrm rot="5400000">
              <a:off x="328085" y="1198095"/>
              <a:ext cx="896304" cy="870092"/>
            </a:xfrm>
            <a:prstGeom prst="hexagon">
              <a:avLst/>
            </a:prstGeom>
            <a:grpFill/>
            <a:ln>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id-ID" dirty="0"/>
            </a:p>
          </p:txBody>
        </p:sp>
        <p:sp>
          <p:nvSpPr>
            <p:cNvPr id="15" name="WordArt 4"/>
            <p:cNvSpPr>
              <a:spLocks noChangeArrowheads="1" noChangeShapeType="1" noTextEdit="1"/>
            </p:cNvSpPr>
            <p:nvPr/>
          </p:nvSpPr>
          <p:spPr bwMode="auto">
            <a:xfrm>
              <a:off x="407696" y="1502511"/>
              <a:ext cx="780631" cy="326287"/>
            </a:xfrm>
            <a:prstGeom prst="rect">
              <a:avLst/>
            </a:prstGeom>
            <a:grpFill/>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id-ID" sz="3600" b="1" kern="10" spc="0" dirty="0">
                  <a:ln w="9525">
                    <a:solidFill>
                      <a:srgbClr val="000000"/>
                    </a:solidFill>
                    <a:round/>
                    <a:headEnd/>
                    <a:tailEnd/>
                  </a:ln>
                  <a:solidFill>
                    <a:srgbClr val="000000"/>
                  </a:solidFill>
                  <a:effectLst/>
                  <a:latin typeface="Arial"/>
                  <a:cs typeface="Arial"/>
                </a:rPr>
                <a:t>Pengolahan</a:t>
              </a:r>
            </a:p>
            <a:p>
              <a:pPr algn="ctr" rtl="0">
                <a:buNone/>
              </a:pPr>
              <a:r>
                <a:rPr lang="id-ID" sz="3600" b="1" kern="10" spc="0" dirty="0">
                  <a:ln w="9525">
                    <a:solidFill>
                      <a:srgbClr val="000000"/>
                    </a:solidFill>
                    <a:round/>
                    <a:headEnd/>
                    <a:tailEnd/>
                  </a:ln>
                  <a:solidFill>
                    <a:srgbClr val="000000"/>
                  </a:solidFill>
                  <a:effectLst/>
                  <a:latin typeface="Arial"/>
                  <a:cs typeface="Arial"/>
                </a:rPr>
                <a:t> Data</a:t>
              </a:r>
            </a:p>
          </p:txBody>
        </p:sp>
      </p:grpSp>
      <p:grpSp>
        <p:nvGrpSpPr>
          <p:cNvPr id="16" name="Group 15"/>
          <p:cNvGrpSpPr/>
          <p:nvPr/>
        </p:nvGrpSpPr>
        <p:grpSpPr>
          <a:xfrm>
            <a:off x="360990" y="3494497"/>
            <a:ext cx="870092" cy="896304"/>
            <a:chOff x="341191" y="1184989"/>
            <a:chExt cx="870092" cy="896304"/>
          </a:xfrm>
        </p:grpSpPr>
        <p:sp>
          <p:nvSpPr>
            <p:cNvPr id="17" name="Hexagon 16"/>
            <p:cNvSpPr/>
            <p:nvPr/>
          </p:nvSpPr>
          <p:spPr>
            <a:xfrm rot="5400000">
              <a:off x="328085" y="1198095"/>
              <a:ext cx="896304" cy="870092"/>
            </a:xfrm>
            <a:prstGeom prst="hexagon">
              <a:avLst/>
            </a:prstGeom>
            <a:solidFill>
              <a:srgbClr val="00FF00"/>
            </a:solidFill>
            <a:ln>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id-ID" dirty="0"/>
            </a:p>
          </p:txBody>
        </p:sp>
        <p:sp>
          <p:nvSpPr>
            <p:cNvPr id="18" name="WordArt 4"/>
            <p:cNvSpPr>
              <a:spLocks noChangeArrowheads="1" noChangeShapeType="1" noTextEdit="1"/>
            </p:cNvSpPr>
            <p:nvPr/>
          </p:nvSpPr>
          <p:spPr bwMode="auto">
            <a:xfrm>
              <a:off x="455197" y="1502511"/>
              <a:ext cx="665034" cy="32628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id-ID" sz="3600" b="1" kern="10" spc="0" dirty="0">
                  <a:ln w="9525">
                    <a:solidFill>
                      <a:srgbClr val="000000"/>
                    </a:solidFill>
                    <a:round/>
                    <a:headEnd/>
                    <a:tailEnd/>
                  </a:ln>
                  <a:solidFill>
                    <a:srgbClr val="000000"/>
                  </a:solidFill>
                  <a:effectLst/>
                  <a:latin typeface="Arial"/>
                  <a:cs typeface="Arial"/>
                </a:rPr>
                <a:t>Analisis</a:t>
              </a:r>
            </a:p>
            <a:p>
              <a:pPr algn="ctr" rtl="0">
                <a:buNone/>
              </a:pPr>
              <a:r>
                <a:rPr lang="id-ID" sz="3600" b="1" kern="10" spc="0" dirty="0">
                  <a:ln w="9525">
                    <a:solidFill>
                      <a:srgbClr val="000000"/>
                    </a:solidFill>
                    <a:round/>
                    <a:headEnd/>
                    <a:tailEnd/>
                  </a:ln>
                  <a:solidFill>
                    <a:srgbClr val="000000"/>
                  </a:solidFill>
                  <a:effectLst/>
                  <a:latin typeface="Arial"/>
                  <a:cs typeface="Arial"/>
                </a:rPr>
                <a:t> Data</a:t>
              </a:r>
            </a:p>
          </p:txBody>
        </p:sp>
      </p:grpSp>
      <p:grpSp>
        <p:nvGrpSpPr>
          <p:cNvPr id="19" name="Group 18"/>
          <p:cNvGrpSpPr/>
          <p:nvPr/>
        </p:nvGrpSpPr>
        <p:grpSpPr>
          <a:xfrm>
            <a:off x="371666" y="4703800"/>
            <a:ext cx="870092" cy="896304"/>
            <a:chOff x="341191" y="1184989"/>
            <a:chExt cx="870092" cy="896304"/>
          </a:xfrm>
        </p:grpSpPr>
        <p:sp>
          <p:nvSpPr>
            <p:cNvPr id="20" name="Hexagon 19"/>
            <p:cNvSpPr/>
            <p:nvPr/>
          </p:nvSpPr>
          <p:spPr>
            <a:xfrm rot="5400000">
              <a:off x="328085" y="1198095"/>
              <a:ext cx="896304" cy="870092"/>
            </a:xfrm>
            <a:prstGeom prst="hexagon">
              <a:avLst/>
            </a:prstGeom>
            <a:solidFill>
              <a:srgbClr val="6600FF"/>
            </a:solidFill>
            <a:ln>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id-ID" dirty="0"/>
            </a:p>
          </p:txBody>
        </p:sp>
        <p:sp>
          <p:nvSpPr>
            <p:cNvPr id="21" name="WordArt 4"/>
            <p:cNvSpPr>
              <a:spLocks noChangeArrowheads="1" noChangeShapeType="1" noTextEdit="1"/>
            </p:cNvSpPr>
            <p:nvPr/>
          </p:nvSpPr>
          <p:spPr bwMode="auto">
            <a:xfrm>
              <a:off x="431446" y="1502511"/>
              <a:ext cx="701859" cy="32628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id-ID" sz="3600" b="1" kern="10" spc="0" dirty="0">
                  <a:ln w="9525">
                    <a:solidFill>
                      <a:srgbClr val="000000"/>
                    </a:solidFill>
                    <a:round/>
                    <a:headEnd/>
                    <a:tailEnd/>
                  </a:ln>
                  <a:solidFill>
                    <a:srgbClr val="000000"/>
                  </a:solidFill>
                  <a:effectLst/>
                  <a:latin typeface="Arial"/>
                  <a:cs typeface="Arial"/>
                </a:rPr>
                <a:t>Penyajian</a:t>
              </a:r>
            </a:p>
            <a:p>
              <a:pPr algn="ctr" rtl="0">
                <a:buNone/>
              </a:pPr>
              <a:r>
                <a:rPr lang="id-ID" sz="3600" b="1" kern="10" spc="0" dirty="0">
                  <a:ln w="9525">
                    <a:solidFill>
                      <a:srgbClr val="000000"/>
                    </a:solidFill>
                    <a:round/>
                    <a:headEnd/>
                    <a:tailEnd/>
                  </a:ln>
                  <a:solidFill>
                    <a:srgbClr val="000000"/>
                  </a:solidFill>
                  <a:effectLst/>
                  <a:latin typeface="Arial"/>
                  <a:cs typeface="Arial"/>
                </a:rPr>
                <a:t> Data</a:t>
              </a:r>
            </a:p>
          </p:txBody>
        </p:sp>
      </p:grpSp>
      <p:sp>
        <p:nvSpPr>
          <p:cNvPr id="22" name="Title 1"/>
          <p:cNvSpPr txBox="1">
            <a:spLocks/>
          </p:cNvSpPr>
          <p:nvPr/>
        </p:nvSpPr>
        <p:spPr>
          <a:xfrm>
            <a:off x="1277383" y="1254446"/>
            <a:ext cx="7395626" cy="794001"/>
          </a:xfrm>
          <a:prstGeom prst="rect">
            <a:avLst/>
          </a:prstGeom>
          <a:solidFill>
            <a:schemeClr val="tx1"/>
          </a:solidFill>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id-ID" sz="1800" dirty="0">
                <a:solidFill>
                  <a:schemeClr val="bg1"/>
                </a:solidFill>
              </a:rPr>
              <a:t>Pengumpulan Data adalah proses kegiatan mengumpulkan data dengan cara mencari diberbagai sumber baik yang sudah tersusun dalam sebuah dokumen, maupun yang belum tersusun, yaitu melalui penelitian</a:t>
            </a:r>
          </a:p>
        </p:txBody>
      </p:sp>
      <p:sp>
        <p:nvSpPr>
          <p:cNvPr id="23" name="Title 1"/>
          <p:cNvSpPr txBox="1">
            <a:spLocks/>
          </p:cNvSpPr>
          <p:nvPr/>
        </p:nvSpPr>
        <p:spPr>
          <a:xfrm>
            <a:off x="1301133" y="2314818"/>
            <a:ext cx="7395626" cy="794001"/>
          </a:xfrm>
          <a:prstGeom prst="rect">
            <a:avLst/>
          </a:prstGeom>
          <a:solidFill>
            <a:schemeClr val="tx1"/>
          </a:solidFill>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id-ID" sz="1800" dirty="0">
                <a:solidFill>
                  <a:schemeClr val="bg1"/>
                </a:solidFill>
              </a:rPr>
              <a:t>Pengolahan Data adalah proses operasi sistematis terhadap data yang meliputi verifikasi, pengorganisasian data, pencarian kembali, transformasi, penggabungan, pengurutan, perhitungan/kalkulasi ekstraksi data untuk  membentuk informasi, yang dirinci menurut jenis kelamin, umur dan wilayah.</a:t>
            </a:r>
          </a:p>
        </p:txBody>
      </p:sp>
      <p:sp>
        <p:nvSpPr>
          <p:cNvPr id="24" name="Title 1"/>
          <p:cNvSpPr txBox="1">
            <a:spLocks/>
          </p:cNvSpPr>
          <p:nvPr/>
        </p:nvSpPr>
        <p:spPr>
          <a:xfrm>
            <a:off x="1324883" y="3533773"/>
            <a:ext cx="7395626" cy="794001"/>
          </a:xfrm>
          <a:prstGeom prst="rect">
            <a:avLst/>
          </a:prstGeom>
          <a:solidFill>
            <a:schemeClr val="tx1"/>
          </a:solidFill>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id-ID" sz="1800" dirty="0">
                <a:solidFill>
                  <a:schemeClr val="bg1"/>
                </a:solidFill>
              </a:rPr>
              <a:t>Analisis Data adalah kegiatan mengurai dan membandingkan antar variabel yang menggambarkan situasi, kondisi, posisi dan status lakilaki dan perempuan</a:t>
            </a:r>
          </a:p>
        </p:txBody>
      </p:sp>
      <p:sp>
        <p:nvSpPr>
          <p:cNvPr id="25" name="Title 1"/>
          <p:cNvSpPr txBox="1">
            <a:spLocks/>
          </p:cNvSpPr>
          <p:nvPr/>
        </p:nvSpPr>
        <p:spPr>
          <a:xfrm>
            <a:off x="1336758" y="4746728"/>
            <a:ext cx="7395626" cy="794001"/>
          </a:xfrm>
          <a:prstGeom prst="rect">
            <a:avLst/>
          </a:prstGeom>
          <a:solidFill>
            <a:schemeClr val="tx1"/>
          </a:solidFill>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id-ID" sz="1800" dirty="0">
                <a:solidFill>
                  <a:schemeClr val="bg1"/>
                </a:solidFill>
              </a:rPr>
              <a:t>Penyajian Data adalah kegiatan menyajikan data yang telah diolah dan dianalisis yang bermakna informasi dan bermanfaat bagi pengambilan keputusan manajerial.</a:t>
            </a:r>
          </a:p>
        </p:txBody>
      </p:sp>
      <p:grpSp>
        <p:nvGrpSpPr>
          <p:cNvPr id="29" name="Group 11"/>
          <p:cNvGrpSpPr>
            <a:grpSpLocks/>
          </p:cNvGrpSpPr>
          <p:nvPr/>
        </p:nvGrpSpPr>
        <p:grpSpPr bwMode="auto">
          <a:xfrm>
            <a:off x="1231082" y="115014"/>
            <a:ext cx="7113587" cy="1069976"/>
            <a:chOff x="934" y="49"/>
            <a:chExt cx="3951" cy="749"/>
          </a:xfrm>
        </p:grpSpPr>
        <p:grpSp>
          <p:nvGrpSpPr>
            <p:cNvPr id="30" name="Group 12"/>
            <p:cNvGrpSpPr>
              <a:grpSpLocks/>
            </p:cNvGrpSpPr>
            <p:nvPr/>
          </p:nvGrpSpPr>
          <p:grpSpPr bwMode="auto">
            <a:xfrm>
              <a:off x="934" y="49"/>
              <a:ext cx="3951" cy="749"/>
              <a:chOff x="1162" y="967"/>
              <a:chExt cx="3436" cy="547"/>
            </a:xfrm>
          </p:grpSpPr>
          <p:sp>
            <p:nvSpPr>
              <p:cNvPr id="32" name="AutoShape 13"/>
              <p:cNvSpPr>
                <a:spLocks noChangeArrowheads="1"/>
              </p:cNvSpPr>
              <p:nvPr/>
            </p:nvSpPr>
            <p:spPr bwMode="auto">
              <a:xfrm>
                <a:off x="1227" y="1375"/>
                <a:ext cx="3302" cy="139"/>
              </a:xfrm>
              <a:prstGeom prst="roundRect">
                <a:avLst>
                  <a:gd name="adj" fmla="val 50000"/>
                </a:avLst>
              </a:prstGeom>
              <a:gradFill rotWithShape="1">
                <a:gsLst>
                  <a:gs pos="0">
                    <a:schemeClr val="tx1">
                      <a:alpha val="30000"/>
                    </a:schemeClr>
                  </a:gs>
                  <a:gs pos="100000">
                    <a:schemeClr val="tx1">
                      <a:gamma/>
                      <a:shade val="66667"/>
                      <a:invGamma/>
                      <a:alpha val="0"/>
                    </a:schemeClr>
                  </a:gs>
                </a:gsLst>
                <a:lin ang="5400000" scaled="1"/>
              </a:gradFill>
              <a:ln w="28575" algn="ctr">
                <a:noFill/>
                <a:round/>
                <a:headEnd/>
                <a:tailEnd/>
              </a:ln>
              <a:effectLst/>
            </p:spPr>
            <p:txBody>
              <a:bodyPr wrap="none" anchor="ctr"/>
              <a:lstStyle/>
              <a:p>
                <a:pPr>
                  <a:defRPr/>
                </a:pPr>
                <a:endParaRPr lang="en-US">
                  <a:cs typeface="Arial" charset="0"/>
                </a:endParaRPr>
              </a:p>
            </p:txBody>
          </p:sp>
          <p:sp>
            <p:nvSpPr>
              <p:cNvPr id="33" name="AutoShape 14"/>
              <p:cNvSpPr>
                <a:spLocks noChangeArrowheads="1"/>
              </p:cNvSpPr>
              <p:nvPr/>
            </p:nvSpPr>
            <p:spPr bwMode="auto">
              <a:xfrm>
                <a:off x="1162" y="967"/>
                <a:ext cx="3436" cy="391"/>
              </a:xfrm>
              <a:prstGeom prst="roundRect">
                <a:avLst>
                  <a:gd name="adj" fmla="val 50000"/>
                </a:avLst>
              </a:prstGeom>
              <a:gradFill rotWithShape="1">
                <a:gsLst>
                  <a:gs pos="0">
                    <a:srgbClr val="4C3913"/>
                  </a:gs>
                  <a:gs pos="50000">
                    <a:srgbClr val="7E5F20"/>
                  </a:gs>
                  <a:gs pos="100000">
                    <a:srgbClr val="4C3913"/>
                  </a:gs>
                </a:gsLst>
                <a:lin ang="0" scaled="1"/>
              </a:gradFill>
              <a:ln w="28575" algn="ctr">
                <a:noFill/>
                <a:round/>
                <a:headEnd/>
                <a:tailEnd/>
              </a:ln>
              <a:effectLst>
                <a:prstShdw prst="shdw17" dist="17961" dir="2700000">
                  <a:srgbClr val="4C3913"/>
                </a:prstShdw>
              </a:effectLst>
            </p:spPr>
            <p:txBody>
              <a:bodyPr rot="10800000" wrap="none" anchor="ctr"/>
              <a:lstStyle/>
              <a:p>
                <a:endParaRPr lang="en-US"/>
              </a:p>
            </p:txBody>
          </p:sp>
          <p:sp>
            <p:nvSpPr>
              <p:cNvPr id="34" name="AutoShape 15"/>
              <p:cNvSpPr>
                <a:spLocks noChangeArrowheads="1"/>
              </p:cNvSpPr>
              <p:nvPr/>
            </p:nvSpPr>
            <p:spPr bwMode="auto">
              <a:xfrm>
                <a:off x="1275" y="979"/>
                <a:ext cx="3211" cy="152"/>
              </a:xfrm>
              <a:prstGeom prst="roundRect">
                <a:avLst>
                  <a:gd name="adj" fmla="val 50000"/>
                </a:avLst>
              </a:prstGeom>
              <a:gradFill rotWithShape="1">
                <a:gsLst>
                  <a:gs pos="0">
                    <a:schemeClr val="bg1">
                      <a:alpha val="39999"/>
                    </a:schemeClr>
                  </a:gs>
                  <a:gs pos="100000">
                    <a:schemeClr val="bg1">
                      <a:gamma/>
                      <a:shade val="46275"/>
                      <a:invGamma/>
                      <a:alpha val="0"/>
                    </a:schemeClr>
                  </a:gs>
                </a:gsLst>
                <a:lin ang="5400000" scaled="1"/>
              </a:gradFill>
              <a:ln w="9525">
                <a:noFill/>
                <a:round/>
                <a:headEnd/>
                <a:tailEnd/>
              </a:ln>
              <a:effectLst/>
            </p:spPr>
            <p:txBody>
              <a:bodyPr wrap="none" anchor="ctr"/>
              <a:lstStyle/>
              <a:p>
                <a:pPr>
                  <a:defRPr/>
                </a:pPr>
                <a:endParaRPr lang="en-US">
                  <a:cs typeface="Arial" charset="0"/>
                </a:endParaRPr>
              </a:p>
            </p:txBody>
          </p:sp>
        </p:grpSp>
        <p:sp>
          <p:nvSpPr>
            <p:cNvPr id="31" name="Rectangle 16"/>
            <p:cNvSpPr>
              <a:spLocks noChangeArrowheads="1"/>
            </p:cNvSpPr>
            <p:nvPr/>
          </p:nvSpPr>
          <p:spPr bwMode="auto">
            <a:xfrm>
              <a:off x="1222" y="159"/>
              <a:ext cx="3308" cy="280"/>
            </a:xfrm>
            <a:prstGeom prst="rect">
              <a:avLst/>
            </a:prstGeom>
            <a:noFill/>
            <a:ln w="9525" algn="ctr">
              <a:noFill/>
              <a:miter lim="800000"/>
              <a:headEnd/>
              <a:tailEnd/>
            </a:ln>
            <a:effectLst>
              <a:outerShdw dist="17961" dir="2700000" algn="ctr" rotWithShape="0">
                <a:schemeClr val="tx1"/>
              </a:outerShdw>
            </a:effectLst>
          </p:spPr>
          <p:txBody>
            <a:bodyPr>
              <a:spAutoFit/>
            </a:bodyPr>
            <a:lstStyle/>
            <a:p>
              <a:pPr algn="ctr">
                <a:defRPr/>
              </a:pPr>
              <a:r>
                <a:rPr kumimoji="0" lang="id-ID" sz="2000" b="1" dirty="0">
                  <a:solidFill>
                    <a:schemeClr val="bg1"/>
                  </a:solidFill>
                  <a:latin typeface="Arial" charset="0"/>
                  <a:cs typeface="Arial" charset="0"/>
                </a:rPr>
                <a:t>PROSES PE</a:t>
              </a:r>
              <a:r>
                <a:rPr kumimoji="0" lang="en-US" sz="2000" b="1" dirty="0">
                  <a:solidFill>
                    <a:schemeClr val="bg1"/>
                  </a:solidFill>
                  <a:latin typeface="Arial" charset="0"/>
                  <a:cs typeface="Arial" charset="0"/>
                </a:rPr>
                <a:t>NYUSUNAN </a:t>
              </a:r>
              <a:r>
                <a:rPr kumimoji="0" lang="id-ID" sz="2000" b="1" dirty="0">
                  <a:solidFill>
                    <a:schemeClr val="bg1"/>
                  </a:solidFill>
                  <a:latin typeface="Arial" charset="0"/>
                  <a:cs typeface="Arial" charset="0"/>
                </a:rPr>
                <a:t>  DATA TERPILAH</a:t>
              </a:r>
              <a:endParaRPr kumimoji="0" lang="en-US" altLang="ko-KR" sz="1600" b="1" dirty="0">
                <a:solidFill>
                  <a:schemeClr val="bg1"/>
                </a:solidFill>
                <a:latin typeface="Arial" charset="0"/>
                <a:cs typeface="Arial" charset="0"/>
              </a:endParaRPr>
            </a:p>
          </p:txBody>
        </p:sp>
      </p:grpSp>
    </p:spTree>
    <p:extLst>
      <p:ext uri="{BB962C8B-B14F-4D97-AF65-F5344CB8AC3E}">
        <p14:creationId xmlns:p14="http://schemas.microsoft.com/office/powerpoint/2010/main" val="249575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right)">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80">
                                          <p:stCondLst>
                                            <p:cond delay="0"/>
                                          </p:stCondLst>
                                        </p:cTn>
                                        <p:tgtEl>
                                          <p:spTgt spid="12"/>
                                        </p:tgtEl>
                                      </p:cBhvr>
                                    </p:animEffect>
                                    <p:anim calcmode="lin" valueType="num">
                                      <p:cBhvr>
                                        <p:cTn id="2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3" dur="26">
                                          <p:stCondLst>
                                            <p:cond delay="650"/>
                                          </p:stCondLst>
                                        </p:cTn>
                                        <p:tgtEl>
                                          <p:spTgt spid="12"/>
                                        </p:tgtEl>
                                      </p:cBhvr>
                                      <p:to x="100000" y="60000"/>
                                    </p:animScale>
                                    <p:animScale>
                                      <p:cBhvr>
                                        <p:cTn id="34" dur="166" decel="50000">
                                          <p:stCondLst>
                                            <p:cond delay="676"/>
                                          </p:stCondLst>
                                        </p:cTn>
                                        <p:tgtEl>
                                          <p:spTgt spid="12"/>
                                        </p:tgtEl>
                                      </p:cBhvr>
                                      <p:to x="100000" y="100000"/>
                                    </p:animScale>
                                    <p:animScale>
                                      <p:cBhvr>
                                        <p:cTn id="35" dur="26">
                                          <p:stCondLst>
                                            <p:cond delay="1312"/>
                                          </p:stCondLst>
                                        </p:cTn>
                                        <p:tgtEl>
                                          <p:spTgt spid="12"/>
                                        </p:tgtEl>
                                      </p:cBhvr>
                                      <p:to x="100000" y="80000"/>
                                    </p:animScale>
                                    <p:animScale>
                                      <p:cBhvr>
                                        <p:cTn id="36" dur="166" decel="50000">
                                          <p:stCondLst>
                                            <p:cond delay="1338"/>
                                          </p:stCondLst>
                                        </p:cTn>
                                        <p:tgtEl>
                                          <p:spTgt spid="12"/>
                                        </p:tgtEl>
                                      </p:cBhvr>
                                      <p:to x="100000" y="100000"/>
                                    </p:animScale>
                                    <p:animScale>
                                      <p:cBhvr>
                                        <p:cTn id="37" dur="26">
                                          <p:stCondLst>
                                            <p:cond delay="1642"/>
                                          </p:stCondLst>
                                        </p:cTn>
                                        <p:tgtEl>
                                          <p:spTgt spid="12"/>
                                        </p:tgtEl>
                                      </p:cBhvr>
                                      <p:to x="100000" y="90000"/>
                                    </p:animScale>
                                    <p:animScale>
                                      <p:cBhvr>
                                        <p:cTn id="38" dur="166" decel="50000">
                                          <p:stCondLst>
                                            <p:cond delay="1668"/>
                                          </p:stCondLst>
                                        </p:cTn>
                                        <p:tgtEl>
                                          <p:spTgt spid="12"/>
                                        </p:tgtEl>
                                      </p:cBhvr>
                                      <p:to x="100000" y="100000"/>
                                    </p:animScale>
                                    <p:animScale>
                                      <p:cBhvr>
                                        <p:cTn id="39" dur="26">
                                          <p:stCondLst>
                                            <p:cond delay="1808"/>
                                          </p:stCondLst>
                                        </p:cTn>
                                        <p:tgtEl>
                                          <p:spTgt spid="12"/>
                                        </p:tgtEl>
                                      </p:cBhvr>
                                      <p:to x="100000" y="95000"/>
                                    </p:animScale>
                                    <p:animScale>
                                      <p:cBhvr>
                                        <p:cTn id="40" dur="166" decel="50000">
                                          <p:stCondLst>
                                            <p:cond delay="1834"/>
                                          </p:stCondLst>
                                        </p:cTn>
                                        <p:tgtEl>
                                          <p:spTgt spid="12"/>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left)">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down)">
                                      <p:cBhvr>
                                        <p:cTn id="50" dur="580">
                                          <p:stCondLst>
                                            <p:cond delay="0"/>
                                          </p:stCondLst>
                                        </p:cTn>
                                        <p:tgtEl>
                                          <p:spTgt spid="13"/>
                                        </p:tgtEl>
                                      </p:cBhvr>
                                    </p:animEffect>
                                    <p:anim calcmode="lin" valueType="num">
                                      <p:cBhvr>
                                        <p:cTn id="51"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6" dur="26">
                                          <p:stCondLst>
                                            <p:cond delay="650"/>
                                          </p:stCondLst>
                                        </p:cTn>
                                        <p:tgtEl>
                                          <p:spTgt spid="13"/>
                                        </p:tgtEl>
                                      </p:cBhvr>
                                      <p:to x="100000" y="60000"/>
                                    </p:animScale>
                                    <p:animScale>
                                      <p:cBhvr>
                                        <p:cTn id="57" dur="166" decel="50000">
                                          <p:stCondLst>
                                            <p:cond delay="676"/>
                                          </p:stCondLst>
                                        </p:cTn>
                                        <p:tgtEl>
                                          <p:spTgt spid="13"/>
                                        </p:tgtEl>
                                      </p:cBhvr>
                                      <p:to x="100000" y="100000"/>
                                    </p:animScale>
                                    <p:animScale>
                                      <p:cBhvr>
                                        <p:cTn id="58" dur="26">
                                          <p:stCondLst>
                                            <p:cond delay="1312"/>
                                          </p:stCondLst>
                                        </p:cTn>
                                        <p:tgtEl>
                                          <p:spTgt spid="13"/>
                                        </p:tgtEl>
                                      </p:cBhvr>
                                      <p:to x="100000" y="80000"/>
                                    </p:animScale>
                                    <p:animScale>
                                      <p:cBhvr>
                                        <p:cTn id="59" dur="166" decel="50000">
                                          <p:stCondLst>
                                            <p:cond delay="1338"/>
                                          </p:stCondLst>
                                        </p:cTn>
                                        <p:tgtEl>
                                          <p:spTgt spid="13"/>
                                        </p:tgtEl>
                                      </p:cBhvr>
                                      <p:to x="100000" y="100000"/>
                                    </p:animScale>
                                    <p:animScale>
                                      <p:cBhvr>
                                        <p:cTn id="60" dur="26">
                                          <p:stCondLst>
                                            <p:cond delay="1642"/>
                                          </p:stCondLst>
                                        </p:cTn>
                                        <p:tgtEl>
                                          <p:spTgt spid="13"/>
                                        </p:tgtEl>
                                      </p:cBhvr>
                                      <p:to x="100000" y="90000"/>
                                    </p:animScale>
                                    <p:animScale>
                                      <p:cBhvr>
                                        <p:cTn id="61" dur="166" decel="50000">
                                          <p:stCondLst>
                                            <p:cond delay="1668"/>
                                          </p:stCondLst>
                                        </p:cTn>
                                        <p:tgtEl>
                                          <p:spTgt spid="13"/>
                                        </p:tgtEl>
                                      </p:cBhvr>
                                      <p:to x="100000" y="100000"/>
                                    </p:animScale>
                                    <p:animScale>
                                      <p:cBhvr>
                                        <p:cTn id="62" dur="26">
                                          <p:stCondLst>
                                            <p:cond delay="1808"/>
                                          </p:stCondLst>
                                        </p:cTn>
                                        <p:tgtEl>
                                          <p:spTgt spid="13"/>
                                        </p:tgtEl>
                                      </p:cBhvr>
                                      <p:to x="100000" y="95000"/>
                                    </p:animScale>
                                    <p:animScale>
                                      <p:cBhvr>
                                        <p:cTn id="63" dur="166" decel="50000">
                                          <p:stCondLst>
                                            <p:cond delay="1834"/>
                                          </p:stCondLst>
                                        </p:cTn>
                                        <p:tgtEl>
                                          <p:spTgt spid="13"/>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wipe(left)">
                                      <p:cBhvr>
                                        <p:cTn id="68" dur="500"/>
                                        <p:tgtEl>
                                          <p:spTgt spid="23"/>
                                        </p:tgtEl>
                                      </p:cBhvr>
                                    </p:animEffect>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wipe(down)">
                                      <p:cBhvr>
                                        <p:cTn id="73" dur="580">
                                          <p:stCondLst>
                                            <p:cond delay="0"/>
                                          </p:stCondLst>
                                        </p:cTn>
                                        <p:tgtEl>
                                          <p:spTgt spid="16"/>
                                        </p:tgtEl>
                                      </p:cBhvr>
                                    </p:animEffect>
                                    <p:anim calcmode="lin" valueType="num">
                                      <p:cBhvr>
                                        <p:cTn id="7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79" dur="26">
                                          <p:stCondLst>
                                            <p:cond delay="650"/>
                                          </p:stCondLst>
                                        </p:cTn>
                                        <p:tgtEl>
                                          <p:spTgt spid="16"/>
                                        </p:tgtEl>
                                      </p:cBhvr>
                                      <p:to x="100000" y="60000"/>
                                    </p:animScale>
                                    <p:animScale>
                                      <p:cBhvr>
                                        <p:cTn id="80" dur="166" decel="50000">
                                          <p:stCondLst>
                                            <p:cond delay="676"/>
                                          </p:stCondLst>
                                        </p:cTn>
                                        <p:tgtEl>
                                          <p:spTgt spid="16"/>
                                        </p:tgtEl>
                                      </p:cBhvr>
                                      <p:to x="100000" y="100000"/>
                                    </p:animScale>
                                    <p:animScale>
                                      <p:cBhvr>
                                        <p:cTn id="81" dur="26">
                                          <p:stCondLst>
                                            <p:cond delay="1312"/>
                                          </p:stCondLst>
                                        </p:cTn>
                                        <p:tgtEl>
                                          <p:spTgt spid="16"/>
                                        </p:tgtEl>
                                      </p:cBhvr>
                                      <p:to x="100000" y="80000"/>
                                    </p:animScale>
                                    <p:animScale>
                                      <p:cBhvr>
                                        <p:cTn id="82" dur="166" decel="50000">
                                          <p:stCondLst>
                                            <p:cond delay="1338"/>
                                          </p:stCondLst>
                                        </p:cTn>
                                        <p:tgtEl>
                                          <p:spTgt spid="16"/>
                                        </p:tgtEl>
                                      </p:cBhvr>
                                      <p:to x="100000" y="100000"/>
                                    </p:animScale>
                                    <p:animScale>
                                      <p:cBhvr>
                                        <p:cTn id="83" dur="26">
                                          <p:stCondLst>
                                            <p:cond delay="1642"/>
                                          </p:stCondLst>
                                        </p:cTn>
                                        <p:tgtEl>
                                          <p:spTgt spid="16"/>
                                        </p:tgtEl>
                                      </p:cBhvr>
                                      <p:to x="100000" y="90000"/>
                                    </p:animScale>
                                    <p:animScale>
                                      <p:cBhvr>
                                        <p:cTn id="84" dur="166" decel="50000">
                                          <p:stCondLst>
                                            <p:cond delay="1668"/>
                                          </p:stCondLst>
                                        </p:cTn>
                                        <p:tgtEl>
                                          <p:spTgt spid="16"/>
                                        </p:tgtEl>
                                      </p:cBhvr>
                                      <p:to x="100000" y="100000"/>
                                    </p:animScale>
                                    <p:animScale>
                                      <p:cBhvr>
                                        <p:cTn id="85" dur="26">
                                          <p:stCondLst>
                                            <p:cond delay="1808"/>
                                          </p:stCondLst>
                                        </p:cTn>
                                        <p:tgtEl>
                                          <p:spTgt spid="16"/>
                                        </p:tgtEl>
                                      </p:cBhvr>
                                      <p:to x="100000" y="95000"/>
                                    </p:animScale>
                                    <p:animScale>
                                      <p:cBhvr>
                                        <p:cTn id="86" dur="166" decel="50000">
                                          <p:stCondLst>
                                            <p:cond delay="1834"/>
                                          </p:stCondLst>
                                        </p:cTn>
                                        <p:tgtEl>
                                          <p:spTgt spid="16"/>
                                        </p:tgtEl>
                                      </p:cBhvr>
                                      <p:to x="100000" y="100000"/>
                                    </p:animScale>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wipe(left)">
                                      <p:cBhvr>
                                        <p:cTn id="91" dur="500"/>
                                        <p:tgtEl>
                                          <p:spTgt spid="24"/>
                                        </p:tgtEl>
                                      </p:cBhvr>
                                    </p:animEffect>
                                  </p:childTnLst>
                                </p:cTn>
                              </p:par>
                            </p:childTnLst>
                          </p:cTn>
                        </p:par>
                      </p:childTnLst>
                    </p:cTn>
                  </p:par>
                  <p:par>
                    <p:cTn id="92" fill="hold">
                      <p:stCondLst>
                        <p:cond delay="indefinite"/>
                      </p:stCondLst>
                      <p:childTnLst>
                        <p:par>
                          <p:cTn id="93" fill="hold">
                            <p:stCondLst>
                              <p:cond delay="0"/>
                            </p:stCondLst>
                            <p:childTnLst>
                              <p:par>
                                <p:cTn id="94" presetID="26" presetClass="entr" presetSubtype="0" fill="hold" nodeType="click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wipe(down)">
                                      <p:cBhvr>
                                        <p:cTn id="96" dur="580">
                                          <p:stCondLst>
                                            <p:cond delay="0"/>
                                          </p:stCondLst>
                                        </p:cTn>
                                        <p:tgtEl>
                                          <p:spTgt spid="19"/>
                                        </p:tgtEl>
                                      </p:cBhvr>
                                    </p:animEffect>
                                    <p:anim calcmode="lin" valueType="num">
                                      <p:cBhvr>
                                        <p:cTn id="97"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8"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99"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00"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01"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02" dur="26">
                                          <p:stCondLst>
                                            <p:cond delay="650"/>
                                          </p:stCondLst>
                                        </p:cTn>
                                        <p:tgtEl>
                                          <p:spTgt spid="19"/>
                                        </p:tgtEl>
                                      </p:cBhvr>
                                      <p:to x="100000" y="60000"/>
                                    </p:animScale>
                                    <p:animScale>
                                      <p:cBhvr>
                                        <p:cTn id="103" dur="166" decel="50000">
                                          <p:stCondLst>
                                            <p:cond delay="676"/>
                                          </p:stCondLst>
                                        </p:cTn>
                                        <p:tgtEl>
                                          <p:spTgt spid="19"/>
                                        </p:tgtEl>
                                      </p:cBhvr>
                                      <p:to x="100000" y="100000"/>
                                    </p:animScale>
                                    <p:animScale>
                                      <p:cBhvr>
                                        <p:cTn id="104" dur="26">
                                          <p:stCondLst>
                                            <p:cond delay="1312"/>
                                          </p:stCondLst>
                                        </p:cTn>
                                        <p:tgtEl>
                                          <p:spTgt spid="19"/>
                                        </p:tgtEl>
                                      </p:cBhvr>
                                      <p:to x="100000" y="80000"/>
                                    </p:animScale>
                                    <p:animScale>
                                      <p:cBhvr>
                                        <p:cTn id="105" dur="166" decel="50000">
                                          <p:stCondLst>
                                            <p:cond delay="1338"/>
                                          </p:stCondLst>
                                        </p:cTn>
                                        <p:tgtEl>
                                          <p:spTgt spid="19"/>
                                        </p:tgtEl>
                                      </p:cBhvr>
                                      <p:to x="100000" y="100000"/>
                                    </p:animScale>
                                    <p:animScale>
                                      <p:cBhvr>
                                        <p:cTn id="106" dur="26">
                                          <p:stCondLst>
                                            <p:cond delay="1642"/>
                                          </p:stCondLst>
                                        </p:cTn>
                                        <p:tgtEl>
                                          <p:spTgt spid="19"/>
                                        </p:tgtEl>
                                      </p:cBhvr>
                                      <p:to x="100000" y="90000"/>
                                    </p:animScale>
                                    <p:animScale>
                                      <p:cBhvr>
                                        <p:cTn id="107" dur="166" decel="50000">
                                          <p:stCondLst>
                                            <p:cond delay="1668"/>
                                          </p:stCondLst>
                                        </p:cTn>
                                        <p:tgtEl>
                                          <p:spTgt spid="19"/>
                                        </p:tgtEl>
                                      </p:cBhvr>
                                      <p:to x="100000" y="100000"/>
                                    </p:animScale>
                                    <p:animScale>
                                      <p:cBhvr>
                                        <p:cTn id="108" dur="26">
                                          <p:stCondLst>
                                            <p:cond delay="1808"/>
                                          </p:stCondLst>
                                        </p:cTn>
                                        <p:tgtEl>
                                          <p:spTgt spid="19"/>
                                        </p:tgtEl>
                                      </p:cBhvr>
                                      <p:to x="100000" y="95000"/>
                                    </p:animScale>
                                    <p:animScale>
                                      <p:cBhvr>
                                        <p:cTn id="109" dur="166" decel="50000">
                                          <p:stCondLst>
                                            <p:cond delay="1834"/>
                                          </p:stCondLst>
                                        </p:cTn>
                                        <p:tgtEl>
                                          <p:spTgt spid="19"/>
                                        </p:tgtEl>
                                      </p:cBhvr>
                                      <p:to x="100000" y="100000"/>
                                    </p:animScale>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25"/>
                                        </p:tgtEl>
                                        <p:attrNameLst>
                                          <p:attrName>style.visibility</p:attrName>
                                        </p:attrNameLst>
                                      </p:cBhvr>
                                      <p:to>
                                        <p:strVal val="visible"/>
                                      </p:to>
                                    </p:set>
                                    <p:animEffect transition="in" filter="wipe(left)">
                                      <p:cBhvr>
                                        <p:cTn id="1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5" grpId="0" animBg="1"/>
      <p:bldP spid="26" grpId="0" animBg="1"/>
      <p:bldP spid="22" grpId="0" animBg="1"/>
      <p:bldP spid="23" grpId="0" animBg="1"/>
      <p:bldP spid="24" grpId="0" animBg="1"/>
      <p:bldP spid="2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4F042-21C1-9F84-E216-33B564BC14F1}"/>
              </a:ext>
            </a:extLst>
          </p:cNvPr>
          <p:cNvSpPr>
            <a:spLocks noGrp="1"/>
          </p:cNvSpPr>
          <p:nvPr>
            <p:ph type="title"/>
          </p:nvPr>
        </p:nvSpPr>
        <p:spPr/>
        <p:txBody>
          <a:bodyPr/>
          <a:lstStyle/>
          <a:p>
            <a:r>
              <a:rPr lang="en-US" dirty="0"/>
              <a:t>INDIKATOR DATA MAKRO</a:t>
            </a:r>
            <a:endParaRPr lang="id-ID" dirty="0"/>
          </a:p>
        </p:txBody>
      </p:sp>
      <p:sp>
        <p:nvSpPr>
          <p:cNvPr id="3" name="Content Placeholder 2">
            <a:extLst>
              <a:ext uri="{FF2B5EF4-FFF2-40B4-BE49-F238E27FC236}">
                <a16:creationId xmlns:a16="http://schemas.microsoft.com/office/drawing/2014/main" id="{0BAB3048-683D-E304-C176-1EA2F2AB8161}"/>
              </a:ext>
            </a:extLst>
          </p:cNvPr>
          <p:cNvSpPr>
            <a:spLocks noGrp="1"/>
          </p:cNvSpPr>
          <p:nvPr>
            <p:ph idx="1"/>
          </p:nvPr>
        </p:nvSpPr>
        <p:spPr/>
        <p:txBody>
          <a:bodyPr/>
          <a:lstStyle/>
          <a:p>
            <a:r>
              <a:rPr lang="id-ID" sz="2000" dirty="0"/>
              <a:t>1. Indeks Pembangunan Manusia </a:t>
            </a:r>
            <a:endParaRPr lang="en-US" sz="2000" dirty="0"/>
          </a:p>
          <a:p>
            <a:r>
              <a:rPr lang="id-ID" sz="2000" dirty="0"/>
              <a:t>2. Angka Harapan Hidup </a:t>
            </a:r>
            <a:endParaRPr lang="en-US" sz="2000" dirty="0"/>
          </a:p>
          <a:p>
            <a:r>
              <a:rPr lang="id-ID" sz="2000" dirty="0"/>
              <a:t>3. Angka Harapan Lama Sekolah </a:t>
            </a:r>
            <a:endParaRPr lang="en-US" sz="2000" dirty="0"/>
          </a:p>
          <a:p>
            <a:r>
              <a:rPr lang="id-ID" sz="2000" dirty="0"/>
              <a:t>4. Rata-rata Lama Sekolah </a:t>
            </a:r>
            <a:endParaRPr lang="en-US" sz="2000" dirty="0"/>
          </a:p>
          <a:p>
            <a:r>
              <a:rPr lang="id-ID" sz="2000" dirty="0"/>
              <a:t>5. Pengeluaran Per Kapita </a:t>
            </a:r>
            <a:endParaRPr lang="en-US" sz="2000" dirty="0"/>
          </a:p>
          <a:p>
            <a:r>
              <a:rPr lang="id-ID" sz="2000" dirty="0"/>
              <a:t>6. Indeks Pembangunan Gender </a:t>
            </a:r>
            <a:endParaRPr lang="en-US" sz="2000" dirty="0"/>
          </a:p>
          <a:p>
            <a:r>
              <a:rPr lang="id-ID" sz="2000" dirty="0"/>
              <a:t>7. Indeks Pemberdayaan Gender </a:t>
            </a:r>
            <a:endParaRPr lang="en-US" sz="2000" dirty="0"/>
          </a:p>
          <a:p>
            <a:r>
              <a:rPr lang="id-ID" sz="2000" dirty="0"/>
              <a:t>8. Keterlibatan Perempuan dalam Parlemen </a:t>
            </a:r>
            <a:endParaRPr lang="en-US" sz="2000" dirty="0"/>
          </a:p>
          <a:p>
            <a:r>
              <a:rPr lang="id-ID" sz="2000" dirty="0"/>
              <a:t>9. Perempuan Sebagai Tenaga Manager, Profesional, Administrasi dan Teknisi </a:t>
            </a:r>
            <a:endParaRPr lang="en-US" sz="2000" dirty="0"/>
          </a:p>
          <a:p>
            <a:r>
              <a:rPr lang="id-ID" sz="2000" dirty="0"/>
              <a:t>10.Sumbangan Perempuan dalam Pendapatan Kerja 11.Jumlah Penduduk Miskin</a:t>
            </a:r>
          </a:p>
        </p:txBody>
      </p:sp>
    </p:spTree>
    <p:extLst>
      <p:ext uri="{BB962C8B-B14F-4D97-AF65-F5344CB8AC3E}">
        <p14:creationId xmlns:p14="http://schemas.microsoft.com/office/powerpoint/2010/main" val="33886148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70DDD-EACD-C226-9335-3CF904EA0613}"/>
              </a:ext>
            </a:extLst>
          </p:cNvPr>
          <p:cNvSpPr>
            <a:spLocks noGrp="1"/>
          </p:cNvSpPr>
          <p:nvPr>
            <p:ph type="title"/>
          </p:nvPr>
        </p:nvSpPr>
        <p:spPr/>
        <p:txBody>
          <a:bodyPr/>
          <a:lstStyle/>
          <a:p>
            <a:r>
              <a:rPr lang="en-US" dirty="0"/>
              <a:t>INDIKATOR DATA TERPILAH</a:t>
            </a:r>
            <a:endParaRPr lang="id-ID" dirty="0"/>
          </a:p>
        </p:txBody>
      </p:sp>
      <p:sp>
        <p:nvSpPr>
          <p:cNvPr id="3" name="Content Placeholder 2">
            <a:extLst>
              <a:ext uri="{FF2B5EF4-FFF2-40B4-BE49-F238E27FC236}">
                <a16:creationId xmlns:a16="http://schemas.microsoft.com/office/drawing/2014/main" id="{EF63A318-99DA-3952-C8CE-27E165A9408B}"/>
              </a:ext>
            </a:extLst>
          </p:cNvPr>
          <p:cNvSpPr>
            <a:spLocks noGrp="1"/>
          </p:cNvSpPr>
          <p:nvPr>
            <p:ph idx="1"/>
          </p:nvPr>
        </p:nvSpPr>
        <p:spPr/>
        <p:txBody>
          <a:bodyPr/>
          <a:lstStyle/>
          <a:p>
            <a:pPr marL="0" indent="0">
              <a:buNone/>
            </a:pPr>
            <a:r>
              <a:rPr lang="id-ID" sz="2400" dirty="0"/>
              <a:t>1</a:t>
            </a:r>
            <a:r>
              <a:rPr lang="id-ID" sz="2000" dirty="0"/>
              <a:t>. Pendidikan </a:t>
            </a:r>
            <a:endParaRPr lang="en-US" sz="2000" dirty="0"/>
          </a:p>
          <a:p>
            <a:pPr marL="0" indent="0">
              <a:buNone/>
            </a:pPr>
            <a:r>
              <a:rPr lang="id-ID" sz="2000" dirty="0"/>
              <a:t>2. Kesehatan </a:t>
            </a:r>
            <a:endParaRPr lang="en-US" sz="2000" dirty="0"/>
          </a:p>
          <a:p>
            <a:pPr marL="0" indent="0">
              <a:buNone/>
            </a:pPr>
            <a:r>
              <a:rPr lang="id-ID" sz="2000" dirty="0"/>
              <a:t>3. Ketentraman </a:t>
            </a:r>
            <a:endParaRPr lang="en-US" sz="2000" dirty="0"/>
          </a:p>
          <a:p>
            <a:pPr marL="0" indent="0">
              <a:buNone/>
            </a:pPr>
            <a:r>
              <a:rPr lang="id-ID" sz="2000" dirty="0"/>
              <a:t>4. Sosial </a:t>
            </a:r>
            <a:endParaRPr lang="en-US" sz="2000" dirty="0"/>
          </a:p>
          <a:p>
            <a:pPr marL="0" indent="0">
              <a:buNone/>
            </a:pPr>
            <a:r>
              <a:rPr lang="id-ID" sz="2000" dirty="0"/>
              <a:t>5. Tenaga Kerja</a:t>
            </a:r>
            <a:endParaRPr lang="en-US" sz="2000" dirty="0"/>
          </a:p>
          <a:p>
            <a:pPr marL="0" indent="0">
              <a:buNone/>
            </a:pPr>
            <a:r>
              <a:rPr lang="id-ID" sz="2000" dirty="0"/>
              <a:t>6. Perlindungan Perempuan dan Anak</a:t>
            </a:r>
            <a:endParaRPr lang="en-US" sz="2000" dirty="0"/>
          </a:p>
          <a:p>
            <a:pPr marL="0" indent="0">
              <a:buNone/>
            </a:pPr>
            <a:r>
              <a:rPr lang="id-ID" sz="2000" dirty="0"/>
              <a:t> 7. Administrasi Kependudukan dan Pencatatan Sipil </a:t>
            </a:r>
            <a:endParaRPr lang="en-US" sz="2000" dirty="0"/>
          </a:p>
          <a:p>
            <a:pPr marL="0" indent="0">
              <a:buNone/>
            </a:pPr>
            <a:r>
              <a:rPr lang="id-ID" sz="2000" dirty="0"/>
              <a:t>8. Pengendalian Penduduk dan Keluarga Berencana</a:t>
            </a:r>
            <a:endParaRPr lang="en-US" sz="2000" dirty="0"/>
          </a:p>
          <a:p>
            <a:pPr marL="0" indent="0">
              <a:buNone/>
            </a:pPr>
            <a:r>
              <a:rPr lang="id-ID" sz="2000" dirty="0"/>
              <a:t> 9. Perhubungan </a:t>
            </a:r>
            <a:endParaRPr lang="en-US" sz="2000" dirty="0"/>
          </a:p>
          <a:p>
            <a:pPr marL="0" indent="0">
              <a:buNone/>
            </a:pPr>
            <a:r>
              <a:rPr lang="id-ID" sz="2000" dirty="0"/>
              <a:t>10.Komunikasi dan Informatika </a:t>
            </a:r>
            <a:endParaRPr lang="en-US" sz="2000" dirty="0"/>
          </a:p>
          <a:p>
            <a:pPr marL="0" indent="0">
              <a:buNone/>
            </a:pPr>
            <a:r>
              <a:rPr lang="id-ID" sz="2000" dirty="0"/>
              <a:t>11.Koperasi, Usaha Kecil dan Menengah </a:t>
            </a:r>
            <a:endParaRPr lang="en-US" sz="2000" dirty="0"/>
          </a:p>
          <a:p>
            <a:pPr marL="0" indent="0">
              <a:buNone/>
            </a:pPr>
            <a:r>
              <a:rPr lang="id-ID" sz="2000" dirty="0"/>
              <a:t>12.Perpustakaan </a:t>
            </a:r>
          </a:p>
        </p:txBody>
      </p:sp>
    </p:spTree>
    <p:extLst>
      <p:ext uri="{BB962C8B-B14F-4D97-AF65-F5344CB8AC3E}">
        <p14:creationId xmlns:p14="http://schemas.microsoft.com/office/powerpoint/2010/main" val="8454098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981CA-6F32-9399-D80C-52E403A458C0}"/>
              </a:ext>
            </a:extLst>
          </p:cNvPr>
          <p:cNvSpPr>
            <a:spLocks noGrp="1"/>
          </p:cNvSpPr>
          <p:nvPr>
            <p:ph type="title"/>
          </p:nvPr>
        </p:nvSpPr>
        <p:spPr/>
        <p:txBody>
          <a:bodyPr/>
          <a:lstStyle/>
          <a:p>
            <a:r>
              <a:rPr lang="en-US" dirty="0"/>
              <a:t>INDIKATOR DATA TERPILAH</a:t>
            </a:r>
            <a:endParaRPr lang="id-ID" dirty="0"/>
          </a:p>
        </p:txBody>
      </p:sp>
      <p:sp>
        <p:nvSpPr>
          <p:cNvPr id="3" name="Content Placeholder 2">
            <a:extLst>
              <a:ext uri="{FF2B5EF4-FFF2-40B4-BE49-F238E27FC236}">
                <a16:creationId xmlns:a16="http://schemas.microsoft.com/office/drawing/2014/main" id="{F0B3ACE1-A071-FAA5-7DC8-2A8657DE4F8D}"/>
              </a:ext>
            </a:extLst>
          </p:cNvPr>
          <p:cNvSpPr>
            <a:spLocks noGrp="1"/>
          </p:cNvSpPr>
          <p:nvPr>
            <p:ph idx="1"/>
          </p:nvPr>
        </p:nvSpPr>
        <p:spPr/>
        <p:txBody>
          <a:bodyPr/>
          <a:lstStyle/>
          <a:p>
            <a:r>
              <a:rPr lang="id-ID" dirty="0"/>
              <a:t>13. Pertanian </a:t>
            </a:r>
            <a:endParaRPr lang="en-US" dirty="0"/>
          </a:p>
          <a:p>
            <a:r>
              <a:rPr lang="id-ID" dirty="0"/>
              <a:t>14.Perindustrian </a:t>
            </a:r>
            <a:endParaRPr lang="en-US" dirty="0"/>
          </a:p>
          <a:p>
            <a:r>
              <a:rPr lang="id-ID" dirty="0"/>
              <a:t>15.Urusan Penunjang </a:t>
            </a:r>
            <a:endParaRPr lang="en-US" dirty="0"/>
          </a:p>
          <a:p>
            <a:r>
              <a:rPr lang="id-ID" dirty="0"/>
              <a:t>16.Kelembagaan Pengarusutamaan Gender </a:t>
            </a:r>
            <a:endParaRPr lang="en-US" dirty="0"/>
          </a:p>
          <a:p>
            <a:r>
              <a:rPr lang="id-ID" dirty="0"/>
              <a:t>17.Kelautan dan Perikanan 18.Rehabilitasi Kasus Narkob</a:t>
            </a:r>
            <a:r>
              <a:rPr lang="en-US" dirty="0"/>
              <a:t>a</a:t>
            </a:r>
            <a:endParaRPr lang="id-ID" dirty="0"/>
          </a:p>
        </p:txBody>
      </p:sp>
    </p:spTree>
    <p:extLst>
      <p:ext uri="{BB962C8B-B14F-4D97-AF65-F5344CB8AC3E}">
        <p14:creationId xmlns:p14="http://schemas.microsoft.com/office/powerpoint/2010/main" val="2946318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50" name="AutoShape 6"/>
          <p:cNvSpPr>
            <a:spLocks noChangeArrowheads="1"/>
          </p:cNvSpPr>
          <p:nvPr/>
        </p:nvSpPr>
        <p:spPr bwMode="auto">
          <a:xfrm>
            <a:off x="137160" y="31750"/>
            <a:ext cx="8869680" cy="6064250"/>
          </a:xfrm>
          <a:prstGeom prst="roundRect">
            <a:avLst>
              <a:gd name="adj" fmla="val 3132"/>
            </a:avLst>
          </a:prstGeom>
          <a:gradFill rotWithShape="1">
            <a:gsLst>
              <a:gs pos="0">
                <a:srgbClr val="75B3AA"/>
              </a:gs>
              <a:gs pos="100000">
                <a:schemeClr val="bg1"/>
              </a:gs>
            </a:gsLst>
            <a:lin ang="5400000" scaled="1"/>
          </a:gradFill>
          <a:ln w="19050">
            <a:solidFill>
              <a:srgbClr val="4D4D4D"/>
            </a:solidFill>
            <a:round/>
            <a:headEnd/>
            <a:tailEnd/>
          </a:ln>
          <a:effectLst>
            <a:prstShdw prst="shdw17" dist="35921" dir="2700000">
              <a:schemeClr val="tx2">
                <a:alpha val="50000"/>
              </a:schemeClr>
            </a:prstShdw>
          </a:effectLst>
        </p:spPr>
        <p:txBody>
          <a:bodyPr wrap="none" anchor="ctr"/>
          <a:lstStyle/>
          <a:p>
            <a:endParaRPr lang="en-US"/>
          </a:p>
        </p:txBody>
      </p:sp>
      <p:pic>
        <p:nvPicPr>
          <p:cNvPr id="313372" name="Picture 28" descr="효율적 행정"/>
          <p:cNvPicPr>
            <a:picLocks noChangeAspect="1" noChangeArrowheads="1"/>
          </p:cNvPicPr>
          <p:nvPr/>
        </p:nvPicPr>
        <p:blipFill>
          <a:blip r:embed="rId2"/>
          <a:srcRect/>
          <a:stretch>
            <a:fillRect/>
          </a:stretch>
        </p:blipFill>
        <p:spPr bwMode="auto">
          <a:xfrm>
            <a:off x="6721133" y="0"/>
            <a:ext cx="1355725" cy="1387475"/>
          </a:xfrm>
          <a:prstGeom prst="rect">
            <a:avLst/>
          </a:prstGeom>
          <a:noFill/>
        </p:spPr>
      </p:pic>
      <p:sp>
        <p:nvSpPr>
          <p:cNvPr id="2" name="Rectangle 1"/>
          <p:cNvSpPr/>
          <p:nvPr/>
        </p:nvSpPr>
        <p:spPr>
          <a:xfrm>
            <a:off x="398168" y="711357"/>
            <a:ext cx="8239036" cy="5078313"/>
          </a:xfrm>
          <a:prstGeom prst="rect">
            <a:avLst/>
          </a:prstGeom>
        </p:spPr>
        <p:txBody>
          <a:bodyPr wrap="square">
            <a:spAutoFit/>
          </a:bodyPr>
          <a:lstStyle/>
          <a:p>
            <a:r>
              <a:rPr lang="nl-NL" b="1" dirty="0">
                <a:latin typeface="Arial" panose="020B0604020202020204" pitchFamily="34" charset="0"/>
                <a:cs typeface="Arial" panose="020B0604020202020204" pitchFamily="34" charset="0"/>
              </a:rPr>
              <a:t>Jenis data gender dan anak meliputi:</a:t>
            </a:r>
            <a:r>
              <a:rPr lang="id-ID" b="1" dirty="0">
                <a:latin typeface="Arial" panose="020B0604020202020204" pitchFamily="34" charset="0"/>
                <a:cs typeface="Arial" panose="020B0604020202020204" pitchFamily="34" charset="0"/>
              </a:rPr>
              <a:t> (pasal 5)</a:t>
            </a:r>
            <a:endParaRPr lang="nl-NL" b="1" dirty="0">
              <a:latin typeface="Arial" panose="020B0604020202020204" pitchFamily="34" charset="0"/>
              <a:cs typeface="Arial" panose="020B0604020202020204" pitchFamily="34" charset="0"/>
            </a:endParaRPr>
          </a:p>
          <a:p>
            <a:pPr marL="342900" indent="-342900">
              <a:buAutoNum type="alphaLcPeriod"/>
            </a:pPr>
            <a:r>
              <a:rPr lang="fi-FI" b="1" dirty="0">
                <a:solidFill>
                  <a:srgbClr val="FF0000"/>
                </a:solidFill>
                <a:latin typeface="Arial" panose="020B0604020202020204" pitchFamily="34" charset="0"/>
                <a:cs typeface="Arial" panose="020B0604020202020204" pitchFamily="34" charset="0"/>
              </a:rPr>
              <a:t>data terpilah menurut jenis kelamin;</a:t>
            </a:r>
            <a:endParaRPr lang="id-ID" b="1" dirty="0">
              <a:solidFill>
                <a:srgbClr val="FF0000"/>
              </a:solidFill>
              <a:latin typeface="Arial" panose="020B0604020202020204" pitchFamily="34" charset="0"/>
              <a:cs typeface="Arial" panose="020B0604020202020204" pitchFamily="34" charset="0"/>
            </a:endParaRPr>
          </a:p>
          <a:p>
            <a:pPr marL="625475" lvl="1" indent="-350838">
              <a:buFont typeface="+mj-lt"/>
              <a:buAutoNum type="arabicPeriod"/>
            </a:pPr>
            <a:r>
              <a:rPr lang="sv-SE" b="1" dirty="0">
                <a:latin typeface="Arial" panose="020B0604020202020204" pitchFamily="34" charset="0"/>
                <a:cs typeface="Arial" panose="020B0604020202020204" pitchFamily="34" charset="0"/>
              </a:rPr>
              <a:t>bidang kesehatan, </a:t>
            </a:r>
            <a:endParaRPr lang="id-ID" b="1" dirty="0">
              <a:latin typeface="Arial" panose="020B0604020202020204" pitchFamily="34" charset="0"/>
              <a:cs typeface="Arial" panose="020B0604020202020204" pitchFamily="34" charset="0"/>
            </a:endParaRPr>
          </a:p>
          <a:p>
            <a:pPr marL="625475" lvl="1" indent="-350838">
              <a:buFont typeface="+mj-lt"/>
              <a:buAutoNum type="arabicPeriod"/>
            </a:pPr>
            <a:r>
              <a:rPr lang="sv-SE" b="1" dirty="0">
                <a:latin typeface="Arial" panose="020B0604020202020204" pitchFamily="34" charset="0"/>
                <a:cs typeface="Arial" panose="020B0604020202020204" pitchFamily="34" charset="0"/>
              </a:rPr>
              <a:t>pendidikan,</a:t>
            </a:r>
            <a:endParaRPr lang="id-ID" b="1" dirty="0">
              <a:latin typeface="Arial" panose="020B0604020202020204" pitchFamily="34" charset="0"/>
              <a:cs typeface="Arial" panose="020B0604020202020204" pitchFamily="34" charset="0"/>
            </a:endParaRPr>
          </a:p>
          <a:p>
            <a:pPr marL="625475" lvl="1" indent="-350838">
              <a:buFont typeface="+mj-lt"/>
              <a:buAutoNum type="arabicPeriod"/>
            </a:pPr>
            <a:r>
              <a:rPr lang="sv-SE" b="1" dirty="0">
                <a:latin typeface="Arial" panose="020B0604020202020204" pitchFamily="34" charset="0"/>
                <a:cs typeface="Arial" panose="020B0604020202020204" pitchFamily="34" charset="0"/>
              </a:rPr>
              <a:t>ekonomi dan</a:t>
            </a:r>
          </a:p>
          <a:p>
            <a:pPr marL="625475" lvl="1" indent="-350838">
              <a:buFont typeface="+mj-lt"/>
              <a:buAutoNum type="arabicPeriod"/>
            </a:pPr>
            <a:r>
              <a:rPr lang="id-ID" b="1" dirty="0">
                <a:latin typeface="Arial" panose="020B0604020202020204" pitchFamily="34" charset="0"/>
                <a:cs typeface="Arial" panose="020B0604020202020204" pitchFamily="34" charset="0"/>
              </a:rPr>
              <a:t>ketenagakerjaan, </a:t>
            </a:r>
          </a:p>
          <a:p>
            <a:pPr marL="625475" lvl="1" indent="-350838">
              <a:buFont typeface="+mj-lt"/>
              <a:buAutoNum type="arabicPeriod"/>
            </a:pPr>
            <a:r>
              <a:rPr lang="id-ID" b="1" dirty="0">
                <a:latin typeface="Arial" panose="020B0604020202020204" pitchFamily="34" charset="0"/>
                <a:cs typeface="Arial" panose="020B0604020202020204" pitchFamily="34" charset="0"/>
              </a:rPr>
              <a:t>politik dan pengambilan keputusan, </a:t>
            </a:r>
          </a:p>
          <a:p>
            <a:pPr marL="625475" lvl="1" indent="-350838">
              <a:buFont typeface="+mj-lt"/>
              <a:buAutoNum type="arabicPeriod"/>
            </a:pPr>
            <a:r>
              <a:rPr lang="id-ID" b="1" dirty="0">
                <a:latin typeface="Arial" panose="020B0604020202020204" pitchFamily="34" charset="0"/>
                <a:cs typeface="Arial" panose="020B0604020202020204" pitchFamily="34" charset="0"/>
              </a:rPr>
              <a:t>hukum dan sosial budaya serta </a:t>
            </a:r>
          </a:p>
          <a:p>
            <a:pPr marL="625475" lvl="1" indent="-350838">
              <a:buFont typeface="+mj-lt"/>
              <a:buAutoNum type="arabicPeriod"/>
            </a:pPr>
            <a:r>
              <a:rPr lang="id-ID" b="1" dirty="0">
                <a:latin typeface="Arial" panose="020B0604020202020204" pitchFamily="34" charset="0"/>
                <a:cs typeface="Arial" panose="020B0604020202020204" pitchFamily="34" charset="0"/>
              </a:rPr>
              <a:t>kekerasan.</a:t>
            </a:r>
          </a:p>
          <a:p>
            <a:r>
              <a:rPr lang="id-ID" b="1" dirty="0">
                <a:latin typeface="Arial" panose="020B0604020202020204" pitchFamily="34" charset="0"/>
                <a:cs typeface="Arial" panose="020B0604020202020204" pitchFamily="34" charset="0"/>
              </a:rPr>
              <a:t>b. </a:t>
            </a:r>
            <a:r>
              <a:rPr lang="id-ID" b="1" dirty="0">
                <a:solidFill>
                  <a:srgbClr val="FF0000"/>
                </a:solidFill>
                <a:latin typeface="Arial" panose="020B0604020202020204" pitchFamily="34" charset="0"/>
                <a:cs typeface="Arial" panose="020B0604020202020204" pitchFamily="34" charset="0"/>
              </a:rPr>
              <a:t>data terpilah menurut kelompok umur</a:t>
            </a:r>
          </a:p>
          <a:p>
            <a:r>
              <a:rPr lang="id-ID" b="1" dirty="0">
                <a:latin typeface="Arial" panose="020B0604020202020204" pitchFamily="34" charset="0"/>
                <a:cs typeface="Arial" panose="020B0604020202020204" pitchFamily="34" charset="0"/>
              </a:rPr>
              <a:t>    Data anak (usia 18 tahun kebawah yang terpilah menurut kelompok</a:t>
            </a:r>
          </a:p>
          <a:p>
            <a:pPr marL="274638" lvl="1"/>
            <a:r>
              <a:rPr lang="id-ID" b="1" dirty="0">
                <a:latin typeface="Arial" panose="020B0604020202020204" pitchFamily="34" charset="0"/>
                <a:cs typeface="Arial" panose="020B0604020202020204" pitchFamily="34" charset="0"/>
              </a:rPr>
              <a:t>umur; sebagaimana dimaksud dalam Pasal 5 huruf b meliputi data:</a:t>
            </a:r>
          </a:p>
          <a:p>
            <a:pPr marL="617538" lvl="1" indent="-342900">
              <a:buFont typeface="+mj-lt"/>
              <a:buAutoNum type="arabicPeriod"/>
            </a:pPr>
            <a:r>
              <a:rPr lang="id-ID" b="1" dirty="0">
                <a:latin typeface="Arial" panose="020B0604020202020204" pitchFamily="34" charset="0"/>
                <a:cs typeface="Arial" panose="020B0604020202020204" pitchFamily="34" charset="0"/>
              </a:rPr>
              <a:t>kelangsungan hidup anak;</a:t>
            </a:r>
          </a:p>
          <a:p>
            <a:pPr marL="617538" lvl="1" indent="-342900">
              <a:buFont typeface="+mj-lt"/>
              <a:buAutoNum type="arabicPeriod"/>
            </a:pPr>
            <a:r>
              <a:rPr lang="nl-NL" b="1" dirty="0">
                <a:latin typeface="Arial" panose="020B0604020202020204" pitchFamily="34" charset="0"/>
                <a:cs typeface="Arial" panose="020B0604020202020204" pitchFamily="34" charset="0"/>
              </a:rPr>
              <a:t>tumbuh kembang anak; dan</a:t>
            </a:r>
          </a:p>
          <a:p>
            <a:pPr marL="617538" lvl="1" indent="-342900">
              <a:buFont typeface="+mj-lt"/>
              <a:buAutoNum type="arabicPeriod"/>
            </a:pPr>
            <a:r>
              <a:rPr lang="id-ID" b="1" dirty="0">
                <a:latin typeface="Arial" panose="020B0604020202020204" pitchFamily="34" charset="0"/>
                <a:cs typeface="Arial" panose="020B0604020202020204" pitchFamily="34" charset="0"/>
              </a:rPr>
              <a:t>perlindungan anak.</a:t>
            </a:r>
          </a:p>
          <a:p>
            <a:r>
              <a:rPr lang="id-ID" b="1" dirty="0">
                <a:latin typeface="Arial" panose="020B0604020202020204" pitchFamily="34" charset="0"/>
                <a:cs typeface="Arial" panose="020B0604020202020204" pitchFamily="34" charset="0"/>
              </a:rPr>
              <a:t>c. </a:t>
            </a:r>
            <a:r>
              <a:rPr lang="id-ID" b="1" dirty="0">
                <a:solidFill>
                  <a:srgbClr val="FF0000"/>
                </a:solidFill>
                <a:latin typeface="Arial" panose="020B0604020202020204" pitchFamily="34" charset="0"/>
                <a:cs typeface="Arial" panose="020B0604020202020204" pitchFamily="34" charset="0"/>
              </a:rPr>
              <a:t>data kelembagaan</a:t>
            </a:r>
          </a:p>
          <a:p>
            <a:pPr marL="617538" lvl="1" indent="-342900">
              <a:buFont typeface="+mj-lt"/>
              <a:buAutoNum type="arabicPeriod"/>
            </a:pPr>
            <a:r>
              <a:rPr lang="nl-NL" b="1" dirty="0">
                <a:latin typeface="Arial" panose="020B0604020202020204" pitchFamily="34" charset="0"/>
                <a:cs typeface="Arial" panose="020B0604020202020204" pitchFamily="34" charset="0"/>
              </a:rPr>
              <a:t>kelembagaan pengarusutamaan gender; dan</a:t>
            </a:r>
          </a:p>
          <a:p>
            <a:pPr marL="617538" lvl="1" indent="-342900">
              <a:buFont typeface="+mj-lt"/>
              <a:buAutoNum type="arabicPeriod"/>
            </a:pPr>
            <a:r>
              <a:rPr lang="fi-FI" b="1" dirty="0">
                <a:latin typeface="Arial" panose="020B0604020202020204" pitchFamily="34" charset="0"/>
                <a:cs typeface="Arial" panose="020B0604020202020204" pitchFamily="34" charset="0"/>
              </a:rPr>
              <a:t>kelembagaan pengarusutamaan hak anak</a:t>
            </a:r>
            <a:r>
              <a:rPr lang="fi-FI" b="1" dirty="0"/>
              <a:t>.</a:t>
            </a:r>
            <a:endParaRPr lang="id-ID" b="1" dirty="0">
              <a:latin typeface="Arial" panose="020B0604020202020204" pitchFamily="34" charset="0"/>
              <a:cs typeface="Arial" panose="020B0604020202020204" pitchFamily="34" charset="0"/>
            </a:endParaRPr>
          </a:p>
        </p:txBody>
      </p:sp>
      <p:grpSp>
        <p:nvGrpSpPr>
          <p:cNvPr id="14" name="Group 28"/>
          <p:cNvGrpSpPr>
            <a:grpSpLocks/>
          </p:cNvGrpSpPr>
          <p:nvPr/>
        </p:nvGrpSpPr>
        <p:grpSpPr bwMode="auto">
          <a:xfrm>
            <a:off x="3100208" y="145730"/>
            <a:ext cx="2935513" cy="574675"/>
            <a:chOff x="364" y="709"/>
            <a:chExt cx="3002" cy="362"/>
          </a:xfrm>
        </p:grpSpPr>
        <p:grpSp>
          <p:nvGrpSpPr>
            <p:cNvPr id="15" name="Group 29"/>
            <p:cNvGrpSpPr>
              <a:grpSpLocks/>
            </p:cNvGrpSpPr>
            <p:nvPr/>
          </p:nvGrpSpPr>
          <p:grpSpPr bwMode="auto">
            <a:xfrm>
              <a:off x="364" y="709"/>
              <a:ext cx="3002" cy="362"/>
              <a:chOff x="260" y="1044"/>
              <a:chExt cx="2224" cy="422"/>
            </a:xfrm>
          </p:grpSpPr>
          <p:sp>
            <p:nvSpPr>
              <p:cNvPr id="17" name="AutoShape 30"/>
              <p:cNvSpPr>
                <a:spLocks noChangeArrowheads="1"/>
              </p:cNvSpPr>
              <p:nvPr/>
            </p:nvSpPr>
            <p:spPr bwMode="auto">
              <a:xfrm flipV="1">
                <a:off x="260" y="1044"/>
                <a:ext cx="2224" cy="422"/>
              </a:xfrm>
              <a:prstGeom prst="roundRect">
                <a:avLst>
                  <a:gd name="adj" fmla="val 50000"/>
                </a:avLst>
              </a:prstGeom>
              <a:gradFill rotWithShape="1">
                <a:gsLst>
                  <a:gs pos="0">
                    <a:srgbClr val="75561D">
                      <a:gamma/>
                      <a:shade val="46275"/>
                      <a:invGamma/>
                    </a:srgbClr>
                  </a:gs>
                  <a:gs pos="50000">
                    <a:srgbClr val="75561D"/>
                  </a:gs>
                  <a:gs pos="100000">
                    <a:srgbClr val="75561D">
                      <a:gamma/>
                      <a:shade val="46275"/>
                      <a:invGamma/>
                    </a:srgbClr>
                  </a:gs>
                </a:gsLst>
                <a:lin ang="0" scaled="1"/>
              </a:gradFill>
              <a:ln w="28575">
                <a:solidFill>
                  <a:schemeClr val="bg1"/>
                </a:solidFill>
                <a:round/>
                <a:headEnd/>
                <a:tailEnd/>
              </a:ln>
              <a:effectLst>
                <a:outerShdw dist="35921" dir="2700000" algn="ctr" rotWithShape="0">
                  <a:schemeClr val="bg2">
                    <a:alpha val="50000"/>
                  </a:schemeClr>
                </a:outerShdw>
              </a:effectLst>
            </p:spPr>
            <p:txBody>
              <a:bodyPr wrap="none" anchor="ctr"/>
              <a:lstStyle/>
              <a:p>
                <a:pPr>
                  <a:defRPr/>
                </a:pPr>
                <a:endParaRPr lang="en-US"/>
              </a:p>
            </p:txBody>
          </p:sp>
          <p:sp>
            <p:nvSpPr>
              <p:cNvPr id="18" name="AutoShape 31"/>
              <p:cNvSpPr>
                <a:spLocks noChangeArrowheads="1"/>
              </p:cNvSpPr>
              <p:nvPr/>
            </p:nvSpPr>
            <p:spPr bwMode="auto">
              <a:xfrm>
                <a:off x="374" y="1060"/>
                <a:ext cx="1996" cy="196"/>
              </a:xfrm>
              <a:prstGeom prst="roundRect">
                <a:avLst>
                  <a:gd name="adj" fmla="val 50000"/>
                </a:avLst>
              </a:prstGeom>
              <a:gradFill rotWithShape="1">
                <a:gsLst>
                  <a:gs pos="0">
                    <a:schemeClr val="bg1">
                      <a:alpha val="50000"/>
                    </a:schemeClr>
                  </a:gs>
                  <a:gs pos="100000">
                    <a:schemeClr val="bg1">
                      <a:gamma/>
                      <a:shade val="96863"/>
                      <a:invGamma/>
                      <a:alpha val="0"/>
                    </a:schemeClr>
                  </a:gs>
                </a:gsLst>
                <a:lin ang="5400000" scaled="1"/>
              </a:gradFill>
              <a:ln w="9525">
                <a:noFill/>
                <a:round/>
                <a:headEnd/>
                <a:tailEnd/>
              </a:ln>
              <a:effectLst/>
            </p:spPr>
            <p:txBody>
              <a:bodyPr wrap="none" anchor="ctr"/>
              <a:lstStyle/>
              <a:p>
                <a:pPr>
                  <a:defRPr/>
                </a:pPr>
                <a:endParaRPr lang="en-US"/>
              </a:p>
            </p:txBody>
          </p:sp>
        </p:grpSp>
        <p:sp>
          <p:nvSpPr>
            <p:cNvPr id="16" name="Text Box 32"/>
            <p:cNvSpPr txBox="1">
              <a:spLocks noChangeArrowheads="1"/>
            </p:cNvSpPr>
            <p:nvPr/>
          </p:nvSpPr>
          <p:spPr bwMode="auto">
            <a:xfrm>
              <a:off x="732" y="723"/>
              <a:ext cx="2291" cy="271"/>
            </a:xfrm>
            <a:prstGeom prst="rect">
              <a:avLst/>
            </a:prstGeom>
            <a:noFill/>
            <a:ln w="9525">
              <a:noFill/>
              <a:miter lim="800000"/>
              <a:headEnd/>
              <a:tailEnd/>
            </a:ln>
            <a:effectLst>
              <a:outerShdw dist="17961" dir="2700000" algn="ctr" rotWithShape="0">
                <a:schemeClr val="tx1"/>
              </a:outerShdw>
            </a:effectLst>
          </p:spPr>
          <p:txBody>
            <a:bodyPr wrap="square">
              <a:spAutoFit/>
            </a:bodyPr>
            <a:lstStyle/>
            <a:p>
              <a:pPr algn="ctr">
                <a:defRPr/>
              </a:pPr>
              <a:r>
                <a:rPr lang="id-ID" altLang="ko-KR" sz="2200" b="1" dirty="0">
                  <a:solidFill>
                    <a:schemeClr val="bg1"/>
                  </a:solidFill>
                  <a:latin typeface="Arial" charset="0"/>
                  <a:ea typeface="HY헤드라인M" pitchFamily="18" charset="-127"/>
                </a:rPr>
                <a:t>JENIS DATA</a:t>
              </a:r>
              <a:endParaRPr lang="en-US" altLang="ko-KR" sz="2200" b="1" dirty="0">
                <a:solidFill>
                  <a:schemeClr val="bg1"/>
                </a:solidFill>
                <a:latin typeface="Arial" charset="0"/>
                <a:ea typeface="HY헤드라인M" pitchFamily="18" charset="-127"/>
              </a:endParaRPr>
            </a:p>
          </p:txBody>
        </p:sp>
      </p:grpSp>
      <p:pic>
        <p:nvPicPr>
          <p:cNvPr id="286722" name="Picture 2"/>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6414770" y="4280910"/>
            <a:ext cx="1662087" cy="1508760"/>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6334" y="1387475"/>
            <a:ext cx="2709946" cy="209182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23061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313350"/>
                                        </p:tgtEl>
                                        <p:attrNameLst>
                                          <p:attrName>style.visibility</p:attrName>
                                        </p:attrNameLst>
                                      </p:cBhvr>
                                      <p:to>
                                        <p:strVal val="visible"/>
                                      </p:to>
                                    </p:set>
                                    <p:animEffect transition="in" filter="barn(outVertical)">
                                      <p:cBhvr>
                                        <p:cTn id="14" dur="500"/>
                                        <p:tgtEl>
                                          <p:spTgt spid="313350"/>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 calcmode="lin" valueType="num">
                                      <p:cBhvr additive="base">
                                        <p:cTn id="19"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 calcmode="lin" valueType="num">
                                      <p:cBhvr additive="base">
                                        <p:cTn id="25"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 calcmode="lin" valueType="num">
                                      <p:cBhvr additive="base">
                                        <p:cTn id="31"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anim calcmode="lin" valueType="num">
                                      <p:cBhvr additive="base">
                                        <p:cTn id="37"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
                                            <p:txEl>
                                              <p:pRg st="4" end="4"/>
                                            </p:txEl>
                                          </p:spTgt>
                                        </p:tgtEl>
                                        <p:attrNameLst>
                                          <p:attrName>style.visibility</p:attrName>
                                        </p:attrNameLst>
                                      </p:cBhvr>
                                      <p:to>
                                        <p:strVal val="visible"/>
                                      </p:to>
                                    </p:set>
                                    <p:anim calcmode="lin" valueType="num">
                                      <p:cBhvr additive="base">
                                        <p:cTn id="43"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
                                            <p:txEl>
                                              <p:pRg st="5" end="5"/>
                                            </p:txEl>
                                          </p:spTgt>
                                        </p:tgtEl>
                                        <p:attrNameLst>
                                          <p:attrName>style.visibility</p:attrName>
                                        </p:attrNameLst>
                                      </p:cBhvr>
                                      <p:to>
                                        <p:strVal val="visible"/>
                                      </p:to>
                                    </p:set>
                                    <p:anim calcmode="lin" valueType="num">
                                      <p:cBhvr additive="base">
                                        <p:cTn id="49"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
                                            <p:txEl>
                                              <p:pRg st="6" end="6"/>
                                            </p:txEl>
                                          </p:spTgt>
                                        </p:tgtEl>
                                        <p:attrNameLst>
                                          <p:attrName>style.visibility</p:attrName>
                                        </p:attrNameLst>
                                      </p:cBhvr>
                                      <p:to>
                                        <p:strVal val="visible"/>
                                      </p:to>
                                    </p:set>
                                    <p:anim calcmode="lin" valueType="num">
                                      <p:cBhvr additive="base">
                                        <p:cTn id="55" dur="50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2">
                                            <p:txEl>
                                              <p:pRg st="7" end="7"/>
                                            </p:txEl>
                                          </p:spTgt>
                                        </p:tgtEl>
                                        <p:attrNameLst>
                                          <p:attrName>style.visibility</p:attrName>
                                        </p:attrNameLst>
                                      </p:cBhvr>
                                      <p:to>
                                        <p:strVal val="visible"/>
                                      </p:to>
                                    </p:set>
                                    <p:anim calcmode="lin" valueType="num">
                                      <p:cBhvr additive="base">
                                        <p:cTn id="61" dur="500" fill="hold"/>
                                        <p:tgtEl>
                                          <p:spTgt spid="2">
                                            <p:txEl>
                                              <p:pRg st="7" end="7"/>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2">
                                            <p:txEl>
                                              <p:pRg st="8" end="8"/>
                                            </p:txEl>
                                          </p:spTgt>
                                        </p:tgtEl>
                                        <p:attrNameLst>
                                          <p:attrName>style.visibility</p:attrName>
                                        </p:attrNameLst>
                                      </p:cBhvr>
                                      <p:to>
                                        <p:strVal val="visible"/>
                                      </p:to>
                                    </p:set>
                                    <p:anim calcmode="lin" valueType="num">
                                      <p:cBhvr additive="base">
                                        <p:cTn id="67" dur="500" fill="hold"/>
                                        <p:tgtEl>
                                          <p:spTgt spid="2">
                                            <p:txEl>
                                              <p:pRg st="8" end="8"/>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nodeType="clickEffect">
                                  <p:stCondLst>
                                    <p:cond delay="0"/>
                                  </p:stCondLst>
                                  <p:childTnLst>
                                    <p:set>
                                      <p:cBhvr>
                                        <p:cTn id="72" dur="1" fill="hold">
                                          <p:stCondLst>
                                            <p:cond delay="0"/>
                                          </p:stCondLst>
                                        </p:cTn>
                                        <p:tgtEl>
                                          <p:spTgt spid="2">
                                            <p:txEl>
                                              <p:pRg st="9" end="9"/>
                                            </p:txEl>
                                          </p:spTgt>
                                        </p:tgtEl>
                                        <p:attrNameLst>
                                          <p:attrName>style.visibility</p:attrName>
                                        </p:attrNameLst>
                                      </p:cBhvr>
                                      <p:to>
                                        <p:strVal val="visible"/>
                                      </p:to>
                                    </p:set>
                                    <p:anim calcmode="lin" valueType="num">
                                      <p:cBhvr additive="base">
                                        <p:cTn id="73" dur="500" fill="hold"/>
                                        <p:tgtEl>
                                          <p:spTgt spid="2">
                                            <p:txEl>
                                              <p:pRg st="9" end="9"/>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2">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nodeType="clickEffect">
                                  <p:stCondLst>
                                    <p:cond delay="0"/>
                                  </p:stCondLst>
                                  <p:childTnLst>
                                    <p:set>
                                      <p:cBhvr>
                                        <p:cTn id="78" dur="1" fill="hold">
                                          <p:stCondLst>
                                            <p:cond delay="0"/>
                                          </p:stCondLst>
                                        </p:cTn>
                                        <p:tgtEl>
                                          <p:spTgt spid="2">
                                            <p:txEl>
                                              <p:pRg st="10" end="10"/>
                                            </p:txEl>
                                          </p:spTgt>
                                        </p:tgtEl>
                                        <p:attrNameLst>
                                          <p:attrName>style.visibility</p:attrName>
                                        </p:attrNameLst>
                                      </p:cBhvr>
                                      <p:to>
                                        <p:strVal val="visible"/>
                                      </p:to>
                                    </p:set>
                                    <p:anim calcmode="lin" valueType="num">
                                      <p:cBhvr additive="base">
                                        <p:cTn id="79" dur="500" fill="hold"/>
                                        <p:tgtEl>
                                          <p:spTgt spid="2">
                                            <p:txEl>
                                              <p:pRg st="10" end="10"/>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2">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nodeType="clickEffect">
                                  <p:stCondLst>
                                    <p:cond delay="0"/>
                                  </p:stCondLst>
                                  <p:childTnLst>
                                    <p:set>
                                      <p:cBhvr>
                                        <p:cTn id="84" dur="1" fill="hold">
                                          <p:stCondLst>
                                            <p:cond delay="0"/>
                                          </p:stCondLst>
                                        </p:cTn>
                                        <p:tgtEl>
                                          <p:spTgt spid="2">
                                            <p:txEl>
                                              <p:pRg st="11" end="11"/>
                                            </p:txEl>
                                          </p:spTgt>
                                        </p:tgtEl>
                                        <p:attrNameLst>
                                          <p:attrName>style.visibility</p:attrName>
                                        </p:attrNameLst>
                                      </p:cBhvr>
                                      <p:to>
                                        <p:strVal val="visible"/>
                                      </p:to>
                                    </p:set>
                                    <p:anim calcmode="lin" valueType="num">
                                      <p:cBhvr additive="base">
                                        <p:cTn id="85" dur="500" fill="hold"/>
                                        <p:tgtEl>
                                          <p:spTgt spid="2">
                                            <p:txEl>
                                              <p:pRg st="11" end="11"/>
                                            </p:txEl>
                                          </p:spTgt>
                                        </p:tgtEl>
                                        <p:attrNameLst>
                                          <p:attrName>ppt_x</p:attrName>
                                        </p:attrNameLst>
                                      </p:cBhvr>
                                      <p:tavLst>
                                        <p:tav tm="0">
                                          <p:val>
                                            <p:strVal val="0-#ppt_w/2"/>
                                          </p:val>
                                        </p:tav>
                                        <p:tav tm="100000">
                                          <p:val>
                                            <p:strVal val="#ppt_x"/>
                                          </p:val>
                                        </p:tav>
                                      </p:tavLst>
                                    </p:anim>
                                    <p:anim calcmode="lin" valueType="num">
                                      <p:cBhvr additive="base">
                                        <p:cTn id="86" dur="500" fill="hold"/>
                                        <p:tgtEl>
                                          <p:spTgt spid="2">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nodeType="clickEffect">
                                  <p:stCondLst>
                                    <p:cond delay="0"/>
                                  </p:stCondLst>
                                  <p:childTnLst>
                                    <p:set>
                                      <p:cBhvr>
                                        <p:cTn id="90" dur="1" fill="hold">
                                          <p:stCondLst>
                                            <p:cond delay="0"/>
                                          </p:stCondLst>
                                        </p:cTn>
                                        <p:tgtEl>
                                          <p:spTgt spid="2">
                                            <p:txEl>
                                              <p:pRg st="12" end="12"/>
                                            </p:txEl>
                                          </p:spTgt>
                                        </p:tgtEl>
                                        <p:attrNameLst>
                                          <p:attrName>style.visibility</p:attrName>
                                        </p:attrNameLst>
                                      </p:cBhvr>
                                      <p:to>
                                        <p:strVal val="visible"/>
                                      </p:to>
                                    </p:set>
                                    <p:anim calcmode="lin" valueType="num">
                                      <p:cBhvr additive="base">
                                        <p:cTn id="91" dur="500" fill="hold"/>
                                        <p:tgtEl>
                                          <p:spTgt spid="2">
                                            <p:txEl>
                                              <p:pRg st="12" end="12"/>
                                            </p:txEl>
                                          </p:spTgt>
                                        </p:tgtEl>
                                        <p:attrNameLst>
                                          <p:attrName>ppt_x</p:attrName>
                                        </p:attrNameLst>
                                      </p:cBhvr>
                                      <p:tavLst>
                                        <p:tav tm="0">
                                          <p:val>
                                            <p:strVal val="0-#ppt_w/2"/>
                                          </p:val>
                                        </p:tav>
                                        <p:tav tm="100000">
                                          <p:val>
                                            <p:strVal val="#ppt_x"/>
                                          </p:val>
                                        </p:tav>
                                      </p:tavLst>
                                    </p:anim>
                                    <p:anim calcmode="lin" valueType="num">
                                      <p:cBhvr additive="base">
                                        <p:cTn id="92" dur="500" fill="hold"/>
                                        <p:tgtEl>
                                          <p:spTgt spid="2">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8" fill="hold" nodeType="clickEffect">
                                  <p:stCondLst>
                                    <p:cond delay="0"/>
                                  </p:stCondLst>
                                  <p:childTnLst>
                                    <p:set>
                                      <p:cBhvr>
                                        <p:cTn id="96" dur="1" fill="hold">
                                          <p:stCondLst>
                                            <p:cond delay="0"/>
                                          </p:stCondLst>
                                        </p:cTn>
                                        <p:tgtEl>
                                          <p:spTgt spid="2">
                                            <p:txEl>
                                              <p:pRg st="13" end="13"/>
                                            </p:txEl>
                                          </p:spTgt>
                                        </p:tgtEl>
                                        <p:attrNameLst>
                                          <p:attrName>style.visibility</p:attrName>
                                        </p:attrNameLst>
                                      </p:cBhvr>
                                      <p:to>
                                        <p:strVal val="visible"/>
                                      </p:to>
                                    </p:set>
                                    <p:anim calcmode="lin" valueType="num">
                                      <p:cBhvr additive="base">
                                        <p:cTn id="97" dur="500" fill="hold"/>
                                        <p:tgtEl>
                                          <p:spTgt spid="2">
                                            <p:txEl>
                                              <p:pRg st="13" end="13"/>
                                            </p:txEl>
                                          </p:spTgt>
                                        </p:tgtEl>
                                        <p:attrNameLst>
                                          <p:attrName>ppt_x</p:attrName>
                                        </p:attrNameLst>
                                      </p:cBhvr>
                                      <p:tavLst>
                                        <p:tav tm="0">
                                          <p:val>
                                            <p:strVal val="0-#ppt_w/2"/>
                                          </p:val>
                                        </p:tav>
                                        <p:tav tm="100000">
                                          <p:val>
                                            <p:strVal val="#ppt_x"/>
                                          </p:val>
                                        </p:tav>
                                      </p:tavLst>
                                    </p:anim>
                                    <p:anim calcmode="lin" valueType="num">
                                      <p:cBhvr additive="base">
                                        <p:cTn id="98" dur="500" fill="hold"/>
                                        <p:tgtEl>
                                          <p:spTgt spid="2">
                                            <p:txEl>
                                              <p:pRg st="13" end="13"/>
                                            </p:txEl>
                                          </p:spTgt>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8" fill="hold" nodeType="clickEffect">
                                  <p:stCondLst>
                                    <p:cond delay="0"/>
                                  </p:stCondLst>
                                  <p:childTnLst>
                                    <p:set>
                                      <p:cBhvr>
                                        <p:cTn id="102" dur="1" fill="hold">
                                          <p:stCondLst>
                                            <p:cond delay="0"/>
                                          </p:stCondLst>
                                        </p:cTn>
                                        <p:tgtEl>
                                          <p:spTgt spid="2">
                                            <p:txEl>
                                              <p:pRg st="14" end="14"/>
                                            </p:txEl>
                                          </p:spTgt>
                                        </p:tgtEl>
                                        <p:attrNameLst>
                                          <p:attrName>style.visibility</p:attrName>
                                        </p:attrNameLst>
                                      </p:cBhvr>
                                      <p:to>
                                        <p:strVal val="visible"/>
                                      </p:to>
                                    </p:set>
                                    <p:anim calcmode="lin" valueType="num">
                                      <p:cBhvr additive="base">
                                        <p:cTn id="103" dur="500" fill="hold"/>
                                        <p:tgtEl>
                                          <p:spTgt spid="2">
                                            <p:txEl>
                                              <p:pRg st="14" end="14"/>
                                            </p:txEl>
                                          </p:spTgt>
                                        </p:tgtEl>
                                        <p:attrNameLst>
                                          <p:attrName>ppt_x</p:attrName>
                                        </p:attrNameLst>
                                      </p:cBhvr>
                                      <p:tavLst>
                                        <p:tav tm="0">
                                          <p:val>
                                            <p:strVal val="0-#ppt_w/2"/>
                                          </p:val>
                                        </p:tav>
                                        <p:tav tm="100000">
                                          <p:val>
                                            <p:strVal val="#ppt_x"/>
                                          </p:val>
                                        </p:tav>
                                      </p:tavLst>
                                    </p:anim>
                                    <p:anim calcmode="lin" valueType="num">
                                      <p:cBhvr additive="base">
                                        <p:cTn id="104" dur="500" fill="hold"/>
                                        <p:tgtEl>
                                          <p:spTgt spid="2">
                                            <p:txEl>
                                              <p:pRg st="14" end="14"/>
                                            </p:txEl>
                                          </p:spTgt>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8" fill="hold" nodeType="clickEffect">
                                  <p:stCondLst>
                                    <p:cond delay="0"/>
                                  </p:stCondLst>
                                  <p:childTnLst>
                                    <p:set>
                                      <p:cBhvr>
                                        <p:cTn id="108" dur="1" fill="hold">
                                          <p:stCondLst>
                                            <p:cond delay="0"/>
                                          </p:stCondLst>
                                        </p:cTn>
                                        <p:tgtEl>
                                          <p:spTgt spid="2">
                                            <p:txEl>
                                              <p:pRg st="15" end="15"/>
                                            </p:txEl>
                                          </p:spTgt>
                                        </p:tgtEl>
                                        <p:attrNameLst>
                                          <p:attrName>style.visibility</p:attrName>
                                        </p:attrNameLst>
                                      </p:cBhvr>
                                      <p:to>
                                        <p:strVal val="visible"/>
                                      </p:to>
                                    </p:set>
                                    <p:anim calcmode="lin" valueType="num">
                                      <p:cBhvr additive="base">
                                        <p:cTn id="109" dur="500" fill="hold"/>
                                        <p:tgtEl>
                                          <p:spTgt spid="2">
                                            <p:txEl>
                                              <p:pRg st="15" end="15"/>
                                            </p:txEl>
                                          </p:spTgt>
                                        </p:tgtEl>
                                        <p:attrNameLst>
                                          <p:attrName>ppt_x</p:attrName>
                                        </p:attrNameLst>
                                      </p:cBhvr>
                                      <p:tavLst>
                                        <p:tav tm="0">
                                          <p:val>
                                            <p:strVal val="0-#ppt_w/2"/>
                                          </p:val>
                                        </p:tav>
                                        <p:tav tm="100000">
                                          <p:val>
                                            <p:strVal val="#ppt_x"/>
                                          </p:val>
                                        </p:tav>
                                      </p:tavLst>
                                    </p:anim>
                                    <p:anim calcmode="lin" valueType="num">
                                      <p:cBhvr additive="base">
                                        <p:cTn id="110" dur="500" fill="hold"/>
                                        <p:tgtEl>
                                          <p:spTgt spid="2">
                                            <p:txEl>
                                              <p:pRg st="15" end="15"/>
                                            </p:txEl>
                                          </p:spTgt>
                                        </p:tgtEl>
                                        <p:attrNameLst>
                                          <p:attrName>ppt_y</p:attrName>
                                        </p:attrNameLst>
                                      </p:cBhvr>
                                      <p:tavLst>
                                        <p:tav tm="0">
                                          <p:val>
                                            <p:strVal val="#ppt_y"/>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8" fill="hold" nodeType="clickEffect">
                                  <p:stCondLst>
                                    <p:cond delay="0"/>
                                  </p:stCondLst>
                                  <p:childTnLst>
                                    <p:set>
                                      <p:cBhvr>
                                        <p:cTn id="114" dur="1" fill="hold">
                                          <p:stCondLst>
                                            <p:cond delay="0"/>
                                          </p:stCondLst>
                                        </p:cTn>
                                        <p:tgtEl>
                                          <p:spTgt spid="2">
                                            <p:txEl>
                                              <p:pRg st="16" end="16"/>
                                            </p:txEl>
                                          </p:spTgt>
                                        </p:tgtEl>
                                        <p:attrNameLst>
                                          <p:attrName>style.visibility</p:attrName>
                                        </p:attrNameLst>
                                      </p:cBhvr>
                                      <p:to>
                                        <p:strVal val="visible"/>
                                      </p:to>
                                    </p:set>
                                    <p:anim calcmode="lin" valueType="num">
                                      <p:cBhvr additive="base">
                                        <p:cTn id="115" dur="500" fill="hold"/>
                                        <p:tgtEl>
                                          <p:spTgt spid="2">
                                            <p:txEl>
                                              <p:pRg st="16" end="16"/>
                                            </p:txEl>
                                          </p:spTgt>
                                        </p:tgtEl>
                                        <p:attrNameLst>
                                          <p:attrName>ppt_x</p:attrName>
                                        </p:attrNameLst>
                                      </p:cBhvr>
                                      <p:tavLst>
                                        <p:tav tm="0">
                                          <p:val>
                                            <p:strVal val="0-#ppt_w/2"/>
                                          </p:val>
                                        </p:tav>
                                        <p:tav tm="100000">
                                          <p:val>
                                            <p:strVal val="#ppt_x"/>
                                          </p:val>
                                        </p:tav>
                                      </p:tavLst>
                                    </p:anim>
                                    <p:anim calcmode="lin" valueType="num">
                                      <p:cBhvr additive="base">
                                        <p:cTn id="116" dur="500" fill="hold"/>
                                        <p:tgtEl>
                                          <p:spTgt spid="2">
                                            <p:txEl>
                                              <p:pRg st="16" end="16"/>
                                            </p:txEl>
                                          </p:spTgt>
                                        </p:tgtEl>
                                        <p:attrNameLst>
                                          <p:attrName>ppt_y</p:attrName>
                                        </p:attrNameLst>
                                      </p:cBhvr>
                                      <p:tavLst>
                                        <p:tav tm="0">
                                          <p:val>
                                            <p:strVal val="#ppt_y"/>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8" fill="hold" nodeType="clickEffect">
                                  <p:stCondLst>
                                    <p:cond delay="0"/>
                                  </p:stCondLst>
                                  <p:childTnLst>
                                    <p:set>
                                      <p:cBhvr>
                                        <p:cTn id="120" dur="1" fill="hold">
                                          <p:stCondLst>
                                            <p:cond delay="0"/>
                                          </p:stCondLst>
                                        </p:cTn>
                                        <p:tgtEl>
                                          <p:spTgt spid="2">
                                            <p:txEl>
                                              <p:pRg st="17" end="17"/>
                                            </p:txEl>
                                          </p:spTgt>
                                        </p:tgtEl>
                                        <p:attrNameLst>
                                          <p:attrName>style.visibility</p:attrName>
                                        </p:attrNameLst>
                                      </p:cBhvr>
                                      <p:to>
                                        <p:strVal val="visible"/>
                                      </p:to>
                                    </p:set>
                                    <p:anim calcmode="lin" valueType="num">
                                      <p:cBhvr additive="base">
                                        <p:cTn id="121" dur="500" fill="hold"/>
                                        <p:tgtEl>
                                          <p:spTgt spid="2">
                                            <p:txEl>
                                              <p:pRg st="17" end="17"/>
                                            </p:txEl>
                                          </p:spTgt>
                                        </p:tgtEl>
                                        <p:attrNameLst>
                                          <p:attrName>ppt_x</p:attrName>
                                        </p:attrNameLst>
                                      </p:cBhvr>
                                      <p:tavLst>
                                        <p:tav tm="0">
                                          <p:val>
                                            <p:strVal val="0-#ppt_w/2"/>
                                          </p:val>
                                        </p:tav>
                                        <p:tav tm="100000">
                                          <p:val>
                                            <p:strVal val="#ppt_x"/>
                                          </p:val>
                                        </p:tav>
                                      </p:tavLst>
                                    </p:anim>
                                    <p:anim calcmode="lin" valueType="num">
                                      <p:cBhvr additive="base">
                                        <p:cTn id="122" dur="500" fill="hold"/>
                                        <p:tgtEl>
                                          <p:spTgt spid="2">
                                            <p:txEl>
                                              <p:pRg st="17" end="1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35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30629" y="115014"/>
            <a:ext cx="8882742" cy="6072030"/>
          </a:xfrm>
          <a:prstGeom prst="roundRect">
            <a:avLst>
              <a:gd name="adj" fmla="val 3172"/>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 name="Slide Number Placeholder 3"/>
          <p:cNvSpPr>
            <a:spLocks noGrp="1"/>
          </p:cNvSpPr>
          <p:nvPr>
            <p:ph type="sldNum" sz="quarter" idx="12"/>
          </p:nvPr>
        </p:nvSpPr>
        <p:spPr/>
        <p:txBody>
          <a:bodyPr/>
          <a:lstStyle/>
          <a:p>
            <a:fld id="{CF95CE28-3C82-4063-BE78-138580E89A5B}" type="slidenum">
              <a:rPr lang="id-ID" smtClean="0"/>
              <a:t>37</a:t>
            </a:fld>
            <a:endParaRPr lang="id-ID"/>
          </a:p>
        </p:txBody>
      </p:sp>
      <p:grpSp>
        <p:nvGrpSpPr>
          <p:cNvPr id="5" name="Group 72"/>
          <p:cNvGrpSpPr>
            <a:grpSpLocks/>
          </p:cNvGrpSpPr>
          <p:nvPr/>
        </p:nvGrpSpPr>
        <p:grpSpPr bwMode="auto">
          <a:xfrm>
            <a:off x="1238251" y="208077"/>
            <a:ext cx="6257925" cy="926705"/>
            <a:chOff x="901" y="891"/>
            <a:chExt cx="3942" cy="415"/>
          </a:xfrm>
        </p:grpSpPr>
        <p:grpSp>
          <p:nvGrpSpPr>
            <p:cNvPr id="6" name="Group 13"/>
            <p:cNvGrpSpPr>
              <a:grpSpLocks/>
            </p:cNvGrpSpPr>
            <p:nvPr/>
          </p:nvGrpSpPr>
          <p:grpSpPr bwMode="auto">
            <a:xfrm>
              <a:off x="901" y="903"/>
              <a:ext cx="3942" cy="403"/>
              <a:chOff x="901" y="893"/>
              <a:chExt cx="3942" cy="391"/>
            </a:xfrm>
          </p:grpSpPr>
          <p:sp>
            <p:nvSpPr>
              <p:cNvPr id="8" name="AutoShape 14"/>
              <p:cNvSpPr>
                <a:spLocks noChangeArrowheads="1"/>
              </p:cNvSpPr>
              <p:nvPr/>
            </p:nvSpPr>
            <p:spPr bwMode="auto">
              <a:xfrm>
                <a:off x="901" y="893"/>
                <a:ext cx="3942" cy="391"/>
              </a:xfrm>
              <a:prstGeom prst="roundRect">
                <a:avLst>
                  <a:gd name="adj" fmla="val 50000"/>
                </a:avLst>
              </a:prstGeom>
              <a:gradFill rotWithShape="1">
                <a:gsLst>
                  <a:gs pos="0">
                    <a:srgbClr val="4C3913"/>
                  </a:gs>
                  <a:gs pos="50000">
                    <a:srgbClr val="7E5F20"/>
                  </a:gs>
                  <a:gs pos="100000">
                    <a:srgbClr val="4C3913"/>
                  </a:gs>
                </a:gsLst>
                <a:lin ang="0" scaled="1"/>
              </a:gradFill>
              <a:ln w="28575" algn="ctr">
                <a:noFill/>
                <a:round/>
                <a:headEnd/>
                <a:tailEnd/>
              </a:ln>
              <a:effectLst>
                <a:prstShdw prst="shdw17" dist="17961" dir="2700000">
                  <a:srgbClr val="4C3913"/>
                </a:prstShdw>
              </a:effectLst>
            </p:spPr>
            <p:txBody>
              <a:bodyPr rot="10800000" wrap="none" anchor="ctr"/>
              <a:lstStyle/>
              <a:p>
                <a:endParaRPr lang="en-US"/>
              </a:p>
            </p:txBody>
          </p:sp>
          <p:sp>
            <p:nvSpPr>
              <p:cNvPr id="9" name="AutoShape 15"/>
              <p:cNvSpPr>
                <a:spLocks noChangeArrowheads="1"/>
              </p:cNvSpPr>
              <p:nvPr/>
            </p:nvSpPr>
            <p:spPr bwMode="auto">
              <a:xfrm>
                <a:off x="1020" y="899"/>
                <a:ext cx="3704" cy="152"/>
              </a:xfrm>
              <a:prstGeom prst="roundRect">
                <a:avLst>
                  <a:gd name="adj" fmla="val 50000"/>
                </a:avLst>
              </a:prstGeom>
              <a:gradFill rotWithShape="1">
                <a:gsLst>
                  <a:gs pos="0">
                    <a:schemeClr val="bg1">
                      <a:alpha val="39999"/>
                    </a:schemeClr>
                  </a:gs>
                  <a:gs pos="100000">
                    <a:schemeClr val="bg1">
                      <a:gamma/>
                      <a:shade val="46275"/>
                      <a:invGamma/>
                      <a:alpha val="0"/>
                    </a:schemeClr>
                  </a:gs>
                </a:gsLst>
                <a:lin ang="5400000" scaled="1"/>
              </a:gradFill>
              <a:ln w="9525">
                <a:noFill/>
                <a:round/>
                <a:headEnd/>
                <a:tailEnd/>
              </a:ln>
              <a:effectLst/>
            </p:spPr>
            <p:txBody>
              <a:bodyPr wrap="none" anchor="ctr"/>
              <a:lstStyle/>
              <a:p>
                <a:pPr>
                  <a:defRPr/>
                </a:pPr>
                <a:endParaRPr lang="en-US"/>
              </a:p>
            </p:txBody>
          </p:sp>
        </p:grpSp>
        <p:sp>
          <p:nvSpPr>
            <p:cNvPr id="7" name="Text Box 16"/>
            <p:cNvSpPr txBox="1">
              <a:spLocks noChangeArrowheads="1"/>
            </p:cNvSpPr>
            <p:nvPr/>
          </p:nvSpPr>
          <p:spPr bwMode="auto">
            <a:xfrm>
              <a:off x="1020" y="891"/>
              <a:ext cx="3575" cy="386"/>
            </a:xfrm>
            <a:prstGeom prst="rect">
              <a:avLst/>
            </a:prstGeom>
            <a:noFill/>
            <a:ln w="9525">
              <a:noFill/>
              <a:miter lim="800000"/>
              <a:headEnd/>
              <a:tailEnd/>
            </a:ln>
            <a:effectLst>
              <a:outerShdw dist="17961" dir="2700000" algn="ctr" rotWithShape="0">
                <a:schemeClr val="tx1"/>
              </a:outerShdw>
            </a:effectLst>
          </p:spPr>
          <p:txBody>
            <a:bodyPr wrap="square">
              <a:spAutoFit/>
            </a:bodyPr>
            <a:lstStyle/>
            <a:p>
              <a:pPr algn="ctr">
                <a:spcBef>
                  <a:spcPct val="50000"/>
                </a:spcBef>
                <a:defRPr/>
              </a:pPr>
              <a:r>
                <a:rPr lang="id-ID" altLang="ko-KR" sz="2000" b="1" dirty="0">
                  <a:solidFill>
                    <a:schemeClr val="bg1"/>
                  </a:solidFill>
                  <a:latin typeface="Arial" charset="0"/>
                  <a:ea typeface="굴림" pitchFamily="50" charset="-127"/>
                </a:rPr>
                <a:t>DAFTAR JENIS DATA TERPILAH</a:t>
              </a:r>
            </a:p>
            <a:p>
              <a:pPr algn="ctr">
                <a:spcBef>
                  <a:spcPct val="50000"/>
                </a:spcBef>
                <a:defRPr/>
              </a:pPr>
              <a:r>
                <a:rPr lang="id-ID" altLang="ko-KR" sz="2000" b="1" dirty="0">
                  <a:solidFill>
                    <a:schemeClr val="bg1"/>
                  </a:solidFill>
                  <a:latin typeface="Arial" charset="0"/>
                  <a:ea typeface="굴림" pitchFamily="50" charset="-127"/>
                </a:rPr>
                <a:t>BIDANG KESEHATAN</a:t>
              </a:r>
              <a:endParaRPr lang="en-US" altLang="ko-KR" sz="2000" b="1" dirty="0">
                <a:solidFill>
                  <a:schemeClr val="bg1"/>
                </a:solidFill>
                <a:latin typeface="Arial" charset="0"/>
                <a:ea typeface="굴림" pitchFamily="50" charset="-127"/>
              </a:endParaRPr>
            </a:p>
          </p:txBody>
        </p:sp>
      </p:grpSp>
      <p:sp>
        <p:nvSpPr>
          <p:cNvPr id="11" name="Rectangle 10"/>
          <p:cNvSpPr/>
          <p:nvPr/>
        </p:nvSpPr>
        <p:spPr>
          <a:xfrm>
            <a:off x="655320" y="1439823"/>
            <a:ext cx="8168640" cy="3416320"/>
          </a:xfrm>
          <a:prstGeom prst="rect">
            <a:avLst/>
          </a:prstGeom>
        </p:spPr>
        <p:txBody>
          <a:bodyPr wrap="square">
            <a:spAutoFit/>
          </a:bodyPr>
          <a:lstStyle/>
          <a:p>
            <a:pPr marL="342900" indent="-342900">
              <a:buFont typeface="+mj-lt"/>
              <a:buAutoNum type="arabicPeriod"/>
            </a:pPr>
            <a:r>
              <a:rPr lang="id-ID" b="1" dirty="0">
                <a:solidFill>
                  <a:schemeClr val="bg2"/>
                </a:solidFill>
                <a:latin typeface="Arial" panose="020B0604020202020204" pitchFamily="34" charset="0"/>
                <a:cs typeface="Arial" panose="020B0604020202020204" pitchFamily="34" charset="0"/>
              </a:rPr>
              <a:t>Angka harapan hidup</a:t>
            </a:r>
          </a:p>
          <a:p>
            <a:pPr marL="342900" indent="-342900">
              <a:buFont typeface="+mj-lt"/>
              <a:buAutoNum type="arabicPeriod"/>
            </a:pPr>
            <a:r>
              <a:rPr lang="fi-FI" b="1" dirty="0">
                <a:solidFill>
                  <a:schemeClr val="bg2"/>
                </a:solidFill>
                <a:latin typeface="Arial" panose="020B0604020202020204" pitchFamily="34" charset="0"/>
                <a:cs typeface="Arial" panose="020B0604020202020204" pitchFamily="34" charset="0"/>
              </a:rPr>
              <a:t>Angka kematian ibu melahirkan</a:t>
            </a:r>
          </a:p>
          <a:p>
            <a:pPr marL="342900" indent="-342900">
              <a:buFont typeface="+mj-lt"/>
              <a:buAutoNum type="arabicPeriod"/>
            </a:pPr>
            <a:r>
              <a:rPr lang="fi-FI" b="1" dirty="0">
                <a:solidFill>
                  <a:schemeClr val="bg2"/>
                </a:solidFill>
                <a:latin typeface="Arial" panose="020B0604020202020204" pitchFamily="34" charset="0"/>
                <a:cs typeface="Arial" panose="020B0604020202020204" pitchFamily="34" charset="0"/>
              </a:rPr>
              <a:t>Penyebab kematian ibu melahirkan</a:t>
            </a:r>
          </a:p>
          <a:p>
            <a:pPr marL="342900" indent="-342900">
              <a:buFont typeface="+mj-lt"/>
              <a:buAutoNum type="arabicPeriod"/>
            </a:pPr>
            <a:r>
              <a:rPr lang="id-ID" b="1" dirty="0">
                <a:solidFill>
                  <a:schemeClr val="bg2"/>
                </a:solidFill>
                <a:latin typeface="Arial" panose="020B0604020202020204" pitchFamily="34" charset="0"/>
                <a:cs typeface="Arial" panose="020B0604020202020204" pitchFamily="34" charset="0"/>
              </a:rPr>
              <a:t>Cakupan pertolongan persalinan</a:t>
            </a:r>
          </a:p>
          <a:p>
            <a:pPr marL="342900" indent="-342900">
              <a:buFont typeface="+mj-lt"/>
              <a:buAutoNum type="arabicPeriod"/>
            </a:pPr>
            <a:r>
              <a:rPr lang="id-ID" b="1" dirty="0">
                <a:solidFill>
                  <a:schemeClr val="bg2"/>
                </a:solidFill>
                <a:latin typeface="Arial" panose="020B0604020202020204" pitchFamily="34" charset="0"/>
                <a:cs typeface="Arial" panose="020B0604020202020204" pitchFamily="34" charset="0"/>
              </a:rPr>
              <a:t>Kunjungan ibu hamil (K1/K4) ke Posyandu dan Puskesmas</a:t>
            </a:r>
          </a:p>
          <a:p>
            <a:pPr marL="342900" indent="-342900">
              <a:buFont typeface="+mj-lt"/>
              <a:buAutoNum type="arabicPeriod"/>
            </a:pPr>
            <a:r>
              <a:rPr lang="fi-FI" b="1" dirty="0">
                <a:solidFill>
                  <a:schemeClr val="bg2"/>
                </a:solidFill>
                <a:latin typeface="Arial" panose="020B0604020202020204" pitchFamily="34" charset="0"/>
                <a:cs typeface="Arial" panose="020B0604020202020204" pitchFamily="34" charset="0"/>
              </a:rPr>
              <a:t>Imunisasi </a:t>
            </a:r>
            <a:r>
              <a:rPr lang="fi-FI" b="1" i="1" dirty="0">
                <a:solidFill>
                  <a:schemeClr val="bg2"/>
                </a:solidFill>
                <a:latin typeface="Arial" panose="020B0604020202020204" pitchFamily="34" charset="0"/>
                <a:cs typeface="Arial" panose="020B0604020202020204" pitchFamily="34" charset="0"/>
              </a:rPr>
              <a:t>Tetanus Toxoid </a:t>
            </a:r>
            <a:r>
              <a:rPr lang="fi-FI" b="1" dirty="0">
                <a:solidFill>
                  <a:schemeClr val="bg2"/>
                </a:solidFill>
                <a:latin typeface="Arial" panose="020B0604020202020204" pitchFamily="34" charset="0"/>
                <a:cs typeface="Arial" panose="020B0604020202020204" pitchFamily="34" charset="0"/>
              </a:rPr>
              <a:t>(TT) pada ibu hamil</a:t>
            </a:r>
          </a:p>
          <a:p>
            <a:pPr marL="342900" indent="-342900">
              <a:buFont typeface="+mj-lt"/>
              <a:buAutoNum type="arabicPeriod"/>
            </a:pPr>
            <a:r>
              <a:rPr lang="id-ID" b="1" dirty="0">
                <a:solidFill>
                  <a:schemeClr val="bg2"/>
                </a:solidFill>
                <a:latin typeface="Arial" panose="020B0604020202020204" pitchFamily="34" charset="0"/>
                <a:cs typeface="Arial" panose="020B0604020202020204" pitchFamily="34" charset="0"/>
              </a:rPr>
              <a:t>Ibu hamil yang mendapat Tablet Zat Besi (Fe</a:t>
            </a:r>
            <a:r>
              <a:rPr lang="id-ID" b="1" i="1" dirty="0">
                <a:solidFill>
                  <a:schemeClr val="bg2"/>
                </a:solidFill>
                <a:latin typeface="Arial" panose="020B0604020202020204" pitchFamily="34" charset="0"/>
                <a:cs typeface="Arial" panose="020B0604020202020204" pitchFamily="34" charset="0"/>
              </a:rPr>
              <a:t>)</a:t>
            </a:r>
          </a:p>
          <a:p>
            <a:pPr marL="342900" indent="-342900">
              <a:buFont typeface="+mj-lt"/>
              <a:buAutoNum type="arabicPeriod"/>
            </a:pPr>
            <a:r>
              <a:rPr lang="id-ID" b="1" dirty="0">
                <a:solidFill>
                  <a:schemeClr val="bg2"/>
                </a:solidFill>
                <a:latin typeface="Arial" panose="020B0604020202020204" pitchFamily="34" charset="0"/>
                <a:cs typeface="Arial" panose="020B0604020202020204" pitchFamily="34" charset="0"/>
              </a:rPr>
              <a:t>Aborsi pada remaja putri</a:t>
            </a:r>
          </a:p>
          <a:p>
            <a:pPr marL="342900" indent="-342900">
              <a:buFont typeface="+mj-lt"/>
              <a:buAutoNum type="arabicPeriod"/>
            </a:pPr>
            <a:r>
              <a:rPr lang="id-ID" b="1" dirty="0">
                <a:solidFill>
                  <a:schemeClr val="bg2"/>
                </a:solidFill>
                <a:latin typeface="Arial" panose="020B0604020202020204" pitchFamily="34" charset="0"/>
                <a:cs typeface="Arial" panose="020B0604020202020204" pitchFamily="34" charset="0"/>
              </a:rPr>
              <a:t>Penderita HIV/AIDs</a:t>
            </a:r>
          </a:p>
          <a:p>
            <a:pPr marL="342900" indent="-342900">
              <a:buFont typeface="+mj-lt"/>
              <a:buAutoNum type="arabicPeriod"/>
            </a:pPr>
            <a:r>
              <a:rPr lang="id-ID" b="1" dirty="0">
                <a:solidFill>
                  <a:schemeClr val="bg2"/>
                </a:solidFill>
                <a:latin typeface="Arial" panose="020B0604020202020204" pitchFamily="34" charset="0"/>
                <a:cs typeface="Arial" panose="020B0604020202020204" pitchFamily="34" charset="0"/>
              </a:rPr>
              <a:t>Keluarga Berencana</a:t>
            </a:r>
          </a:p>
          <a:p>
            <a:pPr marL="342900" indent="-342900">
              <a:buFont typeface="+mj-lt"/>
              <a:buAutoNum type="arabicPeriod"/>
            </a:pPr>
            <a:r>
              <a:rPr lang="id-ID" b="1" dirty="0">
                <a:solidFill>
                  <a:schemeClr val="bg2"/>
                </a:solidFill>
                <a:latin typeface="Arial" panose="020B0604020202020204" pitchFamily="34" charset="0"/>
                <a:cs typeface="Arial" panose="020B0604020202020204" pitchFamily="34" charset="0"/>
              </a:rPr>
              <a:t>Usia perkawinan pertama</a:t>
            </a:r>
          </a:p>
          <a:p>
            <a:pPr marL="342900" indent="-342900">
              <a:buFont typeface="+mj-lt"/>
              <a:buAutoNum type="arabicPeriod"/>
            </a:pPr>
            <a:r>
              <a:rPr lang="sv-SE" b="1" dirty="0">
                <a:solidFill>
                  <a:schemeClr val="bg2"/>
                </a:solidFill>
                <a:latin typeface="Arial" panose="020B0604020202020204" pitchFamily="34" charset="0"/>
                <a:cs typeface="Arial" panose="020B0604020202020204" pitchFamily="34" charset="0"/>
              </a:rPr>
              <a:t>Pengguna Narkotika, Psikotropika dan Zat Adiktif lainnya</a:t>
            </a:r>
            <a:r>
              <a:rPr lang="id-ID" b="1" dirty="0">
                <a:solidFill>
                  <a:schemeClr val="bg2"/>
                </a:solidFill>
                <a:latin typeface="Arial" panose="020B0604020202020204" pitchFamily="34" charset="0"/>
                <a:cs typeface="Arial" panose="020B0604020202020204" pitchFamily="34" charset="0"/>
              </a:rPr>
              <a:t> (NAPZA)</a:t>
            </a:r>
          </a:p>
        </p:txBody>
      </p:sp>
      <p:pic>
        <p:nvPicPr>
          <p:cNvPr id="293890" name="Picture 2" descr="http://ts4.mm.bing.net/th?id=JN.Za4GVG01PFn2eUjBtXxNAg&amp;pid=15.1&amp;H=149&amp;W=1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0891" y="1070024"/>
            <a:ext cx="1628775" cy="1524001"/>
          </a:xfrm>
          <a:prstGeom prst="roundRect">
            <a:avLst>
              <a:gd name="adj" fmla="val 16594"/>
            </a:avLst>
          </a:prstGeom>
          <a:solidFill>
            <a:srgbClr val="FFFFFF">
              <a:shade val="85000"/>
            </a:srgbClr>
          </a:solidFill>
          <a:ln>
            <a:noFill/>
          </a:ln>
          <a:effectLst>
            <a:reflection blurRad="12700" stA="38000" endPos="28000" dist="5000" dir="5400000" sy="-100000" algn="bl" rotWithShape="0"/>
          </a:effectLst>
        </p:spPr>
      </p:pic>
      <p:pic>
        <p:nvPicPr>
          <p:cNvPr id="293892" name="Picture 4" descr="http://ts3.mm.bing.net/th?id=JN.bOMdGF8MC55hluo05uo1WQ&amp;pid=15.1&amp;H=180&amp;W=160"/>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7102476" y="2941002"/>
            <a:ext cx="1647189" cy="1524001"/>
          </a:xfrm>
          <a:prstGeom prst="roundRect">
            <a:avLst>
              <a:gd name="adj" fmla="val 16594"/>
            </a:avLst>
          </a:prstGeom>
          <a:solidFill>
            <a:srgbClr val="FFFFFF">
              <a:shade val="85000"/>
            </a:srgbClr>
          </a:solidFill>
          <a:ln>
            <a:noFill/>
          </a:ln>
          <a:effectLst>
            <a:reflection blurRad="12700" stA="38000" endPos="28000" dist="5000" dir="5400000" sy="-100000" algn="bl" rotWithShape="0"/>
          </a:effectLst>
        </p:spPr>
      </p:pic>
      <p:pic>
        <p:nvPicPr>
          <p:cNvPr id="2938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8371" y="4856142"/>
            <a:ext cx="2187257" cy="13309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385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30629" y="115014"/>
            <a:ext cx="8882742" cy="6072030"/>
          </a:xfrm>
          <a:prstGeom prst="roundRect">
            <a:avLst>
              <a:gd name="adj" fmla="val 3172"/>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 name="Slide Number Placeholder 3"/>
          <p:cNvSpPr>
            <a:spLocks noGrp="1"/>
          </p:cNvSpPr>
          <p:nvPr>
            <p:ph type="sldNum" sz="quarter" idx="12"/>
          </p:nvPr>
        </p:nvSpPr>
        <p:spPr/>
        <p:txBody>
          <a:bodyPr/>
          <a:lstStyle/>
          <a:p>
            <a:fld id="{CF95CE28-3C82-4063-BE78-138580E89A5B}" type="slidenum">
              <a:rPr lang="id-ID" smtClean="0"/>
              <a:t>38</a:t>
            </a:fld>
            <a:endParaRPr lang="id-ID"/>
          </a:p>
        </p:txBody>
      </p:sp>
      <p:grpSp>
        <p:nvGrpSpPr>
          <p:cNvPr id="5" name="Group 72"/>
          <p:cNvGrpSpPr>
            <a:grpSpLocks/>
          </p:cNvGrpSpPr>
          <p:nvPr/>
        </p:nvGrpSpPr>
        <p:grpSpPr bwMode="auto">
          <a:xfrm>
            <a:off x="1238251" y="208077"/>
            <a:ext cx="6257925" cy="926705"/>
            <a:chOff x="901" y="891"/>
            <a:chExt cx="3942" cy="415"/>
          </a:xfrm>
        </p:grpSpPr>
        <p:grpSp>
          <p:nvGrpSpPr>
            <p:cNvPr id="6" name="Group 13"/>
            <p:cNvGrpSpPr>
              <a:grpSpLocks/>
            </p:cNvGrpSpPr>
            <p:nvPr/>
          </p:nvGrpSpPr>
          <p:grpSpPr bwMode="auto">
            <a:xfrm>
              <a:off x="901" y="903"/>
              <a:ext cx="3942" cy="403"/>
              <a:chOff x="901" y="893"/>
              <a:chExt cx="3942" cy="391"/>
            </a:xfrm>
          </p:grpSpPr>
          <p:sp>
            <p:nvSpPr>
              <p:cNvPr id="8" name="AutoShape 14"/>
              <p:cNvSpPr>
                <a:spLocks noChangeArrowheads="1"/>
              </p:cNvSpPr>
              <p:nvPr/>
            </p:nvSpPr>
            <p:spPr bwMode="auto">
              <a:xfrm>
                <a:off x="901" y="893"/>
                <a:ext cx="3942" cy="391"/>
              </a:xfrm>
              <a:prstGeom prst="roundRect">
                <a:avLst>
                  <a:gd name="adj" fmla="val 50000"/>
                </a:avLst>
              </a:prstGeom>
              <a:gradFill rotWithShape="1">
                <a:gsLst>
                  <a:gs pos="0">
                    <a:srgbClr val="4C3913"/>
                  </a:gs>
                  <a:gs pos="50000">
                    <a:srgbClr val="7E5F20"/>
                  </a:gs>
                  <a:gs pos="100000">
                    <a:srgbClr val="4C3913"/>
                  </a:gs>
                </a:gsLst>
                <a:lin ang="0" scaled="1"/>
              </a:gradFill>
              <a:ln w="28575" algn="ctr">
                <a:noFill/>
                <a:round/>
                <a:headEnd/>
                <a:tailEnd/>
              </a:ln>
              <a:effectLst>
                <a:prstShdw prst="shdw17" dist="17961" dir="2700000">
                  <a:srgbClr val="4C3913"/>
                </a:prstShdw>
              </a:effectLst>
            </p:spPr>
            <p:txBody>
              <a:bodyPr rot="10800000" wrap="none" anchor="ctr"/>
              <a:lstStyle/>
              <a:p>
                <a:endParaRPr lang="en-US"/>
              </a:p>
            </p:txBody>
          </p:sp>
          <p:sp>
            <p:nvSpPr>
              <p:cNvPr id="9" name="AutoShape 15"/>
              <p:cNvSpPr>
                <a:spLocks noChangeArrowheads="1"/>
              </p:cNvSpPr>
              <p:nvPr/>
            </p:nvSpPr>
            <p:spPr bwMode="auto">
              <a:xfrm>
                <a:off x="1020" y="899"/>
                <a:ext cx="3704" cy="152"/>
              </a:xfrm>
              <a:prstGeom prst="roundRect">
                <a:avLst>
                  <a:gd name="adj" fmla="val 50000"/>
                </a:avLst>
              </a:prstGeom>
              <a:gradFill rotWithShape="1">
                <a:gsLst>
                  <a:gs pos="0">
                    <a:schemeClr val="bg1">
                      <a:alpha val="39999"/>
                    </a:schemeClr>
                  </a:gs>
                  <a:gs pos="100000">
                    <a:schemeClr val="bg1">
                      <a:gamma/>
                      <a:shade val="46275"/>
                      <a:invGamma/>
                      <a:alpha val="0"/>
                    </a:schemeClr>
                  </a:gs>
                </a:gsLst>
                <a:lin ang="5400000" scaled="1"/>
              </a:gradFill>
              <a:ln w="9525">
                <a:noFill/>
                <a:round/>
                <a:headEnd/>
                <a:tailEnd/>
              </a:ln>
              <a:effectLst/>
            </p:spPr>
            <p:txBody>
              <a:bodyPr wrap="none" anchor="ctr"/>
              <a:lstStyle/>
              <a:p>
                <a:pPr>
                  <a:defRPr/>
                </a:pPr>
                <a:endParaRPr lang="en-US"/>
              </a:p>
            </p:txBody>
          </p:sp>
        </p:grpSp>
        <p:sp>
          <p:nvSpPr>
            <p:cNvPr id="7" name="Text Box 16"/>
            <p:cNvSpPr txBox="1">
              <a:spLocks noChangeArrowheads="1"/>
            </p:cNvSpPr>
            <p:nvPr/>
          </p:nvSpPr>
          <p:spPr bwMode="auto">
            <a:xfrm>
              <a:off x="1020" y="891"/>
              <a:ext cx="3575" cy="386"/>
            </a:xfrm>
            <a:prstGeom prst="rect">
              <a:avLst/>
            </a:prstGeom>
            <a:noFill/>
            <a:ln w="9525">
              <a:noFill/>
              <a:miter lim="800000"/>
              <a:headEnd/>
              <a:tailEnd/>
            </a:ln>
            <a:effectLst>
              <a:outerShdw dist="17961" dir="2700000" algn="ctr" rotWithShape="0">
                <a:schemeClr val="tx1"/>
              </a:outerShdw>
            </a:effectLst>
          </p:spPr>
          <p:txBody>
            <a:bodyPr wrap="square">
              <a:spAutoFit/>
            </a:bodyPr>
            <a:lstStyle/>
            <a:p>
              <a:pPr algn="ctr">
                <a:spcBef>
                  <a:spcPct val="50000"/>
                </a:spcBef>
                <a:defRPr/>
              </a:pPr>
              <a:r>
                <a:rPr lang="id-ID" altLang="ko-KR" sz="2000" b="1" dirty="0">
                  <a:solidFill>
                    <a:schemeClr val="bg1"/>
                  </a:solidFill>
                  <a:latin typeface="Arial" charset="0"/>
                  <a:ea typeface="굴림" pitchFamily="50" charset="-127"/>
                </a:rPr>
                <a:t>DAFTAR JENIS DATA TERPILAH</a:t>
              </a:r>
            </a:p>
            <a:p>
              <a:pPr algn="ctr">
                <a:spcBef>
                  <a:spcPct val="50000"/>
                </a:spcBef>
                <a:defRPr/>
              </a:pPr>
              <a:r>
                <a:rPr lang="id-ID" altLang="ko-KR" sz="2000" b="1" dirty="0">
                  <a:solidFill>
                    <a:schemeClr val="bg1"/>
                  </a:solidFill>
                  <a:latin typeface="Arial" charset="0"/>
                  <a:ea typeface="굴림" pitchFamily="50" charset="-127"/>
                </a:rPr>
                <a:t>BIDANG PENDIDIKAN</a:t>
              </a:r>
              <a:endParaRPr lang="en-US" altLang="ko-KR" sz="2000" b="1" dirty="0">
                <a:solidFill>
                  <a:schemeClr val="bg1"/>
                </a:solidFill>
                <a:latin typeface="Arial" charset="0"/>
                <a:ea typeface="굴림" pitchFamily="50" charset="-127"/>
              </a:endParaRPr>
            </a:p>
          </p:txBody>
        </p:sp>
      </p:grpSp>
      <p:sp>
        <p:nvSpPr>
          <p:cNvPr id="11" name="Rectangle 10"/>
          <p:cNvSpPr/>
          <p:nvPr/>
        </p:nvSpPr>
        <p:spPr>
          <a:xfrm>
            <a:off x="655320" y="1157285"/>
            <a:ext cx="8016240" cy="4801314"/>
          </a:xfrm>
          <a:prstGeom prst="rect">
            <a:avLst/>
          </a:prstGeom>
        </p:spPr>
        <p:txBody>
          <a:bodyPr wrap="square">
            <a:spAutoFit/>
          </a:bodyPr>
          <a:lstStyle/>
          <a:p>
            <a:pPr marL="342900" indent="-342900" algn="just">
              <a:buFont typeface="+mj-lt"/>
              <a:buAutoNum type="arabicPeriod"/>
            </a:pPr>
            <a:r>
              <a:rPr lang="id-ID" b="1" dirty="0">
                <a:solidFill>
                  <a:schemeClr val="bg2"/>
                </a:solidFill>
                <a:latin typeface="Arial" panose="020B0604020202020204" pitchFamily="34" charset="0"/>
                <a:cs typeface="Arial" panose="020B0604020202020204" pitchFamily="34" charset="0"/>
              </a:rPr>
              <a:t>Angka Partisipasi Kasar (APK) menurut jenjang pendidikan SD, SLTP dan SLTA</a:t>
            </a:r>
          </a:p>
          <a:p>
            <a:pPr marL="342900" indent="-342900" algn="just">
              <a:buFont typeface="+mj-lt"/>
              <a:buAutoNum type="arabicPeriod"/>
            </a:pPr>
            <a:r>
              <a:rPr lang="id-ID" b="1" dirty="0">
                <a:solidFill>
                  <a:schemeClr val="bg2"/>
                </a:solidFill>
                <a:latin typeface="Arial" panose="020B0604020202020204" pitchFamily="34" charset="0"/>
                <a:cs typeface="Arial" panose="020B0604020202020204" pitchFamily="34" charset="0"/>
              </a:rPr>
              <a:t>Angka Partisipasi Sekolah (APS) menurut kelompok umur (7-</a:t>
            </a:r>
            <a:r>
              <a:rPr lang="nl-NL" b="1" dirty="0">
                <a:solidFill>
                  <a:schemeClr val="bg2"/>
                </a:solidFill>
                <a:latin typeface="Arial" panose="020B0604020202020204" pitchFamily="34" charset="0"/>
                <a:cs typeface="Arial" panose="020B0604020202020204" pitchFamily="34" charset="0"/>
              </a:rPr>
              <a:t>12, 13-15 dan 16-18 tahun)</a:t>
            </a:r>
          </a:p>
          <a:p>
            <a:pPr marL="342900" indent="-342900" algn="just">
              <a:buFont typeface="+mj-lt"/>
              <a:buAutoNum type="arabicPeriod"/>
            </a:pPr>
            <a:r>
              <a:rPr lang="nn-NO" b="1" dirty="0">
                <a:solidFill>
                  <a:schemeClr val="bg2"/>
                </a:solidFill>
                <a:latin typeface="Arial" panose="020B0604020202020204" pitchFamily="34" charset="0"/>
                <a:cs typeface="Arial" panose="020B0604020202020204" pitchFamily="34" charset="0"/>
              </a:rPr>
              <a:t>Angka Partisipasi Murni (APM) menurut jenjang pendidikan</a:t>
            </a:r>
            <a:r>
              <a:rPr lang="id-ID" b="1" dirty="0">
                <a:solidFill>
                  <a:schemeClr val="bg2"/>
                </a:solidFill>
                <a:latin typeface="Arial" panose="020B0604020202020204" pitchFamily="34" charset="0"/>
                <a:cs typeface="Arial" panose="020B0604020202020204" pitchFamily="34" charset="0"/>
              </a:rPr>
              <a:t> SD,         SLTP  dan SLTA</a:t>
            </a:r>
          </a:p>
          <a:p>
            <a:pPr marL="342900" indent="-342900" algn="just">
              <a:buFont typeface="+mj-lt"/>
              <a:buAutoNum type="arabicPeriod"/>
            </a:pPr>
            <a:r>
              <a:rPr lang="id-ID" b="1" dirty="0">
                <a:solidFill>
                  <a:schemeClr val="bg2"/>
                </a:solidFill>
                <a:latin typeface="Arial" panose="020B0604020202020204" pitchFamily="34" charset="0"/>
                <a:cs typeface="Arial" panose="020B0604020202020204" pitchFamily="34" charset="0"/>
              </a:rPr>
              <a:t>Angka Melek Huruf (AMH) menurut kelompok umur:15-19</a:t>
            </a:r>
            <a:r>
              <a:rPr lang="fi-FI" b="1" dirty="0">
                <a:solidFill>
                  <a:schemeClr val="bg2"/>
                </a:solidFill>
                <a:latin typeface="Arial" panose="020B0604020202020204" pitchFamily="34" charset="0"/>
                <a:cs typeface="Arial" panose="020B0604020202020204" pitchFamily="34" charset="0"/>
              </a:rPr>
              <a:t>tahun, </a:t>
            </a:r>
            <a:r>
              <a:rPr lang="id-ID" b="1" dirty="0">
                <a:solidFill>
                  <a:schemeClr val="bg2"/>
                </a:solidFill>
                <a:latin typeface="Arial" panose="020B0604020202020204" pitchFamily="34" charset="0"/>
                <a:cs typeface="Arial" panose="020B0604020202020204" pitchFamily="34" charset="0"/>
              </a:rPr>
              <a:t>       </a:t>
            </a:r>
            <a:r>
              <a:rPr lang="fi-FI" b="1" dirty="0">
                <a:solidFill>
                  <a:schemeClr val="bg2"/>
                </a:solidFill>
                <a:latin typeface="Arial" panose="020B0604020202020204" pitchFamily="34" charset="0"/>
                <a:cs typeface="Arial" panose="020B0604020202020204" pitchFamily="34" charset="0"/>
              </a:rPr>
              <a:t>20-24</a:t>
            </a:r>
            <a:r>
              <a:rPr lang="id-ID" b="1" dirty="0">
                <a:solidFill>
                  <a:schemeClr val="bg2"/>
                </a:solidFill>
                <a:latin typeface="Arial" panose="020B0604020202020204" pitchFamily="34" charset="0"/>
                <a:cs typeface="Arial" panose="020B0604020202020204" pitchFamily="34" charset="0"/>
              </a:rPr>
              <a:t> </a:t>
            </a:r>
            <a:r>
              <a:rPr lang="fi-FI" b="1" dirty="0">
                <a:solidFill>
                  <a:schemeClr val="bg2"/>
                </a:solidFill>
                <a:latin typeface="Arial" panose="020B0604020202020204" pitchFamily="34" charset="0"/>
                <a:cs typeface="Arial" panose="020B0604020202020204" pitchFamily="34" charset="0"/>
              </a:rPr>
              <a:t> tahun, 25-29 tahun, 30-34 tahun, 35-39 tahun,</a:t>
            </a:r>
            <a:r>
              <a:rPr lang="id-ID" b="1" dirty="0">
                <a:solidFill>
                  <a:schemeClr val="bg2"/>
                </a:solidFill>
                <a:latin typeface="Arial" panose="020B0604020202020204" pitchFamily="34" charset="0"/>
                <a:cs typeface="Arial" panose="020B0604020202020204" pitchFamily="34" charset="0"/>
              </a:rPr>
              <a:t> </a:t>
            </a:r>
            <a:r>
              <a:rPr lang="fi-FI" b="1" dirty="0">
                <a:solidFill>
                  <a:schemeClr val="bg2"/>
                </a:solidFill>
                <a:latin typeface="Arial" panose="020B0604020202020204" pitchFamily="34" charset="0"/>
                <a:cs typeface="Arial" panose="020B0604020202020204" pitchFamily="34" charset="0"/>
              </a:rPr>
              <a:t>40-44 tahun, </a:t>
            </a:r>
            <a:r>
              <a:rPr lang="id-ID" b="1" dirty="0">
                <a:solidFill>
                  <a:schemeClr val="bg2"/>
                </a:solidFill>
                <a:latin typeface="Arial" panose="020B0604020202020204" pitchFamily="34" charset="0"/>
                <a:cs typeface="Arial" panose="020B0604020202020204" pitchFamily="34" charset="0"/>
              </a:rPr>
              <a:t>      </a:t>
            </a:r>
            <a:r>
              <a:rPr lang="fi-FI" b="1" dirty="0">
                <a:solidFill>
                  <a:schemeClr val="bg2"/>
                </a:solidFill>
                <a:latin typeface="Arial" panose="020B0604020202020204" pitchFamily="34" charset="0"/>
                <a:cs typeface="Arial" panose="020B0604020202020204" pitchFamily="34" charset="0"/>
              </a:rPr>
              <a:t>45-49 tahun, 50-54 tahun, 55-59 tahun, dan 60</a:t>
            </a:r>
            <a:r>
              <a:rPr lang="id-ID" b="1" dirty="0">
                <a:solidFill>
                  <a:schemeClr val="bg2"/>
                </a:solidFill>
                <a:latin typeface="Arial" panose="020B0604020202020204" pitchFamily="34" charset="0"/>
                <a:cs typeface="Arial" panose="020B0604020202020204" pitchFamily="34" charset="0"/>
              </a:rPr>
              <a:t> tahun ke atas.</a:t>
            </a:r>
          </a:p>
          <a:p>
            <a:pPr marL="342900" indent="-342900" algn="just">
              <a:buFont typeface="+mj-lt"/>
              <a:buAutoNum type="arabicPeriod"/>
            </a:pPr>
            <a:r>
              <a:rPr lang="id-ID" b="1" dirty="0">
                <a:solidFill>
                  <a:schemeClr val="bg2"/>
                </a:solidFill>
                <a:latin typeface="Arial" panose="020B0604020202020204" pitchFamily="34" charset="0"/>
                <a:cs typeface="Arial" panose="020B0604020202020204" pitchFamily="34" charset="0"/>
              </a:rPr>
              <a:t>Angka Putus Sekolah menurut jenjang pendidikan SD, SLTP  dan      SLTA </a:t>
            </a:r>
          </a:p>
          <a:p>
            <a:pPr marL="342900" indent="-342900" algn="just">
              <a:buFont typeface="+mj-lt"/>
              <a:buAutoNum type="arabicPeriod"/>
            </a:pPr>
            <a:r>
              <a:rPr lang="id-ID" b="1" dirty="0">
                <a:solidFill>
                  <a:schemeClr val="bg2"/>
                </a:solidFill>
                <a:latin typeface="Arial" panose="020B0604020202020204" pitchFamily="34" charset="0"/>
                <a:cs typeface="Arial" panose="020B0604020202020204" pitchFamily="34" charset="0"/>
              </a:rPr>
              <a:t>Penduduk menurut jenis pendidikan tertinggi yang ditamatkan</a:t>
            </a:r>
          </a:p>
          <a:p>
            <a:pPr marL="342900" indent="-342900" algn="just">
              <a:buFont typeface="+mj-lt"/>
              <a:buAutoNum type="arabicPeriod"/>
            </a:pPr>
            <a:r>
              <a:rPr lang="id-ID" b="1" dirty="0">
                <a:solidFill>
                  <a:schemeClr val="bg2"/>
                </a:solidFill>
                <a:latin typeface="Arial" panose="020B0604020202020204" pitchFamily="34" charset="0"/>
                <a:cs typeface="Arial" panose="020B0604020202020204" pitchFamily="34" charset="0"/>
              </a:rPr>
              <a:t>Rata-rata lama sekolah</a:t>
            </a:r>
          </a:p>
          <a:p>
            <a:pPr marL="342900" indent="-342900" algn="just">
              <a:buFont typeface="+mj-lt"/>
              <a:buAutoNum type="arabicPeriod"/>
            </a:pPr>
            <a:r>
              <a:rPr lang="id-ID" b="1" dirty="0">
                <a:solidFill>
                  <a:schemeClr val="bg2"/>
                </a:solidFill>
                <a:latin typeface="Arial" panose="020B0604020202020204" pitchFamily="34" charset="0"/>
                <a:cs typeface="Arial" panose="020B0604020202020204" pitchFamily="34" charset="0"/>
              </a:rPr>
              <a:t>Akses terhadap informasi dan teknologi</a:t>
            </a:r>
          </a:p>
          <a:p>
            <a:pPr marL="800100" lvl="1" indent="-342900" algn="just">
              <a:buFont typeface="+mj-lt"/>
              <a:buAutoNum type="alphaLcPeriod"/>
            </a:pPr>
            <a:r>
              <a:rPr lang="fi-FI" b="1" dirty="0">
                <a:solidFill>
                  <a:schemeClr val="bg2"/>
                </a:solidFill>
                <a:latin typeface="Arial" panose="020B0604020202020204" pitchFamily="34" charset="0"/>
                <a:cs typeface="Arial" panose="020B0604020202020204" pitchFamily="34" charset="0"/>
              </a:rPr>
              <a:t>Jumlah pelanggan saluran telepon</a:t>
            </a:r>
          </a:p>
          <a:p>
            <a:pPr marL="800100" lvl="1" indent="-342900" algn="just">
              <a:buFont typeface="+mj-lt"/>
              <a:buAutoNum type="alphaLcPeriod"/>
            </a:pPr>
            <a:r>
              <a:rPr lang="id-ID" b="1" dirty="0">
                <a:solidFill>
                  <a:schemeClr val="bg2"/>
                </a:solidFill>
                <a:latin typeface="Arial" panose="020B0604020202020204" pitchFamily="34" charset="0"/>
                <a:cs typeface="Arial" panose="020B0604020202020204" pitchFamily="34" charset="0"/>
              </a:rPr>
              <a:t>Jumlah pengguna personal komputer</a:t>
            </a:r>
          </a:p>
          <a:p>
            <a:pPr marL="800100" lvl="1" indent="-342900" algn="just">
              <a:buFont typeface="+mj-lt"/>
              <a:buAutoNum type="alphaLcPeriod"/>
            </a:pPr>
            <a:r>
              <a:rPr lang="id-ID" b="1" dirty="0">
                <a:solidFill>
                  <a:schemeClr val="bg2"/>
                </a:solidFill>
                <a:latin typeface="Arial" panose="020B0604020202020204" pitchFamily="34" charset="0"/>
                <a:cs typeface="Arial" panose="020B0604020202020204" pitchFamily="34" charset="0"/>
              </a:rPr>
              <a:t>Jumlah pengguna internet</a:t>
            </a:r>
          </a:p>
        </p:txBody>
      </p:sp>
      <p:pic>
        <p:nvPicPr>
          <p:cNvPr id="292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3127" y="4503299"/>
            <a:ext cx="2528433" cy="15085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855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30629" y="807720"/>
            <a:ext cx="8708571" cy="5379324"/>
          </a:xfrm>
          <a:prstGeom prst="roundRect">
            <a:avLst>
              <a:gd name="adj" fmla="val 3172"/>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 name="Slide Number Placeholder 3"/>
          <p:cNvSpPr>
            <a:spLocks noGrp="1"/>
          </p:cNvSpPr>
          <p:nvPr>
            <p:ph type="sldNum" sz="quarter" idx="12"/>
          </p:nvPr>
        </p:nvSpPr>
        <p:spPr/>
        <p:txBody>
          <a:bodyPr/>
          <a:lstStyle/>
          <a:p>
            <a:fld id="{CF95CE28-3C82-4063-BE78-138580E89A5B}" type="slidenum">
              <a:rPr lang="id-ID" smtClean="0"/>
              <a:t>39</a:t>
            </a:fld>
            <a:endParaRPr lang="id-ID"/>
          </a:p>
        </p:txBody>
      </p:sp>
      <p:grpSp>
        <p:nvGrpSpPr>
          <p:cNvPr id="5" name="Group 72"/>
          <p:cNvGrpSpPr>
            <a:grpSpLocks/>
          </p:cNvGrpSpPr>
          <p:nvPr/>
        </p:nvGrpSpPr>
        <p:grpSpPr bwMode="auto">
          <a:xfrm>
            <a:off x="1238251" y="208077"/>
            <a:ext cx="6257925" cy="926705"/>
            <a:chOff x="901" y="891"/>
            <a:chExt cx="3942" cy="415"/>
          </a:xfrm>
        </p:grpSpPr>
        <p:grpSp>
          <p:nvGrpSpPr>
            <p:cNvPr id="6" name="Group 13"/>
            <p:cNvGrpSpPr>
              <a:grpSpLocks/>
            </p:cNvGrpSpPr>
            <p:nvPr/>
          </p:nvGrpSpPr>
          <p:grpSpPr bwMode="auto">
            <a:xfrm>
              <a:off x="901" y="903"/>
              <a:ext cx="3942" cy="403"/>
              <a:chOff x="901" y="893"/>
              <a:chExt cx="3942" cy="391"/>
            </a:xfrm>
          </p:grpSpPr>
          <p:sp>
            <p:nvSpPr>
              <p:cNvPr id="8" name="AutoShape 14"/>
              <p:cNvSpPr>
                <a:spLocks noChangeArrowheads="1"/>
              </p:cNvSpPr>
              <p:nvPr/>
            </p:nvSpPr>
            <p:spPr bwMode="auto">
              <a:xfrm>
                <a:off x="901" y="893"/>
                <a:ext cx="3942" cy="391"/>
              </a:xfrm>
              <a:prstGeom prst="roundRect">
                <a:avLst>
                  <a:gd name="adj" fmla="val 50000"/>
                </a:avLst>
              </a:prstGeom>
              <a:gradFill rotWithShape="1">
                <a:gsLst>
                  <a:gs pos="0">
                    <a:srgbClr val="4C3913"/>
                  </a:gs>
                  <a:gs pos="50000">
                    <a:srgbClr val="7E5F20"/>
                  </a:gs>
                  <a:gs pos="100000">
                    <a:srgbClr val="4C3913"/>
                  </a:gs>
                </a:gsLst>
                <a:lin ang="0" scaled="1"/>
              </a:gradFill>
              <a:ln w="28575" algn="ctr">
                <a:noFill/>
                <a:round/>
                <a:headEnd/>
                <a:tailEnd/>
              </a:ln>
              <a:effectLst>
                <a:prstShdw prst="shdw17" dist="17961" dir="2700000">
                  <a:srgbClr val="4C3913"/>
                </a:prstShdw>
              </a:effectLst>
            </p:spPr>
            <p:txBody>
              <a:bodyPr rot="10800000" wrap="none" anchor="ctr"/>
              <a:lstStyle/>
              <a:p>
                <a:endParaRPr lang="en-US"/>
              </a:p>
            </p:txBody>
          </p:sp>
          <p:sp>
            <p:nvSpPr>
              <p:cNvPr id="9" name="AutoShape 15"/>
              <p:cNvSpPr>
                <a:spLocks noChangeArrowheads="1"/>
              </p:cNvSpPr>
              <p:nvPr/>
            </p:nvSpPr>
            <p:spPr bwMode="auto">
              <a:xfrm>
                <a:off x="1020" y="899"/>
                <a:ext cx="3704" cy="152"/>
              </a:xfrm>
              <a:prstGeom prst="roundRect">
                <a:avLst>
                  <a:gd name="adj" fmla="val 50000"/>
                </a:avLst>
              </a:prstGeom>
              <a:gradFill rotWithShape="1">
                <a:gsLst>
                  <a:gs pos="0">
                    <a:schemeClr val="bg1">
                      <a:alpha val="39999"/>
                    </a:schemeClr>
                  </a:gs>
                  <a:gs pos="100000">
                    <a:schemeClr val="bg1">
                      <a:gamma/>
                      <a:shade val="46275"/>
                      <a:invGamma/>
                      <a:alpha val="0"/>
                    </a:schemeClr>
                  </a:gs>
                </a:gsLst>
                <a:lin ang="5400000" scaled="1"/>
              </a:gradFill>
              <a:ln w="9525">
                <a:noFill/>
                <a:round/>
                <a:headEnd/>
                <a:tailEnd/>
              </a:ln>
              <a:effectLst/>
            </p:spPr>
            <p:txBody>
              <a:bodyPr wrap="none" anchor="ctr"/>
              <a:lstStyle/>
              <a:p>
                <a:pPr>
                  <a:defRPr/>
                </a:pPr>
                <a:endParaRPr lang="en-US"/>
              </a:p>
            </p:txBody>
          </p:sp>
        </p:grpSp>
        <p:sp>
          <p:nvSpPr>
            <p:cNvPr id="7" name="Text Box 16"/>
            <p:cNvSpPr txBox="1">
              <a:spLocks noChangeArrowheads="1"/>
            </p:cNvSpPr>
            <p:nvPr/>
          </p:nvSpPr>
          <p:spPr bwMode="auto">
            <a:xfrm>
              <a:off x="1020" y="891"/>
              <a:ext cx="3575" cy="386"/>
            </a:xfrm>
            <a:prstGeom prst="rect">
              <a:avLst/>
            </a:prstGeom>
            <a:noFill/>
            <a:ln w="9525">
              <a:noFill/>
              <a:miter lim="800000"/>
              <a:headEnd/>
              <a:tailEnd/>
            </a:ln>
            <a:effectLst>
              <a:outerShdw dist="17961" dir="2700000" algn="ctr" rotWithShape="0">
                <a:schemeClr val="tx1"/>
              </a:outerShdw>
            </a:effectLst>
          </p:spPr>
          <p:txBody>
            <a:bodyPr wrap="square">
              <a:spAutoFit/>
            </a:bodyPr>
            <a:lstStyle/>
            <a:p>
              <a:pPr algn="ctr">
                <a:spcBef>
                  <a:spcPct val="50000"/>
                </a:spcBef>
                <a:defRPr/>
              </a:pPr>
              <a:r>
                <a:rPr lang="id-ID" altLang="ko-KR" sz="2000" b="1" dirty="0">
                  <a:solidFill>
                    <a:schemeClr val="bg1"/>
                  </a:solidFill>
                  <a:latin typeface="Arial" charset="0"/>
                  <a:ea typeface="굴림" pitchFamily="50" charset="-127"/>
                </a:rPr>
                <a:t>DAFTAR JENIS DATA TERPILAH</a:t>
              </a:r>
            </a:p>
            <a:p>
              <a:pPr algn="ctr">
                <a:spcBef>
                  <a:spcPct val="50000"/>
                </a:spcBef>
                <a:defRPr/>
              </a:pPr>
              <a:r>
                <a:rPr lang="id-ID" altLang="ko-KR" sz="2000" b="1" dirty="0">
                  <a:solidFill>
                    <a:schemeClr val="bg1"/>
                  </a:solidFill>
                  <a:latin typeface="Arial" charset="0"/>
                  <a:ea typeface="굴림" pitchFamily="50" charset="-127"/>
                </a:rPr>
                <a:t>BIDANG KETENAGAKERJAAN</a:t>
              </a:r>
              <a:endParaRPr lang="en-US" altLang="ko-KR" sz="2000" b="1" dirty="0">
                <a:solidFill>
                  <a:schemeClr val="bg1"/>
                </a:solidFill>
                <a:latin typeface="Arial" charset="0"/>
                <a:ea typeface="굴림" pitchFamily="50" charset="-127"/>
              </a:endParaRPr>
            </a:p>
          </p:txBody>
        </p:sp>
      </p:grpSp>
      <p:sp>
        <p:nvSpPr>
          <p:cNvPr id="11" name="Rectangle 10"/>
          <p:cNvSpPr/>
          <p:nvPr/>
        </p:nvSpPr>
        <p:spPr>
          <a:xfrm>
            <a:off x="655320" y="1157285"/>
            <a:ext cx="8016240" cy="4524315"/>
          </a:xfrm>
          <a:prstGeom prst="rect">
            <a:avLst/>
          </a:prstGeom>
        </p:spPr>
        <p:txBody>
          <a:bodyPr wrap="square">
            <a:spAutoFit/>
          </a:bodyPr>
          <a:lstStyle/>
          <a:p>
            <a:pPr marL="533400" indent="-533400" algn="just">
              <a:buFont typeface="+mj-lt"/>
              <a:buAutoNum type="arabicPeriod"/>
            </a:pPr>
            <a:r>
              <a:rPr lang="fi-FI" b="1" dirty="0">
                <a:solidFill>
                  <a:schemeClr val="bg2"/>
                </a:solidFill>
                <a:latin typeface="Arial" panose="020B0604020202020204" pitchFamily="34" charset="0"/>
                <a:cs typeface="Arial" panose="020B0604020202020204" pitchFamily="34" charset="0"/>
              </a:rPr>
              <a:t>Tingkat Partisipasi Angkatan Kerja (TPAK)</a:t>
            </a:r>
          </a:p>
          <a:p>
            <a:pPr marL="533400" indent="-533400" algn="just">
              <a:buFont typeface="+mj-lt"/>
              <a:buAutoNum type="arabicPeriod"/>
            </a:pPr>
            <a:r>
              <a:rPr lang="en-US" b="1" dirty="0" err="1">
                <a:solidFill>
                  <a:schemeClr val="bg2"/>
                </a:solidFill>
                <a:latin typeface="Arial" panose="020B0604020202020204" pitchFamily="34" charset="0"/>
                <a:cs typeface="Arial" panose="020B0604020202020204" pitchFamily="34" charset="0"/>
              </a:rPr>
              <a:t>Perkiraan</a:t>
            </a:r>
            <a:r>
              <a:rPr lang="en-US" b="1" dirty="0">
                <a:solidFill>
                  <a:schemeClr val="bg2"/>
                </a:solidFill>
                <a:latin typeface="Arial" panose="020B0604020202020204" pitchFamily="34" charset="0"/>
                <a:cs typeface="Arial" panose="020B0604020202020204" pitchFamily="34" charset="0"/>
              </a:rPr>
              <a:t> </a:t>
            </a:r>
            <a:r>
              <a:rPr lang="en-US" b="1" dirty="0" err="1">
                <a:solidFill>
                  <a:schemeClr val="bg2"/>
                </a:solidFill>
                <a:latin typeface="Arial" panose="020B0604020202020204" pitchFamily="34" charset="0"/>
                <a:cs typeface="Arial" panose="020B0604020202020204" pitchFamily="34" charset="0"/>
              </a:rPr>
              <a:t>tingkat</a:t>
            </a:r>
            <a:r>
              <a:rPr lang="en-US" b="1" dirty="0">
                <a:solidFill>
                  <a:schemeClr val="bg2"/>
                </a:solidFill>
                <a:latin typeface="Arial" panose="020B0604020202020204" pitchFamily="34" charset="0"/>
                <a:cs typeface="Arial" panose="020B0604020202020204" pitchFamily="34" charset="0"/>
              </a:rPr>
              <a:t> </a:t>
            </a:r>
            <a:r>
              <a:rPr lang="en-US" b="1" dirty="0" err="1">
                <a:solidFill>
                  <a:schemeClr val="bg2"/>
                </a:solidFill>
                <a:latin typeface="Arial" panose="020B0604020202020204" pitchFamily="34" charset="0"/>
                <a:cs typeface="Arial" panose="020B0604020202020204" pitchFamily="34" charset="0"/>
              </a:rPr>
              <a:t>daya</a:t>
            </a:r>
            <a:r>
              <a:rPr lang="en-US" b="1" dirty="0">
                <a:solidFill>
                  <a:schemeClr val="bg2"/>
                </a:solidFill>
                <a:latin typeface="Arial" panose="020B0604020202020204" pitchFamily="34" charset="0"/>
                <a:cs typeface="Arial" panose="020B0604020202020204" pitchFamily="34" charset="0"/>
              </a:rPr>
              <a:t> </a:t>
            </a:r>
            <a:r>
              <a:rPr lang="en-US" b="1" dirty="0" err="1">
                <a:solidFill>
                  <a:schemeClr val="bg2"/>
                </a:solidFill>
                <a:latin typeface="Arial" panose="020B0604020202020204" pitchFamily="34" charset="0"/>
                <a:cs typeface="Arial" panose="020B0604020202020204" pitchFamily="34" charset="0"/>
              </a:rPr>
              <a:t>beli</a:t>
            </a:r>
            <a:r>
              <a:rPr lang="en-US" b="1" dirty="0">
                <a:solidFill>
                  <a:schemeClr val="bg2"/>
                </a:solidFill>
                <a:latin typeface="Arial" panose="020B0604020202020204" pitchFamily="34" charset="0"/>
                <a:cs typeface="Arial" panose="020B0604020202020204" pitchFamily="34" charset="0"/>
              </a:rPr>
              <a:t> </a:t>
            </a:r>
            <a:r>
              <a:rPr lang="en-US" b="1" i="1" dirty="0">
                <a:solidFill>
                  <a:schemeClr val="bg2"/>
                </a:solidFill>
                <a:latin typeface="Arial" panose="020B0604020202020204" pitchFamily="34" charset="0"/>
                <a:cs typeface="Arial" panose="020B0604020202020204" pitchFamily="34" charset="0"/>
              </a:rPr>
              <a:t>(purchasing power parity)</a:t>
            </a:r>
          </a:p>
          <a:p>
            <a:pPr marL="533400" indent="-533400" algn="just">
              <a:buFont typeface="+mj-lt"/>
              <a:buAutoNum type="arabicPeriod"/>
            </a:pPr>
            <a:r>
              <a:rPr lang="id-ID" b="1" dirty="0">
                <a:solidFill>
                  <a:schemeClr val="bg2"/>
                </a:solidFill>
                <a:latin typeface="Arial" panose="020B0604020202020204" pitchFamily="34" charset="0"/>
                <a:cs typeface="Arial" panose="020B0604020202020204" pitchFamily="34" charset="0"/>
              </a:rPr>
              <a:t>Kepala keluarga miskin</a:t>
            </a:r>
          </a:p>
          <a:p>
            <a:pPr marL="533400" indent="-533400" algn="just">
              <a:buFont typeface="+mj-lt"/>
              <a:buAutoNum type="arabicPeriod"/>
            </a:pPr>
            <a:r>
              <a:rPr lang="id-ID" b="1" dirty="0">
                <a:solidFill>
                  <a:schemeClr val="bg2"/>
                </a:solidFill>
                <a:latin typeface="Arial" panose="020B0604020202020204" pitchFamily="34" charset="0"/>
                <a:cs typeface="Arial" panose="020B0604020202020204" pitchFamily="34" charset="0"/>
              </a:rPr>
              <a:t>Tenaga kerja migran</a:t>
            </a:r>
          </a:p>
          <a:p>
            <a:pPr marL="898525" lvl="2" indent="-365125" algn="just">
              <a:buFont typeface="+mj-lt"/>
              <a:buAutoNum type="alphaLcPeriod"/>
            </a:pPr>
            <a:r>
              <a:rPr lang="sv-SE" b="1" dirty="0">
                <a:solidFill>
                  <a:schemeClr val="bg2"/>
                </a:solidFill>
                <a:latin typeface="Arial" panose="020B0604020202020204" pitchFamily="34" charset="0"/>
                <a:cs typeface="Arial" panose="020B0604020202020204" pitchFamily="34" charset="0"/>
              </a:rPr>
              <a:t>Antar Kerja Antar Daerah (AKAD)</a:t>
            </a:r>
          </a:p>
          <a:p>
            <a:pPr marL="898525" lvl="2" indent="-365125" algn="just">
              <a:buFont typeface="+mj-lt"/>
              <a:buAutoNum type="alphaLcPeriod"/>
            </a:pPr>
            <a:r>
              <a:rPr lang="sv-SE" b="1" dirty="0">
                <a:solidFill>
                  <a:schemeClr val="bg2"/>
                </a:solidFill>
                <a:latin typeface="Arial" panose="020B0604020202020204" pitchFamily="34" charset="0"/>
                <a:cs typeface="Arial" panose="020B0604020202020204" pitchFamily="34" charset="0"/>
              </a:rPr>
              <a:t>Antar Kerja Antar Negara (AKAN)</a:t>
            </a:r>
          </a:p>
          <a:p>
            <a:pPr marL="533400" indent="-533400" algn="just">
              <a:buFont typeface="+mj-lt"/>
              <a:buAutoNum type="arabicPeriod"/>
            </a:pPr>
            <a:r>
              <a:rPr lang="nb-NO" b="1" dirty="0">
                <a:solidFill>
                  <a:schemeClr val="bg2"/>
                </a:solidFill>
                <a:latin typeface="Arial" panose="020B0604020202020204" pitchFamily="34" charset="0"/>
                <a:cs typeface="Arial" panose="020B0604020202020204" pitchFamily="34" charset="0"/>
              </a:rPr>
              <a:t>Pekerja di sektor formal</a:t>
            </a:r>
          </a:p>
          <a:p>
            <a:pPr marL="533400" indent="-533400" algn="just">
              <a:buFont typeface="+mj-lt"/>
              <a:buAutoNum type="arabicPeriod"/>
            </a:pPr>
            <a:r>
              <a:rPr lang="id-ID" b="1" dirty="0">
                <a:solidFill>
                  <a:schemeClr val="bg2"/>
                </a:solidFill>
                <a:latin typeface="Arial" panose="020B0604020202020204" pitchFamily="34" charset="0"/>
                <a:cs typeface="Arial" panose="020B0604020202020204" pitchFamily="34" charset="0"/>
              </a:rPr>
              <a:t>Pekerja di sektor informal</a:t>
            </a:r>
          </a:p>
          <a:p>
            <a:pPr marL="533400" indent="-533400" algn="just">
              <a:buFont typeface="+mj-lt"/>
              <a:buAutoNum type="arabicPeriod"/>
            </a:pPr>
            <a:r>
              <a:rPr lang="id-ID" b="1" dirty="0">
                <a:solidFill>
                  <a:schemeClr val="bg2"/>
                </a:solidFill>
                <a:latin typeface="Arial" panose="020B0604020202020204" pitchFamily="34" charset="0"/>
                <a:cs typeface="Arial" panose="020B0604020202020204" pitchFamily="34" charset="0"/>
              </a:rPr>
              <a:t>Usaha Mikro dan Kecil (UMK)</a:t>
            </a:r>
          </a:p>
          <a:p>
            <a:pPr marL="533400" indent="-533400" algn="just">
              <a:buFont typeface="+mj-lt"/>
              <a:buAutoNum type="arabicPeriod"/>
            </a:pPr>
            <a:r>
              <a:rPr lang="id-ID" b="1" dirty="0">
                <a:solidFill>
                  <a:schemeClr val="bg2"/>
                </a:solidFill>
                <a:latin typeface="Arial" panose="020B0604020202020204" pitchFamily="34" charset="0"/>
                <a:cs typeface="Arial" panose="020B0604020202020204" pitchFamily="34" charset="0"/>
              </a:rPr>
              <a:t>Keanggotaan Koperasi</a:t>
            </a:r>
          </a:p>
          <a:p>
            <a:pPr marL="533400" indent="-533400" algn="just">
              <a:buFont typeface="+mj-lt"/>
              <a:buAutoNum type="arabicPeriod"/>
            </a:pPr>
            <a:r>
              <a:rPr lang="id-ID" b="1" dirty="0">
                <a:solidFill>
                  <a:schemeClr val="bg2"/>
                </a:solidFill>
                <a:latin typeface="Arial" panose="020B0604020202020204" pitchFamily="34" charset="0"/>
                <a:cs typeface="Arial" panose="020B0604020202020204" pitchFamily="34" charset="0"/>
              </a:rPr>
              <a:t>Penerima Kredit/Pinjaman dari Lembaga Keuangan</a:t>
            </a:r>
          </a:p>
          <a:p>
            <a:pPr marL="533400" indent="-533400" algn="just">
              <a:buFont typeface="+mj-lt"/>
              <a:buAutoNum type="arabicPeriod"/>
            </a:pPr>
            <a:r>
              <a:rPr lang="id-ID" b="1" dirty="0">
                <a:solidFill>
                  <a:schemeClr val="bg2"/>
                </a:solidFill>
                <a:latin typeface="Arial" panose="020B0604020202020204" pitchFamily="34" charset="0"/>
                <a:cs typeface="Arial" panose="020B0604020202020204" pitchFamily="34" charset="0"/>
              </a:rPr>
              <a:t>Pengangguran</a:t>
            </a:r>
          </a:p>
          <a:p>
            <a:pPr marL="533400" indent="-533400" algn="just">
              <a:buFont typeface="+mj-lt"/>
              <a:buAutoNum type="arabicPeriod"/>
            </a:pPr>
            <a:r>
              <a:rPr lang="id-ID" b="1" dirty="0">
                <a:solidFill>
                  <a:schemeClr val="bg2"/>
                </a:solidFill>
                <a:latin typeface="Arial" panose="020B0604020202020204" pitchFamily="34" charset="0"/>
                <a:cs typeface="Arial" panose="020B0604020202020204" pitchFamily="34" charset="0"/>
              </a:rPr>
              <a:t>Pekerja tak dibayar </a:t>
            </a:r>
            <a:r>
              <a:rPr lang="id-ID" b="1" i="1" dirty="0">
                <a:solidFill>
                  <a:schemeClr val="bg2"/>
                </a:solidFill>
                <a:latin typeface="Arial" panose="020B0604020202020204" pitchFamily="34" charset="0"/>
                <a:cs typeface="Arial" panose="020B0604020202020204" pitchFamily="34" charset="0"/>
              </a:rPr>
              <a:t>(unpaid worker)</a:t>
            </a:r>
          </a:p>
          <a:p>
            <a:pPr marL="533400" indent="-533400" algn="just">
              <a:buFont typeface="+mj-lt"/>
              <a:buAutoNum type="arabicPeriod"/>
            </a:pPr>
            <a:r>
              <a:rPr lang="es-ES" b="1" dirty="0" err="1">
                <a:solidFill>
                  <a:schemeClr val="bg2"/>
                </a:solidFill>
                <a:latin typeface="Arial" panose="020B0604020202020204" pitchFamily="34" charset="0"/>
                <a:cs typeface="Arial" panose="020B0604020202020204" pitchFamily="34" charset="0"/>
              </a:rPr>
              <a:t>Perempuan</a:t>
            </a:r>
            <a:r>
              <a:rPr lang="es-ES" b="1" dirty="0">
                <a:solidFill>
                  <a:schemeClr val="bg2"/>
                </a:solidFill>
                <a:latin typeface="Arial" panose="020B0604020202020204" pitchFamily="34" charset="0"/>
                <a:cs typeface="Arial" panose="020B0604020202020204" pitchFamily="34" charset="0"/>
              </a:rPr>
              <a:t> </a:t>
            </a:r>
            <a:r>
              <a:rPr lang="es-ES" b="1" dirty="0" err="1">
                <a:solidFill>
                  <a:schemeClr val="bg2"/>
                </a:solidFill>
                <a:latin typeface="Arial" panose="020B0604020202020204" pitchFamily="34" charset="0"/>
                <a:cs typeface="Arial" panose="020B0604020202020204" pitchFamily="34" charset="0"/>
              </a:rPr>
              <a:t>pekerja</a:t>
            </a:r>
            <a:r>
              <a:rPr lang="es-ES" b="1" dirty="0">
                <a:solidFill>
                  <a:schemeClr val="bg2"/>
                </a:solidFill>
                <a:latin typeface="Arial" panose="020B0604020202020204" pitchFamily="34" charset="0"/>
                <a:cs typeface="Arial" panose="020B0604020202020204" pitchFamily="34" charset="0"/>
              </a:rPr>
              <a:t> profesional dan </a:t>
            </a:r>
            <a:r>
              <a:rPr lang="es-ES" b="1" dirty="0" err="1">
                <a:solidFill>
                  <a:schemeClr val="bg2"/>
                </a:solidFill>
                <a:latin typeface="Arial" panose="020B0604020202020204" pitchFamily="34" charset="0"/>
                <a:cs typeface="Arial" panose="020B0604020202020204" pitchFamily="34" charset="0"/>
              </a:rPr>
              <a:t>manajerial</a:t>
            </a:r>
            <a:endParaRPr lang="es-ES" b="1" dirty="0">
              <a:solidFill>
                <a:schemeClr val="bg2"/>
              </a:solidFill>
              <a:latin typeface="Arial" panose="020B0604020202020204" pitchFamily="34" charset="0"/>
              <a:cs typeface="Arial" panose="020B0604020202020204" pitchFamily="34" charset="0"/>
            </a:endParaRPr>
          </a:p>
          <a:p>
            <a:pPr marL="533400" indent="-533400" algn="just">
              <a:buFont typeface="+mj-lt"/>
              <a:buAutoNum type="arabicPeriod"/>
            </a:pPr>
            <a:r>
              <a:rPr lang="fi-FI" b="1" dirty="0">
                <a:solidFill>
                  <a:schemeClr val="bg2"/>
                </a:solidFill>
                <a:latin typeface="Arial" panose="020B0604020202020204" pitchFamily="34" charset="0"/>
                <a:cs typeface="Arial" panose="020B0604020202020204" pitchFamily="34" charset="0"/>
              </a:rPr>
              <a:t>Pekerja menurut lapangan usaha, status perkerjaan, dan</a:t>
            </a:r>
            <a:r>
              <a:rPr lang="id-ID" b="1" dirty="0">
                <a:solidFill>
                  <a:schemeClr val="bg2"/>
                </a:solidFill>
                <a:latin typeface="Arial" panose="020B0604020202020204" pitchFamily="34" charset="0"/>
                <a:cs typeface="Arial" panose="020B0604020202020204" pitchFamily="34" charset="0"/>
              </a:rPr>
              <a:t> jenis               pekerjaan.</a:t>
            </a:r>
          </a:p>
        </p:txBody>
      </p:sp>
      <p:pic>
        <p:nvPicPr>
          <p:cNvPr id="287746" name="Picture 2" descr="http://ts1.mm.bing.net/th?id=JN.l7iuGl8WYKK1v5ZuOly9jw&amp;pid=15.1&amp;H=114&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76" y="1724258"/>
            <a:ext cx="2133600" cy="1963822"/>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73810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238329-6A4A-CA5C-21C1-9B1B6FA013CD}"/>
              </a:ext>
            </a:extLst>
          </p:cNvPr>
          <p:cNvSpPr txBox="1"/>
          <p:nvPr/>
        </p:nvSpPr>
        <p:spPr>
          <a:xfrm>
            <a:off x="395536" y="1316227"/>
            <a:ext cx="8928992" cy="4924425"/>
          </a:xfrm>
          <a:prstGeom prst="rect">
            <a:avLst/>
          </a:prstGeom>
          <a:noFill/>
        </p:spPr>
        <p:txBody>
          <a:bodyPr wrap="square">
            <a:spAutoFit/>
          </a:bodyPr>
          <a:lstStyle/>
          <a:p>
            <a:r>
              <a:rPr lang="id-ID" sz="3200" dirty="0">
                <a:solidFill>
                  <a:srgbClr val="000000"/>
                </a:solidFill>
              </a:rPr>
              <a:t>DASAR HUKUM </a:t>
            </a:r>
            <a:endParaRPr lang="en-US" sz="3200" dirty="0">
              <a:solidFill>
                <a:srgbClr val="000000"/>
              </a:solidFill>
            </a:endParaRPr>
          </a:p>
          <a:p>
            <a:endParaRPr lang="en-US" dirty="0">
              <a:solidFill>
                <a:srgbClr val="000000"/>
              </a:solidFill>
            </a:endParaRPr>
          </a:p>
          <a:p>
            <a:r>
              <a:rPr lang="id-ID" sz="2400" dirty="0">
                <a:solidFill>
                  <a:srgbClr val="000000"/>
                </a:solidFill>
              </a:rPr>
              <a:t>3 Peraturan Presiden Nomor 59 Tahun 2015 tentang Kementerian Pemberdayaan Perempuan dan Perlindungan Anak Pasal 3 huruf (b) tentang Penerapan Data Gender dan Anak; </a:t>
            </a:r>
            <a:endParaRPr lang="en-US" sz="2400" dirty="0">
              <a:solidFill>
                <a:srgbClr val="000000"/>
              </a:solidFill>
            </a:endParaRPr>
          </a:p>
          <a:p>
            <a:r>
              <a:rPr lang="id-ID" sz="2400" dirty="0">
                <a:solidFill>
                  <a:srgbClr val="000000"/>
                </a:solidFill>
              </a:rPr>
              <a:t>4. Peraturan Presiden Nomor 59 Tahun 2017 tentang Pencapaian Tujuan Pembangunan Berkelanjutan (Sustainable Development Goals/ SDGS); </a:t>
            </a:r>
            <a:endParaRPr lang="en-US" sz="2400" dirty="0">
              <a:solidFill>
                <a:srgbClr val="000000"/>
              </a:solidFill>
            </a:endParaRPr>
          </a:p>
          <a:p>
            <a:r>
              <a:rPr lang="id-ID" sz="2400" dirty="0">
                <a:solidFill>
                  <a:srgbClr val="000000"/>
                </a:solidFill>
              </a:rPr>
              <a:t>5. Peraturan Menteri Pemberdayaan Perempuan Republik Indonesia Nomor 5 Tahun 2014 tentang Pedoman Penyelenggaraan Sistem Data Gender dan Anak (Berita Acara Negara Republik Indonesia Tahun 2014 Nomor 1429)</a:t>
            </a:r>
          </a:p>
        </p:txBody>
      </p:sp>
    </p:spTree>
    <p:extLst>
      <p:ext uri="{BB962C8B-B14F-4D97-AF65-F5344CB8AC3E}">
        <p14:creationId xmlns:p14="http://schemas.microsoft.com/office/powerpoint/2010/main" val="26367295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30629" y="807720"/>
            <a:ext cx="8876211" cy="5379324"/>
          </a:xfrm>
          <a:prstGeom prst="roundRect">
            <a:avLst>
              <a:gd name="adj" fmla="val 317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 name="Slide Number Placeholder 3"/>
          <p:cNvSpPr>
            <a:spLocks noGrp="1"/>
          </p:cNvSpPr>
          <p:nvPr>
            <p:ph type="sldNum" sz="quarter" idx="12"/>
          </p:nvPr>
        </p:nvSpPr>
        <p:spPr/>
        <p:txBody>
          <a:bodyPr/>
          <a:lstStyle/>
          <a:p>
            <a:fld id="{CF95CE28-3C82-4063-BE78-138580E89A5B}" type="slidenum">
              <a:rPr lang="id-ID" smtClean="0"/>
              <a:t>40</a:t>
            </a:fld>
            <a:endParaRPr lang="id-ID"/>
          </a:p>
        </p:txBody>
      </p:sp>
      <p:grpSp>
        <p:nvGrpSpPr>
          <p:cNvPr id="5" name="Group 72"/>
          <p:cNvGrpSpPr>
            <a:grpSpLocks/>
          </p:cNvGrpSpPr>
          <p:nvPr/>
        </p:nvGrpSpPr>
        <p:grpSpPr bwMode="auto">
          <a:xfrm>
            <a:off x="441961" y="208078"/>
            <a:ext cx="8244840" cy="1170105"/>
            <a:chOff x="901" y="891"/>
            <a:chExt cx="3942" cy="524"/>
          </a:xfrm>
        </p:grpSpPr>
        <p:grpSp>
          <p:nvGrpSpPr>
            <p:cNvPr id="6" name="Group 13"/>
            <p:cNvGrpSpPr>
              <a:grpSpLocks/>
            </p:cNvGrpSpPr>
            <p:nvPr/>
          </p:nvGrpSpPr>
          <p:grpSpPr bwMode="auto">
            <a:xfrm>
              <a:off x="901" y="903"/>
              <a:ext cx="3942" cy="403"/>
              <a:chOff x="901" y="893"/>
              <a:chExt cx="3942" cy="391"/>
            </a:xfrm>
          </p:grpSpPr>
          <p:sp>
            <p:nvSpPr>
              <p:cNvPr id="8" name="AutoShape 14"/>
              <p:cNvSpPr>
                <a:spLocks noChangeArrowheads="1"/>
              </p:cNvSpPr>
              <p:nvPr/>
            </p:nvSpPr>
            <p:spPr bwMode="auto">
              <a:xfrm>
                <a:off x="901" y="893"/>
                <a:ext cx="3942" cy="391"/>
              </a:xfrm>
              <a:prstGeom prst="roundRect">
                <a:avLst>
                  <a:gd name="adj" fmla="val 50000"/>
                </a:avLst>
              </a:prstGeom>
              <a:gradFill rotWithShape="1">
                <a:gsLst>
                  <a:gs pos="0">
                    <a:srgbClr val="4C3913"/>
                  </a:gs>
                  <a:gs pos="50000">
                    <a:srgbClr val="7E5F20"/>
                  </a:gs>
                  <a:gs pos="100000">
                    <a:srgbClr val="4C3913"/>
                  </a:gs>
                </a:gsLst>
                <a:lin ang="0" scaled="1"/>
              </a:gradFill>
              <a:ln w="28575" algn="ctr">
                <a:noFill/>
                <a:round/>
                <a:headEnd/>
                <a:tailEnd/>
              </a:ln>
              <a:effectLst>
                <a:prstShdw prst="shdw17" dist="17961" dir="2700000">
                  <a:srgbClr val="4C3913"/>
                </a:prstShdw>
              </a:effectLst>
            </p:spPr>
            <p:txBody>
              <a:bodyPr rot="10800000" wrap="none" anchor="ctr"/>
              <a:lstStyle/>
              <a:p>
                <a:endParaRPr lang="en-US"/>
              </a:p>
            </p:txBody>
          </p:sp>
          <p:sp>
            <p:nvSpPr>
              <p:cNvPr id="9" name="AutoShape 15"/>
              <p:cNvSpPr>
                <a:spLocks noChangeArrowheads="1"/>
              </p:cNvSpPr>
              <p:nvPr/>
            </p:nvSpPr>
            <p:spPr bwMode="auto">
              <a:xfrm>
                <a:off x="1020" y="899"/>
                <a:ext cx="3704" cy="152"/>
              </a:xfrm>
              <a:prstGeom prst="roundRect">
                <a:avLst>
                  <a:gd name="adj" fmla="val 50000"/>
                </a:avLst>
              </a:prstGeom>
              <a:gradFill rotWithShape="1">
                <a:gsLst>
                  <a:gs pos="0">
                    <a:schemeClr val="bg1">
                      <a:alpha val="39999"/>
                    </a:schemeClr>
                  </a:gs>
                  <a:gs pos="100000">
                    <a:schemeClr val="bg1">
                      <a:gamma/>
                      <a:shade val="46275"/>
                      <a:invGamma/>
                      <a:alpha val="0"/>
                    </a:schemeClr>
                  </a:gs>
                </a:gsLst>
                <a:lin ang="5400000" scaled="1"/>
              </a:gradFill>
              <a:ln w="9525">
                <a:noFill/>
                <a:round/>
                <a:headEnd/>
                <a:tailEnd/>
              </a:ln>
              <a:effectLst/>
            </p:spPr>
            <p:txBody>
              <a:bodyPr wrap="none" anchor="ctr"/>
              <a:lstStyle/>
              <a:p>
                <a:pPr>
                  <a:defRPr/>
                </a:pPr>
                <a:endParaRPr lang="en-US"/>
              </a:p>
            </p:txBody>
          </p:sp>
        </p:grpSp>
        <p:sp>
          <p:nvSpPr>
            <p:cNvPr id="7" name="Text Box 16"/>
            <p:cNvSpPr txBox="1">
              <a:spLocks noChangeArrowheads="1"/>
            </p:cNvSpPr>
            <p:nvPr/>
          </p:nvSpPr>
          <p:spPr bwMode="auto">
            <a:xfrm>
              <a:off x="1020" y="891"/>
              <a:ext cx="3575" cy="524"/>
            </a:xfrm>
            <a:prstGeom prst="rect">
              <a:avLst/>
            </a:prstGeom>
            <a:noFill/>
            <a:ln w="9525">
              <a:noFill/>
              <a:miter lim="800000"/>
              <a:headEnd/>
              <a:tailEnd/>
            </a:ln>
            <a:effectLst>
              <a:outerShdw dist="17961" dir="2700000" algn="ctr" rotWithShape="0">
                <a:schemeClr val="tx1"/>
              </a:outerShdw>
            </a:effectLst>
          </p:spPr>
          <p:txBody>
            <a:bodyPr wrap="square">
              <a:spAutoFit/>
            </a:bodyPr>
            <a:lstStyle/>
            <a:p>
              <a:pPr algn="ctr">
                <a:spcBef>
                  <a:spcPct val="50000"/>
                </a:spcBef>
                <a:defRPr/>
              </a:pPr>
              <a:r>
                <a:rPr lang="id-ID" altLang="ko-KR" sz="2000" b="1" dirty="0">
                  <a:solidFill>
                    <a:schemeClr val="bg1"/>
                  </a:solidFill>
                  <a:latin typeface="Arial" charset="0"/>
                  <a:ea typeface="굴림" pitchFamily="50" charset="-127"/>
                </a:rPr>
                <a:t>DAFTAR JENIS DATA TERPILAH</a:t>
              </a:r>
            </a:p>
            <a:p>
              <a:pPr algn="ctr">
                <a:spcBef>
                  <a:spcPct val="50000"/>
                </a:spcBef>
                <a:defRPr/>
              </a:pPr>
              <a:r>
                <a:rPr lang="id-ID" altLang="ko-KR" sz="2000" b="1" dirty="0">
                  <a:solidFill>
                    <a:schemeClr val="bg1"/>
                  </a:solidFill>
                  <a:latin typeface="Arial" charset="0"/>
                  <a:ea typeface="굴림" pitchFamily="50" charset="-127"/>
                </a:rPr>
                <a:t>BIDANG POLITIK DAN PENGAMBILAN KEPUTUSAN</a:t>
              </a:r>
              <a:endParaRPr lang="en-US" altLang="ko-KR" sz="2000" b="1" dirty="0">
                <a:solidFill>
                  <a:schemeClr val="bg1"/>
                </a:solidFill>
                <a:latin typeface="Arial" charset="0"/>
                <a:ea typeface="굴림" pitchFamily="50" charset="-127"/>
              </a:endParaRPr>
            </a:p>
          </p:txBody>
        </p:sp>
      </p:grpSp>
      <p:sp>
        <p:nvSpPr>
          <p:cNvPr id="11" name="Rectangle 10"/>
          <p:cNvSpPr/>
          <p:nvPr/>
        </p:nvSpPr>
        <p:spPr>
          <a:xfrm>
            <a:off x="248330" y="1287181"/>
            <a:ext cx="4491310" cy="3693319"/>
          </a:xfrm>
          <a:prstGeom prst="rect">
            <a:avLst/>
          </a:prstGeom>
        </p:spPr>
        <p:txBody>
          <a:bodyPr wrap="square">
            <a:spAutoFit/>
          </a:bodyPr>
          <a:lstStyle/>
          <a:p>
            <a:r>
              <a:rPr lang="it-IT" b="1" dirty="0">
                <a:latin typeface="Arial" panose="020B0604020202020204" pitchFamily="34" charset="0"/>
                <a:cs typeface="Arial" panose="020B0604020202020204" pitchFamily="34" charset="0"/>
              </a:rPr>
              <a:t>1. </a:t>
            </a:r>
            <a:r>
              <a:rPr lang="it-IT" b="1" dirty="0">
                <a:solidFill>
                  <a:schemeClr val="bg2"/>
                </a:solidFill>
                <a:latin typeface="Arial" panose="020B0604020202020204" pitchFamily="34" charset="0"/>
                <a:cs typeface="Arial" panose="020B0604020202020204" pitchFamily="34" charset="0"/>
              </a:rPr>
              <a:t>Partisipasi di Lembaga Legislatif</a:t>
            </a:r>
          </a:p>
          <a:p>
            <a:pPr marL="274638" lvl="1"/>
            <a:r>
              <a:rPr lang="id-ID" b="1" dirty="0">
                <a:solidFill>
                  <a:schemeClr val="bg2"/>
                </a:solidFill>
                <a:latin typeface="Arial" panose="020B0604020202020204" pitchFamily="34" charset="0"/>
                <a:cs typeface="Arial" panose="020B0604020202020204" pitchFamily="34" charset="0"/>
              </a:rPr>
              <a:t>a. Anggota DPRD Provinsi</a:t>
            </a:r>
          </a:p>
          <a:p>
            <a:pPr marL="274638" lvl="1"/>
            <a:r>
              <a:rPr lang="id-ID" b="1" dirty="0">
                <a:solidFill>
                  <a:schemeClr val="bg2"/>
                </a:solidFill>
                <a:latin typeface="Arial" panose="020B0604020202020204" pitchFamily="34" charset="0"/>
                <a:cs typeface="Arial" panose="020B0604020202020204" pitchFamily="34" charset="0"/>
              </a:rPr>
              <a:t>b. Anggota DPRD Kabupaten/Kota</a:t>
            </a:r>
          </a:p>
          <a:p>
            <a:r>
              <a:rPr lang="it-IT" b="1" dirty="0">
                <a:solidFill>
                  <a:schemeClr val="bg2"/>
                </a:solidFill>
                <a:latin typeface="Arial" panose="020B0604020202020204" pitchFamily="34" charset="0"/>
                <a:cs typeface="Arial" panose="020B0604020202020204" pitchFamily="34" charset="0"/>
              </a:rPr>
              <a:t>2. Partisipasi di Lembaga Yudikatif</a:t>
            </a:r>
          </a:p>
          <a:p>
            <a:pPr marL="274638" lvl="1"/>
            <a:r>
              <a:rPr lang="id-ID" b="1" dirty="0">
                <a:solidFill>
                  <a:schemeClr val="bg2"/>
                </a:solidFill>
                <a:latin typeface="Arial" panose="020B0604020202020204" pitchFamily="34" charset="0"/>
                <a:cs typeface="Arial" panose="020B0604020202020204" pitchFamily="34" charset="0"/>
              </a:rPr>
              <a:t>a. Jaksa</a:t>
            </a:r>
          </a:p>
          <a:p>
            <a:pPr marL="274638" lvl="1"/>
            <a:r>
              <a:rPr lang="id-ID" b="1" dirty="0">
                <a:solidFill>
                  <a:schemeClr val="bg2"/>
                </a:solidFill>
                <a:latin typeface="Arial" panose="020B0604020202020204" pitchFamily="34" charset="0"/>
                <a:cs typeface="Arial" panose="020B0604020202020204" pitchFamily="34" charset="0"/>
              </a:rPr>
              <a:t>b. Hakim</a:t>
            </a:r>
          </a:p>
          <a:p>
            <a:pPr marL="274638" lvl="1"/>
            <a:r>
              <a:rPr lang="id-ID" b="1" dirty="0">
                <a:solidFill>
                  <a:schemeClr val="bg2"/>
                </a:solidFill>
                <a:latin typeface="Arial" panose="020B0604020202020204" pitchFamily="34" charset="0"/>
                <a:cs typeface="Arial" panose="020B0604020202020204" pitchFamily="34" charset="0"/>
              </a:rPr>
              <a:t>c. Polisi</a:t>
            </a:r>
          </a:p>
          <a:p>
            <a:r>
              <a:rPr lang="it-IT" b="1" dirty="0">
                <a:solidFill>
                  <a:schemeClr val="bg2"/>
                </a:solidFill>
                <a:latin typeface="Arial" panose="020B0604020202020204" pitchFamily="34" charset="0"/>
                <a:cs typeface="Arial" panose="020B0604020202020204" pitchFamily="34" charset="0"/>
              </a:rPr>
              <a:t>3. Partisipasi di Lembaga Eksekutif</a:t>
            </a:r>
          </a:p>
          <a:p>
            <a:pPr marL="274638" lvl="1" indent="15875"/>
            <a:r>
              <a:rPr lang="id-ID" b="1" dirty="0">
                <a:solidFill>
                  <a:schemeClr val="bg2"/>
                </a:solidFill>
                <a:latin typeface="Arial" panose="020B0604020202020204" pitchFamily="34" charset="0"/>
                <a:cs typeface="Arial" panose="020B0604020202020204" pitchFamily="34" charset="0"/>
              </a:rPr>
              <a:t>a. PNS menurut Jabatan Struktural</a:t>
            </a:r>
          </a:p>
          <a:p>
            <a:pPr marL="274638" lvl="1" indent="15875"/>
            <a:r>
              <a:rPr lang="sv-SE" b="1" dirty="0">
                <a:solidFill>
                  <a:schemeClr val="bg2"/>
                </a:solidFill>
                <a:latin typeface="Arial" panose="020B0604020202020204" pitchFamily="34" charset="0"/>
                <a:cs typeface="Arial" panose="020B0604020202020204" pitchFamily="34" charset="0"/>
              </a:rPr>
              <a:t>b. PNS menurut Jabatan Fungsional</a:t>
            </a:r>
          </a:p>
          <a:p>
            <a:pPr marL="274638" lvl="1" indent="15875"/>
            <a:r>
              <a:rPr lang="sv-SE" b="1" dirty="0">
                <a:solidFill>
                  <a:schemeClr val="bg2"/>
                </a:solidFill>
                <a:latin typeface="Arial" panose="020B0604020202020204" pitchFamily="34" charset="0"/>
                <a:cs typeface="Arial" panose="020B0604020202020204" pitchFamily="34" charset="0"/>
              </a:rPr>
              <a:t>c. PNS menurut Pangkat dan Gol</a:t>
            </a:r>
          </a:p>
          <a:p>
            <a:pPr marL="274638" lvl="1" indent="15875"/>
            <a:r>
              <a:rPr lang="id-ID" b="1" dirty="0">
                <a:solidFill>
                  <a:schemeClr val="bg2"/>
                </a:solidFill>
                <a:latin typeface="Arial" panose="020B0604020202020204" pitchFamily="34" charset="0"/>
                <a:cs typeface="Arial" panose="020B0604020202020204" pitchFamily="34" charset="0"/>
              </a:rPr>
              <a:t>d. Camat</a:t>
            </a:r>
          </a:p>
          <a:p>
            <a:pPr marL="274638" lvl="1" indent="15875"/>
            <a:r>
              <a:rPr lang="id-ID" b="1" dirty="0">
                <a:solidFill>
                  <a:schemeClr val="bg2"/>
                </a:solidFill>
                <a:latin typeface="Arial" panose="020B0604020202020204" pitchFamily="34" charset="0"/>
                <a:cs typeface="Arial" panose="020B0604020202020204" pitchFamily="34" charset="0"/>
              </a:rPr>
              <a:t>e. Kepala Desa/Lurah</a:t>
            </a:r>
          </a:p>
        </p:txBody>
      </p:sp>
      <p:sp>
        <p:nvSpPr>
          <p:cNvPr id="12" name="Rectangle 11"/>
          <p:cNvSpPr/>
          <p:nvPr/>
        </p:nvSpPr>
        <p:spPr>
          <a:xfrm>
            <a:off x="4637314" y="1280302"/>
            <a:ext cx="4201886" cy="3416320"/>
          </a:xfrm>
          <a:prstGeom prst="rect">
            <a:avLst/>
          </a:prstGeom>
        </p:spPr>
        <p:txBody>
          <a:bodyPr wrap="square">
            <a:spAutoFit/>
          </a:bodyPr>
          <a:lstStyle/>
          <a:p>
            <a:pPr marL="274638" indent="-274638"/>
            <a:r>
              <a:rPr lang="nb-NO" b="1" dirty="0">
                <a:latin typeface="Arial" panose="020B0604020202020204" pitchFamily="34" charset="0"/>
                <a:cs typeface="Arial" panose="020B0604020202020204" pitchFamily="34" charset="0"/>
              </a:rPr>
              <a:t>4</a:t>
            </a:r>
            <a:r>
              <a:rPr lang="nb-NO" b="1" dirty="0">
                <a:solidFill>
                  <a:schemeClr val="bg2"/>
                </a:solidFill>
                <a:latin typeface="Arial" panose="020B0604020202020204" pitchFamily="34" charset="0"/>
                <a:cs typeface="Arial" panose="020B0604020202020204" pitchFamily="34" charset="0"/>
              </a:rPr>
              <a:t>. Pengurus dan Anggota Organisasi Sosial dan Politik</a:t>
            </a:r>
          </a:p>
          <a:p>
            <a:pPr marL="617538" lvl="1" indent="-342900">
              <a:buFont typeface="+mj-lt"/>
              <a:buAutoNum type="alphaLcPeriod"/>
            </a:pPr>
            <a:r>
              <a:rPr lang="id-ID" b="1" dirty="0">
                <a:solidFill>
                  <a:schemeClr val="bg2"/>
                </a:solidFill>
                <a:latin typeface="Arial" panose="020B0604020202020204" pitchFamily="34" charset="0"/>
                <a:cs typeface="Arial" panose="020B0604020202020204" pitchFamily="34" charset="0"/>
              </a:rPr>
              <a:t>Keanggotaan Partai Politik</a:t>
            </a:r>
          </a:p>
          <a:p>
            <a:pPr marL="617538" lvl="1" indent="-342900">
              <a:buFont typeface="+mj-lt"/>
              <a:buAutoNum type="alphaLcPeriod"/>
            </a:pPr>
            <a:r>
              <a:rPr lang="id-ID" b="1" dirty="0">
                <a:solidFill>
                  <a:schemeClr val="bg2"/>
                </a:solidFill>
                <a:latin typeface="Arial" panose="020B0604020202020204" pitchFamily="34" charset="0"/>
                <a:cs typeface="Arial" panose="020B0604020202020204" pitchFamily="34" charset="0"/>
              </a:rPr>
              <a:t>Pengurus Harian Parpol</a:t>
            </a:r>
          </a:p>
          <a:p>
            <a:pPr marL="617538" lvl="1" indent="-342900">
              <a:buFont typeface="+mj-lt"/>
              <a:buAutoNum type="alphaLcPeriod"/>
            </a:pPr>
            <a:r>
              <a:rPr lang="id-ID" b="1" dirty="0">
                <a:solidFill>
                  <a:schemeClr val="bg2"/>
                </a:solidFill>
                <a:latin typeface="Arial" panose="020B0604020202020204" pitchFamily="34" charset="0"/>
                <a:cs typeface="Arial" panose="020B0604020202020204" pitchFamily="34" charset="0"/>
              </a:rPr>
              <a:t>Kaukus Perempuan Politik</a:t>
            </a:r>
          </a:p>
          <a:p>
            <a:pPr marL="617538" lvl="1" indent="-342900">
              <a:buFont typeface="+mj-lt"/>
              <a:buAutoNum type="alphaLcPeriod"/>
            </a:pPr>
            <a:r>
              <a:rPr lang="sv-SE" b="1" dirty="0">
                <a:solidFill>
                  <a:schemeClr val="bg2"/>
                </a:solidFill>
                <a:latin typeface="Arial" panose="020B0604020202020204" pitchFamily="34" charset="0"/>
                <a:cs typeface="Arial" panose="020B0604020202020204" pitchFamily="34" charset="0"/>
              </a:rPr>
              <a:t>Tim Badan Pertimbangan Ja</a:t>
            </a:r>
            <a:r>
              <a:rPr lang="id-ID" b="1" dirty="0">
                <a:solidFill>
                  <a:schemeClr val="bg2"/>
                </a:solidFill>
                <a:latin typeface="Arial" panose="020B0604020202020204" pitchFamily="34" charset="0"/>
                <a:cs typeface="Arial" panose="020B0604020202020204" pitchFamily="34" charset="0"/>
              </a:rPr>
              <a:t>-  </a:t>
            </a:r>
            <a:r>
              <a:rPr lang="sv-SE" b="1" dirty="0">
                <a:solidFill>
                  <a:schemeClr val="bg2"/>
                </a:solidFill>
                <a:latin typeface="Arial" panose="020B0604020202020204" pitchFamily="34" charset="0"/>
                <a:cs typeface="Arial" panose="020B0604020202020204" pitchFamily="34" charset="0"/>
              </a:rPr>
              <a:t>batan dan Kepangkatan</a:t>
            </a:r>
          </a:p>
          <a:p>
            <a:pPr marL="617538" lvl="1" indent="-342900">
              <a:buFont typeface="+mj-lt"/>
              <a:buAutoNum type="alphaLcPeriod"/>
            </a:pPr>
            <a:r>
              <a:rPr lang="sv-SE" b="1" dirty="0">
                <a:solidFill>
                  <a:schemeClr val="bg2"/>
                </a:solidFill>
                <a:latin typeface="Arial" panose="020B0604020202020204" pitchFamily="34" charset="0"/>
                <a:cs typeface="Arial" panose="020B0604020202020204" pitchFamily="34" charset="0"/>
              </a:rPr>
              <a:t>BPD (Badan Permusyawaratan Desa)</a:t>
            </a:r>
          </a:p>
          <a:p>
            <a:pPr marL="617538" lvl="1" indent="-342900">
              <a:buFont typeface="+mj-lt"/>
              <a:buAutoNum type="alphaLcPeriod"/>
            </a:pPr>
            <a:r>
              <a:rPr lang="id-ID" b="1" dirty="0">
                <a:solidFill>
                  <a:schemeClr val="bg2"/>
                </a:solidFill>
                <a:latin typeface="Arial" panose="020B0604020202020204" pitchFamily="34" charset="0"/>
                <a:cs typeface="Arial" panose="020B0604020202020204" pitchFamily="34" charset="0"/>
              </a:rPr>
              <a:t>LKMD (Lembaga Ketahanan   Masyarakat Desa)</a:t>
            </a:r>
          </a:p>
          <a:p>
            <a:pPr marL="617538" lvl="1" indent="-342900">
              <a:buFont typeface="+mj-lt"/>
              <a:buAutoNum type="alphaLcPeriod"/>
            </a:pPr>
            <a:r>
              <a:rPr lang="id-ID" b="1" dirty="0">
                <a:solidFill>
                  <a:schemeClr val="bg2"/>
                </a:solidFill>
                <a:latin typeface="Arial" panose="020B0604020202020204" pitchFamily="34" charset="0"/>
                <a:cs typeface="Arial" panose="020B0604020202020204" pitchFamily="34" charset="0"/>
              </a:rPr>
              <a:t>Serikat Pekerja</a:t>
            </a:r>
          </a:p>
        </p:txBody>
      </p:sp>
      <p:pic>
        <p:nvPicPr>
          <p:cNvPr id="291842" name="Picture 2" descr="http://ts1.mm.bing.net/th?id=JN.SSVNCYY9wSwQy9DzAQgCDg&amp;pid=15.1&amp;H=120&amp;W=1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6389" y="4980499"/>
            <a:ext cx="2028825" cy="1206544"/>
          </a:xfrm>
          <a:prstGeom prst="rect">
            <a:avLst/>
          </a:prstGeom>
          <a:noFill/>
          <a:extLst>
            <a:ext uri="{909E8E84-426E-40DD-AFC4-6F175D3DCCD1}">
              <a14:hiddenFill xmlns:a14="http://schemas.microsoft.com/office/drawing/2010/main">
                <a:solidFill>
                  <a:srgbClr val="FFFFFF"/>
                </a:solidFill>
              </a14:hiddenFill>
            </a:ext>
          </a:extLst>
        </p:spPr>
      </p:pic>
      <p:pic>
        <p:nvPicPr>
          <p:cNvPr id="291844" name="Picture 4" descr="http://ts2.mm.bing.net/th?id=JN.NMh1wVn60g7q%2flVrorG0bQ&amp;pid=15.1&amp;H=80&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1537" y="4994663"/>
            <a:ext cx="1896720" cy="1206544"/>
          </a:xfrm>
          <a:prstGeom prst="rect">
            <a:avLst/>
          </a:prstGeom>
          <a:noFill/>
          <a:extLst>
            <a:ext uri="{909E8E84-426E-40DD-AFC4-6F175D3DCCD1}">
              <a14:hiddenFill xmlns:a14="http://schemas.microsoft.com/office/drawing/2010/main">
                <a:solidFill>
                  <a:srgbClr val="FFFFFF"/>
                </a:solidFill>
              </a14:hiddenFill>
            </a:ext>
          </a:extLst>
        </p:spPr>
      </p:pic>
      <p:pic>
        <p:nvPicPr>
          <p:cNvPr id="291846" name="Picture 6" descr="http://ts4.mm.bing.net/th?id=JN.UajFCbTXcol9jczp9GmBzg&amp;pid=15.1&amp;H=125&amp;W=1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6540" y="4985990"/>
            <a:ext cx="1943100" cy="1254371"/>
          </a:xfrm>
          <a:prstGeom prst="rect">
            <a:avLst/>
          </a:prstGeom>
          <a:noFill/>
          <a:extLst>
            <a:ext uri="{909E8E84-426E-40DD-AFC4-6F175D3DCCD1}">
              <a14:hiddenFill xmlns:a14="http://schemas.microsoft.com/office/drawing/2010/main">
                <a:solidFill>
                  <a:srgbClr val="FFFFFF"/>
                </a:solidFill>
              </a14:hiddenFill>
            </a:ext>
          </a:extLst>
        </p:spPr>
      </p:pic>
      <p:pic>
        <p:nvPicPr>
          <p:cNvPr id="291848" name="Picture 8" descr="http://ts2.mm.bing.net/th?id=JN.9JscaTzb8GGvLPPRLrfr7A&amp;pid=15.1&amp;H=160&amp;W=16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856" y="4985990"/>
            <a:ext cx="2176144" cy="1254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72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30629" y="807720"/>
            <a:ext cx="8876211" cy="5379324"/>
          </a:xfrm>
          <a:prstGeom prst="roundRect">
            <a:avLst>
              <a:gd name="adj" fmla="val 3172"/>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 name="Slide Number Placeholder 3"/>
          <p:cNvSpPr>
            <a:spLocks noGrp="1"/>
          </p:cNvSpPr>
          <p:nvPr>
            <p:ph type="sldNum" sz="quarter" idx="12"/>
          </p:nvPr>
        </p:nvSpPr>
        <p:spPr/>
        <p:txBody>
          <a:bodyPr/>
          <a:lstStyle/>
          <a:p>
            <a:fld id="{CF95CE28-3C82-4063-BE78-138580E89A5B}" type="slidenum">
              <a:rPr lang="id-ID" smtClean="0"/>
              <a:t>41</a:t>
            </a:fld>
            <a:endParaRPr lang="id-ID"/>
          </a:p>
        </p:txBody>
      </p:sp>
      <p:grpSp>
        <p:nvGrpSpPr>
          <p:cNvPr id="5" name="Group 72"/>
          <p:cNvGrpSpPr>
            <a:grpSpLocks/>
          </p:cNvGrpSpPr>
          <p:nvPr/>
        </p:nvGrpSpPr>
        <p:grpSpPr bwMode="auto">
          <a:xfrm>
            <a:off x="441961" y="208077"/>
            <a:ext cx="8244840" cy="926705"/>
            <a:chOff x="901" y="891"/>
            <a:chExt cx="3942" cy="415"/>
          </a:xfrm>
        </p:grpSpPr>
        <p:grpSp>
          <p:nvGrpSpPr>
            <p:cNvPr id="6" name="Group 13"/>
            <p:cNvGrpSpPr>
              <a:grpSpLocks/>
            </p:cNvGrpSpPr>
            <p:nvPr/>
          </p:nvGrpSpPr>
          <p:grpSpPr bwMode="auto">
            <a:xfrm>
              <a:off x="901" y="903"/>
              <a:ext cx="3942" cy="403"/>
              <a:chOff x="901" y="893"/>
              <a:chExt cx="3942" cy="391"/>
            </a:xfrm>
          </p:grpSpPr>
          <p:sp>
            <p:nvSpPr>
              <p:cNvPr id="8" name="AutoShape 14"/>
              <p:cNvSpPr>
                <a:spLocks noChangeArrowheads="1"/>
              </p:cNvSpPr>
              <p:nvPr/>
            </p:nvSpPr>
            <p:spPr bwMode="auto">
              <a:xfrm>
                <a:off x="901" y="893"/>
                <a:ext cx="3942" cy="391"/>
              </a:xfrm>
              <a:prstGeom prst="roundRect">
                <a:avLst>
                  <a:gd name="adj" fmla="val 50000"/>
                </a:avLst>
              </a:prstGeom>
              <a:gradFill rotWithShape="1">
                <a:gsLst>
                  <a:gs pos="0">
                    <a:srgbClr val="4C3913"/>
                  </a:gs>
                  <a:gs pos="50000">
                    <a:srgbClr val="7E5F20"/>
                  </a:gs>
                  <a:gs pos="100000">
                    <a:srgbClr val="4C3913"/>
                  </a:gs>
                </a:gsLst>
                <a:lin ang="0" scaled="1"/>
              </a:gradFill>
              <a:ln w="28575" algn="ctr">
                <a:noFill/>
                <a:round/>
                <a:headEnd/>
                <a:tailEnd/>
              </a:ln>
              <a:effectLst>
                <a:prstShdw prst="shdw17" dist="17961" dir="2700000">
                  <a:srgbClr val="4C3913"/>
                </a:prstShdw>
              </a:effectLst>
            </p:spPr>
            <p:txBody>
              <a:bodyPr rot="10800000" wrap="none" anchor="ctr"/>
              <a:lstStyle/>
              <a:p>
                <a:endParaRPr lang="en-US"/>
              </a:p>
            </p:txBody>
          </p:sp>
          <p:sp>
            <p:nvSpPr>
              <p:cNvPr id="9" name="AutoShape 15"/>
              <p:cNvSpPr>
                <a:spLocks noChangeArrowheads="1"/>
              </p:cNvSpPr>
              <p:nvPr/>
            </p:nvSpPr>
            <p:spPr bwMode="auto">
              <a:xfrm>
                <a:off x="1020" y="899"/>
                <a:ext cx="3704" cy="152"/>
              </a:xfrm>
              <a:prstGeom prst="roundRect">
                <a:avLst>
                  <a:gd name="adj" fmla="val 50000"/>
                </a:avLst>
              </a:prstGeom>
              <a:gradFill rotWithShape="1">
                <a:gsLst>
                  <a:gs pos="0">
                    <a:schemeClr val="bg1">
                      <a:alpha val="39999"/>
                    </a:schemeClr>
                  </a:gs>
                  <a:gs pos="100000">
                    <a:schemeClr val="bg1">
                      <a:gamma/>
                      <a:shade val="46275"/>
                      <a:invGamma/>
                      <a:alpha val="0"/>
                    </a:schemeClr>
                  </a:gs>
                </a:gsLst>
                <a:lin ang="5400000" scaled="1"/>
              </a:gradFill>
              <a:ln w="9525">
                <a:noFill/>
                <a:round/>
                <a:headEnd/>
                <a:tailEnd/>
              </a:ln>
              <a:effectLst/>
            </p:spPr>
            <p:txBody>
              <a:bodyPr wrap="none" anchor="ctr"/>
              <a:lstStyle/>
              <a:p>
                <a:pPr>
                  <a:defRPr/>
                </a:pPr>
                <a:endParaRPr lang="en-US"/>
              </a:p>
            </p:txBody>
          </p:sp>
        </p:grpSp>
        <p:sp>
          <p:nvSpPr>
            <p:cNvPr id="7" name="Text Box 16"/>
            <p:cNvSpPr txBox="1">
              <a:spLocks noChangeArrowheads="1"/>
            </p:cNvSpPr>
            <p:nvPr/>
          </p:nvSpPr>
          <p:spPr bwMode="auto">
            <a:xfrm>
              <a:off x="1020" y="891"/>
              <a:ext cx="3575" cy="386"/>
            </a:xfrm>
            <a:prstGeom prst="rect">
              <a:avLst/>
            </a:prstGeom>
            <a:noFill/>
            <a:ln w="9525">
              <a:noFill/>
              <a:miter lim="800000"/>
              <a:headEnd/>
              <a:tailEnd/>
            </a:ln>
            <a:effectLst>
              <a:outerShdw dist="17961" dir="2700000" algn="ctr" rotWithShape="0">
                <a:schemeClr val="tx1"/>
              </a:outerShdw>
            </a:effectLst>
          </p:spPr>
          <p:txBody>
            <a:bodyPr wrap="square">
              <a:spAutoFit/>
            </a:bodyPr>
            <a:lstStyle/>
            <a:p>
              <a:pPr algn="ctr">
                <a:spcBef>
                  <a:spcPct val="50000"/>
                </a:spcBef>
                <a:defRPr/>
              </a:pPr>
              <a:r>
                <a:rPr lang="id-ID" altLang="ko-KR" sz="2000" b="1" dirty="0">
                  <a:solidFill>
                    <a:schemeClr val="bg1"/>
                  </a:solidFill>
                  <a:latin typeface="Arial" charset="0"/>
                  <a:ea typeface="굴림" pitchFamily="50" charset="-127"/>
                </a:rPr>
                <a:t>DAFTAR JENIS DATA TERPILAH</a:t>
              </a:r>
            </a:p>
            <a:p>
              <a:pPr algn="ctr">
                <a:spcBef>
                  <a:spcPct val="50000"/>
                </a:spcBef>
                <a:defRPr/>
              </a:pPr>
              <a:r>
                <a:rPr lang="id-ID" altLang="ko-KR" sz="2000" b="1" dirty="0">
                  <a:solidFill>
                    <a:schemeClr val="bg1"/>
                  </a:solidFill>
                  <a:latin typeface="Arial" charset="0"/>
                  <a:ea typeface="굴림" pitchFamily="50" charset="-127"/>
                </a:rPr>
                <a:t>BIDANG HUKUM DAN SOSIAL BUDAYA</a:t>
              </a:r>
              <a:endParaRPr lang="en-US" altLang="ko-KR" sz="2000" b="1" dirty="0">
                <a:solidFill>
                  <a:schemeClr val="bg1"/>
                </a:solidFill>
                <a:latin typeface="Arial" charset="0"/>
                <a:ea typeface="굴림" pitchFamily="50" charset="-127"/>
              </a:endParaRPr>
            </a:p>
          </p:txBody>
        </p:sp>
      </p:grpSp>
      <p:sp>
        <p:nvSpPr>
          <p:cNvPr id="11" name="Rectangle 10"/>
          <p:cNvSpPr/>
          <p:nvPr/>
        </p:nvSpPr>
        <p:spPr>
          <a:xfrm>
            <a:off x="568369" y="1454822"/>
            <a:ext cx="7599731" cy="4401205"/>
          </a:xfrm>
          <a:prstGeom prst="rect">
            <a:avLst/>
          </a:prstGeom>
        </p:spPr>
        <p:txBody>
          <a:bodyPr wrap="square">
            <a:spAutoFit/>
          </a:bodyPr>
          <a:lstStyle/>
          <a:p>
            <a:pPr marL="274638" indent="-274638">
              <a:buAutoNum type="arabicPeriod"/>
            </a:pPr>
            <a:r>
              <a:rPr lang="id-ID" sz="2000" b="1" dirty="0">
                <a:latin typeface="Arial" panose="020B0604020202020204" pitchFamily="34" charset="0"/>
                <a:cs typeface="Arial" panose="020B0604020202020204" pitchFamily="34" charset="0"/>
              </a:rPr>
              <a:t>Penghuni Lembaga Pemasyarakatan (Lapas)</a:t>
            </a:r>
          </a:p>
          <a:p>
            <a:pPr marL="457200" indent="-457200">
              <a:buAutoNum type="arabicPeriod"/>
            </a:pPr>
            <a:endParaRPr lang="id-ID" sz="2000" b="1" dirty="0">
              <a:latin typeface="Arial" panose="020B0604020202020204" pitchFamily="34" charset="0"/>
              <a:cs typeface="Arial" panose="020B0604020202020204" pitchFamily="34" charset="0"/>
            </a:endParaRPr>
          </a:p>
          <a:p>
            <a:r>
              <a:rPr lang="fi-FI" sz="2000" b="1" dirty="0">
                <a:latin typeface="Arial" panose="020B0604020202020204" pitchFamily="34" charset="0"/>
                <a:cs typeface="Arial" panose="020B0604020202020204" pitchFamily="34" charset="0"/>
              </a:rPr>
              <a:t>2. Penghuni Rumah Tahanan (Rutan)</a:t>
            </a:r>
            <a:endParaRPr lang="id-ID" sz="2000" b="1" dirty="0">
              <a:latin typeface="Arial" panose="020B0604020202020204" pitchFamily="34" charset="0"/>
              <a:cs typeface="Arial" panose="020B0604020202020204" pitchFamily="34" charset="0"/>
            </a:endParaRPr>
          </a:p>
          <a:p>
            <a:endParaRPr lang="fi-FI" sz="2000" b="1" dirty="0">
              <a:latin typeface="Arial" panose="020B0604020202020204" pitchFamily="34" charset="0"/>
              <a:cs typeface="Arial" panose="020B0604020202020204" pitchFamily="34" charset="0"/>
            </a:endParaRPr>
          </a:p>
          <a:p>
            <a:r>
              <a:rPr lang="fi-FI" sz="2000" b="1" dirty="0">
                <a:latin typeface="Arial" panose="020B0604020202020204" pitchFamily="34" charset="0"/>
                <a:cs typeface="Arial" panose="020B0604020202020204" pitchFamily="34" charset="0"/>
              </a:rPr>
              <a:t>3. Penduduk Lanjut Usia (Lansia)</a:t>
            </a:r>
            <a:endParaRPr lang="id-ID" sz="2000" b="1" dirty="0">
              <a:latin typeface="Arial" panose="020B0604020202020204" pitchFamily="34" charset="0"/>
              <a:cs typeface="Arial" panose="020B0604020202020204" pitchFamily="34" charset="0"/>
            </a:endParaRPr>
          </a:p>
          <a:p>
            <a:pPr marL="274638" lvl="1"/>
            <a:r>
              <a:rPr lang="nb-NO" sz="2000" b="1" dirty="0">
                <a:latin typeface="Arial" panose="020B0604020202020204" pitchFamily="34" charset="0"/>
                <a:cs typeface="Arial" panose="020B0604020202020204" pitchFamily="34" charset="0"/>
              </a:rPr>
              <a:t>a. Penduduk Lansia menurut pendidikan yang ditamatkan</a:t>
            </a:r>
          </a:p>
          <a:p>
            <a:pPr marL="274638" lvl="1"/>
            <a:r>
              <a:rPr lang="id-ID" sz="2000" b="1" dirty="0">
                <a:latin typeface="Arial" panose="020B0604020202020204" pitchFamily="34" charset="0"/>
                <a:cs typeface="Arial" panose="020B0604020202020204" pitchFamily="34" charset="0"/>
              </a:rPr>
              <a:t>b. Penduduk Lansia menurut aktivitas yang dilakukan</a:t>
            </a:r>
          </a:p>
          <a:p>
            <a:pPr marL="274638" lvl="1"/>
            <a:r>
              <a:rPr lang="fi-FI" sz="2000" b="1" dirty="0">
                <a:latin typeface="Arial" panose="020B0604020202020204" pitchFamily="34" charset="0"/>
                <a:cs typeface="Arial" panose="020B0604020202020204" pitchFamily="34" charset="0"/>
              </a:rPr>
              <a:t>c. Angka Kesakitan Lansia (</a:t>
            </a:r>
            <a:r>
              <a:rPr lang="fi-FI" sz="2000" b="1" i="1" dirty="0">
                <a:latin typeface="Arial" panose="020B0604020202020204" pitchFamily="34" charset="0"/>
                <a:cs typeface="Arial" panose="020B0604020202020204" pitchFamily="34" charset="0"/>
              </a:rPr>
              <a:t>morbiditas</a:t>
            </a:r>
            <a:r>
              <a:rPr lang="fi-FI" sz="2000" b="1" dirty="0">
                <a:latin typeface="Arial" panose="020B0604020202020204" pitchFamily="34" charset="0"/>
                <a:cs typeface="Arial" panose="020B0604020202020204" pitchFamily="34" charset="0"/>
              </a:rPr>
              <a:t>)</a:t>
            </a:r>
            <a:endParaRPr lang="id-ID" sz="2000" b="1" dirty="0">
              <a:latin typeface="Arial" panose="020B0604020202020204" pitchFamily="34" charset="0"/>
              <a:cs typeface="Arial" panose="020B0604020202020204" pitchFamily="34" charset="0"/>
            </a:endParaRPr>
          </a:p>
          <a:p>
            <a:pPr marL="274638" lvl="1"/>
            <a:endParaRPr lang="fi-FI" sz="2000" b="1" dirty="0">
              <a:latin typeface="Arial" panose="020B0604020202020204" pitchFamily="34" charset="0"/>
              <a:cs typeface="Arial" panose="020B0604020202020204" pitchFamily="34" charset="0"/>
            </a:endParaRPr>
          </a:p>
          <a:p>
            <a:r>
              <a:rPr lang="id-ID" sz="2000" b="1" dirty="0">
                <a:latin typeface="Arial" panose="020B0604020202020204" pitchFamily="34" charset="0"/>
                <a:cs typeface="Arial" panose="020B0604020202020204" pitchFamily="34" charset="0"/>
              </a:rPr>
              <a:t>4. Penyandang Cacat (Penca)</a:t>
            </a:r>
          </a:p>
          <a:p>
            <a:pPr marL="274638" lvl="1"/>
            <a:r>
              <a:rPr lang="id-ID" sz="2000" b="1" dirty="0">
                <a:latin typeface="Arial" panose="020B0604020202020204" pitchFamily="34" charset="0"/>
                <a:cs typeface="Arial" panose="020B0604020202020204" pitchFamily="34" charset="0"/>
              </a:rPr>
              <a:t>a. Penca menurut pendidikan yang ditamatkan</a:t>
            </a:r>
          </a:p>
          <a:p>
            <a:pPr marL="274638" lvl="1"/>
            <a:r>
              <a:rPr lang="id-ID" sz="2000" b="1" dirty="0">
                <a:latin typeface="Arial" panose="020B0604020202020204" pitchFamily="34" charset="0"/>
                <a:cs typeface="Arial" panose="020B0604020202020204" pitchFamily="34" charset="0"/>
              </a:rPr>
              <a:t>b. Penca menurut aktivitas yang dilakukan</a:t>
            </a:r>
          </a:p>
          <a:p>
            <a:pPr marL="274638" lvl="1"/>
            <a:endParaRPr lang="id-ID" sz="2000" b="1" dirty="0">
              <a:latin typeface="Arial" panose="020B0604020202020204" pitchFamily="34" charset="0"/>
              <a:cs typeface="Arial" panose="020B0604020202020204" pitchFamily="34" charset="0"/>
            </a:endParaRPr>
          </a:p>
          <a:p>
            <a:r>
              <a:rPr lang="id-ID" sz="2000" b="1" dirty="0">
                <a:latin typeface="Arial" panose="020B0604020202020204" pitchFamily="34" charset="0"/>
                <a:cs typeface="Arial" panose="020B0604020202020204" pitchFamily="34" charset="0"/>
              </a:rPr>
              <a:t>5. Pengungsi akibat konflik/bencana</a:t>
            </a:r>
          </a:p>
        </p:txBody>
      </p:sp>
      <p:pic>
        <p:nvPicPr>
          <p:cNvPr id="290818" name="Picture 2" descr="http://seputaraceh.com/wp-content/uploads/2014/03/Orang-lanjut-usia-300x2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4619" y="3808172"/>
            <a:ext cx="2002182" cy="1845867"/>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pic>
        <p:nvPicPr>
          <p:cNvPr id="290820" name="Picture 4" descr="http://ts2.mm.bing.net/th?id=JN.806FrabhUW2CnyPlNSJ54w&amp;pid=15.1&amp;H=96&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3190" y="1454822"/>
            <a:ext cx="2533650" cy="152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63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30629" y="807720"/>
            <a:ext cx="8876211" cy="5379324"/>
          </a:xfrm>
          <a:prstGeom prst="roundRect">
            <a:avLst>
              <a:gd name="adj" fmla="val 3172"/>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 name="Slide Number Placeholder 3"/>
          <p:cNvSpPr>
            <a:spLocks noGrp="1"/>
          </p:cNvSpPr>
          <p:nvPr>
            <p:ph type="sldNum" sz="quarter" idx="12"/>
          </p:nvPr>
        </p:nvSpPr>
        <p:spPr/>
        <p:txBody>
          <a:bodyPr/>
          <a:lstStyle/>
          <a:p>
            <a:fld id="{CF95CE28-3C82-4063-BE78-138580E89A5B}" type="slidenum">
              <a:rPr lang="id-ID" smtClean="0"/>
              <a:t>42</a:t>
            </a:fld>
            <a:endParaRPr lang="id-ID"/>
          </a:p>
        </p:txBody>
      </p:sp>
      <p:grpSp>
        <p:nvGrpSpPr>
          <p:cNvPr id="5" name="Group 72"/>
          <p:cNvGrpSpPr>
            <a:grpSpLocks/>
          </p:cNvGrpSpPr>
          <p:nvPr/>
        </p:nvGrpSpPr>
        <p:grpSpPr bwMode="auto">
          <a:xfrm>
            <a:off x="441961" y="208077"/>
            <a:ext cx="8244840" cy="926705"/>
            <a:chOff x="901" y="891"/>
            <a:chExt cx="3942" cy="415"/>
          </a:xfrm>
        </p:grpSpPr>
        <p:grpSp>
          <p:nvGrpSpPr>
            <p:cNvPr id="6" name="Group 13"/>
            <p:cNvGrpSpPr>
              <a:grpSpLocks/>
            </p:cNvGrpSpPr>
            <p:nvPr/>
          </p:nvGrpSpPr>
          <p:grpSpPr bwMode="auto">
            <a:xfrm>
              <a:off x="901" y="903"/>
              <a:ext cx="3942" cy="403"/>
              <a:chOff x="901" y="893"/>
              <a:chExt cx="3942" cy="391"/>
            </a:xfrm>
          </p:grpSpPr>
          <p:sp>
            <p:nvSpPr>
              <p:cNvPr id="8" name="AutoShape 14"/>
              <p:cNvSpPr>
                <a:spLocks noChangeArrowheads="1"/>
              </p:cNvSpPr>
              <p:nvPr/>
            </p:nvSpPr>
            <p:spPr bwMode="auto">
              <a:xfrm>
                <a:off x="901" y="893"/>
                <a:ext cx="3942" cy="391"/>
              </a:xfrm>
              <a:prstGeom prst="roundRect">
                <a:avLst>
                  <a:gd name="adj" fmla="val 50000"/>
                </a:avLst>
              </a:prstGeom>
              <a:gradFill rotWithShape="1">
                <a:gsLst>
                  <a:gs pos="0">
                    <a:srgbClr val="4C3913"/>
                  </a:gs>
                  <a:gs pos="50000">
                    <a:srgbClr val="7E5F20"/>
                  </a:gs>
                  <a:gs pos="100000">
                    <a:srgbClr val="4C3913"/>
                  </a:gs>
                </a:gsLst>
                <a:lin ang="0" scaled="1"/>
              </a:gradFill>
              <a:ln w="28575" algn="ctr">
                <a:noFill/>
                <a:round/>
                <a:headEnd/>
                <a:tailEnd/>
              </a:ln>
              <a:effectLst>
                <a:prstShdw prst="shdw17" dist="17961" dir="2700000">
                  <a:srgbClr val="4C3913"/>
                </a:prstShdw>
              </a:effectLst>
            </p:spPr>
            <p:txBody>
              <a:bodyPr rot="10800000" wrap="none" anchor="ctr"/>
              <a:lstStyle/>
              <a:p>
                <a:endParaRPr lang="en-US"/>
              </a:p>
            </p:txBody>
          </p:sp>
          <p:sp>
            <p:nvSpPr>
              <p:cNvPr id="9" name="AutoShape 15"/>
              <p:cNvSpPr>
                <a:spLocks noChangeArrowheads="1"/>
              </p:cNvSpPr>
              <p:nvPr/>
            </p:nvSpPr>
            <p:spPr bwMode="auto">
              <a:xfrm>
                <a:off x="1020" y="899"/>
                <a:ext cx="3704" cy="152"/>
              </a:xfrm>
              <a:prstGeom prst="roundRect">
                <a:avLst>
                  <a:gd name="adj" fmla="val 50000"/>
                </a:avLst>
              </a:prstGeom>
              <a:gradFill rotWithShape="1">
                <a:gsLst>
                  <a:gs pos="0">
                    <a:schemeClr val="bg1">
                      <a:alpha val="39999"/>
                    </a:schemeClr>
                  </a:gs>
                  <a:gs pos="100000">
                    <a:schemeClr val="bg1">
                      <a:gamma/>
                      <a:shade val="46275"/>
                      <a:invGamma/>
                      <a:alpha val="0"/>
                    </a:schemeClr>
                  </a:gs>
                </a:gsLst>
                <a:lin ang="5400000" scaled="1"/>
              </a:gradFill>
              <a:ln w="9525">
                <a:noFill/>
                <a:round/>
                <a:headEnd/>
                <a:tailEnd/>
              </a:ln>
              <a:effectLst/>
            </p:spPr>
            <p:txBody>
              <a:bodyPr wrap="none" anchor="ctr"/>
              <a:lstStyle/>
              <a:p>
                <a:pPr>
                  <a:defRPr/>
                </a:pPr>
                <a:endParaRPr lang="en-US"/>
              </a:p>
            </p:txBody>
          </p:sp>
        </p:grpSp>
        <p:sp>
          <p:nvSpPr>
            <p:cNvPr id="7" name="Text Box 16"/>
            <p:cNvSpPr txBox="1">
              <a:spLocks noChangeArrowheads="1"/>
            </p:cNvSpPr>
            <p:nvPr/>
          </p:nvSpPr>
          <p:spPr bwMode="auto">
            <a:xfrm>
              <a:off x="1020" y="891"/>
              <a:ext cx="3575" cy="386"/>
            </a:xfrm>
            <a:prstGeom prst="rect">
              <a:avLst/>
            </a:prstGeom>
            <a:noFill/>
            <a:ln w="9525">
              <a:noFill/>
              <a:miter lim="800000"/>
              <a:headEnd/>
              <a:tailEnd/>
            </a:ln>
            <a:effectLst>
              <a:outerShdw dist="17961" dir="2700000" algn="ctr" rotWithShape="0">
                <a:schemeClr val="tx1"/>
              </a:outerShdw>
            </a:effectLst>
          </p:spPr>
          <p:txBody>
            <a:bodyPr wrap="square">
              <a:spAutoFit/>
            </a:bodyPr>
            <a:lstStyle/>
            <a:p>
              <a:pPr algn="ctr">
                <a:spcBef>
                  <a:spcPct val="50000"/>
                </a:spcBef>
                <a:defRPr/>
              </a:pPr>
              <a:r>
                <a:rPr lang="id-ID" altLang="ko-KR" sz="2000" b="1" dirty="0">
                  <a:solidFill>
                    <a:schemeClr val="bg1"/>
                  </a:solidFill>
                  <a:latin typeface="Arial" charset="0"/>
                  <a:ea typeface="굴림" pitchFamily="50" charset="-127"/>
                </a:rPr>
                <a:t>DAFTAR JENIS DATA TERPILAH</a:t>
              </a:r>
            </a:p>
            <a:p>
              <a:pPr algn="ctr">
                <a:spcBef>
                  <a:spcPct val="50000"/>
                </a:spcBef>
                <a:defRPr/>
              </a:pPr>
              <a:r>
                <a:rPr lang="id-ID" altLang="ko-KR" sz="2000" b="1" dirty="0">
                  <a:solidFill>
                    <a:schemeClr val="bg1"/>
                  </a:solidFill>
                  <a:latin typeface="Arial" charset="0"/>
                  <a:ea typeface="굴림" pitchFamily="50" charset="-127"/>
                </a:rPr>
                <a:t>BIDANG KEKERASAN TERHADAP PEREMPUAN</a:t>
              </a:r>
              <a:endParaRPr lang="en-US" altLang="ko-KR" sz="2000" b="1" dirty="0">
                <a:solidFill>
                  <a:schemeClr val="bg1"/>
                </a:solidFill>
                <a:latin typeface="Arial" charset="0"/>
                <a:ea typeface="굴림" pitchFamily="50" charset="-127"/>
              </a:endParaRPr>
            </a:p>
          </p:txBody>
        </p:sp>
      </p:grpSp>
      <p:sp>
        <p:nvSpPr>
          <p:cNvPr id="11" name="Rectangle 10"/>
          <p:cNvSpPr/>
          <p:nvPr/>
        </p:nvSpPr>
        <p:spPr>
          <a:xfrm>
            <a:off x="568369" y="1378183"/>
            <a:ext cx="7869539" cy="4708981"/>
          </a:xfrm>
          <a:prstGeom prst="rect">
            <a:avLst/>
          </a:prstGeom>
        </p:spPr>
        <p:txBody>
          <a:bodyPr wrap="square">
            <a:spAutoFit/>
          </a:bodyPr>
          <a:lstStyle/>
          <a:p>
            <a:r>
              <a:rPr lang="it-IT" sz="2000" b="1" dirty="0">
                <a:solidFill>
                  <a:srgbClr val="FF0000"/>
                </a:solidFill>
                <a:latin typeface="Arial" panose="020B0604020202020204" pitchFamily="34" charset="0"/>
                <a:cs typeface="Arial" panose="020B0604020202020204" pitchFamily="34" charset="0"/>
              </a:rPr>
              <a:t>1. </a:t>
            </a:r>
            <a:r>
              <a:rPr lang="id-ID" sz="2000" b="1" dirty="0">
                <a:solidFill>
                  <a:srgbClr val="FF0000"/>
                </a:solidFill>
                <a:latin typeface="Arial" panose="020B0604020202020204" pitchFamily="34" charset="0"/>
                <a:cs typeface="Arial" panose="020B0604020202020204" pitchFamily="34" charset="0"/>
              </a:rPr>
              <a:t>Korban</a:t>
            </a:r>
          </a:p>
          <a:p>
            <a:pPr marL="625475" lvl="1" indent="-350838">
              <a:buFont typeface="+mj-lt"/>
              <a:buAutoNum type="alphaLcPeriod"/>
            </a:pPr>
            <a:r>
              <a:rPr lang="id-ID" sz="2000" b="1" dirty="0">
                <a:latin typeface="Arial" panose="020B0604020202020204" pitchFamily="34" charset="0"/>
                <a:cs typeface="Arial" panose="020B0604020202020204" pitchFamily="34" charset="0"/>
              </a:rPr>
              <a:t>Umur: Anak (0&lt;18 Tahun), Remaja (18-&lt;25 Tahun); dan       (25 Tahun ke atas)</a:t>
            </a:r>
          </a:p>
          <a:p>
            <a:pPr marL="625475" lvl="1" indent="-350838">
              <a:buFont typeface="+mj-lt"/>
              <a:buAutoNum type="alphaLcPeriod"/>
            </a:pPr>
            <a:r>
              <a:rPr lang="id-ID" sz="2000" b="1" dirty="0">
                <a:latin typeface="Arial" panose="020B0604020202020204" pitchFamily="34" charset="0"/>
                <a:cs typeface="Arial" panose="020B0604020202020204" pitchFamily="34" charset="0"/>
              </a:rPr>
              <a:t>Tingkat Pendidikan</a:t>
            </a:r>
          </a:p>
          <a:p>
            <a:pPr marL="625475" lvl="1" indent="-350838">
              <a:buFont typeface="+mj-lt"/>
              <a:buAutoNum type="alphaLcPeriod"/>
            </a:pPr>
            <a:r>
              <a:rPr lang="id-ID" sz="2000" b="1" dirty="0">
                <a:latin typeface="Arial" panose="020B0604020202020204" pitchFamily="34" charset="0"/>
                <a:cs typeface="Arial" panose="020B0604020202020204" pitchFamily="34" charset="0"/>
              </a:rPr>
              <a:t>Status Pekerjaan</a:t>
            </a:r>
          </a:p>
          <a:p>
            <a:pPr marL="625475" lvl="1" indent="-350838">
              <a:buFont typeface="+mj-lt"/>
              <a:buAutoNum type="alphaLcPeriod"/>
            </a:pPr>
            <a:r>
              <a:rPr lang="id-ID" sz="2000" b="1" dirty="0">
                <a:latin typeface="Arial" panose="020B0604020202020204" pitchFamily="34" charset="0"/>
                <a:cs typeface="Arial" panose="020B0604020202020204" pitchFamily="34" charset="0"/>
              </a:rPr>
              <a:t>Status Perkawinan</a:t>
            </a:r>
          </a:p>
          <a:p>
            <a:pPr marL="625475" lvl="1" indent="-350838">
              <a:buFont typeface="+mj-lt"/>
              <a:buAutoNum type="alphaLcPeriod"/>
            </a:pPr>
            <a:r>
              <a:rPr lang="id-ID" sz="2000" b="1" dirty="0">
                <a:latin typeface="Arial" panose="020B0604020202020204" pitchFamily="34" charset="0"/>
                <a:cs typeface="Arial" panose="020B0604020202020204" pitchFamily="34" charset="0"/>
              </a:rPr>
              <a:t>Jenis Kekerasan</a:t>
            </a:r>
          </a:p>
          <a:p>
            <a:pPr marL="625475" lvl="1" indent="-350838">
              <a:buFont typeface="+mj-lt"/>
              <a:buAutoNum type="alphaLcPeriod"/>
            </a:pPr>
            <a:r>
              <a:rPr lang="id-ID" sz="2000" b="1" dirty="0">
                <a:latin typeface="Arial" panose="020B0604020202020204" pitchFamily="34" charset="0"/>
                <a:cs typeface="Arial" panose="020B0604020202020204" pitchFamily="34" charset="0"/>
              </a:rPr>
              <a:t>Tempat Kejadian</a:t>
            </a:r>
          </a:p>
          <a:p>
            <a:pPr marL="625475" indent="-350838">
              <a:buFont typeface="+mj-lt"/>
              <a:buAutoNum type="alphaLcPeriod"/>
            </a:pPr>
            <a:r>
              <a:rPr lang="id-ID" sz="2000" b="1" dirty="0">
                <a:latin typeface="Arial" panose="020B0604020202020204" pitchFamily="34" charset="0"/>
                <a:cs typeface="Arial" panose="020B0604020202020204" pitchFamily="34" charset="0"/>
              </a:rPr>
              <a:t>Jenis Pelayanan yang diberikan</a:t>
            </a:r>
          </a:p>
          <a:p>
            <a:pPr marL="625475" indent="-350838">
              <a:buFont typeface="+mj-lt"/>
              <a:buAutoNum type="alphaLcPeriod"/>
            </a:pPr>
            <a:r>
              <a:rPr lang="id-ID" sz="2000" b="1" dirty="0">
                <a:latin typeface="Arial" panose="020B0604020202020204" pitchFamily="34" charset="0"/>
                <a:cs typeface="Arial" panose="020B0604020202020204" pitchFamily="34" charset="0"/>
              </a:rPr>
              <a:t>Frekuensi Kekerasan</a:t>
            </a:r>
          </a:p>
          <a:p>
            <a:r>
              <a:rPr lang="id-ID" sz="2000" b="1" dirty="0">
                <a:solidFill>
                  <a:srgbClr val="FF0000"/>
                </a:solidFill>
                <a:latin typeface="Arial" panose="020B0604020202020204" pitchFamily="34" charset="0"/>
                <a:cs typeface="Arial" panose="020B0604020202020204" pitchFamily="34" charset="0"/>
              </a:rPr>
              <a:t>2.</a:t>
            </a:r>
            <a:r>
              <a:rPr lang="id-ID" sz="2000" b="1" dirty="0">
                <a:latin typeface="Arial" panose="020B0604020202020204" pitchFamily="34" charset="0"/>
                <a:cs typeface="Arial" panose="020B0604020202020204" pitchFamily="34" charset="0"/>
              </a:rPr>
              <a:t> </a:t>
            </a:r>
            <a:r>
              <a:rPr lang="id-ID" sz="2000" b="1" dirty="0">
                <a:solidFill>
                  <a:srgbClr val="FF0000"/>
                </a:solidFill>
                <a:latin typeface="Arial" panose="020B0604020202020204" pitchFamily="34" charset="0"/>
                <a:cs typeface="Arial" panose="020B0604020202020204" pitchFamily="34" charset="0"/>
              </a:rPr>
              <a:t>Pelaku</a:t>
            </a:r>
          </a:p>
          <a:p>
            <a:pPr marL="274638" lvl="1"/>
            <a:r>
              <a:rPr lang="id-ID" sz="2000" b="1" dirty="0">
                <a:solidFill>
                  <a:srgbClr val="002060"/>
                </a:solidFill>
                <a:latin typeface="Arial" panose="020B0604020202020204" pitchFamily="34" charset="0"/>
                <a:cs typeface="Arial" panose="020B0604020202020204" pitchFamily="34" charset="0"/>
              </a:rPr>
              <a:t>a. Tingkat Pendidikan</a:t>
            </a:r>
          </a:p>
          <a:p>
            <a:pPr marL="274638" lvl="1"/>
            <a:r>
              <a:rPr lang="id-ID" sz="2000" b="1" dirty="0">
                <a:solidFill>
                  <a:srgbClr val="002060"/>
                </a:solidFill>
                <a:latin typeface="Arial" panose="020B0604020202020204" pitchFamily="34" charset="0"/>
                <a:cs typeface="Arial" panose="020B0604020202020204" pitchFamily="34" charset="0"/>
              </a:rPr>
              <a:t>b. Status Pekerjaan</a:t>
            </a:r>
          </a:p>
          <a:p>
            <a:pPr marL="274638" lvl="1"/>
            <a:r>
              <a:rPr lang="id-ID" sz="2000" b="1" dirty="0">
                <a:solidFill>
                  <a:srgbClr val="002060"/>
                </a:solidFill>
                <a:latin typeface="Arial" panose="020B0604020202020204" pitchFamily="34" charset="0"/>
                <a:cs typeface="Arial" panose="020B0604020202020204" pitchFamily="34" charset="0"/>
              </a:rPr>
              <a:t>c. Hubungan dengan Korban</a:t>
            </a:r>
          </a:p>
          <a:p>
            <a:pPr marL="274638" lvl="1"/>
            <a:r>
              <a:rPr lang="id-ID" sz="2000" b="1" dirty="0">
                <a:solidFill>
                  <a:srgbClr val="002060"/>
                </a:solidFill>
                <a:latin typeface="Arial" panose="020B0604020202020204" pitchFamily="34" charset="0"/>
                <a:cs typeface="Arial" panose="020B0604020202020204" pitchFamily="34" charset="0"/>
              </a:rPr>
              <a:t>d. Kebangsaan</a:t>
            </a:r>
          </a:p>
        </p:txBody>
      </p:sp>
      <p:pic>
        <p:nvPicPr>
          <p:cNvPr id="289794" name="Picture 2" descr="http://ts2.mm.bing.net/th?id=JN.qg8ODiJFKK0ZgjArPHrWdw&amp;pid=15.1&amp;H=89&amp;W=160"/>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6568440" y="2107971"/>
            <a:ext cx="2118361" cy="17569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9796" name="Picture 4" descr="http://ts2.mm.bing.net/th?id=JN.Djz%2b2DWq%2b3dR07jtwCPv%2fg&amp;pid=15.1&amp;H=132&amp;W=160"/>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4564381" y="4373562"/>
            <a:ext cx="4122420" cy="171360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1"/>
          <p:cNvPicPr>
            <a:picLocks noChangeAspect="1" noChangeArrowheads="1"/>
          </p:cNvPicPr>
          <p:nvPr/>
        </p:nvPicPr>
        <p:blipFill>
          <a:blip cstate="print"/>
          <a:srcRect/>
          <a:stretch>
            <a:fillRect/>
          </a:stretch>
        </p:blipFill>
        <p:spPr bwMode="auto">
          <a:xfrm>
            <a:off x="4503138" y="2107971"/>
            <a:ext cx="2065302" cy="17569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7899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style.rotation</p:attrName>
                                        </p:attrNameLst>
                                      </p:cBhvr>
                                      <p:tavLst>
                                        <p:tav tm="0">
                                          <p:val>
                                            <p:fltVal val="90"/>
                                          </p:val>
                                        </p:tav>
                                        <p:tav tm="100000">
                                          <p:val>
                                            <p:fltVal val="0"/>
                                          </p:val>
                                        </p:tav>
                                      </p:tavLst>
                                    </p:anim>
                                    <p:animEffect transition="in" filter="fade">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 name="Group 2"/>
          <p:cNvGrpSpPr/>
          <p:nvPr/>
        </p:nvGrpSpPr>
        <p:grpSpPr>
          <a:xfrm>
            <a:off x="10715" y="345113"/>
            <a:ext cx="9133284" cy="6108696"/>
            <a:chOff x="2744521" y="1376773"/>
            <a:chExt cx="6707000" cy="4784198"/>
          </a:xfrm>
        </p:grpSpPr>
        <p:sp>
          <p:nvSpPr>
            <p:cNvPr id="8194" name="Text Box 2"/>
            <p:cNvSpPr txBox="1">
              <a:spLocks noChangeArrowheads="1"/>
            </p:cNvSpPr>
            <p:nvPr/>
          </p:nvSpPr>
          <p:spPr bwMode="auto">
            <a:xfrm>
              <a:off x="6320786" y="3132017"/>
              <a:ext cx="90011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ClrTx/>
                <a:buFontTx/>
                <a:buNone/>
                <a:defRPr/>
              </a:pPr>
              <a:r>
                <a:rPr lang="en-US" altLang="en-US" sz="4000" b="1" dirty="0">
                  <a:solidFill>
                    <a:srgbClr val="FFFFFF"/>
                  </a:solidFill>
                  <a:cs typeface="Arial" panose="020B0604020202020204" pitchFamily="34" charset="0"/>
                </a:rPr>
                <a:t>KHA</a:t>
              </a:r>
              <a:endParaRPr lang="en-US" altLang="en-US" sz="4000" b="1" dirty="0">
                <a:solidFill>
                  <a:srgbClr val="FFFFFF"/>
                </a:solidFill>
                <a:latin typeface="Tahoma" panose="020B0604030504040204" pitchFamily="34" charset="0"/>
                <a:cs typeface="Arial" panose="020B0604020202020204" pitchFamily="34" charset="0"/>
              </a:endParaRPr>
            </a:p>
          </p:txBody>
        </p:sp>
        <p:sp>
          <p:nvSpPr>
            <p:cNvPr id="4099" name="Text Box 3"/>
            <p:cNvSpPr txBox="1">
              <a:spLocks noChangeArrowheads="1"/>
            </p:cNvSpPr>
            <p:nvPr/>
          </p:nvSpPr>
          <p:spPr bwMode="auto">
            <a:xfrm>
              <a:off x="8169275" y="2128053"/>
              <a:ext cx="1200150" cy="326274"/>
            </a:xfrm>
            <a:prstGeom prst="rect">
              <a:avLst/>
            </a:prstGeom>
            <a:solidFill>
              <a:srgbClr val="FF0000"/>
            </a:solidFill>
            <a:ln w="9525">
              <a:noFill/>
              <a:miter lim="800000"/>
              <a:headEnd/>
              <a:tailEnd/>
            </a:ln>
            <a:scene3d>
              <a:camera prst="orthographicFront"/>
              <a:lightRig rig="threePt" dir="t"/>
            </a:scene3d>
            <a:sp3d>
              <a:bevelT/>
            </a:sp3d>
          </p:spPr>
          <p:txBody>
            <a:bodyPr/>
            <a:lstStyle/>
            <a:p>
              <a:pPr algn="ctr" fontAlgn="base">
                <a:spcBef>
                  <a:spcPct val="0"/>
                </a:spcBef>
                <a:spcAft>
                  <a:spcPct val="0"/>
                </a:spcAft>
                <a:defRPr/>
              </a:pPr>
              <a:r>
                <a:rPr lang="en-US" sz="2000" b="1" dirty="0">
                  <a:solidFill>
                    <a:srgbClr val="FFFFFF"/>
                  </a:solidFill>
                  <a:ea typeface="Times New Roman" pitchFamily="18" charset="0"/>
                  <a:cs typeface="Arial" charset="0"/>
                </a:rPr>
                <a:t>II. </a:t>
              </a:r>
              <a:r>
                <a:rPr lang="en-US" sz="2000" b="1" dirty="0" err="1">
                  <a:solidFill>
                    <a:srgbClr val="FFFFFF"/>
                  </a:solidFill>
                  <a:ea typeface="Times New Roman" pitchFamily="18" charset="0"/>
                  <a:cs typeface="Arial" charset="0"/>
                </a:rPr>
                <a:t>Definisi</a:t>
              </a:r>
              <a:r>
                <a:rPr lang="en-US" sz="2000" b="1" dirty="0">
                  <a:solidFill>
                    <a:srgbClr val="FFFFFF"/>
                  </a:solidFill>
                  <a:ea typeface="Times New Roman" pitchFamily="18" charset="0"/>
                  <a:cs typeface="Arial" charset="0"/>
                </a:rPr>
                <a:t> </a:t>
              </a:r>
              <a:r>
                <a:rPr lang="en-US" sz="2000" b="1" dirty="0" err="1">
                  <a:solidFill>
                    <a:srgbClr val="FFFFFF"/>
                  </a:solidFill>
                  <a:ea typeface="Times New Roman" pitchFamily="18" charset="0"/>
                  <a:cs typeface="Arial" charset="0"/>
                </a:rPr>
                <a:t>Anak</a:t>
              </a:r>
              <a:endParaRPr lang="en-US" sz="2000" b="1" dirty="0">
                <a:solidFill>
                  <a:srgbClr val="FFFFFF"/>
                </a:solidFill>
                <a:ea typeface="Times New Roman" pitchFamily="18" charset="0"/>
                <a:cs typeface="Arial" charset="0"/>
              </a:endParaRPr>
            </a:p>
          </p:txBody>
        </p:sp>
        <p:sp>
          <p:nvSpPr>
            <p:cNvPr id="4100" name="Text Box 4"/>
            <p:cNvSpPr txBox="1">
              <a:spLocks noChangeArrowheads="1"/>
            </p:cNvSpPr>
            <p:nvPr/>
          </p:nvSpPr>
          <p:spPr bwMode="auto">
            <a:xfrm>
              <a:off x="7394886" y="1376773"/>
              <a:ext cx="1585913" cy="613953"/>
            </a:xfrm>
            <a:prstGeom prst="rect">
              <a:avLst/>
            </a:prstGeom>
            <a:solidFill>
              <a:srgbClr val="FF0000"/>
            </a:solidFill>
            <a:ln w="9525">
              <a:noFill/>
              <a:miter lim="800000"/>
              <a:headEnd/>
              <a:tailEnd/>
            </a:ln>
            <a:scene3d>
              <a:camera prst="orthographicFront"/>
              <a:lightRig rig="threePt" dir="t"/>
            </a:scene3d>
            <a:sp3d>
              <a:bevelT/>
            </a:sp3d>
          </p:spPr>
          <p:txBody>
            <a:bodyPr/>
            <a:lstStyle/>
            <a:p>
              <a:pPr algn="ctr" fontAlgn="base">
                <a:spcBef>
                  <a:spcPct val="0"/>
                </a:spcBef>
                <a:spcAft>
                  <a:spcPct val="0"/>
                </a:spcAft>
                <a:defRPr/>
              </a:pPr>
              <a:r>
                <a:rPr lang="en-US" sz="2000" b="1" dirty="0">
                  <a:solidFill>
                    <a:srgbClr val="FFFFFF"/>
                  </a:solidFill>
                  <a:ea typeface="Times New Roman" pitchFamily="18" charset="0"/>
                  <a:cs typeface="Arial" charset="0"/>
                </a:rPr>
                <a:t>I. </a:t>
              </a:r>
              <a:r>
                <a:rPr lang="en-US" sz="2000" b="1" dirty="0" err="1">
                  <a:solidFill>
                    <a:srgbClr val="FFFFFF"/>
                  </a:solidFill>
                  <a:ea typeface="Times New Roman" pitchFamily="18" charset="0"/>
                  <a:cs typeface="Arial" charset="0"/>
                </a:rPr>
                <a:t>Langkah-Langkah</a:t>
              </a:r>
              <a:r>
                <a:rPr lang="en-US" sz="2000" b="1" dirty="0">
                  <a:solidFill>
                    <a:srgbClr val="FFFFFF"/>
                  </a:solidFill>
                  <a:ea typeface="Times New Roman" pitchFamily="18" charset="0"/>
                  <a:cs typeface="Arial" charset="0"/>
                </a:rPr>
                <a:t> </a:t>
              </a:r>
              <a:r>
                <a:rPr lang="en-US" sz="2000" b="1" dirty="0" err="1">
                  <a:solidFill>
                    <a:srgbClr val="FFFFFF"/>
                  </a:solidFill>
                  <a:ea typeface="Times New Roman" pitchFamily="18" charset="0"/>
                  <a:cs typeface="Arial" charset="0"/>
                </a:rPr>
                <a:t>Umum</a:t>
              </a:r>
              <a:r>
                <a:rPr lang="en-US" sz="2000" b="1" dirty="0">
                  <a:solidFill>
                    <a:srgbClr val="FFFFFF"/>
                  </a:solidFill>
                  <a:ea typeface="Times New Roman" pitchFamily="18" charset="0"/>
                  <a:cs typeface="Arial" charset="0"/>
                </a:rPr>
                <a:t> </a:t>
              </a:r>
              <a:r>
                <a:rPr lang="en-US" sz="2000" b="1" dirty="0" err="1">
                  <a:solidFill>
                    <a:srgbClr val="FFFFFF"/>
                  </a:solidFill>
                  <a:ea typeface="Times New Roman" pitchFamily="18" charset="0"/>
                  <a:cs typeface="Arial" charset="0"/>
                </a:rPr>
                <a:t>Implementasi</a:t>
              </a:r>
              <a:endParaRPr lang="en-US" sz="2000" b="1" dirty="0">
                <a:solidFill>
                  <a:srgbClr val="FFFFFF"/>
                </a:solidFill>
                <a:ea typeface="Times New Roman" pitchFamily="18" charset="0"/>
                <a:cs typeface="Arial" charset="0"/>
              </a:endParaRPr>
            </a:p>
          </p:txBody>
        </p:sp>
        <p:sp>
          <p:nvSpPr>
            <p:cNvPr id="4102" name="Text Box 6"/>
            <p:cNvSpPr txBox="1">
              <a:spLocks noChangeArrowheads="1"/>
            </p:cNvSpPr>
            <p:nvPr/>
          </p:nvSpPr>
          <p:spPr bwMode="auto">
            <a:xfrm>
              <a:off x="8079921" y="2614613"/>
              <a:ext cx="1371600" cy="700855"/>
            </a:xfrm>
            <a:prstGeom prst="rect">
              <a:avLst/>
            </a:prstGeom>
            <a:solidFill>
              <a:srgbClr val="FF0000"/>
            </a:solidFill>
            <a:ln w="9525">
              <a:noFill/>
              <a:miter lim="800000"/>
              <a:headEnd/>
              <a:tailEnd/>
            </a:ln>
            <a:scene3d>
              <a:camera prst="orthographicFront"/>
              <a:lightRig rig="threePt" dir="t"/>
            </a:scene3d>
            <a:sp3d>
              <a:bevelT/>
            </a:sp3d>
          </p:spPr>
          <p:txBody>
            <a:bodyPr/>
            <a:lstStyle/>
            <a:p>
              <a:pPr fontAlgn="base">
                <a:spcBef>
                  <a:spcPct val="0"/>
                </a:spcBef>
                <a:spcAft>
                  <a:spcPct val="0"/>
                </a:spcAft>
                <a:defRPr/>
              </a:pPr>
              <a:r>
                <a:rPr lang="en-US" sz="2000" b="1" dirty="0">
                  <a:solidFill>
                    <a:srgbClr val="FFFFFF"/>
                  </a:solidFill>
                  <a:ea typeface="Times New Roman" pitchFamily="18" charset="0"/>
                  <a:cs typeface="Arial" charset="0"/>
                </a:rPr>
                <a:t>III. </a:t>
              </a:r>
              <a:r>
                <a:rPr lang="en-US" sz="2000" b="1" dirty="0" err="1">
                  <a:solidFill>
                    <a:srgbClr val="FFFFFF"/>
                  </a:solidFill>
                  <a:ea typeface="Times New Roman" pitchFamily="18" charset="0"/>
                  <a:cs typeface="Arial" charset="0"/>
                </a:rPr>
                <a:t>Prinsip-Prinsip</a:t>
              </a:r>
              <a:r>
                <a:rPr lang="en-US" sz="2000" b="1" dirty="0">
                  <a:solidFill>
                    <a:srgbClr val="FFFFFF"/>
                  </a:solidFill>
                  <a:ea typeface="Times New Roman" pitchFamily="18" charset="0"/>
                  <a:cs typeface="Arial" charset="0"/>
                </a:rPr>
                <a:t> </a:t>
              </a:r>
              <a:r>
                <a:rPr lang="en-US" sz="2000" b="1" dirty="0" err="1">
                  <a:solidFill>
                    <a:srgbClr val="FFFFFF"/>
                  </a:solidFill>
                  <a:ea typeface="Times New Roman" pitchFamily="18" charset="0"/>
                  <a:cs typeface="Arial" charset="0"/>
                </a:rPr>
                <a:t>Umum</a:t>
              </a:r>
              <a:r>
                <a:rPr lang="en-US" sz="2000" b="1" dirty="0">
                  <a:solidFill>
                    <a:srgbClr val="FFFFFF"/>
                  </a:solidFill>
                  <a:ea typeface="Times New Roman" pitchFamily="18" charset="0"/>
                  <a:cs typeface="Arial" charset="0"/>
                </a:rPr>
                <a:t> KHA</a:t>
              </a:r>
            </a:p>
          </p:txBody>
        </p:sp>
        <p:sp>
          <p:nvSpPr>
            <p:cNvPr id="4103" name="Text Box 7"/>
            <p:cNvSpPr txBox="1">
              <a:spLocks noChangeArrowheads="1"/>
            </p:cNvSpPr>
            <p:nvPr/>
          </p:nvSpPr>
          <p:spPr bwMode="auto">
            <a:xfrm>
              <a:off x="8079921" y="3414260"/>
              <a:ext cx="1371600" cy="621568"/>
            </a:xfrm>
            <a:prstGeom prst="rect">
              <a:avLst/>
            </a:prstGeom>
            <a:solidFill>
              <a:srgbClr val="7030A0"/>
            </a:solidFill>
            <a:ln w="9525">
              <a:noFill/>
              <a:miter lim="800000"/>
              <a:headEnd/>
              <a:tailEnd/>
            </a:ln>
            <a:scene3d>
              <a:camera prst="orthographicFront"/>
              <a:lightRig rig="threePt" dir="t"/>
            </a:scene3d>
            <a:sp3d>
              <a:bevelT prst="relaxedInset"/>
            </a:sp3d>
          </p:spPr>
          <p:txBody>
            <a:bodyPr/>
            <a:lstStyle/>
            <a:p>
              <a:pPr fontAlgn="base">
                <a:spcBef>
                  <a:spcPct val="0"/>
                </a:spcBef>
                <a:spcAft>
                  <a:spcPct val="0"/>
                </a:spcAft>
                <a:defRPr/>
              </a:pPr>
              <a:r>
                <a:rPr lang="en-US" sz="2000" b="1" dirty="0">
                  <a:solidFill>
                    <a:srgbClr val="FFFFFF"/>
                  </a:solidFill>
                  <a:ea typeface="Times New Roman" pitchFamily="18" charset="0"/>
                  <a:cs typeface="Arial" charset="0"/>
                </a:rPr>
                <a:t>IV. </a:t>
              </a:r>
              <a:r>
                <a:rPr lang="en-US" sz="2000" b="1" dirty="0" err="1">
                  <a:solidFill>
                    <a:srgbClr val="FFFFFF"/>
                  </a:solidFill>
                  <a:ea typeface="Times New Roman" pitchFamily="18" charset="0"/>
                  <a:cs typeface="Arial" charset="0"/>
                </a:rPr>
                <a:t>Hak</a:t>
              </a:r>
              <a:r>
                <a:rPr lang="en-US" sz="2000" b="1" dirty="0">
                  <a:solidFill>
                    <a:srgbClr val="FFFFFF"/>
                  </a:solidFill>
                  <a:ea typeface="Times New Roman" pitchFamily="18" charset="0"/>
                  <a:cs typeface="Arial" charset="0"/>
                </a:rPr>
                <a:t> </a:t>
              </a:r>
              <a:r>
                <a:rPr lang="en-US" sz="2000" b="1" dirty="0" err="1">
                  <a:solidFill>
                    <a:srgbClr val="FFFFFF"/>
                  </a:solidFill>
                  <a:ea typeface="Times New Roman" pitchFamily="18" charset="0"/>
                  <a:cs typeface="Arial" charset="0"/>
                </a:rPr>
                <a:t>Sipil</a:t>
              </a:r>
              <a:r>
                <a:rPr lang="en-US" sz="2000" b="1" dirty="0">
                  <a:solidFill>
                    <a:srgbClr val="FFFFFF"/>
                  </a:solidFill>
                  <a:ea typeface="Times New Roman" pitchFamily="18" charset="0"/>
                  <a:cs typeface="Arial" charset="0"/>
                </a:rPr>
                <a:t> </a:t>
              </a:r>
              <a:r>
                <a:rPr lang="en-US" sz="2000" b="1" dirty="0" err="1">
                  <a:solidFill>
                    <a:srgbClr val="FFFFFF"/>
                  </a:solidFill>
                  <a:ea typeface="Times New Roman" pitchFamily="18" charset="0"/>
                  <a:cs typeface="Arial" charset="0"/>
                </a:rPr>
                <a:t>dan</a:t>
              </a:r>
              <a:r>
                <a:rPr lang="en-US" sz="2000" b="1" dirty="0">
                  <a:solidFill>
                    <a:srgbClr val="FFFFFF"/>
                  </a:solidFill>
                  <a:ea typeface="Times New Roman" pitchFamily="18" charset="0"/>
                  <a:cs typeface="Arial" charset="0"/>
                </a:rPr>
                <a:t> </a:t>
              </a:r>
              <a:r>
                <a:rPr lang="en-US" sz="2000" b="1" dirty="0" err="1">
                  <a:solidFill>
                    <a:srgbClr val="FFFFFF"/>
                  </a:solidFill>
                  <a:ea typeface="Times New Roman" pitchFamily="18" charset="0"/>
                  <a:cs typeface="Arial" charset="0"/>
                </a:rPr>
                <a:t>Kebebasan</a:t>
              </a:r>
              <a:endParaRPr lang="en-US" sz="2000" b="1" dirty="0">
                <a:solidFill>
                  <a:srgbClr val="FFFFFF"/>
                </a:solidFill>
                <a:ea typeface="Times New Roman" pitchFamily="18" charset="0"/>
                <a:cs typeface="Arial" charset="0"/>
              </a:endParaRPr>
            </a:p>
          </p:txBody>
        </p:sp>
        <p:sp>
          <p:nvSpPr>
            <p:cNvPr id="4104" name="Text Box 8"/>
            <p:cNvSpPr txBox="1">
              <a:spLocks noChangeArrowheads="1"/>
            </p:cNvSpPr>
            <p:nvPr/>
          </p:nvSpPr>
          <p:spPr bwMode="auto">
            <a:xfrm>
              <a:off x="5801825" y="5143149"/>
              <a:ext cx="1411775" cy="1017822"/>
            </a:xfrm>
            <a:prstGeom prst="rect">
              <a:avLst/>
            </a:prstGeom>
            <a:solidFill>
              <a:srgbClr val="7030A0"/>
            </a:solidFill>
            <a:ln w="9525">
              <a:noFill/>
              <a:miter lim="800000"/>
              <a:headEnd/>
              <a:tailEnd/>
            </a:ln>
            <a:scene3d>
              <a:camera prst="orthographicFront"/>
              <a:lightRig rig="threePt" dir="t"/>
            </a:scene3d>
            <a:sp3d>
              <a:bevelT prst="relaxedInset"/>
            </a:sp3d>
          </p:spPr>
          <p:txBody>
            <a:bodyPr/>
            <a:lstStyle/>
            <a:p>
              <a:pPr fontAlgn="base">
                <a:spcBef>
                  <a:spcPct val="0"/>
                </a:spcBef>
                <a:spcAft>
                  <a:spcPct val="0"/>
                </a:spcAft>
                <a:tabLst>
                  <a:tab pos="128588" algn="l"/>
                </a:tabLst>
                <a:defRPr/>
              </a:pPr>
              <a:r>
                <a:rPr lang="fi-FI" sz="2000" b="1" dirty="0">
                  <a:solidFill>
                    <a:srgbClr val="FFFFFF"/>
                  </a:solidFill>
                  <a:ea typeface="Times New Roman" pitchFamily="18" charset="0"/>
                  <a:cs typeface="Arial" charset="0"/>
                </a:rPr>
                <a:t>VII. Pendidikan, Waktu Luang &amp; Kegiatan Budaya</a:t>
              </a:r>
            </a:p>
          </p:txBody>
        </p:sp>
        <p:sp>
          <p:nvSpPr>
            <p:cNvPr id="4105" name="Text Box 9"/>
            <p:cNvSpPr txBox="1">
              <a:spLocks noChangeArrowheads="1"/>
            </p:cNvSpPr>
            <p:nvPr/>
          </p:nvSpPr>
          <p:spPr bwMode="auto">
            <a:xfrm>
              <a:off x="7291858" y="4141561"/>
              <a:ext cx="2159663" cy="641578"/>
            </a:xfrm>
            <a:prstGeom prst="rect">
              <a:avLst/>
            </a:prstGeom>
            <a:solidFill>
              <a:srgbClr val="7030A0"/>
            </a:solidFill>
            <a:ln w="9525">
              <a:noFill/>
              <a:miter lim="800000"/>
              <a:headEnd/>
              <a:tailEnd/>
            </a:ln>
            <a:scene3d>
              <a:camera prst="orthographicFront"/>
              <a:lightRig rig="threePt" dir="t"/>
            </a:scene3d>
            <a:sp3d>
              <a:bevelT prst="relaxedInset"/>
            </a:sp3d>
          </p:spPr>
          <p:txBody>
            <a:bodyPr/>
            <a:lstStyle/>
            <a:p>
              <a:pPr algn="ctr" fontAlgn="base">
                <a:spcBef>
                  <a:spcPct val="0"/>
                </a:spcBef>
                <a:spcAft>
                  <a:spcPct val="0"/>
                </a:spcAft>
                <a:defRPr/>
              </a:pPr>
              <a:r>
                <a:rPr lang="en-US" sz="2000" b="1" dirty="0">
                  <a:solidFill>
                    <a:srgbClr val="FFFFFF"/>
                  </a:solidFill>
                  <a:ea typeface="Times New Roman" pitchFamily="18" charset="0"/>
                  <a:cs typeface="Arial" charset="0"/>
                </a:rPr>
                <a:t>V. </a:t>
              </a:r>
              <a:r>
                <a:rPr lang="en-US" sz="2000" b="1" dirty="0" err="1">
                  <a:solidFill>
                    <a:srgbClr val="FFFFFF"/>
                  </a:solidFill>
                  <a:ea typeface="Times New Roman" pitchFamily="18" charset="0"/>
                  <a:cs typeface="Arial" charset="0"/>
                </a:rPr>
                <a:t>Lingkungan</a:t>
              </a:r>
              <a:r>
                <a:rPr lang="en-US" sz="2000" b="1" dirty="0">
                  <a:solidFill>
                    <a:srgbClr val="FFFFFF"/>
                  </a:solidFill>
                  <a:ea typeface="Times New Roman" pitchFamily="18" charset="0"/>
                  <a:cs typeface="Arial" charset="0"/>
                </a:rPr>
                <a:t> </a:t>
              </a:r>
              <a:r>
                <a:rPr lang="en-US" sz="2000" b="1" dirty="0" err="1">
                  <a:solidFill>
                    <a:srgbClr val="FFFFFF"/>
                  </a:solidFill>
                  <a:ea typeface="Times New Roman" pitchFamily="18" charset="0"/>
                  <a:cs typeface="Arial" charset="0"/>
                </a:rPr>
                <a:t>keluarga</a:t>
              </a:r>
              <a:r>
                <a:rPr lang="en-US" sz="2000" b="1" dirty="0">
                  <a:solidFill>
                    <a:srgbClr val="FFFFFF"/>
                  </a:solidFill>
                  <a:ea typeface="Times New Roman" pitchFamily="18" charset="0"/>
                  <a:cs typeface="Arial" charset="0"/>
                </a:rPr>
                <a:t> </a:t>
              </a:r>
              <a:r>
                <a:rPr lang="en-US" sz="2000" b="1" dirty="0" err="1">
                  <a:solidFill>
                    <a:srgbClr val="FFFFFF"/>
                  </a:solidFill>
                  <a:ea typeface="Times New Roman" pitchFamily="18" charset="0"/>
                  <a:cs typeface="Arial" charset="0"/>
                </a:rPr>
                <a:t>dan</a:t>
              </a:r>
              <a:r>
                <a:rPr lang="en-US" sz="2000" b="1" dirty="0">
                  <a:solidFill>
                    <a:srgbClr val="FFFFFF"/>
                  </a:solidFill>
                  <a:ea typeface="Times New Roman" pitchFamily="18" charset="0"/>
                  <a:cs typeface="Arial" charset="0"/>
                </a:rPr>
                <a:t> </a:t>
              </a:r>
              <a:r>
                <a:rPr lang="en-US" sz="2000" b="1" dirty="0" err="1">
                  <a:solidFill>
                    <a:srgbClr val="FFFFFF"/>
                  </a:solidFill>
                  <a:ea typeface="Times New Roman" pitchFamily="18" charset="0"/>
                  <a:cs typeface="Arial" charset="0"/>
                </a:rPr>
                <a:t>pengasuhan</a:t>
              </a:r>
              <a:r>
                <a:rPr lang="en-US" sz="2000" b="1" dirty="0">
                  <a:solidFill>
                    <a:srgbClr val="FFFFFF"/>
                  </a:solidFill>
                  <a:ea typeface="Times New Roman" pitchFamily="18" charset="0"/>
                  <a:cs typeface="Arial" charset="0"/>
                </a:rPr>
                <a:t> </a:t>
              </a:r>
              <a:r>
                <a:rPr lang="en-US" sz="2000" b="1" dirty="0" err="1">
                  <a:solidFill>
                    <a:srgbClr val="FFFFFF"/>
                  </a:solidFill>
                  <a:ea typeface="Times New Roman" pitchFamily="18" charset="0"/>
                  <a:cs typeface="Arial" charset="0"/>
                </a:rPr>
                <a:t>alternatif</a:t>
              </a:r>
              <a:endParaRPr lang="en-US" sz="2000" b="1" dirty="0">
                <a:solidFill>
                  <a:srgbClr val="FFFFFF"/>
                </a:solidFill>
                <a:ea typeface="Times New Roman" pitchFamily="18" charset="0"/>
                <a:cs typeface="Arial" charset="0"/>
              </a:endParaRPr>
            </a:p>
          </p:txBody>
        </p:sp>
        <p:sp>
          <p:nvSpPr>
            <p:cNvPr id="8213" name="Line 10"/>
            <p:cNvSpPr>
              <a:spLocks noChangeShapeType="1"/>
            </p:cNvSpPr>
            <p:nvPr/>
          </p:nvSpPr>
          <p:spPr bwMode="auto">
            <a:xfrm flipH="1">
              <a:off x="6696075" y="1886533"/>
              <a:ext cx="698810" cy="1097967"/>
            </a:xfrm>
            <a:prstGeom prst="line">
              <a:avLst/>
            </a:prstGeom>
            <a:noFill/>
            <a:ln w="98425">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1013">
                <a:solidFill>
                  <a:srgbClr val="FFFFFF"/>
                </a:solidFill>
                <a:cs typeface="Arial" panose="020B0604020202020204" pitchFamily="34" charset="0"/>
              </a:endParaRPr>
            </a:p>
          </p:txBody>
        </p:sp>
        <p:sp>
          <p:nvSpPr>
            <p:cNvPr id="8214" name="Line 12"/>
            <p:cNvSpPr>
              <a:spLocks noChangeShapeType="1"/>
            </p:cNvSpPr>
            <p:nvPr/>
          </p:nvSpPr>
          <p:spPr bwMode="auto">
            <a:xfrm flipH="1" flipV="1">
              <a:off x="6805613" y="3821114"/>
              <a:ext cx="433549" cy="628649"/>
            </a:xfrm>
            <a:prstGeom prst="line">
              <a:avLst/>
            </a:prstGeom>
            <a:noFill/>
            <a:ln w="98425">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1013">
                <a:solidFill>
                  <a:srgbClr val="FFFFFF"/>
                </a:solidFill>
                <a:cs typeface="Arial" panose="020B0604020202020204" pitchFamily="34" charset="0"/>
              </a:endParaRPr>
            </a:p>
          </p:txBody>
        </p:sp>
        <p:sp>
          <p:nvSpPr>
            <p:cNvPr id="8215" name="Line 13"/>
            <p:cNvSpPr>
              <a:spLocks noChangeShapeType="1"/>
            </p:cNvSpPr>
            <p:nvPr/>
          </p:nvSpPr>
          <p:spPr bwMode="auto">
            <a:xfrm flipH="1">
              <a:off x="7167562" y="2330667"/>
              <a:ext cx="1001712" cy="747497"/>
            </a:xfrm>
            <a:prstGeom prst="line">
              <a:avLst/>
            </a:prstGeom>
            <a:noFill/>
            <a:ln w="98425">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1013">
                <a:solidFill>
                  <a:srgbClr val="FFFFFF"/>
                </a:solidFill>
                <a:cs typeface="Arial" panose="020B0604020202020204" pitchFamily="34" charset="0"/>
              </a:endParaRPr>
            </a:p>
          </p:txBody>
        </p:sp>
        <p:sp>
          <p:nvSpPr>
            <p:cNvPr id="8216" name="Rectangle 14"/>
            <p:cNvSpPr>
              <a:spLocks noChangeArrowheads="1"/>
            </p:cNvSpPr>
            <p:nvPr/>
          </p:nvSpPr>
          <p:spPr bwMode="auto">
            <a:xfrm>
              <a:off x="3652838" y="1520467"/>
              <a:ext cx="135657" cy="194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fontAlgn="base">
                <a:spcBef>
                  <a:spcPct val="0"/>
                </a:spcBef>
                <a:spcAft>
                  <a:spcPct val="0"/>
                </a:spcAft>
                <a:buClrTx/>
                <a:buFontTx/>
                <a:buNone/>
                <a:defRPr/>
              </a:pPr>
              <a:endParaRPr lang="id-ID" altLang="en-US" sz="1013" b="1">
                <a:solidFill>
                  <a:srgbClr val="FFFFFF"/>
                </a:solidFill>
                <a:cs typeface="Arial" panose="020B0604020202020204" pitchFamily="34" charset="0"/>
              </a:endParaRPr>
            </a:p>
          </p:txBody>
        </p:sp>
        <p:sp>
          <p:nvSpPr>
            <p:cNvPr id="8217" name="Rectangle 15"/>
            <p:cNvSpPr>
              <a:spLocks noChangeArrowheads="1"/>
            </p:cNvSpPr>
            <p:nvPr/>
          </p:nvSpPr>
          <p:spPr bwMode="auto">
            <a:xfrm>
              <a:off x="3652838" y="1545942"/>
              <a:ext cx="135657" cy="39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fontAlgn="base">
                <a:spcBef>
                  <a:spcPct val="0"/>
                </a:spcBef>
                <a:spcAft>
                  <a:spcPct val="0"/>
                </a:spcAft>
                <a:buClrTx/>
                <a:buFontTx/>
                <a:buNone/>
                <a:defRPr/>
              </a:pPr>
              <a:br>
                <a:rPr lang="en-US" altLang="en-US" sz="619" b="1">
                  <a:solidFill>
                    <a:srgbClr val="FFFFFF"/>
                  </a:solidFill>
                  <a:cs typeface="Arial" panose="020B0604020202020204" pitchFamily="34" charset="0"/>
                </a:rPr>
              </a:br>
              <a:endParaRPr lang="en-US" altLang="en-US" sz="1013" b="1">
                <a:solidFill>
                  <a:srgbClr val="FFFFFF"/>
                </a:solidFill>
                <a:cs typeface="Arial" panose="020B0604020202020204" pitchFamily="34" charset="0"/>
              </a:endParaRPr>
            </a:p>
            <a:p>
              <a:pPr eaLnBrk="0" fontAlgn="base" hangingPunct="0">
                <a:spcBef>
                  <a:spcPct val="0"/>
                </a:spcBef>
                <a:spcAft>
                  <a:spcPct val="0"/>
                </a:spcAft>
                <a:buClrTx/>
                <a:buFontTx/>
                <a:buNone/>
                <a:defRPr/>
              </a:pPr>
              <a:endParaRPr lang="en-US" altLang="en-US" sz="1013" b="1">
                <a:solidFill>
                  <a:srgbClr val="FFFFFF"/>
                </a:solidFill>
                <a:cs typeface="Arial" panose="020B0604020202020204" pitchFamily="34" charset="0"/>
              </a:endParaRPr>
            </a:p>
          </p:txBody>
        </p:sp>
        <p:sp>
          <p:nvSpPr>
            <p:cNvPr id="8218" name="Rectangle 16"/>
            <p:cNvSpPr>
              <a:spLocks noChangeArrowheads="1"/>
            </p:cNvSpPr>
            <p:nvPr/>
          </p:nvSpPr>
          <p:spPr bwMode="auto">
            <a:xfrm>
              <a:off x="4446588" y="2178644"/>
              <a:ext cx="135657" cy="43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fontAlgn="base">
                <a:spcBef>
                  <a:spcPct val="0"/>
                </a:spcBef>
                <a:spcAft>
                  <a:spcPct val="0"/>
                </a:spcAft>
                <a:buClrTx/>
                <a:buFontTx/>
                <a:buNone/>
                <a:defRPr/>
              </a:pPr>
              <a:br>
                <a:rPr lang="en-US" altLang="en-US" sz="1013" b="1">
                  <a:solidFill>
                    <a:srgbClr val="FFFFFF"/>
                  </a:solidFill>
                  <a:cs typeface="Arial" panose="020B0604020202020204" pitchFamily="34" charset="0"/>
                </a:rPr>
              </a:br>
              <a:endParaRPr lang="en-US" altLang="en-US" sz="1013" b="1">
                <a:solidFill>
                  <a:srgbClr val="FFFFFF"/>
                </a:solidFill>
                <a:cs typeface="Arial" panose="020B0604020202020204" pitchFamily="34" charset="0"/>
              </a:endParaRPr>
            </a:p>
            <a:p>
              <a:pPr eaLnBrk="0" fontAlgn="base" hangingPunct="0">
                <a:spcBef>
                  <a:spcPct val="0"/>
                </a:spcBef>
                <a:spcAft>
                  <a:spcPct val="0"/>
                </a:spcAft>
                <a:buClrTx/>
                <a:buFontTx/>
                <a:buNone/>
                <a:defRPr/>
              </a:pPr>
              <a:endParaRPr lang="en-US" altLang="en-US" sz="1013" b="1">
                <a:solidFill>
                  <a:srgbClr val="FFFFFF"/>
                </a:solidFill>
                <a:cs typeface="Arial" panose="020B0604020202020204" pitchFamily="34" charset="0"/>
              </a:endParaRPr>
            </a:p>
          </p:txBody>
        </p:sp>
        <p:sp>
          <p:nvSpPr>
            <p:cNvPr id="8219" name="Rectangle 17"/>
            <p:cNvSpPr>
              <a:spLocks noChangeArrowheads="1"/>
            </p:cNvSpPr>
            <p:nvPr/>
          </p:nvSpPr>
          <p:spPr bwMode="auto">
            <a:xfrm>
              <a:off x="4446588" y="2677833"/>
              <a:ext cx="135657" cy="316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fontAlgn="base">
                <a:spcBef>
                  <a:spcPct val="0"/>
                </a:spcBef>
                <a:spcAft>
                  <a:spcPct val="0"/>
                </a:spcAft>
                <a:buClrTx/>
                <a:buFontTx/>
                <a:buNone/>
                <a:defRPr/>
              </a:pPr>
              <a:endParaRPr lang="en-US" altLang="en-US" sz="1013" b="1">
                <a:solidFill>
                  <a:srgbClr val="FFFFFF"/>
                </a:solidFill>
                <a:cs typeface="Arial" panose="020B0604020202020204" pitchFamily="34" charset="0"/>
              </a:endParaRPr>
            </a:p>
            <a:p>
              <a:pPr eaLnBrk="0" fontAlgn="base" hangingPunct="0">
                <a:spcBef>
                  <a:spcPct val="0"/>
                </a:spcBef>
                <a:spcAft>
                  <a:spcPct val="0"/>
                </a:spcAft>
                <a:buClrTx/>
                <a:buFontTx/>
                <a:buNone/>
                <a:defRPr/>
              </a:pPr>
              <a:endParaRPr lang="en-US" altLang="en-US" sz="1013" b="1">
                <a:solidFill>
                  <a:srgbClr val="FFFFFF"/>
                </a:solidFill>
                <a:cs typeface="Arial" panose="020B0604020202020204" pitchFamily="34" charset="0"/>
              </a:endParaRPr>
            </a:p>
          </p:txBody>
        </p:sp>
        <p:sp>
          <p:nvSpPr>
            <p:cNvPr id="8220" name="Rectangle 18"/>
            <p:cNvSpPr>
              <a:spLocks noChangeArrowheads="1"/>
            </p:cNvSpPr>
            <p:nvPr/>
          </p:nvSpPr>
          <p:spPr bwMode="auto">
            <a:xfrm>
              <a:off x="3652838" y="4651812"/>
              <a:ext cx="135657" cy="194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fontAlgn="base">
                <a:spcBef>
                  <a:spcPct val="0"/>
                </a:spcBef>
                <a:spcAft>
                  <a:spcPct val="0"/>
                </a:spcAft>
                <a:buClrTx/>
                <a:buFontTx/>
                <a:buNone/>
                <a:defRPr/>
              </a:pPr>
              <a:endParaRPr lang="id-ID" altLang="en-US" sz="1013" b="1">
                <a:solidFill>
                  <a:srgbClr val="FFFFFF"/>
                </a:solidFill>
                <a:cs typeface="Arial" panose="020B0604020202020204" pitchFamily="34" charset="0"/>
              </a:endParaRPr>
            </a:p>
          </p:txBody>
        </p:sp>
        <p:sp>
          <p:nvSpPr>
            <p:cNvPr id="8221" name="Rectangle 19"/>
            <p:cNvSpPr>
              <a:spLocks noChangeArrowheads="1"/>
            </p:cNvSpPr>
            <p:nvPr/>
          </p:nvSpPr>
          <p:spPr bwMode="auto">
            <a:xfrm>
              <a:off x="3652838" y="4651812"/>
              <a:ext cx="135657" cy="194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fontAlgn="base">
                <a:spcBef>
                  <a:spcPct val="0"/>
                </a:spcBef>
                <a:spcAft>
                  <a:spcPct val="0"/>
                </a:spcAft>
                <a:buClrTx/>
                <a:buFontTx/>
                <a:buNone/>
                <a:defRPr/>
              </a:pPr>
              <a:endParaRPr lang="id-ID" altLang="en-US" sz="1013" b="1">
                <a:solidFill>
                  <a:srgbClr val="FFFFFF"/>
                </a:solidFill>
                <a:cs typeface="Arial" panose="020B0604020202020204" pitchFamily="34" charset="0"/>
              </a:endParaRPr>
            </a:p>
          </p:txBody>
        </p:sp>
        <p:sp>
          <p:nvSpPr>
            <p:cNvPr id="4116" name="Text Box 20"/>
            <p:cNvSpPr txBox="1">
              <a:spLocks noChangeArrowheads="1"/>
            </p:cNvSpPr>
            <p:nvPr/>
          </p:nvSpPr>
          <p:spPr bwMode="auto">
            <a:xfrm>
              <a:off x="7291858" y="4967789"/>
              <a:ext cx="1834859" cy="641443"/>
            </a:xfrm>
            <a:prstGeom prst="rect">
              <a:avLst/>
            </a:prstGeom>
            <a:solidFill>
              <a:srgbClr val="7030A0"/>
            </a:solidFill>
            <a:ln w="9525">
              <a:noFill/>
              <a:miter lim="800000"/>
              <a:headEnd/>
              <a:tailEnd/>
            </a:ln>
            <a:scene3d>
              <a:camera prst="orthographicFront"/>
              <a:lightRig rig="threePt" dir="t"/>
            </a:scene3d>
            <a:sp3d>
              <a:bevelT prst="relaxedInset"/>
            </a:sp3d>
          </p:spPr>
          <p:txBody>
            <a:bodyPr/>
            <a:lstStyle/>
            <a:p>
              <a:pPr eaLnBrk="0" fontAlgn="base" hangingPunct="0">
                <a:spcBef>
                  <a:spcPct val="0"/>
                </a:spcBef>
                <a:spcAft>
                  <a:spcPct val="0"/>
                </a:spcAft>
                <a:defRPr/>
              </a:pPr>
              <a:r>
                <a:rPr lang="en-US" sz="2000" b="1" dirty="0">
                  <a:solidFill>
                    <a:srgbClr val="FFFFFF"/>
                  </a:solidFill>
                  <a:cs typeface="Arial" panose="020B0604020202020204" pitchFamily="34" charset="0"/>
                </a:rPr>
                <a:t>VI. </a:t>
              </a:r>
              <a:r>
                <a:rPr lang="en-US" sz="2000" b="1" dirty="0" err="1">
                  <a:solidFill>
                    <a:srgbClr val="FFFFFF"/>
                  </a:solidFill>
                  <a:cs typeface="Arial" panose="020B0604020202020204" pitchFamily="34" charset="0"/>
                </a:rPr>
                <a:t>Kesehatan</a:t>
              </a:r>
              <a:r>
                <a:rPr lang="en-US" sz="2000" b="1" dirty="0">
                  <a:solidFill>
                    <a:srgbClr val="FFFFFF"/>
                  </a:solidFill>
                  <a:cs typeface="Arial" panose="020B0604020202020204" pitchFamily="34" charset="0"/>
                </a:rPr>
                <a:t> &amp; </a:t>
              </a:r>
              <a:r>
                <a:rPr lang="en-US" sz="2000" b="1" dirty="0" err="1">
                  <a:solidFill>
                    <a:srgbClr val="FFFFFF"/>
                  </a:solidFill>
                  <a:cs typeface="Arial" panose="020B0604020202020204" pitchFamily="34" charset="0"/>
                </a:rPr>
                <a:t>Kesejahteraan</a:t>
              </a:r>
              <a:r>
                <a:rPr lang="en-US" sz="2000" b="1" dirty="0">
                  <a:solidFill>
                    <a:srgbClr val="FFFFFF"/>
                  </a:solidFill>
                  <a:cs typeface="Arial" panose="020B0604020202020204" pitchFamily="34" charset="0"/>
                </a:rPr>
                <a:t> </a:t>
              </a:r>
              <a:r>
                <a:rPr lang="en-US" sz="2000" b="1" dirty="0" err="1">
                  <a:solidFill>
                    <a:srgbClr val="FFFFFF"/>
                  </a:solidFill>
                  <a:cs typeface="Arial" panose="020B0604020202020204" pitchFamily="34" charset="0"/>
                </a:rPr>
                <a:t>Dasar</a:t>
              </a:r>
              <a:endParaRPr lang="en-US" sz="2000" b="1" dirty="0">
                <a:solidFill>
                  <a:srgbClr val="FFFFFF"/>
                </a:solidFill>
                <a:latin typeface="Tahoma" pitchFamily="34" charset="0"/>
                <a:cs typeface="Arial" panose="020B0604020202020204" pitchFamily="34" charset="0"/>
              </a:endParaRPr>
            </a:p>
          </p:txBody>
        </p:sp>
        <p:sp>
          <p:nvSpPr>
            <p:cNvPr id="8225" name="Oval 21"/>
            <p:cNvSpPr>
              <a:spLocks noChangeArrowheads="1"/>
            </p:cNvSpPr>
            <p:nvPr/>
          </p:nvSpPr>
          <p:spPr bwMode="auto">
            <a:xfrm>
              <a:off x="6227764" y="2984501"/>
              <a:ext cx="1114425" cy="836613"/>
            </a:xfrm>
            <a:prstGeom prst="ellipse">
              <a:avLst/>
            </a:prstGeom>
            <a:noFill/>
            <a:ln w="984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FontTx/>
                <a:buNone/>
                <a:defRPr/>
              </a:pPr>
              <a:endParaRPr lang="id-ID" altLang="en-US" sz="1013" b="1">
                <a:solidFill>
                  <a:srgbClr val="FFFFFF"/>
                </a:solidFill>
                <a:cs typeface="Arial" panose="020B0604020202020204" pitchFamily="34" charset="0"/>
              </a:endParaRPr>
            </a:p>
          </p:txBody>
        </p:sp>
        <p:sp>
          <p:nvSpPr>
            <p:cNvPr id="8226" name="Line 22"/>
            <p:cNvSpPr>
              <a:spLocks noChangeShapeType="1"/>
            </p:cNvSpPr>
            <p:nvPr/>
          </p:nvSpPr>
          <p:spPr bwMode="auto">
            <a:xfrm flipH="1" flipV="1">
              <a:off x="6488956" y="3771017"/>
              <a:ext cx="802899" cy="1196771"/>
            </a:xfrm>
            <a:prstGeom prst="line">
              <a:avLst/>
            </a:prstGeom>
            <a:noFill/>
            <a:ln w="98425">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1013">
                <a:solidFill>
                  <a:srgbClr val="FFFFFF"/>
                </a:solidFill>
                <a:cs typeface="Arial" panose="020B0604020202020204" pitchFamily="34" charset="0"/>
              </a:endParaRPr>
            </a:p>
          </p:txBody>
        </p:sp>
        <p:sp>
          <p:nvSpPr>
            <p:cNvPr id="8227" name="Line 23"/>
            <p:cNvSpPr>
              <a:spLocks noChangeShapeType="1"/>
            </p:cNvSpPr>
            <p:nvPr/>
          </p:nvSpPr>
          <p:spPr bwMode="auto">
            <a:xfrm flipH="1" flipV="1">
              <a:off x="7167563" y="3706813"/>
              <a:ext cx="912356" cy="64871"/>
            </a:xfrm>
            <a:prstGeom prst="line">
              <a:avLst/>
            </a:prstGeom>
            <a:noFill/>
            <a:ln w="98425">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1013">
                <a:solidFill>
                  <a:srgbClr val="FFFFFF"/>
                </a:solidFill>
                <a:cs typeface="Arial" panose="020B0604020202020204" pitchFamily="34" charset="0"/>
              </a:endParaRPr>
            </a:p>
          </p:txBody>
        </p:sp>
        <p:sp>
          <p:nvSpPr>
            <p:cNvPr id="8228" name="Line 24"/>
            <p:cNvSpPr>
              <a:spLocks noChangeShapeType="1"/>
            </p:cNvSpPr>
            <p:nvPr/>
          </p:nvSpPr>
          <p:spPr bwMode="auto">
            <a:xfrm flipH="1">
              <a:off x="7342188" y="3024189"/>
              <a:ext cx="737731" cy="395287"/>
            </a:xfrm>
            <a:prstGeom prst="line">
              <a:avLst/>
            </a:prstGeom>
            <a:noFill/>
            <a:ln w="98425">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1013">
                <a:solidFill>
                  <a:srgbClr val="FFFFFF"/>
                </a:solidFill>
                <a:cs typeface="Arial" panose="020B0604020202020204" pitchFamily="34" charset="0"/>
              </a:endParaRPr>
            </a:p>
          </p:txBody>
        </p:sp>
        <p:sp>
          <p:nvSpPr>
            <p:cNvPr id="8231" name="Text Box 27"/>
            <p:cNvSpPr txBox="1">
              <a:spLocks noChangeArrowheads="1"/>
            </p:cNvSpPr>
            <p:nvPr/>
          </p:nvSpPr>
          <p:spPr bwMode="auto">
            <a:xfrm>
              <a:off x="2794141" y="1418852"/>
              <a:ext cx="5143500" cy="747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ClrTx/>
                <a:buFontTx/>
                <a:buNone/>
                <a:defRPr/>
              </a:pPr>
              <a:r>
                <a:rPr lang="en-US" altLang="en-US" sz="2800" b="1" dirty="0">
                  <a:solidFill>
                    <a:srgbClr val="FFFFFF"/>
                  </a:solidFill>
                  <a:cs typeface="Arial" panose="020B0604020202020204" pitchFamily="34" charset="0"/>
                </a:rPr>
                <a:t>KONVENSI HAK-HAK ANAK (KHA)</a:t>
              </a:r>
            </a:p>
            <a:p>
              <a:pPr algn="ctr" eaLnBrk="0" fontAlgn="base" hangingPunct="0">
                <a:spcBef>
                  <a:spcPct val="0"/>
                </a:spcBef>
                <a:spcAft>
                  <a:spcPct val="0"/>
                </a:spcAft>
                <a:buClrTx/>
                <a:buFontTx/>
                <a:buNone/>
                <a:defRPr/>
              </a:pPr>
              <a:r>
                <a:rPr lang="en-US" altLang="en-US" sz="2800" b="1" dirty="0">
                  <a:solidFill>
                    <a:srgbClr val="FFFFFF"/>
                  </a:solidFill>
                  <a:cs typeface="Arial" panose="020B0604020202020204" pitchFamily="34" charset="0"/>
                </a:rPr>
                <a:t>KLASTER</a:t>
              </a:r>
            </a:p>
          </p:txBody>
        </p:sp>
        <p:sp>
          <p:nvSpPr>
            <p:cNvPr id="4101" name="Text Box 5"/>
            <p:cNvSpPr txBox="1">
              <a:spLocks noChangeArrowheads="1"/>
            </p:cNvSpPr>
            <p:nvPr/>
          </p:nvSpPr>
          <p:spPr bwMode="auto">
            <a:xfrm>
              <a:off x="2744521" y="2454327"/>
              <a:ext cx="2903676" cy="3706643"/>
            </a:xfrm>
            <a:prstGeom prst="rect">
              <a:avLst/>
            </a:prstGeom>
            <a:solidFill>
              <a:srgbClr val="7030A0"/>
            </a:solidFill>
            <a:ln w="9525">
              <a:noFill/>
              <a:miter lim="800000"/>
              <a:headEnd/>
              <a:tailEnd/>
            </a:ln>
            <a:scene3d>
              <a:camera prst="orthographicFront"/>
              <a:lightRig rig="threePt" dir="t"/>
            </a:scene3d>
            <a:sp3d>
              <a:bevelT prst="relaxedInset"/>
            </a:sp3d>
          </p:spPr>
          <p:txBody>
            <a:bodyPr/>
            <a:lstStyle/>
            <a:p>
              <a:pPr marL="92869" indent="-92869" fontAlgn="base">
                <a:spcBef>
                  <a:spcPct val="0"/>
                </a:spcBef>
                <a:spcAft>
                  <a:spcPct val="0"/>
                </a:spcAft>
                <a:tabLst>
                  <a:tab pos="261641" algn="l"/>
                </a:tabLst>
                <a:defRPr/>
              </a:pPr>
              <a:r>
                <a:rPr lang="en-US" sz="2000" b="1" dirty="0">
                  <a:solidFill>
                    <a:srgbClr val="FFFFFF"/>
                  </a:solidFill>
                  <a:ea typeface="Times New Roman" pitchFamily="18" charset="0"/>
                  <a:cs typeface="Arial" charset="0"/>
                </a:rPr>
                <a:t>VIII. </a:t>
              </a:r>
              <a:r>
                <a:rPr lang="en-US" sz="2000" b="1" dirty="0" err="1">
                  <a:solidFill>
                    <a:srgbClr val="FFFFFF"/>
                  </a:solidFill>
                  <a:ea typeface="Times New Roman" pitchFamily="18" charset="0"/>
                  <a:cs typeface="Arial" charset="0"/>
                </a:rPr>
                <a:t>Langkah-langkah</a:t>
              </a:r>
              <a:r>
                <a:rPr lang="en-US" sz="2000" b="1" dirty="0">
                  <a:solidFill>
                    <a:srgbClr val="FFFFFF"/>
                  </a:solidFill>
                  <a:ea typeface="Times New Roman" pitchFamily="18" charset="0"/>
                  <a:cs typeface="Arial" charset="0"/>
                </a:rPr>
                <a:t> </a:t>
              </a:r>
              <a:r>
                <a:rPr lang="en-US" sz="2000" b="1" dirty="0" err="1">
                  <a:solidFill>
                    <a:srgbClr val="FFFFFF"/>
                  </a:solidFill>
                  <a:ea typeface="Times New Roman" pitchFamily="18" charset="0"/>
                  <a:cs typeface="Arial" charset="0"/>
                </a:rPr>
                <a:t>Perlindungan</a:t>
              </a:r>
              <a:r>
                <a:rPr lang="en-US" sz="2000" b="1" dirty="0">
                  <a:solidFill>
                    <a:srgbClr val="FFFFFF"/>
                  </a:solidFill>
                  <a:ea typeface="Times New Roman" pitchFamily="18" charset="0"/>
                  <a:cs typeface="Arial" charset="0"/>
                </a:rPr>
                <a:t> </a:t>
              </a:r>
              <a:r>
                <a:rPr lang="en-US" sz="2000" b="1" dirty="0" err="1">
                  <a:solidFill>
                    <a:srgbClr val="FFFFFF"/>
                  </a:solidFill>
                  <a:ea typeface="Times New Roman" pitchFamily="18" charset="0"/>
                  <a:cs typeface="Arial" charset="0"/>
                </a:rPr>
                <a:t>Khusus</a:t>
              </a:r>
              <a:r>
                <a:rPr lang="en-US" sz="2000" b="1" dirty="0">
                  <a:solidFill>
                    <a:srgbClr val="FFFFFF"/>
                  </a:solidFill>
                  <a:ea typeface="Times New Roman" pitchFamily="18" charset="0"/>
                  <a:cs typeface="Arial" charset="0"/>
                </a:rPr>
                <a:t> :</a:t>
              </a:r>
              <a:endParaRPr lang="id-ID" sz="2000" b="1" dirty="0">
                <a:solidFill>
                  <a:srgbClr val="FFFFFF"/>
                </a:solidFill>
                <a:ea typeface="Times New Roman" pitchFamily="18" charset="0"/>
                <a:cs typeface="Arial" charset="0"/>
              </a:endParaRPr>
            </a:p>
            <a:p>
              <a:pPr marL="92869" indent="-92869" fontAlgn="base">
                <a:spcBef>
                  <a:spcPct val="0"/>
                </a:spcBef>
                <a:spcAft>
                  <a:spcPct val="0"/>
                </a:spcAft>
                <a:tabLst>
                  <a:tab pos="261641" algn="l"/>
                </a:tabLst>
                <a:defRPr/>
              </a:pPr>
              <a:r>
                <a:rPr lang="id-ID" sz="2000" b="1" dirty="0">
                  <a:solidFill>
                    <a:srgbClr val="FFFFFF"/>
                  </a:solidFill>
                  <a:ea typeface="Times New Roman" pitchFamily="18" charset="0"/>
                  <a:cs typeface="Arial" charset="0"/>
                </a:rPr>
                <a:t>A.  </a:t>
              </a:r>
              <a:r>
                <a:rPr lang="en-US" sz="2000" b="1" dirty="0" err="1">
                  <a:solidFill>
                    <a:srgbClr val="FFFFFF"/>
                  </a:solidFill>
                  <a:ea typeface="Times New Roman" pitchFamily="18" charset="0"/>
                  <a:cs typeface="Arial" charset="0"/>
                </a:rPr>
                <a:t>Anak</a:t>
              </a:r>
              <a:r>
                <a:rPr lang="en-US" sz="2000" b="1" dirty="0">
                  <a:solidFill>
                    <a:srgbClr val="FFFFFF"/>
                  </a:solidFill>
                  <a:ea typeface="Times New Roman" pitchFamily="18" charset="0"/>
                  <a:cs typeface="Arial" charset="0"/>
                </a:rPr>
                <a:t> </a:t>
              </a:r>
              <a:r>
                <a:rPr lang="en-US" sz="2000" b="1" dirty="0" err="1">
                  <a:solidFill>
                    <a:srgbClr val="FFFFFF"/>
                  </a:solidFill>
                  <a:ea typeface="Times New Roman" pitchFamily="18" charset="0"/>
                  <a:cs typeface="Arial" charset="0"/>
                </a:rPr>
                <a:t>dalam</a:t>
              </a:r>
              <a:r>
                <a:rPr lang="en-US" sz="2000" b="1" dirty="0">
                  <a:solidFill>
                    <a:srgbClr val="FFFFFF"/>
                  </a:solidFill>
                  <a:ea typeface="Times New Roman" pitchFamily="18" charset="0"/>
                  <a:cs typeface="Arial" charset="0"/>
                </a:rPr>
                <a:t> </a:t>
              </a:r>
              <a:r>
                <a:rPr lang="en-US" sz="2000" b="1" dirty="0" err="1">
                  <a:solidFill>
                    <a:srgbClr val="FFFFFF"/>
                  </a:solidFill>
                  <a:ea typeface="Times New Roman" pitchFamily="18" charset="0"/>
                  <a:cs typeface="Arial" charset="0"/>
                </a:rPr>
                <a:t>situasi</a:t>
              </a:r>
              <a:r>
                <a:rPr lang="en-US" sz="2000" b="1" dirty="0">
                  <a:solidFill>
                    <a:srgbClr val="FFFFFF"/>
                  </a:solidFill>
                  <a:ea typeface="Times New Roman" pitchFamily="18" charset="0"/>
                  <a:cs typeface="Arial" charset="0"/>
                </a:rPr>
                <a:t> </a:t>
              </a:r>
              <a:r>
                <a:rPr lang="en-US" sz="2000" b="1" dirty="0" err="1">
                  <a:solidFill>
                    <a:srgbClr val="FFFFFF"/>
                  </a:solidFill>
                  <a:ea typeface="Times New Roman" pitchFamily="18" charset="0"/>
                  <a:cs typeface="Arial" charset="0"/>
                </a:rPr>
                <a:t>darurat</a:t>
              </a:r>
              <a:endParaRPr lang="en-US" sz="2000" b="1" dirty="0">
                <a:solidFill>
                  <a:srgbClr val="FFFFFF"/>
                </a:solidFill>
                <a:ea typeface="Times New Roman" pitchFamily="18" charset="0"/>
                <a:cs typeface="Arial" charset="0"/>
              </a:endParaRPr>
            </a:p>
            <a:p>
              <a:pPr fontAlgn="base">
                <a:spcBef>
                  <a:spcPct val="0"/>
                </a:spcBef>
                <a:spcAft>
                  <a:spcPct val="0"/>
                </a:spcAft>
                <a:tabLst>
                  <a:tab pos="261641" algn="l"/>
                </a:tabLst>
                <a:defRPr/>
              </a:pPr>
              <a:r>
                <a:rPr lang="id-ID" sz="2000" b="1" dirty="0">
                  <a:solidFill>
                    <a:srgbClr val="FFFFFF"/>
                  </a:solidFill>
                  <a:ea typeface="Times New Roman" pitchFamily="18" charset="0"/>
                  <a:cs typeface="Arial" charset="0"/>
                </a:rPr>
                <a:t>B.  </a:t>
              </a:r>
              <a:r>
                <a:rPr lang="en-US" sz="2000" b="1" dirty="0" err="1">
                  <a:solidFill>
                    <a:srgbClr val="FFFFFF"/>
                  </a:solidFill>
                  <a:ea typeface="Times New Roman" pitchFamily="18" charset="0"/>
                  <a:cs typeface="Arial" charset="0"/>
                </a:rPr>
                <a:t>Anak</a:t>
              </a:r>
              <a:r>
                <a:rPr lang="en-US" sz="2000" b="1" dirty="0">
                  <a:solidFill>
                    <a:srgbClr val="FFFFFF"/>
                  </a:solidFill>
                  <a:ea typeface="Times New Roman" pitchFamily="18" charset="0"/>
                  <a:cs typeface="Arial" charset="0"/>
                </a:rPr>
                <a:t> yang </a:t>
              </a:r>
              <a:r>
                <a:rPr lang="en-US" sz="2000" b="1" dirty="0" err="1">
                  <a:solidFill>
                    <a:srgbClr val="FFFFFF"/>
                  </a:solidFill>
                  <a:ea typeface="Times New Roman" pitchFamily="18" charset="0"/>
                  <a:cs typeface="Arial" charset="0"/>
                </a:rPr>
                <a:t>berkonflik</a:t>
              </a:r>
              <a:r>
                <a:rPr lang="en-US" sz="2000" b="1" dirty="0">
                  <a:solidFill>
                    <a:srgbClr val="FFFFFF"/>
                  </a:solidFill>
                  <a:ea typeface="Times New Roman" pitchFamily="18" charset="0"/>
                  <a:cs typeface="Arial" charset="0"/>
                </a:rPr>
                <a:t> </a:t>
              </a:r>
              <a:r>
                <a:rPr lang="en-US" sz="2000" b="1" dirty="0" err="1">
                  <a:solidFill>
                    <a:srgbClr val="FFFFFF"/>
                  </a:solidFill>
                  <a:ea typeface="Times New Roman" pitchFamily="18" charset="0"/>
                  <a:cs typeface="Arial" charset="0"/>
                </a:rPr>
                <a:t>dengan</a:t>
              </a:r>
              <a:r>
                <a:rPr lang="en-US" sz="2000" b="1" dirty="0">
                  <a:solidFill>
                    <a:srgbClr val="FFFFFF"/>
                  </a:solidFill>
                  <a:ea typeface="Times New Roman" pitchFamily="18" charset="0"/>
                  <a:cs typeface="Arial" charset="0"/>
                </a:rPr>
                <a:t> </a:t>
              </a:r>
              <a:r>
                <a:rPr lang="en-US" sz="2000" b="1" dirty="0" err="1">
                  <a:solidFill>
                    <a:srgbClr val="FFFFFF"/>
                  </a:solidFill>
                  <a:ea typeface="Times New Roman" pitchFamily="18" charset="0"/>
                  <a:cs typeface="Arial" charset="0"/>
                </a:rPr>
                <a:t>hukum</a:t>
              </a:r>
              <a:endParaRPr lang="en-US" sz="2000" b="1" dirty="0">
                <a:solidFill>
                  <a:srgbClr val="FFFFFF"/>
                </a:solidFill>
                <a:ea typeface="Times New Roman" pitchFamily="18" charset="0"/>
                <a:cs typeface="Arial" charset="0"/>
              </a:endParaRPr>
            </a:p>
            <a:p>
              <a:pPr fontAlgn="base">
                <a:spcBef>
                  <a:spcPct val="0"/>
                </a:spcBef>
                <a:spcAft>
                  <a:spcPct val="0"/>
                </a:spcAft>
                <a:tabLst>
                  <a:tab pos="261641" algn="l"/>
                </a:tabLst>
                <a:defRPr/>
              </a:pPr>
              <a:r>
                <a:rPr lang="id-ID" sz="2000" b="1" dirty="0">
                  <a:solidFill>
                    <a:srgbClr val="FFFFFF"/>
                  </a:solidFill>
                  <a:ea typeface="Times New Roman" pitchFamily="18" charset="0"/>
                  <a:cs typeface="Arial" charset="0"/>
                </a:rPr>
                <a:t>C.  </a:t>
              </a:r>
              <a:r>
                <a:rPr lang="en-US" sz="2000" b="1" dirty="0" err="1">
                  <a:solidFill>
                    <a:srgbClr val="FFFFFF"/>
                  </a:solidFill>
                  <a:ea typeface="Times New Roman" pitchFamily="18" charset="0"/>
                  <a:cs typeface="Arial" charset="0"/>
                </a:rPr>
                <a:t>Anak</a:t>
              </a:r>
              <a:r>
                <a:rPr lang="en-US" sz="2000" b="1" dirty="0">
                  <a:solidFill>
                    <a:srgbClr val="FFFFFF"/>
                  </a:solidFill>
                  <a:ea typeface="Times New Roman" pitchFamily="18" charset="0"/>
                  <a:cs typeface="Arial" charset="0"/>
                </a:rPr>
                <a:t> </a:t>
              </a:r>
              <a:r>
                <a:rPr lang="en-US" sz="2000" b="1" dirty="0" err="1">
                  <a:solidFill>
                    <a:srgbClr val="FFFFFF"/>
                  </a:solidFill>
                  <a:ea typeface="Times New Roman" pitchFamily="18" charset="0"/>
                  <a:cs typeface="Arial" charset="0"/>
                </a:rPr>
                <a:t>dalam</a:t>
              </a:r>
              <a:r>
                <a:rPr lang="en-US" sz="2000" b="1" dirty="0">
                  <a:solidFill>
                    <a:srgbClr val="FFFFFF"/>
                  </a:solidFill>
                  <a:ea typeface="Times New Roman" pitchFamily="18" charset="0"/>
                  <a:cs typeface="Arial" charset="0"/>
                </a:rPr>
                <a:t> </a:t>
              </a:r>
              <a:r>
                <a:rPr lang="en-US" sz="2000" b="1" dirty="0" err="1">
                  <a:solidFill>
                    <a:srgbClr val="FFFFFF"/>
                  </a:solidFill>
                  <a:ea typeface="Times New Roman" pitchFamily="18" charset="0"/>
                  <a:cs typeface="Arial" charset="0"/>
                </a:rPr>
                <a:t>situasi</a:t>
              </a:r>
              <a:r>
                <a:rPr lang="en-US" sz="2000" b="1" dirty="0">
                  <a:solidFill>
                    <a:srgbClr val="FFFFFF"/>
                  </a:solidFill>
                  <a:ea typeface="Times New Roman" pitchFamily="18" charset="0"/>
                  <a:cs typeface="Arial" charset="0"/>
                </a:rPr>
                <a:t> </a:t>
              </a:r>
              <a:r>
                <a:rPr lang="en-US" sz="2000" b="1" dirty="0" err="1">
                  <a:solidFill>
                    <a:srgbClr val="FFFFFF"/>
                  </a:solidFill>
                  <a:ea typeface="Times New Roman" pitchFamily="18" charset="0"/>
                  <a:cs typeface="Arial" charset="0"/>
                </a:rPr>
                <a:t>eksploitasi</a:t>
              </a:r>
              <a:r>
                <a:rPr lang="en-US" sz="2000" b="1" dirty="0">
                  <a:solidFill>
                    <a:srgbClr val="FFFFFF"/>
                  </a:solidFill>
                  <a:ea typeface="Times New Roman" pitchFamily="18" charset="0"/>
                  <a:cs typeface="Arial" charset="0"/>
                </a:rPr>
                <a:t> :</a:t>
              </a:r>
            </a:p>
            <a:p>
              <a:pPr marL="286643" lvl="1" indent="-95548" fontAlgn="base">
                <a:spcBef>
                  <a:spcPct val="0"/>
                </a:spcBef>
                <a:spcAft>
                  <a:spcPct val="0"/>
                </a:spcAft>
                <a:buFontTx/>
                <a:buChar char="•"/>
                <a:tabLst>
                  <a:tab pos="261641" algn="l"/>
                </a:tabLst>
                <a:defRPr/>
              </a:pPr>
              <a:r>
                <a:rPr lang="en-US" sz="2000" b="1" dirty="0" err="1">
                  <a:solidFill>
                    <a:srgbClr val="FFFFFF"/>
                  </a:solidFill>
                  <a:ea typeface="Times New Roman" pitchFamily="18" charset="0"/>
                  <a:cs typeface="Arial" charset="0"/>
                </a:rPr>
                <a:t>Eksploitasi</a:t>
              </a:r>
              <a:r>
                <a:rPr lang="en-US" sz="2000" b="1" dirty="0">
                  <a:solidFill>
                    <a:srgbClr val="FFFFFF"/>
                  </a:solidFill>
                  <a:ea typeface="Times New Roman" pitchFamily="18" charset="0"/>
                  <a:cs typeface="Arial" charset="0"/>
                </a:rPr>
                <a:t> </a:t>
              </a:r>
              <a:r>
                <a:rPr lang="en-US" sz="2000" b="1" dirty="0" err="1">
                  <a:solidFill>
                    <a:srgbClr val="FFFFFF"/>
                  </a:solidFill>
                  <a:ea typeface="Times New Roman" pitchFamily="18" charset="0"/>
                  <a:cs typeface="Arial" charset="0"/>
                </a:rPr>
                <a:t>ekonomi</a:t>
              </a:r>
              <a:endParaRPr lang="en-US" sz="2000" b="1" dirty="0">
                <a:solidFill>
                  <a:srgbClr val="FFFFFF"/>
                </a:solidFill>
                <a:ea typeface="Times New Roman" pitchFamily="18" charset="0"/>
                <a:cs typeface="Arial" charset="0"/>
              </a:endParaRPr>
            </a:p>
            <a:p>
              <a:pPr marL="286643" lvl="1" indent="-95548" fontAlgn="base">
                <a:spcBef>
                  <a:spcPct val="0"/>
                </a:spcBef>
                <a:spcAft>
                  <a:spcPct val="0"/>
                </a:spcAft>
                <a:buFontTx/>
                <a:buChar char="•"/>
                <a:tabLst>
                  <a:tab pos="261641" algn="l"/>
                </a:tabLst>
                <a:defRPr/>
              </a:pPr>
              <a:r>
                <a:rPr lang="en-US" sz="2000" b="1" dirty="0" err="1">
                  <a:solidFill>
                    <a:srgbClr val="FFFFFF"/>
                  </a:solidFill>
                  <a:ea typeface="Times New Roman" pitchFamily="18" charset="0"/>
                  <a:cs typeface="Arial" charset="0"/>
                </a:rPr>
                <a:t>Dieksploitasi</a:t>
              </a:r>
              <a:r>
                <a:rPr lang="en-US" sz="2000" b="1" dirty="0">
                  <a:solidFill>
                    <a:srgbClr val="FFFFFF"/>
                  </a:solidFill>
                  <a:ea typeface="Times New Roman" pitchFamily="18" charset="0"/>
                  <a:cs typeface="Arial" charset="0"/>
                </a:rPr>
                <a:t> </a:t>
              </a:r>
              <a:r>
                <a:rPr lang="en-US" sz="2000" b="1" dirty="0" err="1">
                  <a:solidFill>
                    <a:srgbClr val="FFFFFF"/>
                  </a:solidFill>
                  <a:ea typeface="Times New Roman" pitchFamily="18" charset="0"/>
                  <a:cs typeface="Arial" charset="0"/>
                </a:rPr>
                <a:t>sebagai</a:t>
              </a:r>
              <a:r>
                <a:rPr lang="en-US" sz="2000" b="1" dirty="0">
                  <a:solidFill>
                    <a:srgbClr val="FFFFFF"/>
                  </a:solidFill>
                  <a:ea typeface="Times New Roman" pitchFamily="18" charset="0"/>
                  <a:cs typeface="Arial" charset="0"/>
                </a:rPr>
                <a:t> </a:t>
              </a:r>
              <a:r>
                <a:rPr lang="en-US" sz="2000" b="1" dirty="0" err="1">
                  <a:solidFill>
                    <a:srgbClr val="FFFFFF"/>
                  </a:solidFill>
                  <a:ea typeface="Times New Roman" pitchFamily="18" charset="0"/>
                  <a:cs typeface="Arial" charset="0"/>
                </a:rPr>
                <a:t>Pengguna</a:t>
              </a:r>
              <a:r>
                <a:rPr lang="en-US" sz="2000" b="1" dirty="0">
                  <a:solidFill>
                    <a:srgbClr val="FFFFFF"/>
                  </a:solidFill>
                  <a:ea typeface="Times New Roman" pitchFamily="18" charset="0"/>
                  <a:cs typeface="Arial" charset="0"/>
                </a:rPr>
                <a:t> </a:t>
              </a:r>
              <a:r>
                <a:rPr lang="en-US" sz="2000" b="1" dirty="0" err="1">
                  <a:solidFill>
                    <a:srgbClr val="FFFFFF"/>
                  </a:solidFill>
                  <a:ea typeface="Times New Roman" pitchFamily="18" charset="0"/>
                  <a:cs typeface="Arial" charset="0"/>
                </a:rPr>
                <a:t>dan</a:t>
              </a:r>
              <a:r>
                <a:rPr lang="en-US" sz="2000" b="1" dirty="0">
                  <a:solidFill>
                    <a:srgbClr val="FFFFFF"/>
                  </a:solidFill>
                  <a:ea typeface="Times New Roman" pitchFamily="18" charset="0"/>
                  <a:cs typeface="Arial" charset="0"/>
                </a:rPr>
                <a:t> </a:t>
              </a:r>
              <a:r>
                <a:rPr lang="en-US" sz="2000" b="1" dirty="0" err="1">
                  <a:solidFill>
                    <a:srgbClr val="FFFFFF"/>
                  </a:solidFill>
                  <a:ea typeface="Times New Roman" pitchFamily="18" charset="0"/>
                  <a:cs typeface="Arial" charset="0"/>
                </a:rPr>
                <a:t>atau</a:t>
              </a:r>
              <a:r>
                <a:rPr lang="en-US" sz="2000" b="1" dirty="0">
                  <a:solidFill>
                    <a:srgbClr val="FFFFFF"/>
                  </a:solidFill>
                  <a:ea typeface="Times New Roman" pitchFamily="18" charset="0"/>
                  <a:cs typeface="Arial" charset="0"/>
                </a:rPr>
                <a:t> </a:t>
              </a:r>
              <a:r>
                <a:rPr lang="en-US" sz="2000" b="1" dirty="0" err="1">
                  <a:solidFill>
                    <a:srgbClr val="FFFFFF"/>
                  </a:solidFill>
                  <a:ea typeface="Times New Roman" pitchFamily="18" charset="0"/>
                  <a:cs typeface="Arial" charset="0"/>
                </a:rPr>
                <a:t>Pengedar</a:t>
              </a:r>
              <a:r>
                <a:rPr lang="en-US" sz="2000" b="1" dirty="0">
                  <a:solidFill>
                    <a:srgbClr val="FFFFFF"/>
                  </a:solidFill>
                  <a:ea typeface="Times New Roman" pitchFamily="18" charset="0"/>
                  <a:cs typeface="Arial" charset="0"/>
                </a:rPr>
                <a:t> </a:t>
              </a:r>
              <a:r>
                <a:rPr lang="en-US" sz="2000" b="1" dirty="0" err="1">
                  <a:solidFill>
                    <a:srgbClr val="FFFFFF"/>
                  </a:solidFill>
                  <a:ea typeface="Times New Roman" pitchFamily="18" charset="0"/>
                  <a:cs typeface="Arial" charset="0"/>
                </a:rPr>
                <a:t>Narkoba</a:t>
              </a:r>
              <a:endParaRPr lang="en-US" sz="2000" b="1" dirty="0">
                <a:solidFill>
                  <a:srgbClr val="FFFFFF"/>
                </a:solidFill>
                <a:ea typeface="Times New Roman" pitchFamily="18" charset="0"/>
                <a:cs typeface="Arial" charset="0"/>
              </a:endParaRPr>
            </a:p>
            <a:p>
              <a:pPr marL="286643" lvl="1" indent="-95548" fontAlgn="base">
                <a:spcBef>
                  <a:spcPct val="0"/>
                </a:spcBef>
                <a:spcAft>
                  <a:spcPct val="0"/>
                </a:spcAft>
                <a:buFontTx/>
                <a:buChar char="•"/>
                <a:tabLst>
                  <a:tab pos="261641" algn="l"/>
                </a:tabLst>
                <a:defRPr/>
              </a:pPr>
              <a:r>
                <a:rPr lang="en-US" sz="2000" b="1" dirty="0" err="1">
                  <a:solidFill>
                    <a:srgbClr val="FFFFFF"/>
                  </a:solidFill>
                  <a:ea typeface="Times New Roman" pitchFamily="18" charset="0"/>
                  <a:cs typeface="Arial" charset="0"/>
                </a:rPr>
                <a:t>Ekspl</a:t>
              </a:r>
              <a:r>
                <a:rPr lang="en-US" sz="2000" b="1" dirty="0">
                  <a:solidFill>
                    <a:srgbClr val="FFFFFF"/>
                  </a:solidFill>
                  <a:ea typeface="Times New Roman" pitchFamily="18" charset="0"/>
                  <a:cs typeface="Arial" charset="0"/>
                </a:rPr>
                <a:t> </a:t>
              </a:r>
              <a:r>
                <a:rPr lang="en-US" sz="2000" b="1" dirty="0" err="1">
                  <a:solidFill>
                    <a:srgbClr val="FFFFFF"/>
                  </a:solidFill>
                  <a:ea typeface="Times New Roman" pitchFamily="18" charset="0"/>
                  <a:cs typeface="Arial" charset="0"/>
                </a:rPr>
                <a:t>Seksual</a:t>
              </a:r>
              <a:r>
                <a:rPr lang="en-US" sz="2000" b="1" dirty="0">
                  <a:solidFill>
                    <a:srgbClr val="FFFFFF"/>
                  </a:solidFill>
                  <a:ea typeface="Times New Roman" pitchFamily="18" charset="0"/>
                  <a:cs typeface="Arial" charset="0"/>
                </a:rPr>
                <a:t> &amp; </a:t>
              </a:r>
              <a:r>
                <a:rPr lang="en-US" sz="2000" b="1" dirty="0" err="1">
                  <a:solidFill>
                    <a:srgbClr val="FFFFFF"/>
                  </a:solidFill>
                  <a:ea typeface="Times New Roman" pitchFamily="18" charset="0"/>
                  <a:cs typeface="Arial" charset="0"/>
                </a:rPr>
                <a:t>Kekerasan</a:t>
              </a:r>
              <a:r>
                <a:rPr lang="en-US" sz="2000" b="1" dirty="0">
                  <a:solidFill>
                    <a:srgbClr val="FFFFFF"/>
                  </a:solidFill>
                  <a:ea typeface="Times New Roman" pitchFamily="18" charset="0"/>
                  <a:cs typeface="Arial" charset="0"/>
                </a:rPr>
                <a:t> </a:t>
              </a:r>
              <a:r>
                <a:rPr lang="en-US" sz="2000" b="1" dirty="0" err="1">
                  <a:solidFill>
                    <a:srgbClr val="FFFFFF"/>
                  </a:solidFill>
                  <a:ea typeface="Times New Roman" pitchFamily="18" charset="0"/>
                  <a:cs typeface="Arial" charset="0"/>
                </a:rPr>
                <a:t>Seksual</a:t>
              </a:r>
              <a:r>
                <a:rPr lang="en-US" sz="2000" b="1" dirty="0">
                  <a:solidFill>
                    <a:srgbClr val="FFFFFF"/>
                  </a:solidFill>
                  <a:ea typeface="Times New Roman" pitchFamily="18" charset="0"/>
                  <a:cs typeface="Arial" charset="0"/>
                </a:rPr>
                <a:t> (</a:t>
              </a:r>
              <a:r>
                <a:rPr lang="en-US" sz="2000" b="1" dirty="0" err="1">
                  <a:solidFill>
                    <a:srgbClr val="FFFFFF"/>
                  </a:solidFill>
                  <a:ea typeface="Times New Roman" pitchFamily="18" charset="0"/>
                  <a:cs typeface="Arial" charset="0"/>
                </a:rPr>
                <a:t>perkosaan</a:t>
              </a:r>
              <a:r>
                <a:rPr lang="en-US" sz="2000" b="1" dirty="0">
                  <a:solidFill>
                    <a:srgbClr val="FFFFFF"/>
                  </a:solidFill>
                  <a:ea typeface="Times New Roman" pitchFamily="18" charset="0"/>
                  <a:cs typeface="Arial" charset="0"/>
                </a:rPr>
                <a:t>, Incest, </a:t>
              </a:r>
              <a:r>
                <a:rPr lang="en-US" sz="2000" b="1" dirty="0" err="1">
                  <a:solidFill>
                    <a:srgbClr val="FFFFFF"/>
                  </a:solidFill>
                  <a:ea typeface="Times New Roman" pitchFamily="18" charset="0"/>
                  <a:cs typeface="Arial" charset="0"/>
                </a:rPr>
                <a:t>pelecehan</a:t>
              </a:r>
              <a:r>
                <a:rPr lang="en-US" sz="2000" b="1" dirty="0">
                  <a:solidFill>
                    <a:srgbClr val="FFFFFF"/>
                  </a:solidFill>
                  <a:ea typeface="Times New Roman" pitchFamily="18" charset="0"/>
                  <a:cs typeface="Arial" charset="0"/>
                </a:rPr>
                <a:t> </a:t>
              </a:r>
              <a:r>
                <a:rPr lang="en-US" sz="2000" b="1" dirty="0" err="1">
                  <a:solidFill>
                    <a:srgbClr val="FFFFFF"/>
                  </a:solidFill>
                  <a:ea typeface="Times New Roman" pitchFamily="18" charset="0"/>
                  <a:cs typeface="Arial" charset="0"/>
                </a:rPr>
                <a:t>seksual</a:t>
              </a:r>
              <a:r>
                <a:rPr lang="en-US" sz="2000" b="1" dirty="0">
                  <a:solidFill>
                    <a:srgbClr val="FFFFFF"/>
                  </a:solidFill>
                  <a:ea typeface="Times New Roman" pitchFamily="18" charset="0"/>
                  <a:cs typeface="Arial" charset="0"/>
                </a:rPr>
                <a:t>, </a:t>
              </a:r>
              <a:r>
                <a:rPr lang="en-US" sz="2000" b="1" dirty="0" err="1">
                  <a:solidFill>
                    <a:srgbClr val="FFFFFF"/>
                  </a:solidFill>
                  <a:ea typeface="Times New Roman" pitchFamily="18" charset="0"/>
                  <a:cs typeface="Arial" charset="0"/>
                </a:rPr>
                <a:t>sodomi</a:t>
              </a:r>
              <a:r>
                <a:rPr lang="en-US" sz="2000" b="1" dirty="0">
                  <a:solidFill>
                    <a:srgbClr val="FFFFFF"/>
                  </a:solidFill>
                  <a:ea typeface="Times New Roman" pitchFamily="18" charset="0"/>
                  <a:cs typeface="Arial" charset="0"/>
                </a:rPr>
                <a:t>, </a:t>
              </a:r>
              <a:r>
                <a:rPr lang="en-US" sz="2000" b="1" dirty="0" err="1">
                  <a:solidFill>
                    <a:srgbClr val="FFFFFF"/>
                  </a:solidFill>
                  <a:ea typeface="Times New Roman" pitchFamily="18" charset="0"/>
                  <a:cs typeface="Arial" charset="0"/>
                </a:rPr>
                <a:t>pornografi</a:t>
              </a:r>
              <a:r>
                <a:rPr lang="en-US" sz="2000" b="1" dirty="0">
                  <a:solidFill>
                    <a:srgbClr val="FFFFFF"/>
                  </a:solidFill>
                  <a:ea typeface="Times New Roman" pitchFamily="18" charset="0"/>
                  <a:cs typeface="Arial" charset="0"/>
                </a:rPr>
                <a:t>)</a:t>
              </a:r>
            </a:p>
            <a:p>
              <a:pPr marL="286643" lvl="1" indent="-95548" fontAlgn="base">
                <a:spcBef>
                  <a:spcPct val="0"/>
                </a:spcBef>
                <a:spcAft>
                  <a:spcPct val="0"/>
                </a:spcAft>
                <a:buFontTx/>
                <a:buChar char="•"/>
                <a:tabLst>
                  <a:tab pos="261641" algn="l"/>
                </a:tabLst>
                <a:defRPr/>
              </a:pPr>
              <a:r>
                <a:rPr lang="en-US" sz="2000" b="1" dirty="0" err="1">
                  <a:solidFill>
                    <a:srgbClr val="FFFFFF"/>
                  </a:solidFill>
                  <a:ea typeface="Times New Roman" pitchFamily="18" charset="0"/>
                  <a:cs typeface="Arial" charset="0"/>
                </a:rPr>
                <a:t>Penculikan</a:t>
              </a:r>
              <a:r>
                <a:rPr lang="en-US" sz="2000" b="1" dirty="0">
                  <a:solidFill>
                    <a:srgbClr val="FFFFFF"/>
                  </a:solidFill>
                  <a:ea typeface="Times New Roman" pitchFamily="18" charset="0"/>
                  <a:cs typeface="Arial" charset="0"/>
                </a:rPr>
                <a:t>, </a:t>
              </a:r>
              <a:r>
                <a:rPr lang="en-US" sz="2000" b="1" dirty="0" err="1">
                  <a:solidFill>
                    <a:srgbClr val="FFFFFF"/>
                  </a:solidFill>
                  <a:ea typeface="Times New Roman" pitchFamily="18" charset="0"/>
                  <a:cs typeface="Arial" charset="0"/>
                </a:rPr>
                <a:t>perdagangan</a:t>
              </a:r>
              <a:r>
                <a:rPr lang="en-US" sz="2000" b="1" dirty="0">
                  <a:solidFill>
                    <a:srgbClr val="FFFFFF"/>
                  </a:solidFill>
                  <a:ea typeface="Times New Roman" pitchFamily="18" charset="0"/>
                  <a:cs typeface="Arial" charset="0"/>
                </a:rPr>
                <a:t> </a:t>
              </a:r>
              <a:r>
                <a:rPr lang="en-US" sz="2000" b="1" dirty="0" err="1">
                  <a:solidFill>
                    <a:srgbClr val="FFFFFF"/>
                  </a:solidFill>
                  <a:ea typeface="Times New Roman" pitchFamily="18" charset="0"/>
                  <a:cs typeface="Arial" charset="0"/>
                </a:rPr>
                <a:t>dan</a:t>
              </a:r>
              <a:r>
                <a:rPr lang="en-US" sz="2000" b="1" dirty="0">
                  <a:solidFill>
                    <a:srgbClr val="FFFFFF"/>
                  </a:solidFill>
                  <a:ea typeface="Times New Roman" pitchFamily="18" charset="0"/>
                  <a:cs typeface="Arial" charset="0"/>
                </a:rPr>
                <a:t> </a:t>
              </a:r>
              <a:r>
                <a:rPr lang="en-US" sz="2000" b="1" dirty="0" err="1">
                  <a:solidFill>
                    <a:srgbClr val="FFFFFF"/>
                  </a:solidFill>
                  <a:ea typeface="Times New Roman" pitchFamily="18" charset="0"/>
                  <a:cs typeface="Arial" charset="0"/>
                </a:rPr>
                <a:t>trafiking</a:t>
              </a:r>
              <a:endParaRPr lang="en-US" sz="2000" b="1" dirty="0">
                <a:solidFill>
                  <a:srgbClr val="FFFFFF"/>
                </a:solidFill>
                <a:ea typeface="Times New Roman" pitchFamily="18" charset="0"/>
                <a:cs typeface="Arial" charset="0"/>
              </a:endParaRPr>
            </a:p>
            <a:p>
              <a:pPr marL="286643" lvl="1" indent="-95548" fontAlgn="base">
                <a:spcBef>
                  <a:spcPct val="0"/>
                </a:spcBef>
                <a:spcAft>
                  <a:spcPct val="0"/>
                </a:spcAft>
                <a:buFontTx/>
                <a:buChar char="•"/>
                <a:tabLst>
                  <a:tab pos="261641" algn="l"/>
                </a:tabLst>
                <a:defRPr/>
              </a:pPr>
              <a:r>
                <a:rPr lang="en-US" sz="2000" b="1" dirty="0" err="1">
                  <a:solidFill>
                    <a:srgbClr val="FFFFFF"/>
                  </a:solidFill>
                  <a:ea typeface="Times New Roman" pitchFamily="18" charset="0"/>
                  <a:cs typeface="Arial" charset="0"/>
                </a:rPr>
                <a:t>Eks</a:t>
              </a:r>
              <a:r>
                <a:rPr lang="en-US" sz="2000" b="1" dirty="0">
                  <a:solidFill>
                    <a:srgbClr val="FFFFFF"/>
                  </a:solidFill>
                  <a:ea typeface="Times New Roman" pitchFamily="18" charset="0"/>
                  <a:cs typeface="Arial" charset="0"/>
                </a:rPr>
                <a:t>. </a:t>
              </a:r>
              <a:r>
                <a:rPr lang="en-US" sz="2000" b="1" dirty="0" err="1">
                  <a:solidFill>
                    <a:srgbClr val="FFFFFF"/>
                  </a:solidFill>
                  <a:ea typeface="Times New Roman" pitchFamily="18" charset="0"/>
                  <a:cs typeface="Arial" charset="0"/>
                </a:rPr>
                <a:t>Bentuk</a:t>
              </a:r>
              <a:r>
                <a:rPr lang="en-US" sz="2000" b="1" dirty="0">
                  <a:solidFill>
                    <a:srgbClr val="FFFFFF"/>
                  </a:solidFill>
                  <a:ea typeface="Times New Roman" pitchFamily="18" charset="0"/>
                  <a:cs typeface="Arial" charset="0"/>
                </a:rPr>
                <a:t> lain </a:t>
              </a:r>
            </a:p>
            <a:p>
              <a:pPr marL="92869" indent="-92869" fontAlgn="base">
                <a:spcBef>
                  <a:spcPct val="0"/>
                </a:spcBef>
                <a:spcAft>
                  <a:spcPct val="0"/>
                </a:spcAft>
                <a:tabLst>
                  <a:tab pos="261641" algn="l"/>
                </a:tabLst>
                <a:defRPr/>
              </a:pPr>
              <a:r>
                <a:rPr lang="id-ID" sz="2000" b="1" dirty="0">
                  <a:solidFill>
                    <a:srgbClr val="FFFFFF"/>
                  </a:solidFill>
                  <a:ea typeface="Times New Roman" pitchFamily="18" charset="0"/>
                  <a:cs typeface="Arial" charset="0"/>
                </a:rPr>
                <a:t>D.  </a:t>
              </a:r>
              <a:r>
                <a:rPr lang="en-US" sz="2000" b="1" dirty="0" err="1">
                  <a:solidFill>
                    <a:srgbClr val="FFFFFF"/>
                  </a:solidFill>
                  <a:ea typeface="Times New Roman" pitchFamily="18" charset="0"/>
                  <a:cs typeface="Arial" charset="0"/>
                </a:rPr>
                <a:t>Kelompok</a:t>
              </a:r>
              <a:r>
                <a:rPr lang="en-US" sz="2000" b="1" dirty="0">
                  <a:solidFill>
                    <a:srgbClr val="FFFFFF"/>
                  </a:solidFill>
                  <a:ea typeface="Times New Roman" pitchFamily="18" charset="0"/>
                  <a:cs typeface="Arial" charset="0"/>
                </a:rPr>
                <a:t> </a:t>
              </a:r>
              <a:r>
                <a:rPr lang="en-US" sz="2000" b="1" dirty="0" err="1">
                  <a:solidFill>
                    <a:srgbClr val="FFFFFF"/>
                  </a:solidFill>
                  <a:ea typeface="Times New Roman" pitchFamily="18" charset="0"/>
                  <a:cs typeface="Arial" charset="0"/>
                </a:rPr>
                <a:t>minoritas</a:t>
              </a:r>
              <a:r>
                <a:rPr lang="en-US" sz="2000" b="1" dirty="0">
                  <a:solidFill>
                    <a:srgbClr val="FFFFFF"/>
                  </a:solidFill>
                  <a:ea typeface="Times New Roman" pitchFamily="18" charset="0"/>
                  <a:cs typeface="Arial" charset="0"/>
                </a:rPr>
                <a:t> &amp; </a:t>
              </a:r>
              <a:r>
                <a:rPr lang="en-US" sz="2000" b="1" dirty="0" err="1">
                  <a:solidFill>
                    <a:srgbClr val="FFFFFF"/>
                  </a:solidFill>
                  <a:ea typeface="Times New Roman" pitchFamily="18" charset="0"/>
                  <a:cs typeface="Arial" charset="0"/>
                </a:rPr>
                <a:t>suku</a:t>
              </a:r>
              <a:r>
                <a:rPr lang="en-US" sz="2000" b="1" dirty="0">
                  <a:solidFill>
                    <a:srgbClr val="FFFFFF"/>
                  </a:solidFill>
                  <a:ea typeface="Times New Roman" pitchFamily="18" charset="0"/>
                  <a:cs typeface="Arial" charset="0"/>
                </a:rPr>
                <a:t> </a:t>
              </a:r>
              <a:r>
                <a:rPr lang="en-US" sz="2000" b="1" dirty="0" err="1">
                  <a:solidFill>
                    <a:srgbClr val="FFFFFF"/>
                  </a:solidFill>
                  <a:ea typeface="Times New Roman" pitchFamily="18" charset="0"/>
                  <a:cs typeface="Arial" charset="0"/>
                </a:rPr>
                <a:t>terasing</a:t>
              </a:r>
              <a:endParaRPr lang="en-US" sz="2000" b="1" dirty="0">
                <a:solidFill>
                  <a:srgbClr val="FFFFFF"/>
                </a:solidFill>
                <a:ea typeface="Times New Roman" pitchFamily="18" charset="0"/>
                <a:cs typeface="Arial" charset="0"/>
              </a:endParaRPr>
            </a:p>
            <a:p>
              <a:pPr marL="286643" lvl="1" indent="-95548" fontAlgn="base">
                <a:spcBef>
                  <a:spcPct val="0"/>
                </a:spcBef>
                <a:spcAft>
                  <a:spcPct val="0"/>
                </a:spcAft>
                <a:buFontTx/>
                <a:buChar char="•"/>
                <a:tabLst>
                  <a:tab pos="261641" algn="l"/>
                </a:tabLst>
                <a:defRPr/>
              </a:pPr>
              <a:endParaRPr lang="en-US" sz="2000" b="1" dirty="0">
                <a:solidFill>
                  <a:srgbClr val="FFFFFF"/>
                </a:solidFill>
                <a:ea typeface="Times New Roman" pitchFamily="18" charset="0"/>
                <a:cs typeface="Arial" charset="0"/>
              </a:endParaRPr>
            </a:p>
          </p:txBody>
        </p:sp>
        <p:sp>
          <p:nvSpPr>
            <p:cNvPr id="8235" name="Line 11"/>
            <p:cNvSpPr>
              <a:spLocks noChangeShapeType="1"/>
            </p:cNvSpPr>
            <p:nvPr/>
          </p:nvSpPr>
          <p:spPr bwMode="auto">
            <a:xfrm>
              <a:off x="5640389" y="2906713"/>
              <a:ext cx="700087" cy="241300"/>
            </a:xfrm>
            <a:prstGeom prst="line">
              <a:avLst/>
            </a:prstGeom>
            <a:noFill/>
            <a:ln w="98425">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1013">
                <a:solidFill>
                  <a:srgbClr val="FFFFFF"/>
                </a:solidFill>
                <a:cs typeface="Arial" panose="020B0604020202020204" pitchFamily="34" charset="0"/>
              </a:endParaRPr>
            </a:p>
          </p:txBody>
        </p:sp>
        <p:sp>
          <p:nvSpPr>
            <p:cNvPr id="8229" name="Line 25"/>
            <p:cNvSpPr>
              <a:spLocks noChangeShapeType="1"/>
            </p:cNvSpPr>
            <p:nvPr/>
          </p:nvSpPr>
          <p:spPr bwMode="auto">
            <a:xfrm flipV="1">
              <a:off x="6260792" y="3605214"/>
              <a:ext cx="65397" cy="1537935"/>
            </a:xfrm>
            <a:prstGeom prst="line">
              <a:avLst/>
            </a:prstGeom>
            <a:noFill/>
            <a:ln w="98425">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1013">
                <a:solidFill>
                  <a:srgbClr val="FFFFFF"/>
                </a:solidFill>
                <a:cs typeface="Arial" panose="020B0604020202020204" pitchFamily="34" charset="0"/>
              </a:endParaRPr>
            </a:p>
          </p:txBody>
        </p:sp>
      </p:grpSp>
    </p:spTree>
    <p:extLst>
      <p:ext uri="{BB962C8B-B14F-4D97-AF65-F5344CB8AC3E}">
        <p14:creationId xmlns:p14="http://schemas.microsoft.com/office/powerpoint/2010/main" val="1473980403"/>
      </p:ext>
    </p:extLst>
  </p:cSld>
  <p:clrMapOvr>
    <a:masterClrMapping/>
  </p:clrMapOvr>
  <p:transition>
    <p:cover dir="d"/>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30629" y="807720"/>
            <a:ext cx="8876211" cy="5379324"/>
          </a:xfrm>
          <a:prstGeom prst="roundRect">
            <a:avLst>
              <a:gd name="adj" fmla="val 3172"/>
            </a:avLst>
          </a:prstGeom>
          <a:solidFill>
            <a:srgbClr val="FFC00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id-ID" dirty="0"/>
          </a:p>
        </p:txBody>
      </p:sp>
      <p:grpSp>
        <p:nvGrpSpPr>
          <p:cNvPr id="5" name="Group 56"/>
          <p:cNvGrpSpPr>
            <a:grpSpLocks/>
          </p:cNvGrpSpPr>
          <p:nvPr/>
        </p:nvGrpSpPr>
        <p:grpSpPr bwMode="auto">
          <a:xfrm>
            <a:off x="354013" y="142558"/>
            <a:ext cx="6613525" cy="869950"/>
            <a:chOff x="223" y="2701"/>
            <a:chExt cx="4166" cy="548"/>
          </a:xfrm>
        </p:grpSpPr>
        <p:pic>
          <p:nvPicPr>
            <p:cNvPr id="6" name="Picture 41" descr="그림2"/>
            <p:cNvPicPr>
              <a:picLocks noChangeAspect="1" noChangeArrowheads="1"/>
            </p:cNvPicPr>
            <p:nvPr/>
          </p:nvPicPr>
          <p:blipFill>
            <a:blip r:embed="rId2"/>
            <a:srcRect/>
            <a:stretch>
              <a:fillRect/>
            </a:stretch>
          </p:blipFill>
          <p:spPr bwMode="auto">
            <a:xfrm>
              <a:off x="223" y="2701"/>
              <a:ext cx="4166" cy="548"/>
            </a:xfrm>
            <a:prstGeom prst="rect">
              <a:avLst/>
            </a:prstGeom>
            <a:noFill/>
            <a:ln w="9525">
              <a:noFill/>
              <a:miter lim="800000"/>
              <a:headEnd/>
              <a:tailEnd/>
            </a:ln>
          </p:spPr>
        </p:pic>
        <p:sp>
          <p:nvSpPr>
            <p:cNvPr id="7" name="Text Box 42"/>
            <p:cNvSpPr txBox="1">
              <a:spLocks noChangeArrowheads="1"/>
            </p:cNvSpPr>
            <p:nvPr/>
          </p:nvSpPr>
          <p:spPr bwMode="auto">
            <a:xfrm>
              <a:off x="302" y="2768"/>
              <a:ext cx="3864" cy="407"/>
            </a:xfrm>
            <a:prstGeom prst="rect">
              <a:avLst/>
            </a:prstGeom>
            <a:noFill/>
            <a:ln w="9525">
              <a:noFill/>
              <a:miter lim="800000"/>
              <a:headEnd/>
              <a:tailEnd/>
            </a:ln>
            <a:effectLst>
              <a:outerShdw dist="17961" dir="2700000" algn="ctr" rotWithShape="0">
                <a:schemeClr val="tx1"/>
              </a:outerShdw>
            </a:effectLst>
          </p:spPr>
          <p:txBody>
            <a:bodyPr wrap="square">
              <a:spAutoFit/>
            </a:bodyPr>
            <a:lstStyle/>
            <a:p>
              <a:pPr algn="ctr">
                <a:defRPr/>
              </a:pPr>
              <a:r>
                <a:rPr lang="id-ID" altLang="ko-KR" b="1" dirty="0">
                  <a:solidFill>
                    <a:srgbClr val="FFCC00"/>
                  </a:solidFill>
                  <a:latin typeface="Arial" charset="0"/>
                  <a:ea typeface="HY헤드라인M" pitchFamily="18" charset="-127"/>
                </a:rPr>
                <a:t>DAFTAR JENIS DATA ANAK</a:t>
              </a:r>
              <a:endParaRPr lang="en-US" altLang="ko-KR" b="1" dirty="0">
                <a:solidFill>
                  <a:srgbClr val="FFFFFF"/>
                </a:solidFill>
                <a:latin typeface="Arial" charset="0"/>
                <a:ea typeface="HY헤드라인M" pitchFamily="18" charset="-127"/>
              </a:endParaRPr>
            </a:p>
            <a:p>
              <a:pPr>
                <a:defRPr/>
              </a:pPr>
              <a:r>
                <a:rPr lang="id-ID" altLang="ko-KR" b="1" dirty="0">
                  <a:solidFill>
                    <a:srgbClr val="000000"/>
                  </a:solidFill>
                  <a:latin typeface="Arial" charset="0"/>
                  <a:ea typeface="HY헤드라인M" pitchFamily="18" charset="-127"/>
                </a:rPr>
                <a:t>TUMBUH KEMBANG ANAK</a:t>
              </a:r>
              <a:endParaRPr lang="en-US" altLang="ko-KR" sz="1600" b="1" dirty="0">
                <a:solidFill>
                  <a:srgbClr val="000000"/>
                </a:solidFill>
                <a:latin typeface="Arial" charset="0"/>
                <a:ea typeface="HY헤드라인M" pitchFamily="18" charset="-127"/>
              </a:endParaRPr>
            </a:p>
          </p:txBody>
        </p:sp>
      </p:grpSp>
      <p:sp>
        <p:nvSpPr>
          <p:cNvPr id="9" name="Rectangle 8"/>
          <p:cNvSpPr/>
          <p:nvPr/>
        </p:nvSpPr>
        <p:spPr>
          <a:xfrm>
            <a:off x="479426" y="1268165"/>
            <a:ext cx="5509894" cy="4247317"/>
          </a:xfrm>
          <a:prstGeom prst="rect">
            <a:avLst/>
          </a:prstGeom>
        </p:spPr>
        <p:txBody>
          <a:bodyPr wrap="square">
            <a:spAutoFit/>
          </a:bodyPr>
          <a:lstStyle/>
          <a:p>
            <a:pPr marL="342900" indent="-342900" algn="just">
              <a:buFont typeface="+mj-lt"/>
              <a:buAutoNum type="arabicPeriod"/>
            </a:pPr>
            <a:r>
              <a:rPr lang="it-IT" b="1" dirty="0">
                <a:solidFill>
                  <a:srgbClr val="000000"/>
                </a:solidFill>
                <a:latin typeface="Arial" panose="020B0604020202020204" pitchFamily="34" charset="0"/>
                <a:cs typeface="Arial" panose="020B0604020202020204" pitchFamily="34" charset="0"/>
              </a:rPr>
              <a:t>Peserta Pendidikan Anak Usia Dini (PAUD) </a:t>
            </a:r>
            <a:r>
              <a:rPr lang="id-ID" b="1" dirty="0">
                <a:solidFill>
                  <a:srgbClr val="000000"/>
                </a:solidFill>
                <a:latin typeface="Arial" panose="020B0604020202020204" pitchFamily="34" charset="0"/>
                <a:cs typeface="Arial" panose="020B0604020202020204" pitchFamily="34" charset="0"/>
              </a:rPr>
              <a:t>   </a:t>
            </a:r>
            <a:r>
              <a:rPr lang="it-IT" b="1" dirty="0">
                <a:solidFill>
                  <a:srgbClr val="000000"/>
                </a:solidFill>
                <a:latin typeface="Arial" panose="020B0604020202020204" pitchFamily="34" charset="0"/>
                <a:cs typeface="Arial" panose="020B0604020202020204" pitchFamily="34" charset="0"/>
              </a:rPr>
              <a:t>Jalur Formal dan</a:t>
            </a:r>
            <a:r>
              <a:rPr lang="id-ID" b="1" dirty="0">
                <a:solidFill>
                  <a:srgbClr val="000000"/>
                </a:solidFill>
                <a:latin typeface="Arial" panose="020B0604020202020204" pitchFamily="34" charset="0"/>
                <a:cs typeface="Arial" panose="020B0604020202020204" pitchFamily="34" charset="0"/>
              </a:rPr>
              <a:t>Jalur Non Formal</a:t>
            </a:r>
          </a:p>
          <a:p>
            <a:pPr marL="342900" indent="-342900" algn="just">
              <a:buFont typeface="+mj-lt"/>
              <a:buAutoNum type="arabicPeriod"/>
            </a:pPr>
            <a:r>
              <a:rPr lang="id-ID" b="1" dirty="0">
                <a:solidFill>
                  <a:srgbClr val="000000"/>
                </a:solidFill>
                <a:latin typeface="Arial" panose="020B0604020202020204" pitchFamily="34" charset="0"/>
                <a:cs typeface="Arial" panose="020B0604020202020204" pitchFamily="34" charset="0"/>
              </a:rPr>
              <a:t>Lembaga/Kelompok Pendidikan Anak Usia     Dini (PAUD) Jalur   </a:t>
            </a:r>
            <a:r>
              <a:rPr lang="fr-FR" b="1" dirty="0" err="1">
                <a:solidFill>
                  <a:srgbClr val="000000"/>
                </a:solidFill>
                <a:latin typeface="Arial" panose="020B0604020202020204" pitchFamily="34" charset="0"/>
                <a:cs typeface="Arial" panose="020B0604020202020204" pitchFamily="34" charset="0"/>
              </a:rPr>
              <a:t>Formal</a:t>
            </a:r>
            <a:r>
              <a:rPr lang="fr-FR" b="1" dirty="0">
                <a:solidFill>
                  <a:srgbClr val="000000"/>
                </a:solidFill>
                <a:latin typeface="Arial" panose="020B0604020202020204" pitchFamily="34" charset="0"/>
                <a:cs typeface="Arial" panose="020B0604020202020204" pitchFamily="34" charset="0"/>
              </a:rPr>
              <a:t> dan </a:t>
            </a:r>
            <a:r>
              <a:rPr lang="fr-FR" b="1" dirty="0" err="1">
                <a:solidFill>
                  <a:srgbClr val="000000"/>
                </a:solidFill>
                <a:latin typeface="Arial" panose="020B0604020202020204" pitchFamily="34" charset="0"/>
                <a:cs typeface="Arial" panose="020B0604020202020204" pitchFamily="34" charset="0"/>
              </a:rPr>
              <a:t>Jalur</a:t>
            </a:r>
            <a:r>
              <a:rPr lang="fr-FR" b="1" dirty="0">
                <a:solidFill>
                  <a:srgbClr val="000000"/>
                </a:solidFill>
                <a:latin typeface="Arial" panose="020B0604020202020204" pitchFamily="34" charset="0"/>
                <a:cs typeface="Arial" panose="020B0604020202020204" pitchFamily="34" charset="0"/>
              </a:rPr>
              <a:t> Non </a:t>
            </a:r>
            <a:r>
              <a:rPr lang="id-ID" b="1" dirty="0">
                <a:solidFill>
                  <a:srgbClr val="000000"/>
                </a:solidFill>
                <a:latin typeface="Arial" panose="020B0604020202020204" pitchFamily="34" charset="0"/>
                <a:cs typeface="Arial" panose="020B0604020202020204" pitchFamily="34" charset="0"/>
              </a:rPr>
              <a:t>       </a:t>
            </a:r>
            <a:r>
              <a:rPr lang="fr-FR" b="1" dirty="0" err="1">
                <a:solidFill>
                  <a:srgbClr val="000000"/>
                </a:solidFill>
                <a:latin typeface="Arial" panose="020B0604020202020204" pitchFamily="34" charset="0"/>
                <a:cs typeface="Arial" panose="020B0604020202020204" pitchFamily="34" charset="0"/>
              </a:rPr>
              <a:t>Formal</a:t>
            </a:r>
            <a:endParaRPr lang="fr-FR" b="1" dirty="0">
              <a:solidFill>
                <a:srgbClr val="000000"/>
              </a:solidFill>
              <a:latin typeface="Arial" panose="020B0604020202020204" pitchFamily="34" charset="0"/>
              <a:cs typeface="Arial" panose="020B0604020202020204" pitchFamily="34" charset="0"/>
            </a:endParaRPr>
          </a:p>
          <a:p>
            <a:pPr marL="342900" indent="-342900" algn="just">
              <a:buFont typeface="+mj-lt"/>
              <a:buAutoNum type="arabicPeriod"/>
            </a:pPr>
            <a:r>
              <a:rPr lang="id-ID" b="1" dirty="0">
                <a:solidFill>
                  <a:srgbClr val="000000"/>
                </a:solidFill>
                <a:latin typeface="Arial" panose="020B0604020202020204" pitchFamily="34" charset="0"/>
                <a:cs typeface="Arial" panose="020B0604020202020204" pitchFamily="34" charset="0"/>
              </a:rPr>
              <a:t>Angka Partisipasi Kasar (APK) menurut           jenjang pendidikan SD, SLTP dan SLTA</a:t>
            </a:r>
          </a:p>
          <a:p>
            <a:pPr marL="342900" indent="-342900" algn="just">
              <a:buFont typeface="+mj-lt"/>
              <a:buAutoNum type="arabicPeriod"/>
            </a:pPr>
            <a:r>
              <a:rPr lang="id-ID" b="1" dirty="0">
                <a:solidFill>
                  <a:srgbClr val="000000"/>
                </a:solidFill>
                <a:latin typeface="Arial" panose="020B0604020202020204" pitchFamily="34" charset="0"/>
                <a:cs typeface="Arial" panose="020B0604020202020204" pitchFamily="34" charset="0"/>
              </a:rPr>
              <a:t>Angka Partisipasi Sekolah (APS) menurut       kelompok umur (7-</a:t>
            </a:r>
            <a:r>
              <a:rPr lang="nl-NL" b="1" dirty="0">
                <a:solidFill>
                  <a:srgbClr val="000000"/>
                </a:solidFill>
                <a:latin typeface="Arial" panose="020B0604020202020204" pitchFamily="34" charset="0"/>
                <a:cs typeface="Arial" panose="020B0604020202020204" pitchFamily="34" charset="0"/>
              </a:rPr>
              <a:t>12, 13-15 dan 16-18 tahun)</a:t>
            </a:r>
          </a:p>
          <a:p>
            <a:pPr marL="342900" indent="-342900" algn="just">
              <a:buFont typeface="+mj-lt"/>
              <a:buAutoNum type="arabicPeriod"/>
            </a:pPr>
            <a:r>
              <a:rPr lang="nn-NO" b="1" dirty="0">
                <a:solidFill>
                  <a:srgbClr val="000000"/>
                </a:solidFill>
                <a:latin typeface="Arial" panose="020B0604020202020204" pitchFamily="34" charset="0"/>
                <a:cs typeface="Arial" panose="020B0604020202020204" pitchFamily="34" charset="0"/>
              </a:rPr>
              <a:t>Angka Partisipasi Murni (APM) menurut</a:t>
            </a:r>
            <a:r>
              <a:rPr lang="id-ID" b="1" dirty="0">
                <a:solidFill>
                  <a:srgbClr val="000000"/>
                </a:solidFill>
                <a:latin typeface="Arial" panose="020B0604020202020204" pitchFamily="34" charset="0"/>
                <a:cs typeface="Arial" panose="020B0604020202020204" pitchFamily="34" charset="0"/>
              </a:rPr>
              <a:t>          </a:t>
            </a:r>
            <a:r>
              <a:rPr lang="nn-NO" b="1" dirty="0">
                <a:solidFill>
                  <a:srgbClr val="000000"/>
                </a:solidFill>
                <a:latin typeface="Arial" panose="020B0604020202020204" pitchFamily="34" charset="0"/>
                <a:cs typeface="Arial" panose="020B0604020202020204" pitchFamily="34" charset="0"/>
              </a:rPr>
              <a:t> jenjang pendidika</a:t>
            </a:r>
            <a:r>
              <a:rPr lang="id-ID" b="1" dirty="0">
                <a:solidFill>
                  <a:srgbClr val="000000"/>
                </a:solidFill>
                <a:latin typeface="Arial" panose="020B0604020202020204" pitchFamily="34" charset="0"/>
                <a:cs typeface="Arial" panose="020B0604020202020204" pitchFamily="34" charset="0"/>
              </a:rPr>
              <a:t>   SD, SLTP dan SLTA</a:t>
            </a:r>
          </a:p>
          <a:p>
            <a:pPr marL="342900" indent="-342900" algn="just">
              <a:buFont typeface="+mj-lt"/>
              <a:buAutoNum type="arabicPeriod"/>
            </a:pPr>
            <a:r>
              <a:rPr lang="pl-PL" b="1" dirty="0">
                <a:solidFill>
                  <a:srgbClr val="000000"/>
                </a:solidFill>
                <a:latin typeface="Arial" panose="020B0604020202020204" pitchFamily="34" charset="0"/>
                <a:cs typeface="Arial" panose="020B0604020202020204" pitchFamily="34" charset="0"/>
              </a:rPr>
              <a:t>Angka Buta Aksara pada usia sekolah </a:t>
            </a:r>
            <a:r>
              <a:rPr lang="id-ID" b="1" dirty="0">
                <a:solidFill>
                  <a:srgbClr val="000000"/>
                </a:solidFill>
                <a:latin typeface="Arial" panose="020B0604020202020204" pitchFamily="34" charset="0"/>
                <a:cs typeface="Arial" panose="020B0604020202020204" pitchFamily="34" charset="0"/>
              </a:rPr>
              <a:t>            </a:t>
            </a:r>
            <a:r>
              <a:rPr lang="pl-PL" b="1" dirty="0">
                <a:solidFill>
                  <a:srgbClr val="000000"/>
                </a:solidFill>
                <a:latin typeface="Arial" panose="020B0604020202020204" pitchFamily="34" charset="0"/>
                <a:cs typeface="Arial" panose="020B0604020202020204" pitchFamily="34" charset="0"/>
              </a:rPr>
              <a:t>(7-18 Tahun)</a:t>
            </a:r>
          </a:p>
          <a:p>
            <a:pPr marL="342900" indent="-342900" algn="just">
              <a:buFont typeface="+mj-lt"/>
              <a:buAutoNum type="arabicPeriod"/>
            </a:pPr>
            <a:r>
              <a:rPr lang="id-ID" b="1" dirty="0">
                <a:solidFill>
                  <a:srgbClr val="000000"/>
                </a:solidFill>
                <a:latin typeface="Arial" panose="020B0604020202020204" pitchFamily="34" charset="0"/>
                <a:cs typeface="Arial" panose="020B0604020202020204" pitchFamily="34" charset="0"/>
              </a:rPr>
              <a:t>Angka Putus Sekolah menurut jenjang                    pendidikan SD, SLTP,dan SLTA</a:t>
            </a:r>
          </a:p>
        </p:txBody>
      </p:sp>
      <p:pic>
        <p:nvPicPr>
          <p:cNvPr id="288770" name="Picture 2" descr="http://1.bp.blogspot.com/-jG_T9BVSDD8/TcNKAAgGTpI/AAAAAAAAAFw/CFTBb4PMkl0/s1600/anak-jalanan-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13526" y="1268165"/>
            <a:ext cx="2026920" cy="2294578"/>
          </a:xfrm>
          <a:prstGeom prst="rect">
            <a:avLst/>
          </a:prstGeom>
          <a:noFill/>
          <a:extLst>
            <a:ext uri="{909E8E84-426E-40DD-AFC4-6F175D3DCCD1}">
              <a14:hiddenFill xmlns:a14="http://schemas.microsoft.com/office/drawing/2010/main">
                <a:solidFill>
                  <a:srgbClr val="FFFFFF"/>
                </a:solidFill>
              </a14:hiddenFill>
            </a:ext>
          </a:extLst>
        </p:spPr>
      </p:pic>
      <p:pic>
        <p:nvPicPr>
          <p:cNvPr id="288772" name="Picture 4" descr="http://elmurobbie.files.wordpress.com/2008/10/anak2.jpg"/>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6613526" y="3824922"/>
            <a:ext cx="2026920" cy="1966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65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70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ppt_w/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heel(8)">
                                      <p:cBhvr>
                                        <p:cTn id="2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30629" y="807720"/>
            <a:ext cx="8876211" cy="5379324"/>
          </a:xfrm>
          <a:prstGeom prst="roundRect">
            <a:avLst>
              <a:gd name="adj" fmla="val 3172"/>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id-ID" dirty="0"/>
          </a:p>
        </p:txBody>
      </p:sp>
      <p:grpSp>
        <p:nvGrpSpPr>
          <p:cNvPr id="5" name="Group 56"/>
          <p:cNvGrpSpPr>
            <a:grpSpLocks/>
          </p:cNvGrpSpPr>
          <p:nvPr/>
        </p:nvGrpSpPr>
        <p:grpSpPr bwMode="auto">
          <a:xfrm>
            <a:off x="354013" y="142558"/>
            <a:ext cx="6613525" cy="869950"/>
            <a:chOff x="223" y="2701"/>
            <a:chExt cx="4166" cy="548"/>
          </a:xfrm>
        </p:grpSpPr>
        <p:pic>
          <p:nvPicPr>
            <p:cNvPr id="6" name="Picture 41" descr="그림2"/>
            <p:cNvPicPr>
              <a:picLocks noChangeAspect="1" noChangeArrowheads="1"/>
            </p:cNvPicPr>
            <p:nvPr/>
          </p:nvPicPr>
          <p:blipFill>
            <a:blip r:embed="rId2"/>
            <a:srcRect/>
            <a:stretch>
              <a:fillRect/>
            </a:stretch>
          </p:blipFill>
          <p:spPr bwMode="auto">
            <a:xfrm>
              <a:off x="223" y="2701"/>
              <a:ext cx="4166" cy="548"/>
            </a:xfrm>
            <a:prstGeom prst="rect">
              <a:avLst/>
            </a:prstGeom>
            <a:noFill/>
            <a:ln w="9525">
              <a:noFill/>
              <a:miter lim="800000"/>
              <a:headEnd/>
              <a:tailEnd/>
            </a:ln>
          </p:spPr>
        </p:pic>
        <p:sp>
          <p:nvSpPr>
            <p:cNvPr id="7" name="Text Box 42"/>
            <p:cNvSpPr txBox="1">
              <a:spLocks noChangeArrowheads="1"/>
            </p:cNvSpPr>
            <p:nvPr/>
          </p:nvSpPr>
          <p:spPr bwMode="auto">
            <a:xfrm>
              <a:off x="302" y="2768"/>
              <a:ext cx="3864" cy="407"/>
            </a:xfrm>
            <a:prstGeom prst="rect">
              <a:avLst/>
            </a:prstGeom>
            <a:noFill/>
            <a:ln w="9525">
              <a:noFill/>
              <a:miter lim="800000"/>
              <a:headEnd/>
              <a:tailEnd/>
            </a:ln>
            <a:effectLst>
              <a:outerShdw dist="17961" dir="2700000" algn="ctr" rotWithShape="0">
                <a:schemeClr val="tx1"/>
              </a:outerShdw>
            </a:effectLst>
          </p:spPr>
          <p:txBody>
            <a:bodyPr wrap="square">
              <a:spAutoFit/>
            </a:bodyPr>
            <a:lstStyle/>
            <a:p>
              <a:pPr algn="ctr">
                <a:defRPr/>
              </a:pPr>
              <a:r>
                <a:rPr lang="id-ID" altLang="ko-KR" b="1" dirty="0">
                  <a:solidFill>
                    <a:srgbClr val="FFCC00"/>
                  </a:solidFill>
                  <a:latin typeface="Arial" charset="0"/>
                  <a:ea typeface="HY헤드라인M" pitchFamily="18" charset="-127"/>
                </a:rPr>
                <a:t>DAFTAR JENIS DATA ANAK</a:t>
              </a:r>
              <a:endParaRPr lang="en-US" altLang="ko-KR" b="1" dirty="0">
                <a:solidFill>
                  <a:srgbClr val="FFFFFF"/>
                </a:solidFill>
                <a:latin typeface="Arial" charset="0"/>
                <a:ea typeface="HY헤드라인M" pitchFamily="18" charset="-127"/>
              </a:endParaRPr>
            </a:p>
            <a:p>
              <a:pPr marL="285750" indent="-285750">
                <a:buFont typeface="Wingdings" panose="05000000000000000000" pitchFamily="2" charset="2"/>
                <a:buChar char="v"/>
                <a:defRPr/>
              </a:pPr>
              <a:r>
                <a:rPr lang="id-ID" altLang="ko-KR" b="1" dirty="0">
                  <a:solidFill>
                    <a:srgbClr val="FFFFFF"/>
                  </a:solidFill>
                  <a:latin typeface="Arial" charset="0"/>
                  <a:ea typeface="HY헤드라인M" pitchFamily="18" charset="-127"/>
                </a:rPr>
                <a:t>KELANGSUNGAN HIDUP</a:t>
              </a:r>
              <a:endParaRPr lang="en-US" altLang="ko-KR" sz="1600" b="1" dirty="0">
                <a:solidFill>
                  <a:srgbClr val="FFFFFF"/>
                </a:solidFill>
                <a:latin typeface="Arial" charset="0"/>
                <a:ea typeface="HY헤드라인M" pitchFamily="18" charset="-127"/>
              </a:endParaRPr>
            </a:p>
          </p:txBody>
        </p:sp>
      </p:grpSp>
      <p:sp>
        <p:nvSpPr>
          <p:cNvPr id="9" name="Rectangle 8"/>
          <p:cNvSpPr/>
          <p:nvPr/>
        </p:nvSpPr>
        <p:spPr>
          <a:xfrm>
            <a:off x="479426" y="1268165"/>
            <a:ext cx="5997574" cy="4708981"/>
          </a:xfrm>
          <a:prstGeom prst="rect">
            <a:avLst/>
          </a:prstGeom>
        </p:spPr>
        <p:txBody>
          <a:bodyPr wrap="square">
            <a:spAutoFit/>
          </a:bodyPr>
          <a:lstStyle/>
          <a:p>
            <a:pPr marL="342900" indent="-342900" algn="just">
              <a:buFont typeface="+mj-lt"/>
              <a:buAutoNum type="arabicPeriod"/>
            </a:pPr>
            <a:r>
              <a:rPr lang="fi-FI" sz="2000" b="1" dirty="0">
                <a:solidFill>
                  <a:srgbClr val="000000"/>
                </a:solidFill>
                <a:latin typeface="Arial" panose="020B0604020202020204" pitchFamily="34" charset="0"/>
                <a:cs typeface="Arial" panose="020B0604020202020204" pitchFamily="34" charset="0"/>
              </a:rPr>
              <a:t>Angka Kematian Bayi (AKB)</a:t>
            </a:r>
          </a:p>
          <a:p>
            <a:pPr marL="342900" indent="-342900" algn="just">
              <a:buFont typeface="+mj-lt"/>
              <a:buAutoNum type="arabicPeriod"/>
            </a:pPr>
            <a:r>
              <a:rPr lang="fi-FI" sz="2000" b="1" dirty="0">
                <a:solidFill>
                  <a:srgbClr val="000000"/>
                </a:solidFill>
                <a:latin typeface="Arial" panose="020B0604020202020204" pitchFamily="34" charset="0"/>
                <a:cs typeface="Arial" panose="020B0604020202020204" pitchFamily="34" charset="0"/>
              </a:rPr>
              <a:t>Angka Kematian Balita (AKBA)</a:t>
            </a:r>
          </a:p>
          <a:p>
            <a:pPr marL="342900" indent="-342900" algn="just">
              <a:buFont typeface="+mj-lt"/>
              <a:buAutoNum type="arabicPeriod"/>
            </a:pPr>
            <a:r>
              <a:rPr lang="id-ID" sz="2000" b="1" dirty="0">
                <a:solidFill>
                  <a:srgbClr val="000000"/>
                </a:solidFill>
                <a:latin typeface="Arial" panose="020B0604020202020204" pitchFamily="34" charset="0"/>
                <a:cs typeface="Arial" panose="020B0604020202020204" pitchFamily="34" charset="0"/>
              </a:rPr>
              <a:t>Jumlah anak umur &lt;1 tahun diimunisasi campak</a:t>
            </a:r>
          </a:p>
          <a:p>
            <a:pPr marL="342900" indent="-342900" algn="just">
              <a:buFont typeface="+mj-lt"/>
              <a:buAutoNum type="arabicPeriod"/>
            </a:pPr>
            <a:r>
              <a:rPr lang="id-ID" sz="2000" b="1" dirty="0">
                <a:solidFill>
                  <a:srgbClr val="000000"/>
                </a:solidFill>
                <a:latin typeface="Arial" panose="020B0604020202020204" pitchFamily="34" charset="0"/>
                <a:cs typeface="Arial" panose="020B0604020202020204" pitchFamily="34" charset="0"/>
              </a:rPr>
              <a:t>Jumlah anak usia 12-23 bln telah dimunisasi       lengkap</a:t>
            </a:r>
          </a:p>
          <a:p>
            <a:pPr marL="342900" indent="-342900" algn="just">
              <a:buFont typeface="+mj-lt"/>
              <a:buAutoNum type="arabicPeriod"/>
            </a:pPr>
            <a:r>
              <a:rPr lang="sv-SE" sz="2000" b="1" dirty="0">
                <a:solidFill>
                  <a:srgbClr val="000000"/>
                </a:solidFill>
                <a:latin typeface="Arial" panose="020B0604020202020204" pitchFamily="34" charset="0"/>
                <a:cs typeface="Arial" panose="020B0604020202020204" pitchFamily="34" charset="0"/>
              </a:rPr>
              <a:t>Bayi Lahir dengan Berat Badan Rendah</a:t>
            </a:r>
          </a:p>
          <a:p>
            <a:pPr marL="342900" indent="-342900" algn="just">
              <a:buFont typeface="+mj-lt"/>
              <a:buAutoNum type="arabicPeriod"/>
            </a:pPr>
            <a:r>
              <a:rPr lang="id-ID" sz="2000" b="1" dirty="0">
                <a:solidFill>
                  <a:srgbClr val="000000"/>
                </a:solidFill>
                <a:latin typeface="Arial" panose="020B0604020202020204" pitchFamily="34" charset="0"/>
                <a:cs typeface="Arial" panose="020B0604020202020204" pitchFamily="34" charset="0"/>
              </a:rPr>
              <a:t>Bayi yang mendapatkan ASI Ekslusif selama       6 bulan</a:t>
            </a:r>
          </a:p>
          <a:p>
            <a:pPr marL="342900" indent="-342900" algn="just">
              <a:buFont typeface="+mj-lt"/>
              <a:buAutoNum type="arabicPeriod"/>
            </a:pPr>
            <a:r>
              <a:rPr lang="id-ID" sz="2000" b="1" dirty="0">
                <a:solidFill>
                  <a:srgbClr val="000000"/>
                </a:solidFill>
                <a:latin typeface="Arial" panose="020B0604020202020204" pitchFamily="34" charset="0"/>
                <a:cs typeface="Arial" panose="020B0604020202020204" pitchFamily="34" charset="0"/>
              </a:rPr>
              <a:t>Balita dengan Gizi Kurang, dan Gizi Buruk</a:t>
            </a:r>
          </a:p>
          <a:p>
            <a:pPr marL="342900" indent="-342900" algn="just">
              <a:buFont typeface="+mj-lt"/>
              <a:buAutoNum type="arabicPeriod"/>
            </a:pPr>
            <a:r>
              <a:rPr lang="nb-NO" sz="2000" b="1" dirty="0">
                <a:solidFill>
                  <a:srgbClr val="000000"/>
                </a:solidFill>
                <a:latin typeface="Arial" panose="020B0604020202020204" pitchFamily="34" charset="0"/>
                <a:cs typeface="Arial" panose="020B0604020202020204" pitchFamily="34" charset="0"/>
              </a:rPr>
              <a:t>Anak (0-18 Tahun) yang terinfeksi HIV/AIDS</a:t>
            </a:r>
          </a:p>
          <a:p>
            <a:pPr marL="342900" indent="-342900" algn="just">
              <a:buFont typeface="+mj-lt"/>
              <a:buAutoNum type="arabicPeriod"/>
            </a:pPr>
            <a:r>
              <a:rPr lang="sv-SE" sz="2000" b="1" dirty="0">
                <a:solidFill>
                  <a:srgbClr val="000000"/>
                </a:solidFill>
                <a:latin typeface="Arial" panose="020B0604020202020204" pitchFamily="34" charset="0"/>
                <a:cs typeface="Arial" panose="020B0604020202020204" pitchFamily="34" charset="0"/>
              </a:rPr>
              <a:t>Anak</a:t>
            </a:r>
            <a:r>
              <a:rPr lang="id-ID" sz="2000" b="1" dirty="0">
                <a:solidFill>
                  <a:srgbClr val="000000"/>
                </a:solidFill>
                <a:latin typeface="Arial" panose="020B0604020202020204" pitchFamily="34" charset="0"/>
                <a:cs typeface="Arial" panose="020B0604020202020204" pitchFamily="34" charset="0"/>
              </a:rPr>
              <a:t> </a:t>
            </a:r>
            <a:r>
              <a:rPr lang="sv-SE" sz="2000" b="1" dirty="0">
                <a:solidFill>
                  <a:srgbClr val="000000"/>
                </a:solidFill>
                <a:latin typeface="Arial" panose="020B0604020202020204" pitchFamily="34" charset="0"/>
                <a:cs typeface="Arial" panose="020B0604020202020204" pitchFamily="34" charset="0"/>
              </a:rPr>
              <a:t>yang</a:t>
            </a:r>
            <a:r>
              <a:rPr lang="id-ID" sz="2000" b="1" dirty="0">
                <a:solidFill>
                  <a:srgbClr val="000000"/>
                </a:solidFill>
                <a:latin typeface="Arial" panose="020B0604020202020204" pitchFamily="34" charset="0"/>
                <a:cs typeface="Arial" panose="020B0604020202020204" pitchFamily="34" charset="0"/>
              </a:rPr>
              <a:t> </a:t>
            </a:r>
            <a:r>
              <a:rPr lang="sv-SE" sz="2000" b="1" dirty="0">
                <a:solidFill>
                  <a:srgbClr val="000000"/>
                </a:solidFill>
                <a:latin typeface="Arial" panose="020B0604020202020204" pitchFamily="34" charset="0"/>
                <a:cs typeface="Arial" panose="020B0604020202020204" pitchFamily="34" charset="0"/>
              </a:rPr>
              <a:t>menggunakan</a:t>
            </a:r>
            <a:r>
              <a:rPr lang="id-ID" sz="2000" b="1" dirty="0">
                <a:solidFill>
                  <a:srgbClr val="000000"/>
                </a:solidFill>
                <a:latin typeface="Arial" panose="020B0604020202020204" pitchFamily="34" charset="0"/>
                <a:cs typeface="Arial" panose="020B0604020202020204" pitchFamily="34" charset="0"/>
              </a:rPr>
              <a:t> </a:t>
            </a:r>
            <a:r>
              <a:rPr lang="sv-SE" sz="2000" b="1" dirty="0">
                <a:solidFill>
                  <a:srgbClr val="000000"/>
                </a:solidFill>
                <a:latin typeface="Arial" panose="020B0604020202020204" pitchFamily="34" charset="0"/>
                <a:cs typeface="Arial" panose="020B0604020202020204" pitchFamily="34" charset="0"/>
              </a:rPr>
              <a:t>Narkotika,</a:t>
            </a:r>
            <a:r>
              <a:rPr lang="id-ID" sz="2000" b="1" dirty="0">
                <a:solidFill>
                  <a:srgbClr val="000000"/>
                </a:solidFill>
                <a:latin typeface="Arial" panose="020B0604020202020204" pitchFamily="34" charset="0"/>
                <a:cs typeface="Arial" panose="020B0604020202020204" pitchFamily="34" charset="0"/>
              </a:rPr>
              <a:t>                     </a:t>
            </a:r>
            <a:r>
              <a:rPr lang="sv-SE" sz="2000" b="1" dirty="0">
                <a:solidFill>
                  <a:srgbClr val="000000"/>
                </a:solidFill>
                <a:latin typeface="Arial" panose="020B0604020202020204" pitchFamily="34" charset="0"/>
                <a:cs typeface="Arial" panose="020B0604020202020204" pitchFamily="34" charset="0"/>
              </a:rPr>
              <a:t>Psikotropika dan Zat</a:t>
            </a:r>
            <a:r>
              <a:rPr lang="id-ID" sz="2000" b="1" dirty="0">
                <a:solidFill>
                  <a:srgbClr val="000000"/>
                </a:solidFill>
                <a:latin typeface="Arial" panose="020B0604020202020204" pitchFamily="34" charset="0"/>
                <a:cs typeface="Arial" panose="020B0604020202020204" pitchFamily="34" charset="0"/>
              </a:rPr>
              <a:t> Adiktif Lainnya                        (NAPZA)</a:t>
            </a:r>
          </a:p>
          <a:p>
            <a:pPr marL="342900" indent="-342900" algn="just">
              <a:buFont typeface="+mj-lt"/>
              <a:buAutoNum type="arabicPeriod"/>
            </a:pPr>
            <a:r>
              <a:rPr lang="id-ID" sz="2000" b="1" dirty="0">
                <a:solidFill>
                  <a:srgbClr val="000000"/>
                </a:solidFill>
                <a:latin typeface="Arial" panose="020B0604020202020204" pitchFamily="34" charset="0"/>
                <a:cs typeface="Arial" panose="020B0604020202020204" pitchFamily="34" charset="0"/>
              </a:rPr>
              <a:t>Kepemilikan Akte Kelahiran</a:t>
            </a:r>
          </a:p>
        </p:txBody>
      </p:sp>
      <p:pic>
        <p:nvPicPr>
          <p:cNvPr id="294914" name="Picture 2" descr="http://ts3.mm.bing.net/th?id=JN.bOMdGF8MC55hluo05uo1WQ&amp;pid=15.1&amp;H=180&amp;W=160"/>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6613526" y="1012508"/>
            <a:ext cx="2195193" cy="2020251"/>
          </a:xfrm>
          <a:prstGeom prst="rect">
            <a:avLst/>
          </a:prstGeom>
          <a:noFill/>
          <a:extLst>
            <a:ext uri="{909E8E84-426E-40DD-AFC4-6F175D3DCCD1}">
              <a14:hiddenFill xmlns:a14="http://schemas.microsoft.com/office/drawing/2010/main">
                <a:solidFill>
                  <a:srgbClr val="FFFFFF"/>
                </a:solidFill>
              </a14:hiddenFill>
            </a:ext>
          </a:extLst>
        </p:spPr>
      </p:pic>
      <p:pic>
        <p:nvPicPr>
          <p:cNvPr id="294916" name="Picture 4" descr="http://ts3.mm.bing.net/th?id=JN.4PWN15tliRle15xxng8bhQ&amp;pid=15.1&amp;H=120&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3526" y="3169602"/>
            <a:ext cx="2195193" cy="1524001"/>
          </a:xfrm>
          <a:prstGeom prst="rect">
            <a:avLst/>
          </a:prstGeom>
          <a:noFill/>
          <a:extLst>
            <a:ext uri="{909E8E84-426E-40DD-AFC4-6F175D3DCCD1}">
              <a14:hiddenFill xmlns:a14="http://schemas.microsoft.com/office/drawing/2010/main">
                <a:solidFill>
                  <a:srgbClr val="FFFFFF"/>
                </a:solidFill>
              </a14:hiddenFill>
            </a:ext>
          </a:extLst>
        </p:spPr>
      </p:pic>
      <p:pic>
        <p:nvPicPr>
          <p:cNvPr id="294918" name="Picture 6" descr="http://3.bp.blogspot.com/-9qlBNwfGPgU/UTGmQwLe01I/AAAAAAAAEu4/LOo5v7QAo4M/s320/JENIS-JENIS-NARKOB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3526" y="4693603"/>
            <a:ext cx="2172492" cy="147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51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70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ppt_w/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out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30629" y="807720"/>
            <a:ext cx="8876211" cy="5379324"/>
          </a:xfrm>
          <a:prstGeom prst="roundRect">
            <a:avLst>
              <a:gd name="adj" fmla="val 3172"/>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id-ID" dirty="0"/>
          </a:p>
        </p:txBody>
      </p:sp>
      <p:grpSp>
        <p:nvGrpSpPr>
          <p:cNvPr id="5" name="Group 56"/>
          <p:cNvGrpSpPr>
            <a:grpSpLocks/>
          </p:cNvGrpSpPr>
          <p:nvPr/>
        </p:nvGrpSpPr>
        <p:grpSpPr bwMode="auto">
          <a:xfrm>
            <a:off x="354013" y="142558"/>
            <a:ext cx="6613525" cy="869950"/>
            <a:chOff x="223" y="2701"/>
            <a:chExt cx="4166" cy="548"/>
          </a:xfrm>
        </p:grpSpPr>
        <p:pic>
          <p:nvPicPr>
            <p:cNvPr id="6" name="Picture 41" descr="그림2"/>
            <p:cNvPicPr>
              <a:picLocks noChangeAspect="1" noChangeArrowheads="1"/>
            </p:cNvPicPr>
            <p:nvPr/>
          </p:nvPicPr>
          <p:blipFill>
            <a:blip r:embed="rId2"/>
            <a:srcRect/>
            <a:stretch>
              <a:fillRect/>
            </a:stretch>
          </p:blipFill>
          <p:spPr bwMode="auto">
            <a:xfrm>
              <a:off x="223" y="2701"/>
              <a:ext cx="4166" cy="548"/>
            </a:xfrm>
            <a:prstGeom prst="rect">
              <a:avLst/>
            </a:prstGeom>
            <a:noFill/>
            <a:ln w="9525">
              <a:noFill/>
              <a:miter lim="800000"/>
              <a:headEnd/>
              <a:tailEnd/>
            </a:ln>
          </p:spPr>
        </p:pic>
        <p:sp>
          <p:nvSpPr>
            <p:cNvPr id="7" name="Text Box 42"/>
            <p:cNvSpPr txBox="1">
              <a:spLocks noChangeArrowheads="1"/>
            </p:cNvSpPr>
            <p:nvPr/>
          </p:nvSpPr>
          <p:spPr bwMode="auto">
            <a:xfrm>
              <a:off x="302" y="2768"/>
              <a:ext cx="3864" cy="407"/>
            </a:xfrm>
            <a:prstGeom prst="rect">
              <a:avLst/>
            </a:prstGeom>
            <a:noFill/>
            <a:ln w="9525">
              <a:noFill/>
              <a:miter lim="800000"/>
              <a:headEnd/>
              <a:tailEnd/>
            </a:ln>
            <a:effectLst>
              <a:outerShdw dist="17961" dir="2700000" algn="ctr" rotWithShape="0">
                <a:schemeClr val="tx1"/>
              </a:outerShdw>
            </a:effectLst>
          </p:spPr>
          <p:txBody>
            <a:bodyPr wrap="square">
              <a:spAutoFit/>
            </a:bodyPr>
            <a:lstStyle/>
            <a:p>
              <a:pPr algn="ctr">
                <a:defRPr/>
              </a:pPr>
              <a:r>
                <a:rPr lang="id-ID" altLang="ko-KR" b="1" dirty="0">
                  <a:solidFill>
                    <a:srgbClr val="FFCC00"/>
                  </a:solidFill>
                  <a:latin typeface="Arial" charset="0"/>
                  <a:ea typeface="HY헤드라인M" pitchFamily="18" charset="-127"/>
                </a:rPr>
                <a:t>DAFTAR JENIS DATA ANAK</a:t>
              </a:r>
              <a:endParaRPr lang="en-US" altLang="ko-KR" b="1" dirty="0">
                <a:solidFill>
                  <a:srgbClr val="FFFFFF"/>
                </a:solidFill>
                <a:latin typeface="Arial" charset="0"/>
                <a:ea typeface="HY헤드라인M" pitchFamily="18" charset="-127"/>
              </a:endParaRPr>
            </a:p>
            <a:p>
              <a:pPr marL="285750" indent="-285750">
                <a:buFont typeface="Wingdings" panose="05000000000000000000" pitchFamily="2" charset="2"/>
                <a:buChar char="v"/>
                <a:defRPr/>
              </a:pPr>
              <a:r>
                <a:rPr lang="id-ID" altLang="ko-KR" b="1" dirty="0">
                  <a:solidFill>
                    <a:srgbClr val="FFFFFF"/>
                  </a:solidFill>
                  <a:latin typeface="Arial" charset="0"/>
                  <a:ea typeface="HY헤드라인M" pitchFamily="18" charset="-127"/>
                </a:rPr>
                <a:t>PERLINDUNGAN</a:t>
              </a:r>
              <a:endParaRPr lang="en-US" altLang="ko-KR" sz="1600" b="1" dirty="0">
                <a:solidFill>
                  <a:srgbClr val="FFFFFF"/>
                </a:solidFill>
                <a:latin typeface="Arial" charset="0"/>
                <a:ea typeface="HY헤드라인M" pitchFamily="18" charset="-127"/>
              </a:endParaRPr>
            </a:p>
          </p:txBody>
        </p:sp>
      </p:grpSp>
      <p:sp>
        <p:nvSpPr>
          <p:cNvPr id="9" name="Rectangle 8"/>
          <p:cNvSpPr/>
          <p:nvPr/>
        </p:nvSpPr>
        <p:spPr>
          <a:xfrm>
            <a:off x="479426" y="1268165"/>
            <a:ext cx="5342254" cy="4493538"/>
          </a:xfrm>
          <a:prstGeom prst="rect">
            <a:avLst/>
          </a:prstGeom>
        </p:spPr>
        <p:txBody>
          <a:bodyPr wrap="square">
            <a:spAutoFit/>
          </a:bodyPr>
          <a:lstStyle/>
          <a:p>
            <a:pPr marL="533400" indent="-533400" algn="just">
              <a:buFont typeface="+mj-lt"/>
              <a:buAutoNum type="arabicPeriod"/>
            </a:pPr>
            <a:r>
              <a:rPr lang="id-ID" sz="2200" b="1" dirty="0">
                <a:solidFill>
                  <a:schemeClr val="bg1"/>
                </a:solidFill>
                <a:latin typeface="Arial" panose="020B0604020202020204" pitchFamily="34" charset="0"/>
                <a:cs typeface="Arial" panose="020B0604020202020204" pitchFamily="34" charset="0"/>
              </a:rPr>
              <a:t>Kekerasan terhadap Anak</a:t>
            </a:r>
          </a:p>
          <a:p>
            <a:pPr marL="533400" indent="-533400" algn="just">
              <a:buFont typeface="+mj-lt"/>
              <a:buAutoNum type="arabicPeriod"/>
            </a:pPr>
            <a:r>
              <a:rPr lang="id-ID" sz="2200" b="1" dirty="0">
                <a:solidFill>
                  <a:schemeClr val="bg1"/>
                </a:solidFill>
                <a:latin typeface="Arial" panose="020B0604020202020204" pitchFamily="34" charset="0"/>
                <a:cs typeface="Arial" panose="020B0604020202020204" pitchFamily="34" charset="0"/>
              </a:rPr>
              <a:t>Anak Jalanan</a:t>
            </a:r>
          </a:p>
          <a:p>
            <a:pPr marL="533400" indent="-533400" algn="just">
              <a:buFont typeface="+mj-lt"/>
              <a:buAutoNum type="arabicPeriod"/>
            </a:pPr>
            <a:r>
              <a:rPr lang="id-ID" sz="2200" b="1" dirty="0">
                <a:solidFill>
                  <a:schemeClr val="bg1"/>
                </a:solidFill>
                <a:latin typeface="Arial" panose="020B0604020202020204" pitchFamily="34" charset="0"/>
                <a:cs typeface="Arial" panose="020B0604020202020204" pitchFamily="34" charset="0"/>
              </a:rPr>
              <a:t>Pekerja Anak</a:t>
            </a:r>
          </a:p>
          <a:p>
            <a:pPr marL="533400" indent="-533400" algn="just">
              <a:buFont typeface="+mj-lt"/>
              <a:buAutoNum type="arabicPeriod"/>
            </a:pPr>
            <a:r>
              <a:rPr lang="sv-SE" sz="2200" b="1" dirty="0">
                <a:solidFill>
                  <a:schemeClr val="bg1"/>
                </a:solidFill>
                <a:latin typeface="Arial" panose="020B0604020202020204" pitchFamily="34" charset="0"/>
                <a:cs typeface="Arial" panose="020B0604020202020204" pitchFamily="34" charset="0"/>
              </a:rPr>
              <a:t>Pekerja Rumah Tangga Anak</a:t>
            </a:r>
          </a:p>
          <a:p>
            <a:pPr marL="533400" indent="-533400" algn="just">
              <a:buFont typeface="+mj-lt"/>
              <a:buAutoNum type="arabicPeriod"/>
            </a:pPr>
            <a:r>
              <a:rPr lang="id-ID" sz="2200" b="1" dirty="0">
                <a:solidFill>
                  <a:schemeClr val="bg1"/>
                </a:solidFill>
                <a:latin typeface="Arial" panose="020B0604020202020204" pitchFamily="34" charset="0"/>
                <a:cs typeface="Arial" panose="020B0604020202020204" pitchFamily="34" charset="0"/>
              </a:rPr>
              <a:t>Anak Terlantar</a:t>
            </a:r>
          </a:p>
          <a:p>
            <a:pPr marL="533400" indent="-533400" algn="just">
              <a:buFont typeface="+mj-lt"/>
              <a:buAutoNum type="arabicPeriod"/>
            </a:pPr>
            <a:r>
              <a:rPr lang="id-ID" sz="2200" b="1" dirty="0">
                <a:solidFill>
                  <a:schemeClr val="bg1"/>
                </a:solidFill>
                <a:latin typeface="Arial" panose="020B0604020202020204" pitchFamily="34" charset="0"/>
                <a:cs typeface="Arial" panose="020B0604020202020204" pitchFamily="34" charset="0"/>
              </a:rPr>
              <a:t>Pekerja Anak di Sektor Berbahaya</a:t>
            </a:r>
          </a:p>
          <a:p>
            <a:pPr marL="533400" indent="-533400" algn="just">
              <a:buFont typeface="+mj-lt"/>
              <a:buAutoNum type="arabicPeriod"/>
            </a:pPr>
            <a:r>
              <a:rPr lang="fi-FI" sz="2200" b="1" dirty="0">
                <a:solidFill>
                  <a:schemeClr val="bg1"/>
                </a:solidFill>
                <a:latin typeface="Arial" panose="020B0604020202020204" pitchFamily="34" charset="0"/>
                <a:cs typeface="Arial" panose="020B0604020202020204" pitchFamily="34" charset="0"/>
              </a:rPr>
              <a:t>Anak Korban Eksploitasi Seksual</a:t>
            </a:r>
          </a:p>
          <a:p>
            <a:pPr marL="533400" indent="-533400" algn="just">
              <a:buFont typeface="+mj-lt"/>
              <a:buAutoNum type="arabicPeriod"/>
            </a:pPr>
            <a:r>
              <a:rPr lang="id-ID" sz="2200" b="1" dirty="0">
                <a:solidFill>
                  <a:schemeClr val="bg1"/>
                </a:solidFill>
                <a:latin typeface="Arial" panose="020B0604020202020204" pitchFamily="34" charset="0"/>
                <a:cs typeface="Arial" panose="020B0604020202020204" pitchFamily="34" charset="0"/>
              </a:rPr>
              <a:t>Anak Korban Pedofilia</a:t>
            </a:r>
          </a:p>
          <a:p>
            <a:pPr marL="533400" indent="-533400" algn="just">
              <a:buFont typeface="+mj-lt"/>
              <a:buAutoNum type="arabicPeriod"/>
            </a:pPr>
            <a:r>
              <a:rPr lang="id-ID" sz="2200" b="1" dirty="0">
                <a:solidFill>
                  <a:schemeClr val="bg1"/>
                </a:solidFill>
                <a:latin typeface="Arial" panose="020B0604020202020204" pitchFamily="34" charset="0"/>
                <a:cs typeface="Arial" panose="020B0604020202020204" pitchFamily="34" charset="0"/>
              </a:rPr>
              <a:t>Anak Korban Trafiking</a:t>
            </a:r>
          </a:p>
          <a:p>
            <a:pPr marL="533400" indent="-533400" algn="just">
              <a:buFont typeface="+mj-lt"/>
              <a:buAutoNum type="arabicPeriod"/>
            </a:pPr>
            <a:r>
              <a:rPr lang="id-ID" sz="2200" b="1" dirty="0">
                <a:solidFill>
                  <a:schemeClr val="bg1"/>
                </a:solidFill>
                <a:latin typeface="Arial" panose="020B0604020202020204" pitchFamily="34" charset="0"/>
                <a:cs typeface="Arial" panose="020B0604020202020204" pitchFamily="34" charset="0"/>
              </a:rPr>
              <a:t>Anak Bermasalah Hukum</a:t>
            </a:r>
          </a:p>
          <a:p>
            <a:pPr marL="533400" indent="-533400" algn="just">
              <a:buFont typeface="+mj-lt"/>
              <a:buAutoNum type="arabicPeriod"/>
            </a:pPr>
            <a:r>
              <a:rPr lang="id-ID" sz="2200" b="1" dirty="0">
                <a:solidFill>
                  <a:schemeClr val="bg1"/>
                </a:solidFill>
                <a:latin typeface="Arial" panose="020B0604020202020204" pitchFamily="34" charset="0"/>
                <a:cs typeface="Arial" panose="020B0604020202020204" pitchFamily="34" charset="0"/>
              </a:rPr>
              <a:t>Anak Penyandang Cacat</a:t>
            </a:r>
          </a:p>
          <a:p>
            <a:pPr marL="533400" indent="-533400" algn="just">
              <a:buFont typeface="+mj-lt"/>
              <a:buAutoNum type="arabicPeriod"/>
            </a:pPr>
            <a:r>
              <a:rPr lang="sv-SE" sz="2200" b="1" dirty="0">
                <a:solidFill>
                  <a:schemeClr val="bg1"/>
                </a:solidFill>
                <a:latin typeface="Arial" panose="020B0604020202020204" pitchFamily="34" charset="0"/>
                <a:cs typeface="Arial" panose="020B0604020202020204" pitchFamily="34" charset="0"/>
              </a:rPr>
              <a:t>Anak Korban Bencana/Konflik </a:t>
            </a:r>
            <a:r>
              <a:rPr lang="id-ID" sz="2200" b="1" dirty="0">
                <a:solidFill>
                  <a:schemeClr val="bg1"/>
                </a:solidFill>
                <a:latin typeface="Arial" panose="020B0604020202020204" pitchFamily="34" charset="0"/>
                <a:cs typeface="Arial" panose="020B0604020202020204" pitchFamily="34" charset="0"/>
              </a:rPr>
              <a:t>       </a:t>
            </a:r>
            <a:r>
              <a:rPr lang="sv-SE" sz="2200" b="1" dirty="0">
                <a:solidFill>
                  <a:schemeClr val="bg1"/>
                </a:solidFill>
                <a:latin typeface="Arial" panose="020B0604020202020204" pitchFamily="34" charset="0"/>
                <a:cs typeface="Arial" panose="020B0604020202020204" pitchFamily="34" charset="0"/>
              </a:rPr>
              <a:t>Bersenjata</a:t>
            </a:r>
            <a:endParaRPr lang="id-ID" sz="2200" b="1" dirty="0">
              <a:solidFill>
                <a:schemeClr val="bg1"/>
              </a:solidFill>
              <a:latin typeface="Arial" panose="020B0604020202020204" pitchFamily="34" charset="0"/>
              <a:cs typeface="Arial" panose="020B0604020202020204" pitchFamily="34" charset="0"/>
            </a:endParaRPr>
          </a:p>
        </p:txBody>
      </p:sp>
      <p:pic>
        <p:nvPicPr>
          <p:cNvPr id="295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760" y="977741"/>
            <a:ext cx="3172778" cy="2020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59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9760" y="3061493"/>
            <a:ext cx="3172778" cy="16476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59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9760" y="4785361"/>
            <a:ext cx="3172778" cy="121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895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70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ppt_w/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30629" y="807720"/>
            <a:ext cx="8876211" cy="5379324"/>
          </a:xfrm>
          <a:prstGeom prst="roundRect">
            <a:avLst>
              <a:gd name="adj" fmla="val 3172"/>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3">
            <a:schemeClr val="lt1"/>
          </a:lnRef>
          <a:fillRef idx="1">
            <a:schemeClr val="dk1"/>
          </a:fillRef>
          <a:effectRef idx="1">
            <a:schemeClr val="dk1"/>
          </a:effectRef>
          <a:fontRef idx="minor">
            <a:schemeClr val="lt1"/>
          </a:fontRef>
        </p:style>
        <p:txBody>
          <a:bodyPr rtlCol="0" anchor="ctr"/>
          <a:lstStyle/>
          <a:p>
            <a:pPr algn="ctr"/>
            <a:endParaRPr lang="id-ID" dirty="0"/>
          </a:p>
        </p:txBody>
      </p:sp>
      <p:sp>
        <p:nvSpPr>
          <p:cNvPr id="9" name="Rectangle 8"/>
          <p:cNvSpPr/>
          <p:nvPr/>
        </p:nvSpPr>
        <p:spPr>
          <a:xfrm>
            <a:off x="403226" y="1206251"/>
            <a:ext cx="8375014" cy="4770537"/>
          </a:xfrm>
          <a:prstGeom prst="rect">
            <a:avLst/>
          </a:prstGeom>
        </p:spPr>
        <p:txBody>
          <a:bodyPr wrap="square">
            <a:spAutoFit/>
          </a:bodyPr>
          <a:lstStyle/>
          <a:p>
            <a:pPr marL="342900" indent="-342900" algn="just">
              <a:buFont typeface="+mj-lt"/>
              <a:buAutoNum type="arabicPeriod"/>
            </a:pPr>
            <a:r>
              <a:rPr lang="id-ID" sz="1600" b="1" u="sng" dirty="0">
                <a:solidFill>
                  <a:srgbClr val="FF0000"/>
                </a:solidFill>
                <a:latin typeface="Arial" panose="020B0604020202020204" pitchFamily="34" charset="0"/>
                <a:cs typeface="Arial" panose="020B0604020202020204" pitchFamily="34" charset="0"/>
              </a:rPr>
              <a:t>Kesehatan</a:t>
            </a:r>
            <a:r>
              <a:rPr lang="id-ID" sz="1600" b="1" dirty="0">
                <a:latin typeface="Arial" panose="020B0604020202020204" pitchFamily="34" charset="0"/>
                <a:cs typeface="Arial" panose="020B0604020202020204" pitchFamily="34" charset="0"/>
              </a:rPr>
              <a:t>: </a:t>
            </a:r>
            <a:r>
              <a:rPr lang="id-ID" sz="1600" b="1" dirty="0">
                <a:solidFill>
                  <a:schemeClr val="bg2"/>
                </a:solidFill>
                <a:latin typeface="Arial" panose="020B0604020202020204" pitchFamily="34" charset="0"/>
                <a:cs typeface="Arial" panose="020B0604020202020204" pitchFamily="34" charset="0"/>
              </a:rPr>
              <a:t>Kecamatan Sayang Ibu, Rumah Sakit Sayang Ibu, Gugus Tugas              Gerakan Sayang Ibu (GSI), Satgas Revitalisasi GSI, Kelompok Suami Antar Jaga</a:t>
            </a:r>
          </a:p>
          <a:p>
            <a:pPr marL="342900" indent="-342900" algn="just">
              <a:buFont typeface="+mj-lt"/>
              <a:buAutoNum type="arabicPeriod"/>
            </a:pPr>
            <a:r>
              <a:rPr lang="id-ID" sz="1600" b="1" u="sng" dirty="0">
                <a:solidFill>
                  <a:srgbClr val="FF0000"/>
                </a:solidFill>
                <a:latin typeface="Arial" panose="020B0604020202020204" pitchFamily="34" charset="0"/>
                <a:cs typeface="Arial" panose="020B0604020202020204" pitchFamily="34" charset="0"/>
              </a:rPr>
              <a:t>Pendidikan</a:t>
            </a:r>
            <a:r>
              <a:rPr lang="id-ID" sz="1600" b="1" u="sng" dirty="0">
                <a:solidFill>
                  <a:schemeClr val="bg2"/>
                </a:solidFill>
                <a:latin typeface="Arial" panose="020B0604020202020204" pitchFamily="34" charset="0"/>
                <a:cs typeface="Arial" panose="020B0604020202020204" pitchFamily="34" charset="0"/>
              </a:rPr>
              <a:t>:</a:t>
            </a:r>
            <a:r>
              <a:rPr lang="id-ID" sz="1600" b="1" dirty="0">
                <a:solidFill>
                  <a:schemeClr val="bg2"/>
                </a:solidFill>
                <a:latin typeface="Arial" panose="020B0604020202020204" pitchFamily="34" charset="0"/>
                <a:cs typeface="Arial" panose="020B0604020202020204" pitchFamily="34" charset="0"/>
              </a:rPr>
              <a:t> Pokjatap Penurunan Buta Aksara Perempuan (PBAP), Gugus Tugas PBAP, Kader Bina Keluarga Balita (BKB)</a:t>
            </a:r>
          </a:p>
          <a:p>
            <a:pPr marL="342900" indent="-342900" algn="just">
              <a:buFont typeface="+mj-lt"/>
              <a:buAutoNum type="arabicPeriod"/>
            </a:pPr>
            <a:r>
              <a:rPr lang="it-IT" sz="1600" b="1" u="sng" dirty="0">
                <a:solidFill>
                  <a:srgbClr val="FF0000"/>
                </a:solidFill>
                <a:latin typeface="Arial" panose="020B0604020202020204" pitchFamily="34" charset="0"/>
                <a:cs typeface="Arial" panose="020B0604020202020204" pitchFamily="34" charset="0"/>
              </a:rPr>
              <a:t>Ekonomi</a:t>
            </a:r>
            <a:r>
              <a:rPr lang="it-IT" sz="1600" b="1" dirty="0">
                <a:solidFill>
                  <a:srgbClr val="FF0000"/>
                </a:solidFill>
                <a:latin typeface="Arial" panose="020B0604020202020204" pitchFamily="34" charset="0"/>
                <a:cs typeface="Arial" panose="020B0604020202020204" pitchFamily="34" charset="0"/>
              </a:rPr>
              <a:t>:</a:t>
            </a:r>
            <a:r>
              <a:rPr lang="it-IT" sz="1600" b="1" dirty="0">
                <a:solidFill>
                  <a:schemeClr val="bg2"/>
                </a:solidFill>
                <a:latin typeface="Arial" panose="020B0604020202020204" pitchFamily="34" charset="0"/>
                <a:cs typeface="Arial" panose="020B0604020202020204" pitchFamily="34" charset="0"/>
              </a:rPr>
              <a:t> Desa Prima; P2WKSS, Organisasi UMKM,</a:t>
            </a:r>
            <a:r>
              <a:rPr lang="id-ID" sz="1600" b="1" dirty="0">
                <a:solidFill>
                  <a:schemeClr val="bg2"/>
                </a:solidFill>
                <a:latin typeface="Arial" panose="020B0604020202020204" pitchFamily="34" charset="0"/>
                <a:cs typeface="Arial" panose="020B0604020202020204" pitchFamily="34" charset="0"/>
              </a:rPr>
              <a:t> </a:t>
            </a:r>
            <a:r>
              <a:rPr lang="fi-FI" sz="1600" b="1" dirty="0">
                <a:solidFill>
                  <a:schemeClr val="bg2"/>
                </a:solidFill>
                <a:latin typeface="Arial" panose="020B0604020202020204" pitchFamily="34" charset="0"/>
                <a:cs typeface="Arial" panose="020B0604020202020204" pitchFamily="34" charset="0"/>
              </a:rPr>
              <a:t>Koperasi, Organisasi </a:t>
            </a:r>
            <a:r>
              <a:rPr lang="id-ID" sz="1600" b="1" dirty="0">
                <a:solidFill>
                  <a:schemeClr val="bg2"/>
                </a:solidFill>
                <a:latin typeface="Arial" panose="020B0604020202020204" pitchFamily="34" charset="0"/>
                <a:cs typeface="Arial" panose="020B0604020202020204" pitchFamily="34" charset="0"/>
              </a:rPr>
              <a:t>                   </a:t>
            </a:r>
            <a:r>
              <a:rPr lang="fi-FI" sz="1600" b="1" dirty="0">
                <a:solidFill>
                  <a:schemeClr val="bg2"/>
                </a:solidFill>
                <a:latin typeface="Arial" panose="020B0604020202020204" pitchFamily="34" charset="0"/>
                <a:cs typeface="Arial" panose="020B0604020202020204" pitchFamily="34" charset="0"/>
              </a:rPr>
              <a:t>Perempuan Pengusaha, Lembaga</a:t>
            </a:r>
            <a:r>
              <a:rPr lang="id-ID" sz="1600" b="1" dirty="0">
                <a:solidFill>
                  <a:schemeClr val="bg2"/>
                </a:solidFill>
                <a:latin typeface="Arial" panose="020B0604020202020204" pitchFamily="34" charset="0"/>
                <a:cs typeface="Arial" panose="020B0604020202020204" pitchFamily="34" charset="0"/>
              </a:rPr>
              <a:t> Keuangan Mikro, Kelompok Usaha Mikro, Kecil, Menengah </a:t>
            </a:r>
            <a:r>
              <a:rPr lang="fi-FI" sz="1600" b="1" dirty="0">
                <a:solidFill>
                  <a:schemeClr val="bg2"/>
                </a:solidFill>
                <a:latin typeface="Arial" panose="020B0604020202020204" pitchFamily="34" charset="0"/>
                <a:cs typeface="Arial" panose="020B0604020202020204" pitchFamily="34" charset="0"/>
              </a:rPr>
              <a:t>Perempuan, Badan Keswadayaan Masyarakat (BKM),</a:t>
            </a:r>
            <a:r>
              <a:rPr lang="id-ID" sz="1600" b="1" dirty="0">
                <a:solidFill>
                  <a:schemeClr val="bg2"/>
                </a:solidFill>
                <a:latin typeface="Arial" panose="020B0604020202020204" pitchFamily="34" charset="0"/>
                <a:cs typeface="Arial" panose="020B0604020202020204" pitchFamily="34" charset="0"/>
              </a:rPr>
              <a:t> </a:t>
            </a:r>
            <a:r>
              <a:rPr lang="fi-FI" sz="1600" b="1" dirty="0">
                <a:solidFill>
                  <a:schemeClr val="bg2"/>
                </a:solidFill>
                <a:latin typeface="Arial" panose="020B0604020202020204" pitchFamily="34" charset="0"/>
                <a:cs typeface="Arial" panose="020B0604020202020204" pitchFamily="34" charset="0"/>
              </a:rPr>
              <a:t>Koperasi</a:t>
            </a:r>
            <a:r>
              <a:rPr lang="id-ID" sz="1600" b="1" dirty="0">
                <a:solidFill>
                  <a:schemeClr val="bg2"/>
                </a:solidFill>
                <a:latin typeface="Arial" panose="020B0604020202020204" pitchFamily="34" charset="0"/>
                <a:cs typeface="Arial" panose="020B0604020202020204" pitchFamily="34" charset="0"/>
              </a:rPr>
              <a:t>               </a:t>
            </a:r>
            <a:r>
              <a:rPr lang="fi-FI" sz="1600" b="1" dirty="0">
                <a:solidFill>
                  <a:schemeClr val="bg2"/>
                </a:solidFill>
                <a:latin typeface="Arial" panose="020B0604020202020204" pitchFamily="34" charset="0"/>
                <a:cs typeface="Arial" panose="020B0604020202020204" pitchFamily="34" charset="0"/>
              </a:rPr>
              <a:t> Perempuan, Kelompok Tani/Nelayan </a:t>
            </a:r>
            <a:r>
              <a:rPr lang="id-ID" sz="1600" b="1" dirty="0">
                <a:solidFill>
                  <a:schemeClr val="bg2"/>
                </a:solidFill>
                <a:latin typeface="Arial" panose="020B0604020202020204" pitchFamily="34" charset="0"/>
                <a:cs typeface="Arial" panose="020B0604020202020204" pitchFamily="34" charset="0"/>
              </a:rPr>
              <a:t>  </a:t>
            </a:r>
            <a:r>
              <a:rPr lang="fi-FI" sz="1600" b="1" dirty="0">
                <a:solidFill>
                  <a:schemeClr val="bg2"/>
                </a:solidFill>
                <a:latin typeface="Arial" panose="020B0604020202020204" pitchFamily="34" charset="0"/>
                <a:cs typeface="Arial" panose="020B0604020202020204" pitchFamily="34" charset="0"/>
              </a:rPr>
              <a:t>Perempuan</a:t>
            </a:r>
          </a:p>
          <a:p>
            <a:pPr marL="342900" indent="-342900" algn="just">
              <a:buFont typeface="+mj-lt"/>
              <a:buAutoNum type="arabicPeriod"/>
            </a:pPr>
            <a:r>
              <a:rPr lang="id-ID" sz="1600" b="1" dirty="0">
                <a:solidFill>
                  <a:schemeClr val="bg2"/>
                </a:solidFill>
                <a:latin typeface="Arial" panose="020B0604020202020204" pitchFamily="34" charset="0"/>
                <a:cs typeface="Arial" panose="020B0604020202020204" pitchFamily="34" charset="0"/>
              </a:rPr>
              <a:t>Pokja PUG, Forum Peningkatan Kualitas Hidup Perempuan (PKHP), Forum                   Peningkatan Produktivitas Ekonomi  Perempuan (PPEP), Forum Perlindungan     Perempuan, </a:t>
            </a:r>
            <a:r>
              <a:rPr lang="id-ID" sz="1600" b="1" i="1" dirty="0">
                <a:solidFill>
                  <a:schemeClr val="bg2"/>
                </a:solidFill>
                <a:latin typeface="Arial" panose="020B0604020202020204" pitchFamily="34" charset="0"/>
                <a:cs typeface="Arial" panose="020B0604020202020204" pitchFamily="34" charset="0"/>
              </a:rPr>
              <a:t>Focal  Point  </a:t>
            </a:r>
            <a:r>
              <a:rPr lang="id-ID" sz="1600" b="1" dirty="0">
                <a:solidFill>
                  <a:schemeClr val="bg2"/>
                </a:solidFill>
                <a:latin typeface="Arial" panose="020B0604020202020204" pitchFamily="34" charset="0"/>
                <a:cs typeface="Arial" panose="020B0604020202020204" pitchFamily="34" charset="0"/>
              </a:rPr>
              <a:t>Gender</a:t>
            </a:r>
          </a:p>
          <a:p>
            <a:pPr marL="342900" indent="-342900" algn="just">
              <a:buFont typeface="+mj-lt"/>
              <a:buAutoNum type="arabicPeriod"/>
            </a:pPr>
            <a:r>
              <a:rPr lang="id-ID" sz="1600" b="1" dirty="0">
                <a:solidFill>
                  <a:schemeClr val="bg2"/>
                </a:solidFill>
                <a:latin typeface="Arial" panose="020B0604020202020204" pitchFamily="34" charset="0"/>
                <a:cs typeface="Arial" panose="020B0604020202020204" pitchFamily="34" charset="0"/>
              </a:rPr>
              <a:t>Pusat Pelayanan Terpadu Pemberdayaan Perempuan dan Anak (P2TP2A) yang    memberikan pelayanan pemberdayaan perempuan, dan penanganan korban</a:t>
            </a:r>
          </a:p>
          <a:p>
            <a:pPr marL="342900" indent="-342900" algn="just">
              <a:buFont typeface="+mj-lt"/>
              <a:buAutoNum type="arabicPeriod"/>
            </a:pPr>
            <a:r>
              <a:rPr lang="id-ID" sz="1600" b="1" dirty="0">
                <a:solidFill>
                  <a:schemeClr val="bg2"/>
                </a:solidFill>
                <a:latin typeface="Arial" panose="020B0604020202020204" pitchFamily="34" charset="0"/>
                <a:cs typeface="Arial" panose="020B0604020202020204" pitchFamily="34" charset="0"/>
              </a:rPr>
              <a:t>Forum Seni Budaya dan Gerakan Perempuan Peduli Lingkungan</a:t>
            </a:r>
          </a:p>
          <a:p>
            <a:pPr marL="342900" indent="-342900" algn="just">
              <a:buFont typeface="+mj-lt"/>
              <a:buAutoNum type="arabicPeriod"/>
            </a:pPr>
            <a:r>
              <a:rPr lang="id-ID" sz="1600" b="1" dirty="0">
                <a:solidFill>
                  <a:schemeClr val="bg2"/>
                </a:solidFill>
                <a:latin typeface="Arial" panose="020B0604020202020204" pitchFamily="34" charset="0"/>
                <a:cs typeface="Arial" panose="020B0604020202020204" pitchFamily="34" charset="0"/>
              </a:rPr>
              <a:t>Hasil Kajian atau Hasil Penelitian tentang PUG, </a:t>
            </a:r>
            <a:r>
              <a:rPr lang="nl-NL" sz="1600" b="1" dirty="0">
                <a:solidFill>
                  <a:schemeClr val="bg2"/>
                </a:solidFill>
                <a:latin typeface="Arial" panose="020B0604020202020204" pitchFamily="34" charset="0"/>
                <a:cs typeface="Arial" panose="020B0604020202020204" pitchFamily="34" charset="0"/>
              </a:rPr>
              <a:t>Pemberdayaan Perempuan, dan </a:t>
            </a:r>
            <a:r>
              <a:rPr lang="id-ID" sz="1600" b="1" dirty="0">
                <a:solidFill>
                  <a:schemeClr val="bg2"/>
                </a:solidFill>
                <a:latin typeface="Arial" panose="020B0604020202020204" pitchFamily="34" charset="0"/>
                <a:cs typeface="Arial" panose="020B0604020202020204" pitchFamily="34" charset="0"/>
              </a:rPr>
              <a:t>                        </a:t>
            </a:r>
            <a:r>
              <a:rPr lang="nl-NL" sz="1600" b="1" dirty="0">
                <a:solidFill>
                  <a:schemeClr val="bg2"/>
                </a:solidFill>
                <a:latin typeface="Arial" panose="020B0604020202020204" pitchFamily="34" charset="0"/>
                <a:cs typeface="Arial" panose="020B0604020202020204" pitchFamily="34" charset="0"/>
              </a:rPr>
              <a:t>Perlindungan Perempuan</a:t>
            </a:r>
          </a:p>
          <a:p>
            <a:pPr marL="342900" indent="-342900" algn="just">
              <a:buFont typeface="+mj-lt"/>
              <a:buAutoNum type="arabicPeriod"/>
            </a:pPr>
            <a:r>
              <a:rPr lang="id-ID" sz="1600" b="1" dirty="0">
                <a:solidFill>
                  <a:schemeClr val="bg2"/>
                </a:solidFill>
                <a:latin typeface="Arial" panose="020B0604020202020204" pitchFamily="34" charset="0"/>
                <a:cs typeface="Arial" panose="020B0604020202020204" pitchFamily="34" charset="0"/>
              </a:rPr>
              <a:t>Kearifan lokal untuk pemberdayaan perempuan</a:t>
            </a:r>
          </a:p>
          <a:p>
            <a:pPr marL="342900" indent="-342900" algn="just">
              <a:buFont typeface="+mj-lt"/>
              <a:buAutoNum type="arabicPeriod"/>
            </a:pPr>
            <a:r>
              <a:rPr lang="id-ID" sz="1600" b="1" dirty="0">
                <a:solidFill>
                  <a:schemeClr val="bg2"/>
                </a:solidFill>
                <a:latin typeface="Arial" panose="020B0604020202020204" pitchFamily="34" charset="0"/>
                <a:cs typeface="Arial" panose="020B0604020202020204" pitchFamily="34" charset="0"/>
              </a:rPr>
              <a:t>Peraturan Daerah dan Kebijakan/Program/Kegiatan yang responsif gender</a:t>
            </a:r>
          </a:p>
          <a:p>
            <a:pPr marL="342900" indent="-342900" algn="just">
              <a:buFont typeface="+mj-lt"/>
              <a:buAutoNum type="arabicPeriod"/>
            </a:pPr>
            <a:r>
              <a:rPr lang="id-ID" sz="1600" b="1" dirty="0">
                <a:solidFill>
                  <a:schemeClr val="bg2"/>
                </a:solidFill>
                <a:latin typeface="Arial" panose="020B0604020202020204" pitchFamily="34" charset="0"/>
                <a:cs typeface="Arial" panose="020B0604020202020204" pitchFamily="34" charset="0"/>
              </a:rPr>
              <a:t>Rumah Perlindungan Trauma Center (RPTC)</a:t>
            </a:r>
          </a:p>
        </p:txBody>
      </p:sp>
      <p:grpSp>
        <p:nvGrpSpPr>
          <p:cNvPr id="10" name="Group 40"/>
          <p:cNvGrpSpPr>
            <a:grpSpLocks/>
          </p:cNvGrpSpPr>
          <p:nvPr/>
        </p:nvGrpSpPr>
        <p:grpSpPr bwMode="auto">
          <a:xfrm>
            <a:off x="1229783" y="45689"/>
            <a:ext cx="6100658" cy="847405"/>
            <a:chOff x="1610" y="3540"/>
            <a:chExt cx="2767" cy="593"/>
          </a:xfrm>
        </p:grpSpPr>
        <p:sp>
          <p:nvSpPr>
            <p:cNvPr id="11" name="AutoShape 41"/>
            <p:cNvSpPr>
              <a:spLocks noChangeArrowheads="1"/>
            </p:cNvSpPr>
            <p:nvPr/>
          </p:nvSpPr>
          <p:spPr bwMode="auto">
            <a:xfrm>
              <a:off x="1610" y="3760"/>
              <a:ext cx="2758" cy="373"/>
            </a:xfrm>
            <a:prstGeom prst="roundRect">
              <a:avLst>
                <a:gd name="adj" fmla="val 15616"/>
              </a:avLst>
            </a:prstGeom>
            <a:gradFill rotWithShape="1">
              <a:gsLst>
                <a:gs pos="0">
                  <a:schemeClr val="accent1">
                    <a:gamma/>
                    <a:tint val="19216"/>
                    <a:invGamma/>
                  </a:schemeClr>
                </a:gs>
                <a:gs pos="100000">
                  <a:schemeClr val="accent1"/>
                </a:gs>
              </a:gsLst>
              <a:lin ang="2700000" scaled="1"/>
            </a:gradFill>
            <a:ln w="12700">
              <a:solidFill>
                <a:schemeClr val="bg2"/>
              </a:solidFill>
              <a:round/>
              <a:headEnd/>
              <a:tailEnd/>
            </a:ln>
            <a:effectLst/>
          </p:spPr>
          <p:txBody>
            <a:bodyPr wrap="none" anchor="ctr"/>
            <a:lstStyle/>
            <a:p>
              <a:pPr>
                <a:defRPr/>
              </a:pPr>
              <a:endParaRPr lang="en-US"/>
            </a:p>
          </p:txBody>
        </p:sp>
        <p:sp>
          <p:nvSpPr>
            <p:cNvPr id="12" name="AutoShape 42"/>
            <p:cNvSpPr>
              <a:spLocks noChangeArrowheads="1"/>
            </p:cNvSpPr>
            <p:nvPr/>
          </p:nvSpPr>
          <p:spPr bwMode="auto">
            <a:xfrm>
              <a:off x="2105" y="3849"/>
              <a:ext cx="1543" cy="57"/>
            </a:xfrm>
            <a:prstGeom prst="roundRect">
              <a:avLst>
                <a:gd name="adj" fmla="val 16667"/>
              </a:avLst>
            </a:prstGeom>
            <a:gradFill rotWithShape="1">
              <a:gsLst>
                <a:gs pos="0">
                  <a:schemeClr val="bg1">
                    <a:alpha val="39999"/>
                  </a:schemeClr>
                </a:gs>
                <a:gs pos="100000">
                  <a:schemeClr val="bg1">
                    <a:gamma/>
                    <a:shade val="46275"/>
                    <a:invGamma/>
                    <a:alpha val="0"/>
                  </a:schemeClr>
                </a:gs>
              </a:gsLst>
              <a:lin ang="5400000" scaled="1"/>
            </a:gradFill>
            <a:ln w="9525">
              <a:noFill/>
              <a:round/>
              <a:headEnd/>
              <a:tailEnd/>
            </a:ln>
            <a:effectLst/>
          </p:spPr>
          <p:txBody>
            <a:bodyPr wrap="none" anchor="ctr"/>
            <a:lstStyle/>
            <a:p>
              <a:pPr>
                <a:defRPr/>
              </a:pPr>
              <a:endParaRPr lang="en-US"/>
            </a:p>
          </p:txBody>
        </p:sp>
        <p:sp>
          <p:nvSpPr>
            <p:cNvPr id="13" name="Text Box 43"/>
            <p:cNvSpPr txBox="1">
              <a:spLocks noChangeArrowheads="1"/>
            </p:cNvSpPr>
            <p:nvPr/>
          </p:nvSpPr>
          <p:spPr bwMode="auto">
            <a:xfrm>
              <a:off x="1884" y="3849"/>
              <a:ext cx="2096" cy="258"/>
            </a:xfrm>
            <a:prstGeom prst="rect">
              <a:avLst/>
            </a:prstGeom>
            <a:noFill/>
            <a:ln w="9525">
              <a:noFill/>
              <a:miter lim="800000"/>
              <a:headEnd/>
              <a:tailEnd/>
            </a:ln>
          </p:spPr>
          <p:txBody>
            <a:bodyPr wrap="none">
              <a:spAutoFit/>
            </a:bodyPr>
            <a:lstStyle/>
            <a:p>
              <a:r>
                <a:rPr lang="id-ID" b="1" dirty="0">
                  <a:latin typeface="Arial" panose="020B0604020202020204" pitchFamily="34" charset="0"/>
                  <a:cs typeface="Arial" panose="020B0604020202020204" pitchFamily="34" charset="0"/>
                </a:rPr>
                <a:t>Kelembagaan Pengarusutamaan Gender</a:t>
              </a:r>
              <a:endParaRPr lang="en-US" altLang="ko-KR" sz="1600" dirty="0">
                <a:latin typeface="Arial" pitchFamily="34" charset="0"/>
                <a:ea typeface="HY헤드라인M" pitchFamily="18" charset="-127"/>
                <a:cs typeface="Arial" panose="020B0604020202020204" pitchFamily="34" charset="0"/>
              </a:endParaRPr>
            </a:p>
          </p:txBody>
        </p:sp>
        <p:grpSp>
          <p:nvGrpSpPr>
            <p:cNvPr id="14" name="Group 44"/>
            <p:cNvGrpSpPr>
              <a:grpSpLocks/>
            </p:cNvGrpSpPr>
            <p:nvPr/>
          </p:nvGrpSpPr>
          <p:grpSpPr bwMode="auto">
            <a:xfrm>
              <a:off x="1610" y="3540"/>
              <a:ext cx="2767" cy="310"/>
              <a:chOff x="2046" y="3540"/>
              <a:chExt cx="1662" cy="310"/>
            </a:xfrm>
          </p:grpSpPr>
          <p:sp>
            <p:nvSpPr>
              <p:cNvPr id="16" name="Rectangle 45"/>
              <p:cNvSpPr>
                <a:spLocks noChangeArrowheads="1"/>
              </p:cNvSpPr>
              <p:nvPr/>
            </p:nvSpPr>
            <p:spPr bwMode="auto">
              <a:xfrm>
                <a:off x="2046" y="3540"/>
                <a:ext cx="1662" cy="310"/>
              </a:xfrm>
              <a:prstGeom prst="rect">
                <a:avLst/>
              </a:prstGeom>
              <a:gradFill rotWithShape="1">
                <a:gsLst>
                  <a:gs pos="0">
                    <a:srgbClr val="3B7B9F"/>
                  </a:gs>
                  <a:gs pos="100000">
                    <a:srgbClr val="29528F"/>
                  </a:gs>
                </a:gsLst>
                <a:lin ang="2700000" scaled="1"/>
              </a:gradFill>
              <a:ln w="9525" algn="ctr">
                <a:noFill/>
                <a:miter lim="800000"/>
                <a:headEnd/>
                <a:tailEnd/>
              </a:ln>
            </p:spPr>
            <p:txBody>
              <a:bodyPr wrap="none" anchor="ctr"/>
              <a:lstStyle/>
              <a:p>
                <a:endParaRPr lang="en-US"/>
              </a:p>
            </p:txBody>
          </p:sp>
          <p:sp>
            <p:nvSpPr>
              <p:cNvPr id="17" name="AutoShape 46"/>
              <p:cNvSpPr>
                <a:spLocks noChangeArrowheads="1"/>
              </p:cNvSpPr>
              <p:nvPr/>
            </p:nvSpPr>
            <p:spPr bwMode="auto">
              <a:xfrm>
                <a:off x="2065" y="3549"/>
                <a:ext cx="1624" cy="74"/>
              </a:xfrm>
              <a:prstGeom prst="roundRect">
                <a:avLst>
                  <a:gd name="adj" fmla="val 16667"/>
                </a:avLst>
              </a:prstGeom>
              <a:gradFill rotWithShape="1">
                <a:gsLst>
                  <a:gs pos="0">
                    <a:schemeClr val="bg1">
                      <a:alpha val="39999"/>
                    </a:schemeClr>
                  </a:gs>
                  <a:gs pos="100000">
                    <a:schemeClr val="bg1">
                      <a:gamma/>
                      <a:shade val="46275"/>
                      <a:invGamma/>
                      <a:alpha val="0"/>
                    </a:schemeClr>
                  </a:gs>
                </a:gsLst>
                <a:lin ang="5400000" scaled="1"/>
              </a:gradFill>
              <a:ln w="9525">
                <a:noFill/>
                <a:round/>
                <a:headEnd/>
                <a:tailEnd/>
              </a:ln>
              <a:effectLst/>
            </p:spPr>
            <p:txBody>
              <a:bodyPr wrap="none" anchor="ctr"/>
              <a:lstStyle/>
              <a:p>
                <a:pPr>
                  <a:defRPr/>
                </a:pPr>
                <a:endParaRPr lang="en-US"/>
              </a:p>
            </p:txBody>
          </p:sp>
        </p:grpSp>
        <p:sp>
          <p:nvSpPr>
            <p:cNvPr id="15" name="Text Box 47"/>
            <p:cNvSpPr txBox="1">
              <a:spLocks noChangeArrowheads="1"/>
            </p:cNvSpPr>
            <p:nvPr/>
          </p:nvSpPr>
          <p:spPr bwMode="auto">
            <a:xfrm>
              <a:off x="1863" y="3555"/>
              <a:ext cx="2242" cy="280"/>
            </a:xfrm>
            <a:prstGeom prst="rect">
              <a:avLst/>
            </a:prstGeom>
            <a:noFill/>
            <a:ln w="9525">
              <a:noFill/>
              <a:miter lim="800000"/>
              <a:headEnd/>
              <a:tailEnd/>
            </a:ln>
            <a:effectLst>
              <a:outerShdw dist="17961" dir="2700000" algn="ctr" rotWithShape="0">
                <a:schemeClr val="tx1"/>
              </a:outerShdw>
            </a:effectLst>
          </p:spPr>
          <p:txBody>
            <a:bodyPr wrap="none">
              <a:spAutoFit/>
            </a:bodyPr>
            <a:lstStyle/>
            <a:p>
              <a:pPr algn="ctr">
                <a:defRPr/>
              </a:pPr>
              <a:r>
                <a:rPr lang="id-ID" altLang="ko-KR" sz="2000" b="1" dirty="0">
                  <a:solidFill>
                    <a:srgbClr val="FFCC00"/>
                  </a:solidFill>
                  <a:latin typeface="Arial" charset="0"/>
                  <a:ea typeface="HY헤드라인M" pitchFamily="18" charset="-127"/>
                </a:rPr>
                <a:t>DAFTAR JENIS DATA KELEMBAGAAN </a:t>
              </a:r>
              <a:endParaRPr lang="en-US" altLang="ko-KR" dirty="0">
                <a:solidFill>
                  <a:srgbClr val="FFCC00"/>
                </a:solidFill>
                <a:latin typeface="Arial" charset="0"/>
                <a:ea typeface="HY헤드라인M" pitchFamily="18" charset="-127"/>
              </a:endParaRPr>
            </a:p>
          </p:txBody>
        </p:sp>
      </p:grpSp>
    </p:spTree>
    <p:extLst>
      <p:ext uri="{BB962C8B-B14F-4D97-AF65-F5344CB8AC3E}">
        <p14:creationId xmlns:p14="http://schemas.microsoft.com/office/powerpoint/2010/main" val="190069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30629" y="843814"/>
            <a:ext cx="8876211" cy="5379324"/>
          </a:xfrm>
          <a:prstGeom prst="roundRect">
            <a:avLst>
              <a:gd name="adj" fmla="val 3172"/>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3">
            <a:schemeClr val="lt1"/>
          </a:lnRef>
          <a:fillRef idx="1">
            <a:schemeClr val="dk1"/>
          </a:fillRef>
          <a:effectRef idx="1">
            <a:schemeClr val="dk1"/>
          </a:effectRef>
          <a:fontRef idx="minor">
            <a:schemeClr val="lt1"/>
          </a:fontRef>
        </p:style>
        <p:txBody>
          <a:bodyPr rtlCol="0" anchor="ctr"/>
          <a:lstStyle/>
          <a:p>
            <a:pPr algn="ctr"/>
            <a:endParaRPr lang="id-ID" dirty="0"/>
          </a:p>
        </p:txBody>
      </p:sp>
      <p:sp>
        <p:nvSpPr>
          <p:cNvPr id="9" name="Rectangle 8"/>
          <p:cNvSpPr/>
          <p:nvPr/>
        </p:nvSpPr>
        <p:spPr>
          <a:xfrm>
            <a:off x="403226" y="1206251"/>
            <a:ext cx="8375014" cy="4062651"/>
          </a:xfrm>
          <a:prstGeom prst="rect">
            <a:avLst/>
          </a:prstGeom>
        </p:spPr>
        <p:txBody>
          <a:bodyPr wrap="square">
            <a:spAutoFit/>
          </a:bodyPr>
          <a:lstStyle/>
          <a:p>
            <a:pPr marL="441325" indent="-441325" algn="just"/>
            <a:r>
              <a:rPr lang="id-ID" sz="2000" b="1" dirty="0">
                <a:solidFill>
                  <a:schemeClr val="bg2"/>
                </a:solidFill>
                <a:latin typeface="Arial" panose="020B0604020202020204" pitchFamily="34" charset="0"/>
                <a:cs typeface="Arial" panose="020B0604020202020204" pitchFamily="34" charset="0"/>
              </a:rPr>
              <a:t>11. Peraturan Daerah Dan Kebijakan/Program/Kegiatan tentang perlindungan     perempuan</a:t>
            </a:r>
          </a:p>
          <a:p>
            <a:pPr algn="just"/>
            <a:r>
              <a:rPr lang="id-ID" sz="2000" b="1" dirty="0">
                <a:solidFill>
                  <a:schemeClr val="bg2"/>
                </a:solidFill>
                <a:latin typeface="Arial" panose="020B0604020202020204" pitchFamily="34" charset="0"/>
                <a:cs typeface="Arial" panose="020B0604020202020204" pitchFamily="34" charset="0"/>
              </a:rPr>
              <a:t>12. Pusat Konsultasi Hukum atau Lembaga Bantuan Hukum</a:t>
            </a:r>
          </a:p>
          <a:p>
            <a:pPr algn="just"/>
            <a:r>
              <a:rPr lang="id-ID" sz="2000" b="1" dirty="0">
                <a:solidFill>
                  <a:schemeClr val="bg2"/>
                </a:solidFill>
                <a:latin typeface="Arial" panose="020B0604020202020204" pitchFamily="34" charset="0"/>
                <a:cs typeface="Arial" panose="020B0604020202020204" pitchFamily="34" charset="0"/>
              </a:rPr>
              <a:t>13. Pusat Krisis Terpadu (PKT)</a:t>
            </a:r>
          </a:p>
          <a:p>
            <a:pPr algn="just"/>
            <a:r>
              <a:rPr lang="fi-FI" sz="2000" b="1" dirty="0">
                <a:solidFill>
                  <a:schemeClr val="bg2"/>
                </a:solidFill>
                <a:latin typeface="Arial" panose="020B0604020202020204" pitchFamily="34" charset="0"/>
                <a:cs typeface="Arial" panose="020B0604020202020204" pitchFamily="34" charset="0"/>
              </a:rPr>
              <a:t>14. Pusat Pelayanan Terpadu (PPT)</a:t>
            </a:r>
          </a:p>
          <a:p>
            <a:pPr algn="just"/>
            <a:r>
              <a:rPr lang="fi-FI" sz="2000" b="1" dirty="0">
                <a:solidFill>
                  <a:schemeClr val="bg2"/>
                </a:solidFill>
                <a:latin typeface="Arial" panose="020B0604020202020204" pitchFamily="34" charset="0"/>
                <a:cs typeface="Arial" panose="020B0604020202020204" pitchFamily="34" charset="0"/>
              </a:rPr>
              <a:t>15. Unit Pelayanan Perempuan dan Anak (UPPA)</a:t>
            </a:r>
          </a:p>
          <a:p>
            <a:pPr algn="just"/>
            <a:r>
              <a:rPr lang="id-ID" sz="2000" b="1" dirty="0">
                <a:solidFill>
                  <a:schemeClr val="bg2"/>
                </a:solidFill>
                <a:latin typeface="Arial" panose="020B0604020202020204" pitchFamily="34" charset="0"/>
                <a:cs typeface="Arial" panose="020B0604020202020204" pitchFamily="34" charset="0"/>
              </a:rPr>
              <a:t>16. Pusat Pemulihan Trauma (</a:t>
            </a:r>
            <a:r>
              <a:rPr lang="id-ID" sz="2000" b="1" i="1" dirty="0">
                <a:solidFill>
                  <a:schemeClr val="bg2"/>
                </a:solidFill>
                <a:latin typeface="Arial" panose="020B0604020202020204" pitchFamily="34" charset="0"/>
                <a:cs typeface="Arial" panose="020B0604020202020204" pitchFamily="34" charset="0"/>
              </a:rPr>
              <a:t>Trauma Center</a:t>
            </a:r>
            <a:r>
              <a:rPr lang="id-ID" sz="2000" b="1" dirty="0">
                <a:solidFill>
                  <a:schemeClr val="bg2"/>
                </a:solidFill>
                <a:latin typeface="Arial" panose="020B0604020202020204" pitchFamily="34" charset="0"/>
                <a:cs typeface="Arial" panose="020B0604020202020204" pitchFamily="34" charset="0"/>
              </a:rPr>
              <a:t>)</a:t>
            </a:r>
          </a:p>
          <a:p>
            <a:pPr algn="just"/>
            <a:r>
              <a:rPr lang="id-ID" sz="2000" b="1" dirty="0">
                <a:solidFill>
                  <a:schemeClr val="bg2"/>
                </a:solidFill>
                <a:latin typeface="Arial" panose="020B0604020202020204" pitchFamily="34" charset="0"/>
                <a:cs typeface="Arial" panose="020B0604020202020204" pitchFamily="34" charset="0"/>
              </a:rPr>
              <a:t>17. Pusat Penanganan Krisis Perempuan (</a:t>
            </a:r>
            <a:r>
              <a:rPr lang="id-ID" sz="2000" b="1" i="1" dirty="0">
                <a:solidFill>
                  <a:schemeClr val="bg2"/>
                </a:solidFill>
                <a:latin typeface="Arial" panose="020B0604020202020204" pitchFamily="34" charset="0"/>
                <a:cs typeface="Arial" panose="020B0604020202020204" pitchFamily="34" charset="0"/>
              </a:rPr>
              <a:t>Women Crisis Center</a:t>
            </a:r>
            <a:r>
              <a:rPr lang="id-ID" sz="2000" b="1" dirty="0">
                <a:solidFill>
                  <a:schemeClr val="bg2"/>
                </a:solidFill>
                <a:latin typeface="Arial" panose="020B0604020202020204" pitchFamily="34" charset="0"/>
                <a:cs typeface="Arial" panose="020B0604020202020204" pitchFamily="34" charset="0"/>
              </a:rPr>
              <a:t>)</a:t>
            </a:r>
          </a:p>
          <a:p>
            <a:pPr algn="just"/>
            <a:r>
              <a:rPr lang="id-ID" sz="2000" b="1" dirty="0">
                <a:solidFill>
                  <a:schemeClr val="bg2"/>
                </a:solidFill>
                <a:latin typeface="Arial" panose="020B0604020202020204" pitchFamily="34" charset="0"/>
                <a:cs typeface="Arial" panose="020B0604020202020204" pitchFamily="34" charset="0"/>
              </a:rPr>
              <a:t>18. Rumah Aman (</a:t>
            </a:r>
            <a:r>
              <a:rPr lang="id-ID" sz="2000" b="1" i="1" dirty="0">
                <a:solidFill>
                  <a:schemeClr val="bg2"/>
                </a:solidFill>
                <a:latin typeface="Arial" panose="020B0604020202020204" pitchFamily="34" charset="0"/>
                <a:cs typeface="Arial" panose="020B0604020202020204" pitchFamily="34" charset="0"/>
              </a:rPr>
              <a:t>Shelter</a:t>
            </a:r>
            <a:r>
              <a:rPr lang="id-ID" sz="2000" b="1" dirty="0">
                <a:solidFill>
                  <a:schemeClr val="bg2"/>
                </a:solidFill>
                <a:latin typeface="Arial" panose="020B0604020202020204" pitchFamily="34" charset="0"/>
                <a:cs typeface="Arial" panose="020B0604020202020204" pitchFamily="34" charset="0"/>
              </a:rPr>
              <a:t>)</a:t>
            </a:r>
          </a:p>
          <a:p>
            <a:pPr algn="just"/>
            <a:r>
              <a:rPr lang="id-ID" sz="2000" b="1" dirty="0">
                <a:solidFill>
                  <a:schemeClr val="bg2"/>
                </a:solidFill>
                <a:latin typeface="Arial" panose="020B0604020202020204" pitchFamily="34" charset="0"/>
                <a:cs typeface="Arial" panose="020B0604020202020204" pitchFamily="34" charset="0"/>
              </a:rPr>
              <a:t>19. Rumah Singgah</a:t>
            </a:r>
          </a:p>
          <a:p>
            <a:pPr algn="just"/>
            <a:r>
              <a:rPr lang="id-ID" sz="2000" b="1" dirty="0">
                <a:solidFill>
                  <a:schemeClr val="bg2"/>
                </a:solidFill>
                <a:latin typeface="Arial" panose="020B0604020202020204" pitchFamily="34" charset="0"/>
                <a:cs typeface="Arial" panose="020B0604020202020204" pitchFamily="34" charset="0"/>
              </a:rPr>
              <a:t>20. Rumah Perlindungan Sosial Anak (RPSA)</a:t>
            </a:r>
          </a:p>
          <a:p>
            <a:pPr algn="just"/>
            <a:r>
              <a:rPr lang="id-ID" sz="2000" b="1" dirty="0">
                <a:solidFill>
                  <a:schemeClr val="bg2"/>
                </a:solidFill>
                <a:latin typeface="Arial" panose="020B0604020202020204" pitchFamily="34" charset="0"/>
                <a:cs typeface="Arial" panose="020B0604020202020204" pitchFamily="34" charset="0"/>
              </a:rPr>
              <a:t>21. Panti Asuhan Anak</a:t>
            </a:r>
          </a:p>
          <a:p>
            <a:pPr algn="just"/>
            <a:r>
              <a:rPr lang="id-ID" sz="2000" b="1" dirty="0">
                <a:solidFill>
                  <a:schemeClr val="bg2"/>
                </a:solidFill>
                <a:latin typeface="Arial" panose="020B0604020202020204" pitchFamily="34" charset="0"/>
                <a:cs typeface="Arial" panose="020B0604020202020204" pitchFamily="34" charset="0"/>
              </a:rPr>
              <a:t>22. Lembaga Pemasyarakatan Anak</a:t>
            </a:r>
          </a:p>
        </p:txBody>
      </p:sp>
      <p:grpSp>
        <p:nvGrpSpPr>
          <p:cNvPr id="10" name="Group 40"/>
          <p:cNvGrpSpPr>
            <a:grpSpLocks/>
          </p:cNvGrpSpPr>
          <p:nvPr/>
        </p:nvGrpSpPr>
        <p:grpSpPr bwMode="auto">
          <a:xfrm>
            <a:off x="1165860" y="0"/>
            <a:ext cx="6100658" cy="847405"/>
            <a:chOff x="1610" y="3540"/>
            <a:chExt cx="2767" cy="593"/>
          </a:xfrm>
        </p:grpSpPr>
        <p:sp>
          <p:nvSpPr>
            <p:cNvPr id="11" name="AutoShape 41"/>
            <p:cNvSpPr>
              <a:spLocks noChangeArrowheads="1"/>
            </p:cNvSpPr>
            <p:nvPr/>
          </p:nvSpPr>
          <p:spPr bwMode="auto">
            <a:xfrm>
              <a:off x="1610" y="3760"/>
              <a:ext cx="2758" cy="373"/>
            </a:xfrm>
            <a:prstGeom prst="roundRect">
              <a:avLst>
                <a:gd name="adj" fmla="val 15616"/>
              </a:avLst>
            </a:prstGeom>
            <a:gradFill rotWithShape="1">
              <a:gsLst>
                <a:gs pos="0">
                  <a:schemeClr val="accent1">
                    <a:gamma/>
                    <a:tint val="19216"/>
                    <a:invGamma/>
                  </a:schemeClr>
                </a:gs>
                <a:gs pos="100000">
                  <a:schemeClr val="accent1"/>
                </a:gs>
              </a:gsLst>
              <a:lin ang="2700000" scaled="1"/>
            </a:gradFill>
            <a:ln w="12700">
              <a:solidFill>
                <a:schemeClr val="bg2"/>
              </a:solidFill>
              <a:round/>
              <a:headEnd/>
              <a:tailEnd/>
            </a:ln>
            <a:effectLst/>
          </p:spPr>
          <p:txBody>
            <a:bodyPr wrap="none" anchor="ctr"/>
            <a:lstStyle/>
            <a:p>
              <a:pPr>
                <a:defRPr/>
              </a:pPr>
              <a:endParaRPr lang="en-US"/>
            </a:p>
          </p:txBody>
        </p:sp>
        <p:sp>
          <p:nvSpPr>
            <p:cNvPr id="12" name="AutoShape 42"/>
            <p:cNvSpPr>
              <a:spLocks noChangeArrowheads="1"/>
            </p:cNvSpPr>
            <p:nvPr/>
          </p:nvSpPr>
          <p:spPr bwMode="auto">
            <a:xfrm>
              <a:off x="2105" y="3849"/>
              <a:ext cx="1543" cy="57"/>
            </a:xfrm>
            <a:prstGeom prst="roundRect">
              <a:avLst>
                <a:gd name="adj" fmla="val 16667"/>
              </a:avLst>
            </a:prstGeom>
            <a:gradFill rotWithShape="1">
              <a:gsLst>
                <a:gs pos="0">
                  <a:schemeClr val="bg1">
                    <a:alpha val="39999"/>
                  </a:schemeClr>
                </a:gs>
                <a:gs pos="100000">
                  <a:schemeClr val="bg1">
                    <a:gamma/>
                    <a:shade val="46275"/>
                    <a:invGamma/>
                    <a:alpha val="0"/>
                  </a:schemeClr>
                </a:gs>
              </a:gsLst>
              <a:lin ang="5400000" scaled="1"/>
            </a:gradFill>
            <a:ln w="9525">
              <a:noFill/>
              <a:round/>
              <a:headEnd/>
              <a:tailEnd/>
            </a:ln>
            <a:effectLst/>
          </p:spPr>
          <p:txBody>
            <a:bodyPr wrap="none" anchor="ctr"/>
            <a:lstStyle/>
            <a:p>
              <a:pPr>
                <a:defRPr/>
              </a:pPr>
              <a:endParaRPr lang="en-US"/>
            </a:p>
          </p:txBody>
        </p:sp>
        <p:sp>
          <p:nvSpPr>
            <p:cNvPr id="13" name="Text Box 43"/>
            <p:cNvSpPr txBox="1">
              <a:spLocks noChangeArrowheads="1"/>
            </p:cNvSpPr>
            <p:nvPr/>
          </p:nvSpPr>
          <p:spPr bwMode="auto">
            <a:xfrm>
              <a:off x="1884" y="3849"/>
              <a:ext cx="2096" cy="258"/>
            </a:xfrm>
            <a:prstGeom prst="rect">
              <a:avLst/>
            </a:prstGeom>
            <a:noFill/>
            <a:ln w="9525">
              <a:noFill/>
              <a:miter lim="800000"/>
              <a:headEnd/>
              <a:tailEnd/>
            </a:ln>
          </p:spPr>
          <p:txBody>
            <a:bodyPr wrap="none">
              <a:spAutoFit/>
            </a:bodyPr>
            <a:lstStyle/>
            <a:p>
              <a:r>
                <a:rPr lang="id-ID" b="1" dirty="0">
                  <a:solidFill>
                    <a:schemeClr val="bg2"/>
                  </a:solidFill>
                  <a:latin typeface="Arial" panose="020B0604020202020204" pitchFamily="34" charset="0"/>
                  <a:cs typeface="Arial" panose="020B0604020202020204" pitchFamily="34" charset="0"/>
                </a:rPr>
                <a:t>Kelembagaan Pengarusutamaan Gender</a:t>
              </a:r>
              <a:endParaRPr lang="en-US" altLang="ko-KR" sz="1600" dirty="0">
                <a:solidFill>
                  <a:schemeClr val="bg2"/>
                </a:solidFill>
                <a:latin typeface="Arial" pitchFamily="34" charset="0"/>
                <a:ea typeface="HY헤드라인M" pitchFamily="18" charset="-127"/>
                <a:cs typeface="Arial" panose="020B0604020202020204" pitchFamily="34" charset="0"/>
              </a:endParaRPr>
            </a:p>
          </p:txBody>
        </p:sp>
        <p:grpSp>
          <p:nvGrpSpPr>
            <p:cNvPr id="14" name="Group 44"/>
            <p:cNvGrpSpPr>
              <a:grpSpLocks/>
            </p:cNvGrpSpPr>
            <p:nvPr/>
          </p:nvGrpSpPr>
          <p:grpSpPr bwMode="auto">
            <a:xfrm>
              <a:off x="1610" y="3540"/>
              <a:ext cx="2767" cy="310"/>
              <a:chOff x="2046" y="3540"/>
              <a:chExt cx="1662" cy="310"/>
            </a:xfrm>
          </p:grpSpPr>
          <p:sp>
            <p:nvSpPr>
              <p:cNvPr id="16" name="Rectangle 45"/>
              <p:cNvSpPr>
                <a:spLocks noChangeArrowheads="1"/>
              </p:cNvSpPr>
              <p:nvPr/>
            </p:nvSpPr>
            <p:spPr bwMode="auto">
              <a:xfrm>
                <a:off x="2046" y="3540"/>
                <a:ext cx="1662" cy="310"/>
              </a:xfrm>
              <a:prstGeom prst="rect">
                <a:avLst/>
              </a:prstGeom>
              <a:gradFill rotWithShape="1">
                <a:gsLst>
                  <a:gs pos="0">
                    <a:srgbClr val="3B7B9F"/>
                  </a:gs>
                  <a:gs pos="100000">
                    <a:srgbClr val="29528F"/>
                  </a:gs>
                </a:gsLst>
                <a:lin ang="2700000" scaled="1"/>
              </a:gradFill>
              <a:ln w="9525" algn="ctr">
                <a:noFill/>
                <a:miter lim="800000"/>
                <a:headEnd/>
                <a:tailEnd/>
              </a:ln>
            </p:spPr>
            <p:txBody>
              <a:bodyPr wrap="none" anchor="ctr"/>
              <a:lstStyle/>
              <a:p>
                <a:endParaRPr lang="en-US"/>
              </a:p>
            </p:txBody>
          </p:sp>
          <p:sp>
            <p:nvSpPr>
              <p:cNvPr id="17" name="AutoShape 46"/>
              <p:cNvSpPr>
                <a:spLocks noChangeArrowheads="1"/>
              </p:cNvSpPr>
              <p:nvPr/>
            </p:nvSpPr>
            <p:spPr bwMode="auto">
              <a:xfrm>
                <a:off x="2065" y="3549"/>
                <a:ext cx="1624" cy="74"/>
              </a:xfrm>
              <a:prstGeom prst="roundRect">
                <a:avLst>
                  <a:gd name="adj" fmla="val 16667"/>
                </a:avLst>
              </a:prstGeom>
              <a:gradFill rotWithShape="1">
                <a:gsLst>
                  <a:gs pos="0">
                    <a:schemeClr val="bg1">
                      <a:alpha val="39999"/>
                    </a:schemeClr>
                  </a:gs>
                  <a:gs pos="100000">
                    <a:schemeClr val="bg1">
                      <a:gamma/>
                      <a:shade val="46275"/>
                      <a:invGamma/>
                      <a:alpha val="0"/>
                    </a:schemeClr>
                  </a:gs>
                </a:gsLst>
                <a:lin ang="5400000" scaled="1"/>
              </a:gradFill>
              <a:ln w="9525">
                <a:noFill/>
                <a:round/>
                <a:headEnd/>
                <a:tailEnd/>
              </a:ln>
              <a:effectLst/>
            </p:spPr>
            <p:txBody>
              <a:bodyPr wrap="none" anchor="ctr"/>
              <a:lstStyle/>
              <a:p>
                <a:pPr>
                  <a:defRPr/>
                </a:pPr>
                <a:endParaRPr lang="en-US"/>
              </a:p>
            </p:txBody>
          </p:sp>
        </p:grpSp>
        <p:sp>
          <p:nvSpPr>
            <p:cNvPr id="15" name="Text Box 47"/>
            <p:cNvSpPr txBox="1">
              <a:spLocks noChangeArrowheads="1"/>
            </p:cNvSpPr>
            <p:nvPr/>
          </p:nvSpPr>
          <p:spPr bwMode="auto">
            <a:xfrm>
              <a:off x="1863" y="3555"/>
              <a:ext cx="2242" cy="280"/>
            </a:xfrm>
            <a:prstGeom prst="rect">
              <a:avLst/>
            </a:prstGeom>
            <a:noFill/>
            <a:ln w="9525">
              <a:noFill/>
              <a:miter lim="800000"/>
              <a:headEnd/>
              <a:tailEnd/>
            </a:ln>
            <a:effectLst>
              <a:outerShdw dist="17961" dir="2700000" algn="ctr" rotWithShape="0">
                <a:schemeClr val="tx1"/>
              </a:outerShdw>
            </a:effectLst>
          </p:spPr>
          <p:txBody>
            <a:bodyPr wrap="none">
              <a:spAutoFit/>
            </a:bodyPr>
            <a:lstStyle/>
            <a:p>
              <a:pPr algn="ctr">
                <a:defRPr/>
              </a:pPr>
              <a:r>
                <a:rPr lang="id-ID" altLang="ko-KR" sz="2000" b="1" dirty="0">
                  <a:solidFill>
                    <a:srgbClr val="FFCC00"/>
                  </a:solidFill>
                  <a:latin typeface="Arial" charset="0"/>
                  <a:ea typeface="HY헤드라인M" pitchFamily="18" charset="-127"/>
                </a:rPr>
                <a:t>DAFTAR JENIS DATA KELEMBAGAAN </a:t>
              </a:r>
              <a:endParaRPr lang="en-US" altLang="ko-KR" dirty="0">
                <a:solidFill>
                  <a:srgbClr val="FFCC00"/>
                </a:solidFill>
                <a:latin typeface="Arial" charset="0"/>
                <a:ea typeface="HY헤드라인M" pitchFamily="18" charset="-127"/>
              </a:endParaRPr>
            </a:p>
          </p:txBody>
        </p:sp>
      </p:grpSp>
      <p:grpSp>
        <p:nvGrpSpPr>
          <p:cNvPr id="18" name="Group 19"/>
          <p:cNvGrpSpPr>
            <a:grpSpLocks/>
          </p:cNvGrpSpPr>
          <p:nvPr/>
        </p:nvGrpSpPr>
        <p:grpSpPr bwMode="auto">
          <a:xfrm>
            <a:off x="6247766" y="3904281"/>
            <a:ext cx="2165349" cy="2000568"/>
            <a:chOff x="3643" y="2380"/>
            <a:chExt cx="904" cy="904"/>
          </a:xfrm>
        </p:grpSpPr>
        <p:grpSp>
          <p:nvGrpSpPr>
            <p:cNvPr id="19" name="Group 20"/>
            <p:cNvGrpSpPr>
              <a:grpSpLocks/>
            </p:cNvGrpSpPr>
            <p:nvPr/>
          </p:nvGrpSpPr>
          <p:grpSpPr bwMode="auto">
            <a:xfrm>
              <a:off x="3643" y="2380"/>
              <a:ext cx="904" cy="904"/>
              <a:chOff x="3224" y="1719"/>
              <a:chExt cx="997" cy="996"/>
            </a:xfrm>
          </p:grpSpPr>
          <p:sp>
            <p:nvSpPr>
              <p:cNvPr id="21" name="Oval 21"/>
              <p:cNvSpPr>
                <a:spLocks noChangeArrowheads="1"/>
              </p:cNvSpPr>
              <p:nvPr/>
            </p:nvSpPr>
            <p:spPr bwMode="auto">
              <a:xfrm>
                <a:off x="3224" y="1719"/>
                <a:ext cx="997" cy="996"/>
              </a:xfrm>
              <a:prstGeom prst="ellipse">
                <a:avLst/>
              </a:prstGeom>
              <a:gradFill rotWithShape="1">
                <a:gsLst>
                  <a:gs pos="0">
                    <a:srgbClr val="10334A"/>
                  </a:gs>
                  <a:gs pos="50000">
                    <a:srgbClr val="248BB0"/>
                  </a:gs>
                  <a:gs pos="100000">
                    <a:srgbClr val="10334A"/>
                  </a:gs>
                </a:gsLst>
                <a:lin ang="0" scaled="1"/>
              </a:gradFill>
              <a:ln w="6350" algn="ctr">
                <a:solidFill>
                  <a:srgbClr val="003366"/>
                </a:solidFill>
                <a:round/>
                <a:headEnd/>
                <a:tailEnd/>
              </a:ln>
            </p:spPr>
            <p:txBody>
              <a:bodyPr rot="10800000"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id-ID" altLang="id-ID" sz="1800"/>
              </a:p>
            </p:txBody>
          </p:sp>
          <p:sp>
            <p:nvSpPr>
              <p:cNvPr id="22" name="Oval 22"/>
              <p:cNvSpPr>
                <a:spLocks noChangeArrowheads="1"/>
              </p:cNvSpPr>
              <p:nvPr/>
            </p:nvSpPr>
            <p:spPr bwMode="auto">
              <a:xfrm>
                <a:off x="3350" y="1723"/>
                <a:ext cx="759" cy="601"/>
              </a:xfrm>
              <a:prstGeom prst="ellipse">
                <a:avLst/>
              </a:prstGeom>
              <a:gradFill rotWithShape="1">
                <a:gsLst>
                  <a:gs pos="0">
                    <a:srgbClr val="FFFFFF">
                      <a:alpha val="50000"/>
                    </a:srgbClr>
                  </a:gs>
                  <a:gs pos="100000">
                    <a:srgbClr val="FFFFFF">
                      <a:alpha val="0"/>
                    </a:srgbClr>
                  </a:gs>
                </a:gsLst>
                <a:lin ang="5400000" scaled="1"/>
              </a:gradFill>
              <a:ln>
                <a:noFill/>
              </a:ln>
              <a:extLst>
                <a:ext uri="{91240B29-F687-4F45-9708-019B960494DF}">
                  <a14:hiddenLine xmlns:a14="http://schemas.microsoft.com/office/drawing/2010/main" w="28575" cap="rnd" algn="ctr">
                    <a:solidFill>
                      <a:srgbClr val="000000"/>
                    </a:solidFill>
                    <a:prstDash val="sysDot"/>
                    <a:round/>
                    <a:headEnd/>
                    <a:tailEnd/>
                  </a14:hiddenLine>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id-ID" altLang="id-ID" sz="1800"/>
              </a:p>
            </p:txBody>
          </p:sp>
        </p:grpSp>
        <p:pic>
          <p:nvPicPr>
            <p:cNvPr id="20" name="Picture 23" descr="투명한 행정"/>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1" y="2432"/>
              <a:ext cx="842" cy="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50" descr="32"/>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730737" y="1791607"/>
            <a:ext cx="1951638" cy="155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4224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30629" y="807720"/>
            <a:ext cx="8876211" cy="5379324"/>
          </a:xfrm>
          <a:prstGeom prst="roundRect">
            <a:avLst>
              <a:gd name="adj" fmla="val 3172"/>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3">
            <a:schemeClr val="lt1"/>
          </a:lnRef>
          <a:fillRef idx="1">
            <a:schemeClr val="dk1"/>
          </a:fillRef>
          <a:effectRef idx="1">
            <a:schemeClr val="dk1"/>
          </a:effectRef>
          <a:fontRef idx="minor">
            <a:schemeClr val="lt1"/>
          </a:fontRef>
        </p:style>
        <p:txBody>
          <a:bodyPr rtlCol="0" anchor="ctr"/>
          <a:lstStyle/>
          <a:p>
            <a:pPr algn="ctr"/>
            <a:endParaRPr lang="id-ID" dirty="0"/>
          </a:p>
        </p:txBody>
      </p:sp>
      <p:sp>
        <p:nvSpPr>
          <p:cNvPr id="9" name="Rectangle 8"/>
          <p:cNvSpPr/>
          <p:nvPr/>
        </p:nvSpPr>
        <p:spPr>
          <a:xfrm>
            <a:off x="403226" y="1069091"/>
            <a:ext cx="8375014" cy="5016758"/>
          </a:xfrm>
          <a:prstGeom prst="rect">
            <a:avLst/>
          </a:prstGeom>
        </p:spPr>
        <p:txBody>
          <a:bodyPr wrap="square">
            <a:spAutoFit/>
          </a:bodyPr>
          <a:lstStyle/>
          <a:p>
            <a:pPr marL="365125" indent="-365125" algn="just"/>
            <a:r>
              <a:rPr lang="id-ID" sz="2000" b="1" dirty="0">
                <a:latin typeface="Arial" panose="020B0604020202020204" pitchFamily="34" charset="0"/>
                <a:cs typeface="Arial" panose="020B0604020202020204" pitchFamily="34" charset="0"/>
              </a:rPr>
              <a:t>1. </a:t>
            </a:r>
            <a:r>
              <a:rPr lang="id-ID" sz="2000" b="1" dirty="0">
                <a:solidFill>
                  <a:srgbClr val="000000"/>
                </a:solidFill>
                <a:latin typeface="Arial" panose="020B0604020202020204" pitchFamily="34" charset="0"/>
                <a:cs typeface="Arial" panose="020B0604020202020204" pitchFamily="34" charset="0"/>
              </a:rPr>
              <a:t>Peraturan daerah dan Kebijakan/Program/Kegiatan yang peduli    anak.</a:t>
            </a:r>
          </a:p>
          <a:p>
            <a:pPr algn="just"/>
            <a:r>
              <a:rPr lang="id-ID" sz="2000" b="1" dirty="0">
                <a:solidFill>
                  <a:srgbClr val="000000"/>
                </a:solidFill>
                <a:latin typeface="Arial" panose="020B0604020202020204" pitchFamily="34" charset="0"/>
                <a:cs typeface="Arial" panose="020B0604020202020204" pitchFamily="34" charset="0"/>
              </a:rPr>
              <a:t>2. Kelembagaan Tumbuh Kembang dan Kelangsungan HidupAnak</a:t>
            </a:r>
          </a:p>
          <a:p>
            <a:pPr marL="274638" lvl="1" algn="just"/>
            <a:r>
              <a:rPr lang="id-ID" sz="2000" b="1" dirty="0">
                <a:solidFill>
                  <a:srgbClr val="000000"/>
                </a:solidFill>
                <a:latin typeface="Arial" panose="020B0604020202020204" pitchFamily="34" charset="0"/>
                <a:cs typeface="Arial" panose="020B0604020202020204" pitchFamily="34" charset="0"/>
              </a:rPr>
              <a:t>a. Bina Keluarga Balita (BKB)</a:t>
            </a:r>
          </a:p>
          <a:p>
            <a:pPr marL="274638" lvl="1" algn="just"/>
            <a:r>
              <a:rPr lang="id-ID" sz="2000" b="1" dirty="0">
                <a:solidFill>
                  <a:srgbClr val="000000"/>
                </a:solidFill>
                <a:latin typeface="Arial" panose="020B0604020202020204" pitchFamily="34" charset="0"/>
                <a:cs typeface="Arial" panose="020B0604020202020204" pitchFamily="34" charset="0"/>
              </a:rPr>
              <a:t>b. Posyandu</a:t>
            </a:r>
          </a:p>
          <a:p>
            <a:pPr marL="274638" lvl="1" algn="just"/>
            <a:r>
              <a:rPr lang="it-IT" sz="2000" b="1" dirty="0">
                <a:solidFill>
                  <a:srgbClr val="000000"/>
                </a:solidFill>
                <a:latin typeface="Arial" panose="020B0604020202020204" pitchFamily="34" charset="0"/>
                <a:cs typeface="Arial" panose="020B0604020202020204" pitchFamily="34" charset="0"/>
              </a:rPr>
              <a:t>c. Pos Pendidikan Anak Usia Dini (PAUD)</a:t>
            </a:r>
          </a:p>
          <a:p>
            <a:pPr marL="274638" lvl="1" algn="just"/>
            <a:r>
              <a:rPr lang="fi-FI" sz="2000" b="1" dirty="0">
                <a:solidFill>
                  <a:srgbClr val="000000"/>
                </a:solidFill>
                <a:latin typeface="Arial" panose="020B0604020202020204" pitchFamily="34" charset="0"/>
                <a:cs typeface="Arial" panose="020B0604020202020204" pitchFamily="34" charset="0"/>
              </a:rPr>
              <a:t>d. Panti Asuhan Anak Yatim Piatu</a:t>
            </a:r>
          </a:p>
          <a:p>
            <a:pPr algn="just"/>
            <a:r>
              <a:rPr lang="id-ID" sz="2000" b="1" dirty="0">
                <a:solidFill>
                  <a:srgbClr val="000000"/>
                </a:solidFill>
                <a:latin typeface="Arial" panose="020B0604020202020204" pitchFamily="34" charset="0"/>
                <a:cs typeface="Arial" panose="020B0604020202020204" pitchFamily="34" charset="0"/>
              </a:rPr>
              <a:t>3. Kelembagaan Partisipasi Anak</a:t>
            </a:r>
          </a:p>
          <a:p>
            <a:pPr marL="274638" lvl="1" indent="15875" algn="just"/>
            <a:r>
              <a:rPr lang="id-ID" sz="2000" b="1" dirty="0">
                <a:solidFill>
                  <a:srgbClr val="000000"/>
                </a:solidFill>
                <a:latin typeface="Arial" panose="020B0604020202020204" pitchFamily="34" charset="0"/>
                <a:cs typeface="Arial" panose="020B0604020202020204" pitchFamily="34" charset="0"/>
              </a:rPr>
              <a:t>a. Organisasi/Forum Anak</a:t>
            </a:r>
          </a:p>
          <a:p>
            <a:pPr marL="274638" lvl="1" indent="15875" algn="just"/>
            <a:r>
              <a:rPr lang="id-ID" sz="2000" b="1" dirty="0">
                <a:solidFill>
                  <a:srgbClr val="000000"/>
                </a:solidFill>
                <a:latin typeface="Arial" panose="020B0604020202020204" pitchFamily="34" charset="0"/>
                <a:cs typeface="Arial" panose="020B0604020202020204" pitchFamily="34" charset="0"/>
              </a:rPr>
              <a:t>b. Kegiatan Ekstrakurikuler</a:t>
            </a:r>
          </a:p>
          <a:p>
            <a:pPr marL="274638" lvl="1" indent="15875" algn="just"/>
            <a:r>
              <a:rPr lang="fi-FI" sz="2000" b="1" dirty="0">
                <a:solidFill>
                  <a:srgbClr val="000000"/>
                </a:solidFill>
                <a:latin typeface="Arial" panose="020B0604020202020204" pitchFamily="34" charset="0"/>
                <a:cs typeface="Arial" panose="020B0604020202020204" pitchFamily="34" charset="0"/>
              </a:rPr>
              <a:t>c. Telepon Sahabat Anak 129</a:t>
            </a:r>
          </a:p>
          <a:p>
            <a:pPr algn="just"/>
            <a:r>
              <a:rPr lang="id-ID" sz="2000" b="1" dirty="0">
                <a:solidFill>
                  <a:srgbClr val="000000"/>
                </a:solidFill>
                <a:latin typeface="Arial" panose="020B0604020202020204" pitchFamily="34" charset="0"/>
                <a:cs typeface="Arial" panose="020B0604020202020204" pitchFamily="34" charset="0"/>
              </a:rPr>
              <a:t>4. Kelembagaan Mendorong Lingkungan Kondusif Bagi Anak</a:t>
            </a:r>
          </a:p>
          <a:p>
            <a:pPr marL="274638" lvl="1" algn="just"/>
            <a:r>
              <a:rPr lang="id-ID" sz="2000" b="1" dirty="0">
                <a:solidFill>
                  <a:srgbClr val="000000"/>
                </a:solidFill>
                <a:latin typeface="Arial" panose="020B0604020202020204" pitchFamily="34" charset="0"/>
                <a:cs typeface="Arial" panose="020B0604020202020204" pitchFamily="34" charset="0"/>
              </a:rPr>
              <a:t>a. Gugus Tugas Trafiking</a:t>
            </a:r>
          </a:p>
          <a:p>
            <a:pPr marL="274638" lvl="1" algn="just"/>
            <a:r>
              <a:rPr lang="id-ID" sz="2000" b="1" dirty="0">
                <a:solidFill>
                  <a:srgbClr val="000000"/>
                </a:solidFill>
                <a:latin typeface="Arial" panose="020B0604020202020204" pitchFamily="34" charset="0"/>
                <a:cs typeface="Arial" panose="020B0604020202020204" pitchFamily="34" charset="0"/>
              </a:rPr>
              <a:t>b. Gugus Tugas KLA</a:t>
            </a:r>
          </a:p>
          <a:p>
            <a:pPr marL="274638" lvl="1" algn="just"/>
            <a:r>
              <a:rPr lang="id-ID" sz="2000" b="1" dirty="0">
                <a:solidFill>
                  <a:srgbClr val="000000"/>
                </a:solidFill>
                <a:latin typeface="Arial" panose="020B0604020202020204" pitchFamily="34" charset="0"/>
                <a:cs typeface="Arial" panose="020B0604020202020204" pitchFamily="34" charset="0"/>
              </a:rPr>
              <a:t>c. Lembaga Perlindungan Anak</a:t>
            </a:r>
          </a:p>
          <a:p>
            <a:pPr marL="274638" lvl="1" algn="just"/>
            <a:r>
              <a:rPr lang="id-ID" sz="2000" b="1" dirty="0">
                <a:solidFill>
                  <a:srgbClr val="000000"/>
                </a:solidFill>
                <a:latin typeface="Arial" panose="020B0604020202020204" pitchFamily="34" charset="0"/>
                <a:cs typeface="Arial" panose="020B0604020202020204" pitchFamily="34" charset="0"/>
              </a:rPr>
              <a:t>d. Komisi Perlindungan Anak Indonesia Daerah (KPAID)</a:t>
            </a:r>
          </a:p>
        </p:txBody>
      </p:sp>
      <p:grpSp>
        <p:nvGrpSpPr>
          <p:cNvPr id="10" name="Group 40"/>
          <p:cNvGrpSpPr>
            <a:grpSpLocks/>
          </p:cNvGrpSpPr>
          <p:nvPr/>
        </p:nvGrpSpPr>
        <p:grpSpPr bwMode="auto">
          <a:xfrm>
            <a:off x="1229783" y="45689"/>
            <a:ext cx="6100658" cy="847405"/>
            <a:chOff x="1610" y="3540"/>
            <a:chExt cx="2767" cy="593"/>
          </a:xfrm>
        </p:grpSpPr>
        <p:sp>
          <p:nvSpPr>
            <p:cNvPr id="11" name="AutoShape 41"/>
            <p:cNvSpPr>
              <a:spLocks noChangeArrowheads="1"/>
            </p:cNvSpPr>
            <p:nvPr/>
          </p:nvSpPr>
          <p:spPr bwMode="auto">
            <a:xfrm>
              <a:off x="1610" y="3760"/>
              <a:ext cx="2758" cy="373"/>
            </a:xfrm>
            <a:prstGeom prst="roundRect">
              <a:avLst>
                <a:gd name="adj" fmla="val 15616"/>
              </a:avLst>
            </a:prstGeom>
            <a:gradFill rotWithShape="1">
              <a:gsLst>
                <a:gs pos="0">
                  <a:schemeClr val="accent1">
                    <a:gamma/>
                    <a:tint val="19216"/>
                    <a:invGamma/>
                  </a:schemeClr>
                </a:gs>
                <a:gs pos="100000">
                  <a:schemeClr val="accent1"/>
                </a:gs>
              </a:gsLst>
              <a:lin ang="2700000" scaled="1"/>
            </a:gradFill>
            <a:ln w="12700">
              <a:solidFill>
                <a:schemeClr val="bg2"/>
              </a:solidFill>
              <a:round/>
              <a:headEnd/>
              <a:tailEnd/>
            </a:ln>
            <a:effectLst/>
          </p:spPr>
          <p:txBody>
            <a:bodyPr wrap="none" anchor="ctr"/>
            <a:lstStyle/>
            <a:p>
              <a:pPr>
                <a:defRPr/>
              </a:pPr>
              <a:endParaRPr lang="en-US"/>
            </a:p>
          </p:txBody>
        </p:sp>
        <p:sp>
          <p:nvSpPr>
            <p:cNvPr id="12" name="AutoShape 42"/>
            <p:cNvSpPr>
              <a:spLocks noChangeArrowheads="1"/>
            </p:cNvSpPr>
            <p:nvPr/>
          </p:nvSpPr>
          <p:spPr bwMode="auto">
            <a:xfrm>
              <a:off x="2105" y="3849"/>
              <a:ext cx="1543" cy="57"/>
            </a:xfrm>
            <a:prstGeom prst="roundRect">
              <a:avLst>
                <a:gd name="adj" fmla="val 16667"/>
              </a:avLst>
            </a:prstGeom>
            <a:gradFill rotWithShape="1">
              <a:gsLst>
                <a:gs pos="0">
                  <a:schemeClr val="bg1">
                    <a:alpha val="39999"/>
                  </a:schemeClr>
                </a:gs>
                <a:gs pos="100000">
                  <a:schemeClr val="bg1">
                    <a:gamma/>
                    <a:shade val="46275"/>
                    <a:invGamma/>
                    <a:alpha val="0"/>
                  </a:schemeClr>
                </a:gs>
              </a:gsLst>
              <a:lin ang="5400000" scaled="1"/>
            </a:gradFill>
            <a:ln w="9525">
              <a:noFill/>
              <a:round/>
              <a:headEnd/>
              <a:tailEnd/>
            </a:ln>
            <a:effectLst/>
          </p:spPr>
          <p:txBody>
            <a:bodyPr wrap="none" anchor="ctr"/>
            <a:lstStyle/>
            <a:p>
              <a:pPr>
                <a:defRPr/>
              </a:pPr>
              <a:endParaRPr lang="en-US"/>
            </a:p>
          </p:txBody>
        </p:sp>
        <p:sp>
          <p:nvSpPr>
            <p:cNvPr id="13" name="Text Box 43"/>
            <p:cNvSpPr txBox="1">
              <a:spLocks noChangeArrowheads="1"/>
            </p:cNvSpPr>
            <p:nvPr/>
          </p:nvSpPr>
          <p:spPr bwMode="auto">
            <a:xfrm>
              <a:off x="1884" y="3849"/>
              <a:ext cx="2203" cy="258"/>
            </a:xfrm>
            <a:prstGeom prst="rect">
              <a:avLst/>
            </a:prstGeom>
            <a:noFill/>
            <a:ln w="9525">
              <a:noFill/>
              <a:miter lim="800000"/>
              <a:headEnd/>
              <a:tailEnd/>
            </a:ln>
          </p:spPr>
          <p:txBody>
            <a:bodyPr wrap="none">
              <a:spAutoFit/>
            </a:bodyPr>
            <a:lstStyle/>
            <a:p>
              <a:r>
                <a:rPr lang="id-ID" b="1" dirty="0">
                  <a:latin typeface="Arial" panose="020B0604020202020204" pitchFamily="34" charset="0"/>
                  <a:cs typeface="Arial" panose="020B0604020202020204" pitchFamily="34" charset="0"/>
                </a:rPr>
                <a:t>Kelembagaan Pengarusutamaan Hak Anak</a:t>
              </a:r>
              <a:endParaRPr lang="en-US" altLang="ko-KR" sz="1600" dirty="0">
                <a:latin typeface="Arial" pitchFamily="34" charset="0"/>
                <a:ea typeface="HY헤드라인M" pitchFamily="18" charset="-127"/>
                <a:cs typeface="Arial" panose="020B0604020202020204" pitchFamily="34" charset="0"/>
              </a:endParaRPr>
            </a:p>
          </p:txBody>
        </p:sp>
        <p:grpSp>
          <p:nvGrpSpPr>
            <p:cNvPr id="14" name="Group 44"/>
            <p:cNvGrpSpPr>
              <a:grpSpLocks/>
            </p:cNvGrpSpPr>
            <p:nvPr/>
          </p:nvGrpSpPr>
          <p:grpSpPr bwMode="auto">
            <a:xfrm>
              <a:off x="1610" y="3540"/>
              <a:ext cx="2767" cy="310"/>
              <a:chOff x="2046" y="3540"/>
              <a:chExt cx="1662" cy="310"/>
            </a:xfrm>
          </p:grpSpPr>
          <p:sp>
            <p:nvSpPr>
              <p:cNvPr id="16" name="Rectangle 45"/>
              <p:cNvSpPr>
                <a:spLocks noChangeArrowheads="1"/>
              </p:cNvSpPr>
              <p:nvPr/>
            </p:nvSpPr>
            <p:spPr bwMode="auto">
              <a:xfrm>
                <a:off x="2046" y="3540"/>
                <a:ext cx="1662" cy="310"/>
              </a:xfrm>
              <a:prstGeom prst="rect">
                <a:avLst/>
              </a:prstGeom>
              <a:gradFill rotWithShape="1">
                <a:gsLst>
                  <a:gs pos="0">
                    <a:srgbClr val="3B7B9F"/>
                  </a:gs>
                  <a:gs pos="100000">
                    <a:srgbClr val="29528F"/>
                  </a:gs>
                </a:gsLst>
                <a:lin ang="2700000" scaled="1"/>
              </a:gradFill>
              <a:ln w="9525" algn="ctr">
                <a:noFill/>
                <a:miter lim="800000"/>
                <a:headEnd/>
                <a:tailEnd/>
              </a:ln>
            </p:spPr>
            <p:txBody>
              <a:bodyPr wrap="none" anchor="ctr"/>
              <a:lstStyle/>
              <a:p>
                <a:endParaRPr lang="en-US"/>
              </a:p>
            </p:txBody>
          </p:sp>
          <p:sp>
            <p:nvSpPr>
              <p:cNvPr id="17" name="AutoShape 46"/>
              <p:cNvSpPr>
                <a:spLocks noChangeArrowheads="1"/>
              </p:cNvSpPr>
              <p:nvPr/>
            </p:nvSpPr>
            <p:spPr bwMode="auto">
              <a:xfrm>
                <a:off x="2065" y="3549"/>
                <a:ext cx="1624" cy="74"/>
              </a:xfrm>
              <a:prstGeom prst="roundRect">
                <a:avLst>
                  <a:gd name="adj" fmla="val 16667"/>
                </a:avLst>
              </a:prstGeom>
              <a:gradFill rotWithShape="1">
                <a:gsLst>
                  <a:gs pos="0">
                    <a:schemeClr val="bg1">
                      <a:alpha val="39999"/>
                    </a:schemeClr>
                  </a:gs>
                  <a:gs pos="100000">
                    <a:schemeClr val="bg1">
                      <a:gamma/>
                      <a:shade val="46275"/>
                      <a:invGamma/>
                      <a:alpha val="0"/>
                    </a:schemeClr>
                  </a:gs>
                </a:gsLst>
                <a:lin ang="5400000" scaled="1"/>
              </a:gradFill>
              <a:ln w="9525">
                <a:noFill/>
                <a:round/>
                <a:headEnd/>
                <a:tailEnd/>
              </a:ln>
              <a:effectLst/>
            </p:spPr>
            <p:txBody>
              <a:bodyPr wrap="none" anchor="ctr"/>
              <a:lstStyle/>
              <a:p>
                <a:pPr>
                  <a:defRPr/>
                </a:pPr>
                <a:endParaRPr lang="en-US"/>
              </a:p>
            </p:txBody>
          </p:sp>
        </p:grpSp>
        <p:sp>
          <p:nvSpPr>
            <p:cNvPr id="15" name="Text Box 47"/>
            <p:cNvSpPr txBox="1">
              <a:spLocks noChangeArrowheads="1"/>
            </p:cNvSpPr>
            <p:nvPr/>
          </p:nvSpPr>
          <p:spPr bwMode="auto">
            <a:xfrm>
              <a:off x="1863" y="3555"/>
              <a:ext cx="2242" cy="280"/>
            </a:xfrm>
            <a:prstGeom prst="rect">
              <a:avLst/>
            </a:prstGeom>
            <a:noFill/>
            <a:ln w="9525">
              <a:noFill/>
              <a:miter lim="800000"/>
              <a:headEnd/>
              <a:tailEnd/>
            </a:ln>
            <a:effectLst>
              <a:outerShdw dist="17961" dir="2700000" algn="ctr" rotWithShape="0">
                <a:schemeClr val="tx1"/>
              </a:outerShdw>
            </a:effectLst>
          </p:spPr>
          <p:txBody>
            <a:bodyPr wrap="none">
              <a:spAutoFit/>
            </a:bodyPr>
            <a:lstStyle/>
            <a:p>
              <a:pPr algn="ctr">
                <a:defRPr/>
              </a:pPr>
              <a:r>
                <a:rPr lang="id-ID" altLang="ko-KR" sz="2000" b="1" dirty="0">
                  <a:solidFill>
                    <a:srgbClr val="FFCC00"/>
                  </a:solidFill>
                  <a:latin typeface="Arial" charset="0"/>
                  <a:ea typeface="HY헤드라인M" pitchFamily="18" charset="-127"/>
                </a:rPr>
                <a:t>DAFTAR JENIS DATA KELEMBAGAAN </a:t>
              </a:r>
              <a:endParaRPr lang="en-US" altLang="ko-KR" dirty="0">
                <a:solidFill>
                  <a:srgbClr val="FFCC00"/>
                </a:solidFill>
                <a:latin typeface="Arial" charset="0"/>
                <a:ea typeface="HY헤드라인M" pitchFamily="18" charset="-127"/>
              </a:endParaRPr>
            </a:p>
          </p:txBody>
        </p:sp>
      </p:grpSp>
      <p:grpSp>
        <p:nvGrpSpPr>
          <p:cNvPr id="18" name="Group 17"/>
          <p:cNvGrpSpPr>
            <a:grpSpLocks/>
          </p:cNvGrpSpPr>
          <p:nvPr/>
        </p:nvGrpSpPr>
        <p:grpSpPr bwMode="auto">
          <a:xfrm>
            <a:off x="5723148" y="1788077"/>
            <a:ext cx="2755899" cy="2433786"/>
            <a:chOff x="4328" y="3452"/>
            <a:chExt cx="708" cy="404"/>
          </a:xfrm>
        </p:grpSpPr>
        <p:grpSp>
          <p:nvGrpSpPr>
            <p:cNvPr id="19" name="Group 18"/>
            <p:cNvGrpSpPr>
              <a:grpSpLocks/>
            </p:cNvGrpSpPr>
            <p:nvPr/>
          </p:nvGrpSpPr>
          <p:grpSpPr bwMode="auto">
            <a:xfrm>
              <a:off x="4328" y="3452"/>
              <a:ext cx="708" cy="398"/>
              <a:chOff x="4014" y="3475"/>
              <a:chExt cx="900" cy="466"/>
            </a:xfrm>
          </p:grpSpPr>
          <p:sp>
            <p:nvSpPr>
              <p:cNvPr id="21" name="Oval 19"/>
              <p:cNvSpPr>
                <a:spLocks noChangeArrowheads="1"/>
              </p:cNvSpPr>
              <p:nvPr/>
            </p:nvSpPr>
            <p:spPr bwMode="auto">
              <a:xfrm>
                <a:off x="4063" y="3759"/>
                <a:ext cx="803" cy="182"/>
              </a:xfrm>
              <a:prstGeom prst="ellipse">
                <a:avLst/>
              </a:prstGeom>
              <a:gradFill rotWithShape="1">
                <a:gsLst>
                  <a:gs pos="0">
                    <a:srgbClr val="333333"/>
                  </a:gs>
                  <a:gs pos="100000">
                    <a:srgbClr val="333333">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id-ID" altLang="id-ID" sz="1800"/>
              </a:p>
            </p:txBody>
          </p:sp>
          <p:pic>
            <p:nvPicPr>
              <p:cNvPr id="22" name="Picture 20" descr="대25"/>
              <p:cNvPicPr>
                <a:picLocks noChangeAspect="1" noChangeArrowheads="1"/>
              </p:cNvPicPr>
              <p:nvPr/>
            </p:nvPicPr>
            <p:blipFill>
              <a:blip r:embed="rId2">
                <a:lum bright="-6000" contrast="24000"/>
                <a:extLst>
                  <a:ext uri="{28A0092B-C50C-407E-A947-70E740481C1C}">
                    <a14:useLocalDpi xmlns:a14="http://schemas.microsoft.com/office/drawing/2010/main" val="0"/>
                  </a:ext>
                </a:extLst>
              </a:blip>
              <a:srcRect/>
              <a:stretch>
                <a:fillRect/>
              </a:stretch>
            </p:blipFill>
            <p:spPr bwMode="auto">
              <a:xfrm>
                <a:off x="4014" y="3475"/>
                <a:ext cx="900"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Text Box 21"/>
            <p:cNvSpPr txBox="1">
              <a:spLocks noChangeArrowheads="1"/>
            </p:cNvSpPr>
            <p:nvPr/>
          </p:nvSpPr>
          <p:spPr bwMode="auto">
            <a:xfrm>
              <a:off x="4657" y="3804"/>
              <a:ext cx="47" cy="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latinLnBrk="1" hangingPunct="1">
                <a:spcBef>
                  <a:spcPct val="0"/>
                </a:spcBef>
                <a:buFontTx/>
                <a:buNone/>
              </a:pPr>
              <a:endParaRPr kumimoji="1" lang="en-US" altLang="ko-KR" sz="1000" b="1" dirty="0">
                <a:ea typeface="HY헤드라인M"/>
                <a:cs typeface="HY헤드라인M"/>
              </a:endParaRPr>
            </a:p>
          </p:txBody>
        </p:sp>
      </p:grpSp>
      <p:grpSp>
        <p:nvGrpSpPr>
          <p:cNvPr id="24" name="Group 13"/>
          <p:cNvGrpSpPr>
            <a:grpSpLocks/>
          </p:cNvGrpSpPr>
          <p:nvPr/>
        </p:nvGrpSpPr>
        <p:grpSpPr bwMode="auto">
          <a:xfrm>
            <a:off x="7732077" y="2711897"/>
            <a:ext cx="1274763" cy="3404887"/>
            <a:chOff x="1907" y="2925"/>
            <a:chExt cx="895" cy="436"/>
          </a:xfrm>
        </p:grpSpPr>
        <p:sp>
          <p:nvSpPr>
            <p:cNvPr id="26" name="Oval 14"/>
            <p:cNvSpPr>
              <a:spLocks noChangeArrowheads="1"/>
            </p:cNvSpPr>
            <p:nvPr/>
          </p:nvSpPr>
          <p:spPr bwMode="auto">
            <a:xfrm>
              <a:off x="1907" y="3158"/>
              <a:ext cx="895" cy="203"/>
            </a:xfrm>
            <a:prstGeom prst="ellipse">
              <a:avLst/>
            </a:prstGeom>
            <a:gradFill rotWithShape="1">
              <a:gsLst>
                <a:gs pos="0">
                  <a:srgbClr val="333333"/>
                </a:gs>
                <a:gs pos="100000">
                  <a:srgbClr val="333333">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id-ID" altLang="id-ID" sz="1800"/>
            </a:p>
          </p:txBody>
        </p:sp>
        <p:pic>
          <p:nvPicPr>
            <p:cNvPr id="27" name="Picture 15" descr="기관건물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2" y="2925"/>
              <a:ext cx="664"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0595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BD4CDE-08FC-C48E-2D10-DE5C6CB9C7E4}"/>
              </a:ext>
            </a:extLst>
          </p:cNvPr>
          <p:cNvSpPr txBox="1"/>
          <p:nvPr/>
        </p:nvSpPr>
        <p:spPr>
          <a:xfrm>
            <a:off x="683568" y="620688"/>
            <a:ext cx="7848872" cy="5139869"/>
          </a:xfrm>
          <a:prstGeom prst="rect">
            <a:avLst/>
          </a:prstGeom>
          <a:noFill/>
        </p:spPr>
        <p:txBody>
          <a:bodyPr wrap="square">
            <a:spAutoFit/>
          </a:bodyPr>
          <a:lstStyle/>
          <a:p>
            <a:r>
              <a:rPr lang="id-ID" sz="3600" dirty="0">
                <a:solidFill>
                  <a:srgbClr val="000000"/>
                </a:solidFill>
              </a:rPr>
              <a:t>DASAR HUKUM </a:t>
            </a:r>
            <a:endParaRPr lang="en-US" sz="3600" dirty="0">
              <a:solidFill>
                <a:srgbClr val="000000"/>
              </a:solidFill>
            </a:endParaRPr>
          </a:p>
          <a:p>
            <a:endParaRPr lang="en-US" sz="2000" dirty="0">
              <a:solidFill>
                <a:srgbClr val="000000"/>
              </a:solidFill>
            </a:endParaRPr>
          </a:p>
          <a:p>
            <a:r>
              <a:rPr lang="id-ID" sz="2000" dirty="0">
                <a:solidFill>
                  <a:srgbClr val="000000"/>
                </a:solidFill>
              </a:rPr>
              <a:t> </a:t>
            </a:r>
            <a:endParaRPr lang="en-US" sz="2000" dirty="0">
              <a:solidFill>
                <a:srgbClr val="000000"/>
              </a:solidFill>
            </a:endParaRPr>
          </a:p>
          <a:p>
            <a:r>
              <a:rPr lang="id-ID" sz="2000" dirty="0">
                <a:solidFill>
                  <a:srgbClr val="000000"/>
                </a:solidFill>
              </a:rPr>
              <a:t>6. </a:t>
            </a:r>
            <a:r>
              <a:rPr lang="id-ID" sz="2800" dirty="0">
                <a:solidFill>
                  <a:srgbClr val="000000"/>
                </a:solidFill>
              </a:rPr>
              <a:t>Peraturan Menteri Negara Pemberdayaan Perempuan dan Perlindungan Anak RI Nomor 6 tahun 2009 tentang penyelenggaraan data gender dan anak (Tambahan Berita Negara Republik Indonesia Tahun 2009 Nomor 254). </a:t>
            </a:r>
            <a:endParaRPr lang="en-US" sz="2800" dirty="0">
              <a:solidFill>
                <a:srgbClr val="000000"/>
              </a:solidFill>
            </a:endParaRPr>
          </a:p>
          <a:p>
            <a:endParaRPr lang="en-US" sz="2800" dirty="0">
              <a:solidFill>
                <a:srgbClr val="000000"/>
              </a:solidFill>
            </a:endParaRPr>
          </a:p>
          <a:p>
            <a:r>
              <a:rPr lang="id-ID" sz="2800" dirty="0">
                <a:solidFill>
                  <a:srgbClr val="000000"/>
                </a:solidFill>
              </a:rPr>
              <a:t>7. Peraturan Gubernur Nomor 6 Tahun 2022 tentang Pedoman Penyelenggaraan Data dan Sistem Informasi Gender dan Anak</a:t>
            </a:r>
          </a:p>
        </p:txBody>
      </p:sp>
    </p:spTree>
    <p:extLst>
      <p:ext uri="{BB962C8B-B14F-4D97-AF65-F5344CB8AC3E}">
        <p14:creationId xmlns:p14="http://schemas.microsoft.com/office/powerpoint/2010/main" val="31262173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b="1" dirty="0" err="1">
                <a:solidFill>
                  <a:schemeClr val="tx1"/>
                </a:solidFill>
              </a:rPr>
              <a:t>Metode</a:t>
            </a:r>
            <a:r>
              <a:rPr lang="en-US" b="1" dirty="0">
                <a:solidFill>
                  <a:schemeClr val="tx1"/>
                </a:solidFill>
              </a:rPr>
              <a:t> </a:t>
            </a:r>
            <a:r>
              <a:rPr lang="id-ID" b="1" dirty="0">
                <a:solidFill>
                  <a:schemeClr val="tx1"/>
                </a:solidFill>
              </a:rPr>
              <a:t>Analisis Gender</a:t>
            </a:r>
          </a:p>
        </p:txBody>
      </p:sp>
      <p:sp>
        <p:nvSpPr>
          <p:cNvPr id="55299" name="Rectangle 3"/>
          <p:cNvSpPr>
            <a:spLocks noGrp="1" noChangeArrowheads="1"/>
          </p:cNvSpPr>
          <p:nvPr>
            <p:ph type="body" idx="1"/>
          </p:nvPr>
        </p:nvSpPr>
        <p:spPr/>
        <p:txBody>
          <a:bodyPr/>
          <a:lstStyle/>
          <a:p>
            <a:r>
              <a:rPr lang="id-ID" sz="2400" dirty="0">
                <a:solidFill>
                  <a:schemeClr val="tx1"/>
                </a:solidFill>
                <a:latin typeface="+mn-lt"/>
                <a:ea typeface="+mn-ea"/>
                <a:cs typeface="+mn-cs"/>
              </a:rPr>
              <a:t>Proses yang ditujukan untuk menilai perbedaan dampak yang terjadi sebagai akibat dari kebijakan dan program yang netral gender, sehingga memungkinkan para penyusun kebijakan dan pengelola program memahami perbedaan gender, sifat hubungan antara laki-laki dan perempuan (hubungan gender), dan perbedaan aspirasi, permasalahan, pengalaman dan kebutuhan antara laki-laki dan perempuan, sehingga kebijakan dan program yang dirancang menjadi lebih adil </a:t>
            </a:r>
            <a:r>
              <a:rPr lang="en-US" sz="2400" dirty="0" err="1">
                <a:solidFill>
                  <a:schemeClr val="tx1"/>
                </a:solidFill>
                <a:latin typeface="+mn-lt"/>
                <a:ea typeface="+mn-ea"/>
                <a:cs typeface="+mn-cs"/>
              </a:rPr>
              <a:t>dari</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perspektif</a:t>
            </a:r>
            <a:r>
              <a:rPr lang="en-US" sz="2400" dirty="0">
                <a:solidFill>
                  <a:schemeClr val="tx1"/>
                </a:solidFill>
                <a:latin typeface="+mn-lt"/>
                <a:ea typeface="+mn-ea"/>
                <a:cs typeface="+mn-cs"/>
              </a:rPr>
              <a:t> </a:t>
            </a:r>
            <a:r>
              <a:rPr lang="id-ID" sz="2400" dirty="0">
                <a:solidFill>
                  <a:schemeClr val="tx1"/>
                </a:solidFill>
                <a:latin typeface="+mn-lt"/>
                <a:ea typeface="+mn-ea"/>
                <a:cs typeface="+mn-cs"/>
              </a:rPr>
              <a:t>gender.</a:t>
            </a:r>
          </a:p>
          <a:p>
            <a:endParaRPr lang="id-ID" sz="2400" dirty="0"/>
          </a:p>
        </p:txBody>
      </p:sp>
    </p:spTree>
    <p:extLst>
      <p:ext uri="{BB962C8B-B14F-4D97-AF65-F5344CB8AC3E}">
        <p14:creationId xmlns:p14="http://schemas.microsoft.com/office/powerpoint/2010/main" val="27125426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58204" cy="582594"/>
          </a:xfrm>
        </p:spPr>
        <p:txBody>
          <a:bodyPr/>
          <a:lstStyle/>
          <a:p>
            <a:r>
              <a:rPr lang="id-ID" b="1" dirty="0"/>
              <a:t>Tujuan</a:t>
            </a:r>
          </a:p>
        </p:txBody>
      </p:sp>
      <p:sp>
        <p:nvSpPr>
          <p:cNvPr id="3" name="Content Placeholder 2"/>
          <p:cNvSpPr>
            <a:spLocks noGrp="1"/>
          </p:cNvSpPr>
          <p:nvPr>
            <p:ph idx="1"/>
          </p:nvPr>
        </p:nvSpPr>
        <p:spPr>
          <a:xfrm>
            <a:off x="428596" y="1000108"/>
            <a:ext cx="8372476" cy="4525963"/>
          </a:xfrm>
        </p:spPr>
        <p:txBody>
          <a:bodyPr/>
          <a:lstStyle/>
          <a:p>
            <a:pPr lvl="0"/>
            <a:r>
              <a:rPr lang="id-ID" sz="2400" dirty="0">
                <a:solidFill>
                  <a:schemeClr val="tx1"/>
                </a:solidFill>
                <a:latin typeface="+mn-lt"/>
                <a:ea typeface="+mn-ea"/>
                <a:cs typeface="+mn-cs"/>
              </a:rPr>
              <a:t>Membuka wawasan dalam memahami suatu kesenjangan gender di daerah pada berbagai bidang, dengan menggunakan analisis baik secara kuantitatif maupun  kualitatif. </a:t>
            </a:r>
          </a:p>
          <a:p>
            <a:pPr lvl="0"/>
            <a:r>
              <a:rPr lang="id-ID" sz="2400" dirty="0">
                <a:solidFill>
                  <a:schemeClr val="tx1"/>
                </a:solidFill>
                <a:latin typeface="+mn-lt"/>
                <a:ea typeface="+mn-ea"/>
                <a:cs typeface="+mn-cs"/>
              </a:rPr>
              <a:t>Memberikan gambaran secara garis besar atau bahkan secara detil keadaan secara obyektif dan sesuai dengan  kebenaran yang ada serta dapat dimengerti secara universal oleh berbagai pihak. </a:t>
            </a:r>
          </a:p>
          <a:p>
            <a:pPr lvl="0"/>
            <a:r>
              <a:rPr lang="id-ID" sz="2400" dirty="0">
                <a:solidFill>
                  <a:schemeClr val="tx1"/>
                </a:solidFill>
                <a:latin typeface="+mn-lt"/>
                <a:ea typeface="+mn-ea"/>
                <a:cs typeface="+mn-cs"/>
              </a:rPr>
              <a:t>Menemukan akar permasalahan yang melatar belakangi masalah  kesenjangan gender dan sekaligus dapat menemukan solusi yang tepat sasaran sesuai dengan tingkat permasalahannya.</a:t>
            </a:r>
          </a:p>
          <a:p>
            <a:endParaRPr lang="id-ID" sz="2400" dirty="0"/>
          </a:p>
        </p:txBody>
      </p:sp>
    </p:spTree>
    <p:extLst>
      <p:ext uri="{BB962C8B-B14F-4D97-AF65-F5344CB8AC3E}">
        <p14:creationId xmlns:p14="http://schemas.microsoft.com/office/powerpoint/2010/main" val="36741679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58204" cy="796908"/>
          </a:xfrm>
        </p:spPr>
        <p:txBody>
          <a:bodyPr/>
          <a:lstStyle/>
          <a:p>
            <a:r>
              <a:rPr lang="id-ID" sz="4000" b="1" dirty="0"/>
              <a:t>Jenis Analisis Gender</a:t>
            </a:r>
          </a:p>
        </p:txBody>
      </p:sp>
      <p:sp>
        <p:nvSpPr>
          <p:cNvPr id="3" name="Content Placeholder 2"/>
          <p:cNvSpPr>
            <a:spLocks noGrp="1"/>
          </p:cNvSpPr>
          <p:nvPr>
            <p:ph idx="1"/>
          </p:nvPr>
        </p:nvSpPr>
        <p:spPr>
          <a:xfrm>
            <a:off x="457200" y="1214422"/>
            <a:ext cx="8258204" cy="4911741"/>
          </a:xfrm>
        </p:spPr>
        <p:txBody>
          <a:bodyPr/>
          <a:lstStyle/>
          <a:p>
            <a:r>
              <a:rPr lang="id-ID" sz="2500" dirty="0">
                <a:solidFill>
                  <a:schemeClr val="tx1"/>
                </a:solidFill>
                <a:latin typeface="+mn-lt"/>
                <a:ea typeface="+mn-ea"/>
                <a:cs typeface="+mn-cs"/>
              </a:rPr>
              <a:t>Model Harvard; </a:t>
            </a:r>
          </a:p>
          <a:p>
            <a:r>
              <a:rPr lang="id-ID" sz="2500" dirty="0">
                <a:solidFill>
                  <a:schemeClr val="tx1"/>
                </a:solidFill>
                <a:latin typeface="+mn-lt"/>
                <a:ea typeface="+mn-ea"/>
                <a:cs typeface="+mn-cs"/>
              </a:rPr>
              <a:t>Model Moser; </a:t>
            </a:r>
          </a:p>
          <a:p>
            <a:r>
              <a:rPr lang="id-ID" sz="2500" dirty="0">
                <a:solidFill>
                  <a:schemeClr val="tx1"/>
                </a:solidFill>
                <a:latin typeface="+mn-lt"/>
                <a:ea typeface="+mn-ea"/>
                <a:cs typeface="+mn-cs"/>
              </a:rPr>
              <a:t>Model SWOT (Strength, Weakness, Opportunity and Threat) atau Model Kekuatan, Kelemahan, Kesempatan dan Ancaman; </a:t>
            </a:r>
          </a:p>
          <a:p>
            <a:r>
              <a:rPr lang="id-ID" sz="2500" dirty="0">
                <a:solidFill>
                  <a:schemeClr val="tx1"/>
                </a:solidFill>
                <a:latin typeface="+mn-lt"/>
                <a:ea typeface="+mn-ea"/>
                <a:cs typeface="+mn-cs"/>
              </a:rPr>
              <a:t>Model GAP (</a:t>
            </a:r>
            <a:r>
              <a:rPr lang="id-ID" sz="2500" i="1" dirty="0">
                <a:solidFill>
                  <a:schemeClr val="tx1"/>
                </a:solidFill>
                <a:latin typeface="+mn-lt"/>
                <a:ea typeface="+mn-ea"/>
                <a:cs typeface="+mn-cs"/>
              </a:rPr>
              <a:t>Gender Analysis Pathway</a:t>
            </a:r>
            <a:r>
              <a:rPr lang="id-ID" sz="2500" dirty="0">
                <a:solidFill>
                  <a:schemeClr val="tx1"/>
                </a:solidFill>
                <a:latin typeface="+mn-lt"/>
                <a:ea typeface="+mn-ea"/>
                <a:cs typeface="+mn-cs"/>
              </a:rPr>
              <a:t>) atau Model Analisis Alur Gender; </a:t>
            </a:r>
          </a:p>
          <a:p>
            <a:r>
              <a:rPr lang="id-ID" sz="2500" dirty="0">
                <a:solidFill>
                  <a:schemeClr val="tx1"/>
                </a:solidFill>
                <a:latin typeface="+mn-lt"/>
                <a:ea typeface="+mn-ea"/>
                <a:cs typeface="+mn-cs"/>
              </a:rPr>
              <a:t>Model ProBA (Problem Based Approach) atau Model Pendekatan Berbasis Masalah. </a:t>
            </a:r>
          </a:p>
          <a:p>
            <a:endParaRPr lang="id-ID" sz="2500" dirty="0"/>
          </a:p>
        </p:txBody>
      </p:sp>
    </p:spTree>
    <p:extLst>
      <p:ext uri="{BB962C8B-B14F-4D97-AF65-F5344CB8AC3E}">
        <p14:creationId xmlns:p14="http://schemas.microsoft.com/office/powerpoint/2010/main" val="2924839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29642" cy="796908"/>
          </a:xfrm>
        </p:spPr>
        <p:txBody>
          <a:bodyPr/>
          <a:lstStyle/>
          <a:p>
            <a:r>
              <a:rPr lang="id-ID" sz="4000" b="1" dirty="0">
                <a:solidFill>
                  <a:schemeClr val="tx1"/>
                </a:solidFill>
                <a:latin typeface="+mj-lt"/>
                <a:ea typeface="+mj-ea"/>
                <a:cs typeface="+mj-cs"/>
              </a:rPr>
              <a:t>Model </a:t>
            </a:r>
            <a:r>
              <a:rPr lang="id-ID" sz="4000" b="1" i="1" dirty="0">
                <a:solidFill>
                  <a:schemeClr val="tx1"/>
                </a:solidFill>
                <a:latin typeface="+mj-lt"/>
                <a:ea typeface="+mj-ea"/>
                <a:cs typeface="+mj-cs"/>
              </a:rPr>
              <a:t>Harvard</a:t>
            </a:r>
            <a:endParaRPr lang="id-ID" sz="4000" b="1" dirty="0"/>
          </a:p>
        </p:txBody>
      </p:sp>
      <p:sp>
        <p:nvSpPr>
          <p:cNvPr id="3" name="Content Placeholder 2"/>
          <p:cNvSpPr>
            <a:spLocks noGrp="1"/>
          </p:cNvSpPr>
          <p:nvPr>
            <p:ph idx="1"/>
          </p:nvPr>
        </p:nvSpPr>
        <p:spPr>
          <a:xfrm>
            <a:off x="571472" y="1142984"/>
            <a:ext cx="8329642" cy="4257692"/>
          </a:xfrm>
        </p:spPr>
        <p:txBody>
          <a:bodyPr/>
          <a:lstStyle/>
          <a:p>
            <a:r>
              <a:rPr lang="id-ID" sz="2800" dirty="0">
                <a:solidFill>
                  <a:schemeClr val="tx1"/>
                </a:solidFill>
                <a:latin typeface="+mn-lt"/>
                <a:ea typeface="+mn-ea"/>
                <a:cs typeface="+mn-cs"/>
              </a:rPr>
              <a:t>Analisis Model </a:t>
            </a:r>
            <a:r>
              <a:rPr lang="id-ID" sz="2800" i="1" dirty="0">
                <a:solidFill>
                  <a:schemeClr val="tx1"/>
                </a:solidFill>
                <a:latin typeface="+mn-lt"/>
                <a:ea typeface="+mn-ea"/>
                <a:cs typeface="+mn-cs"/>
              </a:rPr>
              <a:t>Harvard</a:t>
            </a:r>
            <a:r>
              <a:rPr lang="id-ID" sz="2800" dirty="0">
                <a:solidFill>
                  <a:schemeClr val="tx1"/>
                </a:solidFill>
                <a:latin typeface="+mn-lt"/>
                <a:ea typeface="+mn-ea"/>
                <a:cs typeface="+mn-cs"/>
              </a:rPr>
              <a:t> atau Kerangka Analisis </a:t>
            </a:r>
            <a:r>
              <a:rPr lang="id-ID" sz="2800" i="1" dirty="0">
                <a:solidFill>
                  <a:schemeClr val="tx1"/>
                </a:solidFill>
                <a:latin typeface="+mn-lt"/>
                <a:ea typeface="+mn-ea"/>
                <a:cs typeface="+mn-cs"/>
              </a:rPr>
              <a:t>Harvard</a:t>
            </a:r>
            <a:r>
              <a:rPr lang="id-ID" sz="2800" dirty="0">
                <a:solidFill>
                  <a:schemeClr val="tx1"/>
                </a:solidFill>
                <a:latin typeface="+mn-lt"/>
                <a:ea typeface="+mn-ea"/>
                <a:cs typeface="+mn-cs"/>
              </a:rPr>
              <a:t>, dikembangkan oleh </a:t>
            </a:r>
            <a:r>
              <a:rPr lang="id-ID" sz="2800" i="1" dirty="0">
                <a:solidFill>
                  <a:schemeClr val="tx1"/>
                </a:solidFill>
                <a:latin typeface="+mn-lt"/>
                <a:ea typeface="+mn-ea"/>
                <a:cs typeface="+mn-cs"/>
              </a:rPr>
              <a:t>Harvard Institute for International Development</a:t>
            </a:r>
            <a:r>
              <a:rPr lang="id-ID" sz="2800" dirty="0">
                <a:solidFill>
                  <a:schemeClr val="tx1"/>
                </a:solidFill>
                <a:latin typeface="+mn-lt"/>
                <a:ea typeface="+mn-ea"/>
                <a:cs typeface="+mn-cs"/>
              </a:rPr>
              <a:t>, bekerja sama dengan Kantor </a:t>
            </a:r>
            <a:r>
              <a:rPr lang="id-ID" sz="2800" i="1" dirty="0">
                <a:solidFill>
                  <a:schemeClr val="tx1"/>
                </a:solidFill>
                <a:latin typeface="+mn-lt"/>
                <a:ea typeface="+mn-ea"/>
                <a:cs typeface="+mn-cs"/>
              </a:rPr>
              <a:t>Women In Development (WID)-USAID</a:t>
            </a:r>
            <a:r>
              <a:rPr lang="id-ID" sz="2800" dirty="0">
                <a:solidFill>
                  <a:schemeClr val="tx1"/>
                </a:solidFill>
                <a:latin typeface="+mn-lt"/>
                <a:ea typeface="+mn-ea"/>
                <a:cs typeface="+mn-cs"/>
              </a:rPr>
              <a:t>. Model </a:t>
            </a:r>
            <a:r>
              <a:rPr lang="id-ID" sz="2800" i="1" dirty="0">
                <a:solidFill>
                  <a:schemeClr val="tx1"/>
                </a:solidFill>
                <a:latin typeface="+mn-lt"/>
                <a:ea typeface="+mn-ea"/>
                <a:cs typeface="+mn-cs"/>
              </a:rPr>
              <a:t>Harvard</a:t>
            </a:r>
            <a:r>
              <a:rPr lang="id-ID" sz="2800" dirty="0">
                <a:solidFill>
                  <a:schemeClr val="tx1"/>
                </a:solidFill>
                <a:latin typeface="+mn-lt"/>
                <a:ea typeface="+mn-ea"/>
                <a:cs typeface="+mn-cs"/>
              </a:rPr>
              <a:t> ini didasarkan pada pendekatan efisiensi </a:t>
            </a:r>
            <a:r>
              <a:rPr lang="id-ID" sz="2800" i="1" dirty="0">
                <a:solidFill>
                  <a:schemeClr val="tx1"/>
                </a:solidFill>
                <a:latin typeface="+mn-lt"/>
                <a:ea typeface="+mn-ea"/>
                <a:cs typeface="+mn-cs"/>
              </a:rPr>
              <a:t>Women In Development (WID)</a:t>
            </a:r>
            <a:r>
              <a:rPr lang="id-ID" sz="2800" dirty="0">
                <a:solidFill>
                  <a:schemeClr val="tx1"/>
                </a:solidFill>
                <a:latin typeface="+mn-lt"/>
                <a:ea typeface="+mn-ea"/>
                <a:cs typeface="+mn-cs"/>
              </a:rPr>
              <a:t> yang merupakan kerangka analisis gender dan perencanaan gender yang paling awal.</a:t>
            </a:r>
            <a:endParaRPr lang="id-ID" sz="2800" dirty="0"/>
          </a:p>
        </p:txBody>
      </p:sp>
    </p:spTree>
    <p:extLst>
      <p:ext uri="{BB962C8B-B14F-4D97-AF65-F5344CB8AC3E}">
        <p14:creationId xmlns:p14="http://schemas.microsoft.com/office/powerpoint/2010/main" val="21770665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285728"/>
            <a:ext cx="8329642" cy="868346"/>
          </a:xfrm>
        </p:spPr>
        <p:txBody>
          <a:bodyPr/>
          <a:lstStyle/>
          <a:p>
            <a:r>
              <a:rPr lang="id-ID" sz="3600" b="1" dirty="0"/>
              <a:t>Tujuan Analisis Harvard</a:t>
            </a:r>
          </a:p>
        </p:txBody>
      </p:sp>
      <p:sp>
        <p:nvSpPr>
          <p:cNvPr id="3" name="Content Placeholder 2"/>
          <p:cNvSpPr>
            <a:spLocks noGrp="1"/>
          </p:cNvSpPr>
          <p:nvPr>
            <p:ph idx="1"/>
          </p:nvPr>
        </p:nvSpPr>
        <p:spPr>
          <a:xfrm>
            <a:off x="500034" y="1285860"/>
            <a:ext cx="8186766" cy="4840303"/>
          </a:xfrm>
        </p:spPr>
        <p:txBody>
          <a:bodyPr/>
          <a:lstStyle/>
          <a:p>
            <a:r>
              <a:rPr lang="id-ID" sz="2400" dirty="0">
                <a:solidFill>
                  <a:schemeClr val="tx1"/>
                </a:solidFill>
                <a:latin typeface="+mn-lt"/>
                <a:ea typeface="+mn-ea"/>
                <a:cs typeface="+mn-cs"/>
              </a:rPr>
              <a:t>menunjukkan bahwa ada suatu investasi secara ekonomi yang dilakukan oleh perempuan maupun laki-laki, secara rasional, </a:t>
            </a:r>
          </a:p>
          <a:p>
            <a:r>
              <a:rPr lang="id-ID" sz="2400" dirty="0">
                <a:solidFill>
                  <a:schemeClr val="tx1"/>
                </a:solidFill>
                <a:latin typeface="+mn-lt"/>
                <a:ea typeface="+mn-ea"/>
                <a:cs typeface="+mn-cs"/>
              </a:rPr>
              <a:t>membantu para perencana merancang proyek yang lebih efisien dan memperbaiki produktivitas kerja secara menyeluruh, </a:t>
            </a:r>
          </a:p>
          <a:p>
            <a:r>
              <a:rPr lang="id-ID" sz="2400" dirty="0">
                <a:solidFill>
                  <a:schemeClr val="tx1"/>
                </a:solidFill>
                <a:latin typeface="+mn-lt"/>
                <a:ea typeface="+mn-ea"/>
                <a:cs typeface="+mn-cs"/>
              </a:rPr>
              <a:t>mencari informasi yang lebih rinci sebagai dasar untuk mencapai tujuan efisiensi dengan tingkat keadilan gender yang optimal, </a:t>
            </a:r>
          </a:p>
          <a:p>
            <a:r>
              <a:rPr lang="id-ID" sz="2400" dirty="0">
                <a:solidFill>
                  <a:schemeClr val="tx1"/>
                </a:solidFill>
                <a:latin typeface="+mn-lt"/>
                <a:ea typeface="+mn-ea"/>
                <a:cs typeface="+mn-cs"/>
              </a:rPr>
              <a:t>memetakan pekerjaan laki-laki dan perempuan dalam masyarakat dan melihat faktor penyebab perbedaan. </a:t>
            </a:r>
          </a:p>
          <a:p>
            <a:endParaRPr lang="id-ID" sz="2400" dirty="0"/>
          </a:p>
        </p:txBody>
      </p:sp>
    </p:spTree>
    <p:extLst>
      <p:ext uri="{BB962C8B-B14F-4D97-AF65-F5344CB8AC3E}">
        <p14:creationId xmlns:p14="http://schemas.microsoft.com/office/powerpoint/2010/main" val="38640302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01080" cy="796908"/>
          </a:xfrm>
        </p:spPr>
        <p:txBody>
          <a:bodyPr/>
          <a:lstStyle/>
          <a:p>
            <a:r>
              <a:rPr lang="id-ID" sz="3200" b="1" dirty="0">
                <a:solidFill>
                  <a:schemeClr val="tx2"/>
                </a:solidFill>
                <a:latin typeface="+mj-lt"/>
                <a:ea typeface="+mj-ea"/>
                <a:cs typeface="+mj-cs"/>
              </a:rPr>
              <a:t>Alat  Analisis Harvard 1: Profil Kegiatan</a:t>
            </a:r>
            <a:endParaRPr lang="id-ID" sz="3200" b="1" dirty="0"/>
          </a:p>
        </p:txBody>
      </p:sp>
      <p:graphicFrame>
        <p:nvGraphicFramePr>
          <p:cNvPr id="4" name="Table 3"/>
          <p:cNvGraphicFramePr>
            <a:graphicFrameLocks noGrp="1"/>
          </p:cNvGraphicFramePr>
          <p:nvPr/>
        </p:nvGraphicFramePr>
        <p:xfrm>
          <a:off x="642909" y="1071549"/>
          <a:ext cx="7858178" cy="5141471"/>
        </p:xfrm>
        <a:graphic>
          <a:graphicData uri="http://schemas.openxmlformats.org/drawingml/2006/table">
            <a:tbl>
              <a:tblPr/>
              <a:tblGrid>
                <a:gridCol w="1857389">
                  <a:extLst>
                    <a:ext uri="{9D8B030D-6E8A-4147-A177-3AD203B41FA5}">
                      <a16:colId xmlns:a16="http://schemas.microsoft.com/office/drawing/2014/main" val="20000"/>
                    </a:ext>
                  </a:extLst>
                </a:gridCol>
                <a:gridCol w="1318941">
                  <a:extLst>
                    <a:ext uri="{9D8B030D-6E8A-4147-A177-3AD203B41FA5}">
                      <a16:colId xmlns:a16="http://schemas.microsoft.com/office/drawing/2014/main" val="20001"/>
                    </a:ext>
                  </a:extLst>
                </a:gridCol>
                <a:gridCol w="181257">
                  <a:extLst>
                    <a:ext uri="{9D8B030D-6E8A-4147-A177-3AD203B41FA5}">
                      <a16:colId xmlns:a16="http://schemas.microsoft.com/office/drawing/2014/main" val="20002"/>
                    </a:ext>
                  </a:extLst>
                </a:gridCol>
                <a:gridCol w="1379359">
                  <a:extLst>
                    <a:ext uri="{9D8B030D-6E8A-4147-A177-3AD203B41FA5}">
                      <a16:colId xmlns:a16="http://schemas.microsoft.com/office/drawing/2014/main" val="20003"/>
                    </a:ext>
                  </a:extLst>
                </a:gridCol>
                <a:gridCol w="1560616">
                  <a:extLst>
                    <a:ext uri="{9D8B030D-6E8A-4147-A177-3AD203B41FA5}">
                      <a16:colId xmlns:a16="http://schemas.microsoft.com/office/drawing/2014/main" val="20004"/>
                    </a:ext>
                  </a:extLst>
                </a:gridCol>
                <a:gridCol w="1560616">
                  <a:extLst>
                    <a:ext uri="{9D8B030D-6E8A-4147-A177-3AD203B41FA5}">
                      <a16:colId xmlns:a16="http://schemas.microsoft.com/office/drawing/2014/main" val="20005"/>
                    </a:ext>
                  </a:extLst>
                </a:gridCol>
              </a:tblGrid>
              <a:tr h="238453">
                <a:tc gridSpan="6">
                  <a:txBody>
                    <a:bodyPr/>
                    <a:lstStyle/>
                    <a:p>
                      <a:pPr algn="ctr" fontAlgn="b"/>
                      <a:r>
                        <a:rPr lang="id-ID" sz="1600" b="0" i="0" u="none" strike="noStrike" dirty="0">
                          <a:solidFill>
                            <a:schemeClr val="tx1"/>
                          </a:solidFill>
                          <a:latin typeface="Times New Roman"/>
                        </a:rPr>
                        <a:t>Profil Kegiatan Produktif dan Reproduktif</a:t>
                      </a:r>
                    </a:p>
                  </a:txBody>
                  <a:tcPr marL="9153" marR="9153" marT="9153" marB="0" anchor="b">
                    <a:lnL>
                      <a:noFill/>
                    </a:lnL>
                    <a:lnR>
                      <a:noFill/>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extLst>
                  <a:ext uri="{0D108BD9-81ED-4DB2-BD59-A6C34878D82A}">
                    <a16:rowId xmlns:a16="http://schemas.microsoft.com/office/drawing/2014/main" val="10000"/>
                  </a:ext>
                </a:extLst>
              </a:tr>
              <a:tr h="238453">
                <a:tc>
                  <a:txBody>
                    <a:bodyPr/>
                    <a:lstStyle/>
                    <a:p>
                      <a:pPr algn="ctr" fontAlgn="b"/>
                      <a:endParaRPr lang="id-ID" sz="1600" b="0" i="0" u="none" strike="noStrike">
                        <a:solidFill>
                          <a:srgbClr val="000000"/>
                        </a:solidFill>
                        <a:latin typeface="Times New Roman"/>
                      </a:endParaRPr>
                    </a:p>
                  </a:txBody>
                  <a:tcPr marL="9153" marR="9153" marT="915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id-ID" sz="1600" b="0" i="0" u="none" strike="noStrike" dirty="0">
                        <a:solidFill>
                          <a:schemeClr val="tx1"/>
                        </a:solidFill>
                        <a:latin typeface="Calibri"/>
                      </a:endParaRPr>
                    </a:p>
                  </a:txBody>
                  <a:tcPr marL="9153" marR="9153" marT="9153" marB="0" anchor="b">
                    <a:lnL>
                      <a:noFill/>
                    </a:lnL>
                    <a:lnR>
                      <a:noFill/>
                    </a:lnR>
                    <a:lnT>
                      <a:noFill/>
                    </a:lnT>
                    <a:lnB w="6350" cap="flat" cmpd="sng" algn="ctr">
                      <a:solidFill>
                        <a:srgbClr val="000000"/>
                      </a:solidFill>
                      <a:prstDash val="solid"/>
                      <a:round/>
                      <a:headEnd type="none" w="med" len="med"/>
                      <a:tailEnd type="none" w="med" len="med"/>
                    </a:lnB>
                  </a:tcPr>
                </a:tc>
                <a:tc gridSpan="2">
                  <a:txBody>
                    <a:bodyPr/>
                    <a:lstStyle/>
                    <a:p>
                      <a:endParaRPr lang="id-ID" dirty="0">
                        <a:solidFill>
                          <a:schemeClr val="tx1"/>
                        </a:solidFill>
                      </a:endParaRPr>
                    </a:p>
                  </a:txBody>
                  <a:tcPr marL="9153" marR="9153" marT="9153"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id-ID"/>
                    </a:p>
                  </a:txBody>
                  <a:tcPr/>
                </a:tc>
                <a:tc>
                  <a:txBody>
                    <a:bodyPr/>
                    <a:lstStyle/>
                    <a:p>
                      <a:endParaRPr lang="id-ID">
                        <a:solidFill>
                          <a:schemeClr val="tx1"/>
                        </a:solidFill>
                      </a:endParaRPr>
                    </a:p>
                  </a:txBody>
                  <a:tcPr marL="9153" marR="9153" marT="915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endParaRPr lang="id-ID"/>
                    </a:p>
                  </a:txBody>
                  <a:tcPr marL="9153" marR="9153" marT="9153"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8453">
                <a:tc rowSpan="3">
                  <a:txBody>
                    <a:bodyPr/>
                    <a:lstStyle/>
                    <a:p>
                      <a:pPr algn="ctr" fontAlgn="ctr"/>
                      <a:r>
                        <a:rPr lang="id-ID" sz="1600" b="0" i="0" u="none" strike="noStrike" dirty="0">
                          <a:solidFill>
                            <a:schemeClr val="tx1"/>
                          </a:solidFill>
                          <a:latin typeface="Times New Roman"/>
                        </a:rPr>
                        <a:t>Kegiatan</a:t>
                      </a:r>
                    </a:p>
                  </a:txBody>
                  <a:tcPr marL="9153" marR="9153" marT="91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ctr" fontAlgn="t"/>
                      <a:r>
                        <a:rPr lang="id-ID" sz="1600" b="0" i="0" u="none" strike="noStrike" dirty="0">
                          <a:solidFill>
                            <a:schemeClr val="tx1"/>
                          </a:solidFill>
                          <a:latin typeface="Times New Roman"/>
                        </a:rPr>
                        <a:t>Jenis Kelamin</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extLst>
                  <a:ext uri="{0D108BD9-81ED-4DB2-BD59-A6C34878D82A}">
                    <a16:rowId xmlns:a16="http://schemas.microsoft.com/office/drawing/2014/main" val="10002"/>
                  </a:ext>
                </a:extLst>
              </a:tr>
              <a:tr h="238453">
                <a:tc vMerge="1">
                  <a:txBody>
                    <a:bodyPr/>
                    <a:lstStyle/>
                    <a:p>
                      <a:endParaRPr lang="id-ID"/>
                    </a:p>
                  </a:txBody>
                  <a:tcPr/>
                </a:tc>
                <a:tc gridSpan="3">
                  <a:txBody>
                    <a:bodyPr/>
                    <a:lstStyle/>
                    <a:p>
                      <a:pPr algn="ctr" fontAlgn="t"/>
                      <a:r>
                        <a:rPr lang="id-ID" sz="1600" b="0" i="0" u="none" strike="noStrike" dirty="0">
                          <a:solidFill>
                            <a:schemeClr val="tx1"/>
                          </a:solidFill>
                          <a:latin typeface="Times New Roman"/>
                        </a:rPr>
                        <a:t>Laki-laki</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gridSpan="2">
                  <a:txBody>
                    <a:bodyPr/>
                    <a:lstStyle/>
                    <a:p>
                      <a:endParaRPr lang="id-ID" dirty="0">
                        <a:solidFill>
                          <a:schemeClr val="tx1"/>
                        </a:solidFill>
                      </a:endParaRP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d-ID"/>
                    </a:p>
                  </a:txBody>
                  <a:tcPr/>
                </a:tc>
                <a:extLst>
                  <a:ext uri="{0D108BD9-81ED-4DB2-BD59-A6C34878D82A}">
                    <a16:rowId xmlns:a16="http://schemas.microsoft.com/office/drawing/2014/main" val="10003"/>
                  </a:ext>
                </a:extLst>
              </a:tr>
              <a:tr h="490443">
                <a:tc vMerge="1">
                  <a:txBody>
                    <a:bodyPr/>
                    <a:lstStyle/>
                    <a:p>
                      <a:endParaRPr lang="id-ID"/>
                    </a:p>
                  </a:txBody>
                  <a:tcPr/>
                </a:tc>
                <a:tc gridSpan="2">
                  <a:txBody>
                    <a:bodyPr/>
                    <a:lstStyle/>
                    <a:p>
                      <a:pPr algn="ctr" fontAlgn="t"/>
                      <a:r>
                        <a:rPr lang="id-ID" sz="1600" b="0" i="0" u="none" strike="noStrike" dirty="0">
                          <a:solidFill>
                            <a:schemeClr val="tx1"/>
                          </a:solidFill>
                          <a:latin typeface="Times New Roman"/>
                        </a:rPr>
                        <a:t>Laki-laki Dewasa</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t"/>
                      <a:endParaRPr lang="id-ID" sz="1600" b="0" i="0" u="none" strike="noStrike">
                        <a:solidFill>
                          <a:srgbClr val="000000"/>
                        </a:solidFill>
                        <a:latin typeface="Times New Roman"/>
                      </a:endParaRP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id-ID">
                        <a:solidFill>
                          <a:schemeClr val="tx1"/>
                        </a:solidFill>
                      </a:endParaRP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id-ID" dirty="0">
                        <a:solidFill>
                          <a:schemeClr val="tx1"/>
                        </a:solidFill>
                      </a:endParaRP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id-ID" dirty="0">
                        <a:solidFill>
                          <a:schemeClr val="tx1"/>
                        </a:solidFill>
                      </a:endParaRP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8453">
                <a:tc>
                  <a:txBody>
                    <a:bodyPr/>
                    <a:lstStyle/>
                    <a:p>
                      <a:pPr algn="just" fontAlgn="t"/>
                      <a:r>
                        <a:rPr lang="id-ID" sz="1600" b="0" i="0" u="none" strike="noStrike" dirty="0">
                          <a:solidFill>
                            <a:schemeClr val="tx1"/>
                          </a:solidFill>
                          <a:latin typeface="Times New Roman"/>
                        </a:rPr>
                        <a:t> Produktif</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just" fontAlgn="t"/>
                      <a:r>
                        <a:rPr lang="id-ID" sz="1600" b="0" i="0" u="none" strike="noStrike" dirty="0">
                          <a:solidFill>
                            <a:schemeClr val="tx1"/>
                          </a:solidFill>
                          <a:latin typeface="Times New Roman"/>
                        </a:rPr>
                        <a:t> </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just" fontAlgn="t"/>
                      <a:endParaRPr lang="id-ID" sz="1600" b="0" i="0" u="none" strike="noStrike">
                        <a:solidFill>
                          <a:srgbClr val="000000"/>
                        </a:solidFill>
                        <a:latin typeface="Times New Roman"/>
                      </a:endParaRP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dirty="0">
                          <a:solidFill>
                            <a:schemeClr val="tx1"/>
                          </a:solidFill>
                          <a:latin typeface="Times New Roman"/>
                        </a:rPr>
                        <a:t> </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a:solidFill>
                            <a:schemeClr val="tx1"/>
                          </a:solidFill>
                          <a:latin typeface="Times New Roman"/>
                        </a:rPr>
                        <a:t> </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dirty="0">
                          <a:solidFill>
                            <a:schemeClr val="tx1"/>
                          </a:solidFill>
                          <a:latin typeface="Times New Roman"/>
                        </a:rPr>
                        <a:t> </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74648">
                <a:tc>
                  <a:txBody>
                    <a:bodyPr/>
                    <a:lstStyle/>
                    <a:p>
                      <a:pPr algn="just" fontAlgn="t"/>
                      <a:r>
                        <a:rPr lang="id-ID" sz="1600" b="0" i="0" u="none" strike="noStrike" dirty="0">
                          <a:solidFill>
                            <a:schemeClr val="tx1"/>
                          </a:solidFill>
                          <a:latin typeface="Times New Roman"/>
                        </a:rPr>
                        <a:t> -Memasak</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just" fontAlgn="t"/>
                      <a:r>
                        <a:rPr lang="id-ID" sz="1600" b="0" i="0" u="none" strike="noStrike" dirty="0">
                          <a:solidFill>
                            <a:schemeClr val="tx1"/>
                          </a:solidFill>
                          <a:latin typeface="Times New Roman"/>
                        </a:rPr>
                        <a:t> </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just" fontAlgn="t"/>
                      <a:endParaRPr lang="id-ID" sz="1600" b="0" i="0" u="none" strike="noStrike">
                        <a:solidFill>
                          <a:srgbClr val="000000"/>
                        </a:solidFill>
                        <a:latin typeface="Times New Roman"/>
                      </a:endParaRP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dirty="0">
                          <a:solidFill>
                            <a:schemeClr val="tx1"/>
                          </a:solidFill>
                          <a:latin typeface="Times New Roman"/>
                        </a:rPr>
                        <a:t> </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a:solidFill>
                            <a:schemeClr val="tx1"/>
                          </a:solidFill>
                          <a:latin typeface="Times New Roman"/>
                        </a:rPr>
                        <a:t> </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dirty="0">
                          <a:solidFill>
                            <a:schemeClr val="tx1"/>
                          </a:solidFill>
                          <a:latin typeface="Times New Roman"/>
                        </a:rPr>
                        <a:t> </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38453">
                <a:tc>
                  <a:txBody>
                    <a:bodyPr/>
                    <a:lstStyle/>
                    <a:p>
                      <a:pPr algn="just" fontAlgn="t"/>
                      <a:r>
                        <a:rPr lang="id-ID" sz="1600" b="0" i="0" u="none" strike="noStrike" dirty="0">
                          <a:solidFill>
                            <a:schemeClr val="tx1"/>
                          </a:solidFill>
                          <a:latin typeface="Times New Roman"/>
                        </a:rPr>
                        <a:t> -Mencuci</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just" fontAlgn="t"/>
                      <a:r>
                        <a:rPr lang="id-ID" sz="1600" b="0" i="0" u="none" strike="noStrike" dirty="0">
                          <a:solidFill>
                            <a:schemeClr val="tx1"/>
                          </a:solidFill>
                          <a:latin typeface="Times New Roman"/>
                        </a:rPr>
                        <a:t> </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just" fontAlgn="t"/>
                      <a:endParaRPr lang="id-ID" sz="1600" b="0" i="0" u="none" strike="noStrike">
                        <a:solidFill>
                          <a:srgbClr val="000000"/>
                        </a:solidFill>
                        <a:latin typeface="Times New Roman"/>
                      </a:endParaRP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dirty="0">
                          <a:solidFill>
                            <a:schemeClr val="tx1"/>
                          </a:solidFill>
                          <a:latin typeface="Times New Roman"/>
                        </a:rPr>
                        <a:t> </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dirty="0">
                          <a:solidFill>
                            <a:schemeClr val="tx1"/>
                          </a:solidFill>
                          <a:latin typeface="Times New Roman"/>
                        </a:rPr>
                        <a:t> </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dirty="0">
                          <a:solidFill>
                            <a:schemeClr val="tx1"/>
                          </a:solidFill>
                          <a:latin typeface="Times New Roman"/>
                        </a:rPr>
                        <a:t> </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38453">
                <a:tc>
                  <a:txBody>
                    <a:bodyPr/>
                    <a:lstStyle/>
                    <a:p>
                      <a:pPr algn="just" fontAlgn="t"/>
                      <a:r>
                        <a:rPr lang="id-ID" sz="1600" b="0" i="0" u="none" strike="noStrike" dirty="0">
                          <a:solidFill>
                            <a:schemeClr val="tx1"/>
                          </a:solidFill>
                          <a:latin typeface="Times New Roman"/>
                        </a:rPr>
                        <a:t> -Dll</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just" fontAlgn="t"/>
                      <a:r>
                        <a:rPr lang="id-ID" sz="1600" b="0" i="0" u="none" strike="noStrike" dirty="0">
                          <a:solidFill>
                            <a:schemeClr val="tx1"/>
                          </a:solidFill>
                          <a:latin typeface="Times New Roman"/>
                        </a:rPr>
                        <a:t> </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just" fontAlgn="t"/>
                      <a:endParaRPr lang="id-ID" sz="1600" b="0" i="0" u="none" strike="noStrike">
                        <a:solidFill>
                          <a:srgbClr val="000000"/>
                        </a:solidFill>
                        <a:latin typeface="Times New Roman"/>
                      </a:endParaRP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dirty="0">
                          <a:solidFill>
                            <a:schemeClr val="tx1"/>
                          </a:solidFill>
                          <a:latin typeface="Times New Roman"/>
                        </a:rPr>
                        <a:t> </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dirty="0">
                          <a:solidFill>
                            <a:schemeClr val="tx1"/>
                          </a:solidFill>
                          <a:latin typeface="Times New Roman"/>
                        </a:rPr>
                        <a:t> </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dirty="0">
                          <a:solidFill>
                            <a:schemeClr val="tx1"/>
                          </a:solidFill>
                          <a:latin typeface="Times New Roman"/>
                        </a:rPr>
                        <a:t> </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45222">
                <a:tc>
                  <a:txBody>
                    <a:bodyPr/>
                    <a:lstStyle/>
                    <a:p>
                      <a:pPr algn="just" fontAlgn="t"/>
                      <a:r>
                        <a:rPr lang="id-ID" sz="1600" b="0" i="0" u="none" strike="noStrike" dirty="0">
                          <a:solidFill>
                            <a:schemeClr val="tx1"/>
                          </a:solidFill>
                          <a:latin typeface="Times New Roman"/>
                        </a:rPr>
                        <a:t> Reproduktif</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just" fontAlgn="t"/>
                      <a:r>
                        <a:rPr lang="id-ID" sz="1600" b="0" i="0" u="none" strike="noStrike" dirty="0">
                          <a:solidFill>
                            <a:schemeClr val="tx1"/>
                          </a:solidFill>
                          <a:latin typeface="Times New Roman"/>
                        </a:rPr>
                        <a:t> </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just" fontAlgn="t"/>
                      <a:endParaRPr lang="id-ID" sz="1600" b="0" i="0" u="none" strike="noStrike">
                        <a:solidFill>
                          <a:srgbClr val="000000"/>
                        </a:solidFill>
                        <a:latin typeface="Times New Roman"/>
                      </a:endParaRP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dirty="0">
                          <a:solidFill>
                            <a:schemeClr val="tx1"/>
                          </a:solidFill>
                          <a:latin typeface="Times New Roman"/>
                        </a:rPr>
                        <a:t> </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dirty="0">
                          <a:solidFill>
                            <a:schemeClr val="tx1"/>
                          </a:solidFill>
                          <a:latin typeface="Times New Roman"/>
                        </a:rPr>
                        <a:t> </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dirty="0">
                          <a:solidFill>
                            <a:schemeClr val="tx1"/>
                          </a:solidFill>
                          <a:latin typeface="Times New Roman"/>
                        </a:rPr>
                        <a:t> </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55030">
                <a:tc>
                  <a:txBody>
                    <a:bodyPr/>
                    <a:lstStyle/>
                    <a:p>
                      <a:pPr algn="just" fontAlgn="t"/>
                      <a:r>
                        <a:rPr lang="id-ID" sz="1600" b="0" i="0" u="none" strike="noStrike" dirty="0">
                          <a:solidFill>
                            <a:schemeClr val="tx1"/>
                          </a:solidFill>
                          <a:latin typeface="Times New Roman"/>
                        </a:rPr>
                        <a:t> -Mencangkul</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just" fontAlgn="t"/>
                      <a:r>
                        <a:rPr lang="id-ID" sz="1600" b="0" i="0" u="none" strike="noStrike" dirty="0">
                          <a:solidFill>
                            <a:schemeClr val="tx1"/>
                          </a:solidFill>
                          <a:latin typeface="Times New Roman"/>
                        </a:rPr>
                        <a:t> </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just" fontAlgn="t"/>
                      <a:endParaRPr lang="id-ID" sz="1600" b="0" i="0" u="none" strike="noStrike">
                        <a:solidFill>
                          <a:srgbClr val="000000"/>
                        </a:solidFill>
                        <a:latin typeface="Times New Roman"/>
                      </a:endParaRP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dirty="0">
                          <a:solidFill>
                            <a:schemeClr val="tx1"/>
                          </a:solidFill>
                          <a:latin typeface="Times New Roman"/>
                        </a:rPr>
                        <a:t> </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dirty="0">
                          <a:solidFill>
                            <a:schemeClr val="tx1"/>
                          </a:solidFill>
                          <a:latin typeface="Times New Roman"/>
                        </a:rPr>
                        <a:t> </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dirty="0">
                          <a:solidFill>
                            <a:schemeClr val="tx1"/>
                          </a:solidFill>
                          <a:latin typeface="Times New Roman"/>
                        </a:rPr>
                        <a:t> </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74648">
                <a:tc>
                  <a:txBody>
                    <a:bodyPr/>
                    <a:lstStyle/>
                    <a:p>
                      <a:pPr algn="just" fontAlgn="t"/>
                      <a:r>
                        <a:rPr lang="id-ID" sz="1600" b="0" i="0" u="none" strike="noStrike" dirty="0">
                          <a:solidFill>
                            <a:schemeClr val="tx1"/>
                          </a:solidFill>
                          <a:latin typeface="Times New Roman"/>
                        </a:rPr>
                        <a:t> -Memanen</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just" fontAlgn="t"/>
                      <a:r>
                        <a:rPr lang="id-ID" sz="1600" b="0" i="0" u="none" strike="noStrike" dirty="0">
                          <a:solidFill>
                            <a:schemeClr val="tx1"/>
                          </a:solidFill>
                          <a:latin typeface="Times New Roman"/>
                        </a:rPr>
                        <a:t> </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just" fontAlgn="t"/>
                      <a:endParaRPr lang="id-ID" sz="1600" b="0" i="0" u="none" strike="noStrike">
                        <a:solidFill>
                          <a:srgbClr val="000000"/>
                        </a:solidFill>
                        <a:latin typeface="Times New Roman"/>
                      </a:endParaRP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dirty="0">
                          <a:solidFill>
                            <a:schemeClr val="tx1"/>
                          </a:solidFill>
                          <a:latin typeface="Times New Roman"/>
                        </a:rPr>
                        <a:t> </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dirty="0">
                          <a:solidFill>
                            <a:schemeClr val="tx1"/>
                          </a:solidFill>
                          <a:latin typeface="Times New Roman"/>
                        </a:rPr>
                        <a:t> </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dirty="0">
                          <a:solidFill>
                            <a:schemeClr val="tx1"/>
                          </a:solidFill>
                          <a:latin typeface="Times New Roman"/>
                        </a:rPr>
                        <a:t> </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38453">
                <a:tc>
                  <a:txBody>
                    <a:bodyPr/>
                    <a:lstStyle/>
                    <a:p>
                      <a:pPr algn="just" fontAlgn="t"/>
                      <a:r>
                        <a:rPr lang="id-ID" sz="1600" b="0" i="0" u="none" strike="noStrike" dirty="0">
                          <a:solidFill>
                            <a:schemeClr val="tx1"/>
                          </a:solidFill>
                          <a:latin typeface="Times New Roman"/>
                        </a:rPr>
                        <a:t> -Menjual </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just" fontAlgn="t"/>
                      <a:r>
                        <a:rPr lang="id-ID" sz="1600" b="0" i="0" u="none" strike="noStrike" dirty="0">
                          <a:solidFill>
                            <a:schemeClr val="tx1"/>
                          </a:solidFill>
                          <a:latin typeface="Times New Roman"/>
                        </a:rPr>
                        <a:t> </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just" fontAlgn="t"/>
                      <a:endParaRPr lang="id-ID" sz="1600" b="0" i="0" u="none" strike="noStrike">
                        <a:solidFill>
                          <a:srgbClr val="000000"/>
                        </a:solidFill>
                        <a:latin typeface="Times New Roman"/>
                      </a:endParaRP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dirty="0">
                          <a:solidFill>
                            <a:schemeClr val="tx1"/>
                          </a:solidFill>
                          <a:latin typeface="Times New Roman"/>
                        </a:rPr>
                        <a:t> </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dirty="0">
                          <a:solidFill>
                            <a:schemeClr val="tx1"/>
                          </a:solidFill>
                          <a:latin typeface="Times New Roman"/>
                        </a:rPr>
                        <a:t> </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dirty="0">
                          <a:solidFill>
                            <a:schemeClr val="tx1"/>
                          </a:solidFill>
                          <a:latin typeface="Times New Roman"/>
                        </a:rPr>
                        <a:t> </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38453">
                <a:tc>
                  <a:txBody>
                    <a:bodyPr/>
                    <a:lstStyle/>
                    <a:p>
                      <a:pPr algn="just" fontAlgn="t"/>
                      <a:r>
                        <a:rPr lang="id-ID" sz="1600" b="0" i="0" u="none" strike="noStrike" dirty="0">
                          <a:solidFill>
                            <a:schemeClr val="tx1"/>
                          </a:solidFill>
                          <a:latin typeface="Times New Roman"/>
                        </a:rPr>
                        <a:t> dll</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just" fontAlgn="t"/>
                      <a:r>
                        <a:rPr lang="id-ID" sz="1600" b="0" i="0" u="none" strike="noStrike" dirty="0">
                          <a:solidFill>
                            <a:schemeClr val="tx1"/>
                          </a:solidFill>
                          <a:latin typeface="Times New Roman"/>
                        </a:rPr>
                        <a:t> </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just" fontAlgn="t"/>
                      <a:endParaRPr lang="id-ID" sz="1600" b="0" i="0" u="none" strike="noStrike">
                        <a:solidFill>
                          <a:srgbClr val="000000"/>
                        </a:solidFill>
                        <a:latin typeface="Times New Roman"/>
                      </a:endParaRP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dirty="0">
                          <a:solidFill>
                            <a:schemeClr val="tx1"/>
                          </a:solidFill>
                          <a:latin typeface="Times New Roman"/>
                        </a:rPr>
                        <a:t> </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dirty="0">
                          <a:solidFill>
                            <a:schemeClr val="tx1"/>
                          </a:solidFill>
                          <a:latin typeface="Times New Roman"/>
                        </a:rPr>
                        <a:t> </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dirty="0">
                          <a:solidFill>
                            <a:schemeClr val="tx1"/>
                          </a:solidFill>
                          <a:latin typeface="Times New Roman"/>
                        </a:rPr>
                        <a:t> </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467098">
                <a:tc>
                  <a:txBody>
                    <a:bodyPr/>
                    <a:lstStyle/>
                    <a:p>
                      <a:pPr marL="88900" indent="0" algn="just" fontAlgn="t"/>
                      <a:r>
                        <a:rPr lang="id-ID" sz="1600" b="0" i="0" u="none" strike="noStrike" dirty="0">
                          <a:solidFill>
                            <a:schemeClr val="tx1"/>
                          </a:solidFill>
                          <a:latin typeface="Times New Roman"/>
                        </a:rPr>
                        <a:t>Kemasyarakatan/Kerja Sosial</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just" fontAlgn="t"/>
                      <a:r>
                        <a:rPr lang="id-ID" sz="1600" b="0" i="0" u="none" strike="noStrike" dirty="0">
                          <a:solidFill>
                            <a:schemeClr val="tx1"/>
                          </a:solidFill>
                          <a:latin typeface="Times New Roman"/>
                        </a:rPr>
                        <a:t> </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just" fontAlgn="t"/>
                      <a:endParaRPr lang="id-ID" sz="1600" b="0" i="0" u="none" strike="noStrike">
                        <a:solidFill>
                          <a:srgbClr val="000000"/>
                        </a:solidFill>
                        <a:latin typeface="Times New Roman"/>
                      </a:endParaRP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dirty="0">
                          <a:solidFill>
                            <a:schemeClr val="tx1"/>
                          </a:solidFill>
                          <a:latin typeface="Times New Roman"/>
                        </a:rPr>
                        <a:t> </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dirty="0">
                          <a:solidFill>
                            <a:schemeClr val="tx1"/>
                          </a:solidFill>
                          <a:latin typeface="Times New Roman"/>
                        </a:rPr>
                        <a:t> </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dirty="0">
                          <a:solidFill>
                            <a:schemeClr val="tx1"/>
                          </a:solidFill>
                          <a:latin typeface="Times New Roman"/>
                        </a:rPr>
                        <a:t> </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38453">
                <a:tc>
                  <a:txBody>
                    <a:bodyPr/>
                    <a:lstStyle/>
                    <a:p>
                      <a:pPr algn="just" fontAlgn="t"/>
                      <a:r>
                        <a:rPr lang="id-ID" sz="1600" b="0" i="0" u="none" strike="noStrike">
                          <a:solidFill>
                            <a:schemeClr val="tx1"/>
                          </a:solidFill>
                          <a:latin typeface="Times New Roman"/>
                        </a:rPr>
                        <a:t>-Arisan</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just" fontAlgn="t"/>
                      <a:r>
                        <a:rPr lang="id-ID" sz="1600" b="0" i="0" u="none" strike="noStrike">
                          <a:solidFill>
                            <a:schemeClr val="tx1"/>
                          </a:solidFill>
                          <a:latin typeface="Times New Roman"/>
                        </a:rPr>
                        <a:t> </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just" fontAlgn="t"/>
                      <a:endParaRPr lang="id-ID" sz="1600" b="0" i="0" u="none" strike="noStrike">
                        <a:solidFill>
                          <a:srgbClr val="000000"/>
                        </a:solidFill>
                        <a:latin typeface="Times New Roman"/>
                      </a:endParaRP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dirty="0">
                          <a:solidFill>
                            <a:schemeClr val="tx1"/>
                          </a:solidFill>
                          <a:latin typeface="Times New Roman"/>
                        </a:rPr>
                        <a:t> </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dirty="0">
                          <a:solidFill>
                            <a:schemeClr val="tx1"/>
                          </a:solidFill>
                          <a:latin typeface="Times New Roman"/>
                        </a:rPr>
                        <a:t> </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dirty="0">
                          <a:solidFill>
                            <a:schemeClr val="tx1"/>
                          </a:solidFill>
                          <a:latin typeface="Times New Roman"/>
                        </a:rPr>
                        <a:t> </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238453">
                <a:tc>
                  <a:txBody>
                    <a:bodyPr/>
                    <a:lstStyle/>
                    <a:p>
                      <a:pPr algn="just" fontAlgn="t"/>
                      <a:r>
                        <a:rPr lang="id-ID" sz="1600" b="0" i="0" u="none" strike="noStrike">
                          <a:solidFill>
                            <a:schemeClr val="tx1"/>
                          </a:solidFill>
                          <a:latin typeface="Times New Roman"/>
                        </a:rPr>
                        <a:t>-Pengajian</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just" fontAlgn="t"/>
                      <a:r>
                        <a:rPr lang="id-ID" sz="1600" b="0" i="0" u="none" strike="noStrike">
                          <a:solidFill>
                            <a:schemeClr val="tx1"/>
                          </a:solidFill>
                          <a:latin typeface="Times New Roman"/>
                        </a:rPr>
                        <a:t> </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just" fontAlgn="t"/>
                      <a:endParaRPr lang="id-ID" sz="1600" b="0" i="0" u="none" strike="noStrike">
                        <a:solidFill>
                          <a:srgbClr val="000000"/>
                        </a:solidFill>
                        <a:latin typeface="Times New Roman"/>
                      </a:endParaRP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dirty="0">
                          <a:solidFill>
                            <a:schemeClr val="tx1"/>
                          </a:solidFill>
                          <a:latin typeface="Times New Roman"/>
                        </a:rPr>
                        <a:t> </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dirty="0">
                          <a:solidFill>
                            <a:schemeClr val="tx1"/>
                          </a:solidFill>
                          <a:latin typeface="Times New Roman"/>
                        </a:rPr>
                        <a:t> </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dirty="0">
                          <a:solidFill>
                            <a:schemeClr val="tx1"/>
                          </a:solidFill>
                          <a:latin typeface="Times New Roman"/>
                        </a:rPr>
                        <a:t> </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38453">
                <a:tc>
                  <a:txBody>
                    <a:bodyPr/>
                    <a:lstStyle/>
                    <a:p>
                      <a:pPr algn="just" fontAlgn="t"/>
                      <a:r>
                        <a:rPr lang="id-ID" sz="1600" b="0" i="0" u="none" strike="noStrike">
                          <a:solidFill>
                            <a:schemeClr val="tx1"/>
                          </a:solidFill>
                          <a:latin typeface="Times New Roman"/>
                        </a:rPr>
                        <a:t>Dll</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just" fontAlgn="t"/>
                      <a:r>
                        <a:rPr lang="id-ID" sz="1600" b="0" i="0" u="none" strike="noStrike">
                          <a:solidFill>
                            <a:schemeClr val="tx1"/>
                          </a:solidFill>
                          <a:latin typeface="Times New Roman"/>
                        </a:rPr>
                        <a:t> </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just" fontAlgn="t"/>
                      <a:endParaRPr lang="id-ID" sz="1600" b="0" i="0" u="none" strike="noStrike">
                        <a:solidFill>
                          <a:srgbClr val="000000"/>
                        </a:solidFill>
                        <a:latin typeface="Times New Roman"/>
                      </a:endParaRP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dirty="0">
                          <a:solidFill>
                            <a:schemeClr val="tx1"/>
                          </a:solidFill>
                          <a:latin typeface="Times New Roman"/>
                        </a:rPr>
                        <a:t> </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dirty="0">
                          <a:solidFill>
                            <a:schemeClr val="tx1"/>
                          </a:solidFill>
                          <a:latin typeface="Times New Roman"/>
                        </a:rPr>
                        <a:t> </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dirty="0">
                          <a:solidFill>
                            <a:schemeClr val="tx1"/>
                          </a:solidFill>
                          <a:latin typeface="Times New Roman"/>
                        </a:rPr>
                        <a:t> </a:t>
                      </a:r>
                    </a:p>
                  </a:txBody>
                  <a:tcPr marL="9153" marR="9153" marT="915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bl>
          </a:graphicData>
        </a:graphic>
      </p:graphicFrame>
    </p:spTree>
    <p:extLst>
      <p:ext uri="{BB962C8B-B14F-4D97-AF65-F5344CB8AC3E}">
        <p14:creationId xmlns:p14="http://schemas.microsoft.com/office/powerpoint/2010/main" val="16154554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29642" cy="582594"/>
          </a:xfrm>
        </p:spPr>
        <p:txBody>
          <a:bodyPr/>
          <a:lstStyle/>
          <a:p>
            <a:r>
              <a:rPr lang="id-ID" sz="2800" b="1" dirty="0">
                <a:solidFill>
                  <a:schemeClr val="tx2"/>
                </a:solidFill>
                <a:latin typeface="+mj-lt"/>
                <a:ea typeface="+mj-ea"/>
                <a:cs typeface="+mj-cs"/>
              </a:rPr>
              <a:t>Alat  Analisis Harvard 2: Akses dan Kontrol</a:t>
            </a:r>
            <a:endParaRPr lang="id-ID" sz="2800" b="1" dirty="0"/>
          </a:p>
        </p:txBody>
      </p:sp>
      <p:graphicFrame>
        <p:nvGraphicFramePr>
          <p:cNvPr id="4" name="Table 3"/>
          <p:cNvGraphicFramePr>
            <a:graphicFrameLocks noGrp="1"/>
          </p:cNvGraphicFramePr>
          <p:nvPr/>
        </p:nvGraphicFramePr>
        <p:xfrm>
          <a:off x="571472" y="1000108"/>
          <a:ext cx="8072495" cy="5057775"/>
        </p:xfrm>
        <a:graphic>
          <a:graphicData uri="http://schemas.openxmlformats.org/drawingml/2006/table">
            <a:tbl>
              <a:tblPr/>
              <a:tblGrid>
                <a:gridCol w="2996869">
                  <a:extLst>
                    <a:ext uri="{9D8B030D-6E8A-4147-A177-3AD203B41FA5}">
                      <a16:colId xmlns:a16="http://schemas.microsoft.com/office/drawing/2014/main" val="20000"/>
                    </a:ext>
                  </a:extLst>
                </a:gridCol>
                <a:gridCol w="1229929">
                  <a:extLst>
                    <a:ext uri="{9D8B030D-6E8A-4147-A177-3AD203B41FA5}">
                      <a16:colId xmlns:a16="http://schemas.microsoft.com/office/drawing/2014/main" val="20001"/>
                    </a:ext>
                  </a:extLst>
                </a:gridCol>
                <a:gridCol w="1281899">
                  <a:extLst>
                    <a:ext uri="{9D8B030D-6E8A-4147-A177-3AD203B41FA5}">
                      <a16:colId xmlns:a16="http://schemas.microsoft.com/office/drawing/2014/main" val="20002"/>
                    </a:ext>
                  </a:extLst>
                </a:gridCol>
                <a:gridCol w="1281899">
                  <a:extLst>
                    <a:ext uri="{9D8B030D-6E8A-4147-A177-3AD203B41FA5}">
                      <a16:colId xmlns:a16="http://schemas.microsoft.com/office/drawing/2014/main" val="20003"/>
                    </a:ext>
                  </a:extLst>
                </a:gridCol>
                <a:gridCol w="1281899">
                  <a:extLst>
                    <a:ext uri="{9D8B030D-6E8A-4147-A177-3AD203B41FA5}">
                      <a16:colId xmlns:a16="http://schemas.microsoft.com/office/drawing/2014/main" val="20004"/>
                    </a:ext>
                  </a:extLst>
                </a:gridCol>
              </a:tblGrid>
              <a:tr h="200025">
                <a:tc gridSpan="5">
                  <a:txBody>
                    <a:bodyPr/>
                    <a:lstStyle/>
                    <a:p>
                      <a:pPr algn="ctr" fontAlgn="b"/>
                      <a:r>
                        <a:rPr lang="id-ID" sz="1600" b="1" i="0" u="none" strike="noStrike" dirty="0">
                          <a:solidFill>
                            <a:schemeClr val="tx1"/>
                          </a:solidFill>
                          <a:latin typeface="Times New Roman"/>
                        </a:rPr>
                        <a:t>Identifikasi Peranan Gender</a:t>
                      </a:r>
                    </a:p>
                  </a:txBody>
                  <a:tcPr marL="9525" marR="9525" marT="9525" marB="0" anchor="b">
                    <a:lnL>
                      <a:noFill/>
                    </a:lnL>
                    <a:lnR>
                      <a:noFill/>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extLst>
                  <a:ext uri="{0D108BD9-81ED-4DB2-BD59-A6C34878D82A}">
                    <a16:rowId xmlns:a16="http://schemas.microsoft.com/office/drawing/2014/main" val="10000"/>
                  </a:ext>
                </a:extLst>
              </a:tr>
              <a:tr h="200025">
                <a:tc>
                  <a:txBody>
                    <a:bodyPr/>
                    <a:lstStyle/>
                    <a:p>
                      <a:pPr algn="ctr" fontAlgn="b"/>
                      <a:endParaRPr lang="id-ID" sz="1600" b="0" i="0" u="none" strike="noStrike">
                        <a:solidFill>
                          <a:schemeClr val="tx1"/>
                        </a:solidFill>
                        <a:latin typeface="Times New Roman"/>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id-ID" sz="1600" b="0" i="0" u="none" strike="noStrike">
                        <a:solidFill>
                          <a:schemeClr val="tx1"/>
                        </a:solidFill>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id-ID" sz="1600" b="0" i="0" u="none" strike="noStrike" dirty="0">
                        <a:solidFill>
                          <a:schemeClr val="tx1"/>
                        </a:solidFill>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id-ID" sz="1600" b="0" i="0" u="none" strike="noStrike">
                        <a:solidFill>
                          <a:schemeClr val="tx1"/>
                        </a:solidFill>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id-ID" sz="1600" b="0" i="0" u="none" strike="noStrike">
                        <a:solidFill>
                          <a:schemeClr val="tx1"/>
                        </a:solidFill>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0500">
                <a:tc rowSpan="2">
                  <a:txBody>
                    <a:bodyPr/>
                    <a:lstStyle/>
                    <a:p>
                      <a:pPr algn="just" fontAlgn="t"/>
                      <a:r>
                        <a:rPr lang="id-ID" sz="1600" b="0" i="0" u="none" strike="noStrike">
                          <a:solidFill>
                            <a:schemeClr val="tx1"/>
                          </a:solidFill>
                          <a:latin typeface="Times New Roman"/>
                        </a:rPr>
                        <a:t>Uraian</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t"/>
                      <a:r>
                        <a:rPr lang="id-ID" sz="1600" b="0" i="0" u="none" strike="noStrike" dirty="0">
                          <a:solidFill>
                            <a:schemeClr val="tx1"/>
                          </a:solidFill>
                          <a:latin typeface="Times New Roman"/>
                        </a:rPr>
                        <a:t>Akses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d-ID"/>
                    </a:p>
                  </a:txBody>
                  <a:tcPr/>
                </a:tc>
                <a:tc gridSpan="2">
                  <a:txBody>
                    <a:bodyPr/>
                    <a:lstStyle/>
                    <a:p>
                      <a:pPr algn="ctr" fontAlgn="t"/>
                      <a:r>
                        <a:rPr lang="id-ID" sz="1600" b="0" i="0" u="none" strike="noStrike">
                          <a:solidFill>
                            <a:schemeClr val="tx1"/>
                          </a:solidFill>
                          <a:latin typeface="Times New Roman"/>
                        </a:rPr>
                        <a:t>Kontrol</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d-ID"/>
                    </a:p>
                  </a:txBody>
                  <a:tcPr/>
                </a:tc>
                <a:extLst>
                  <a:ext uri="{0D108BD9-81ED-4DB2-BD59-A6C34878D82A}">
                    <a16:rowId xmlns:a16="http://schemas.microsoft.com/office/drawing/2014/main" val="10002"/>
                  </a:ext>
                </a:extLst>
              </a:tr>
              <a:tr h="190500">
                <a:tc vMerge="1">
                  <a:txBody>
                    <a:bodyPr/>
                    <a:lstStyle/>
                    <a:p>
                      <a:endParaRPr lang="id-ID"/>
                    </a:p>
                  </a:txBody>
                  <a:tcPr/>
                </a:tc>
                <a:tc>
                  <a:txBody>
                    <a:bodyPr/>
                    <a:lstStyle/>
                    <a:p>
                      <a:pPr algn="ctr" fontAlgn="t"/>
                      <a:r>
                        <a:rPr lang="id-ID" sz="1600" b="0" i="0" u="none" strike="noStrike">
                          <a:solidFill>
                            <a:schemeClr val="tx1"/>
                          </a:solidFill>
                          <a:latin typeface="Times New Roman"/>
                        </a:rPr>
                        <a:t>Laki-laki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id-ID" sz="1600" b="0" i="0" u="none" strike="noStrike" dirty="0">
                          <a:solidFill>
                            <a:schemeClr val="tx1"/>
                          </a:solidFill>
                          <a:latin typeface="Times New Roman"/>
                        </a:rPr>
                        <a:t>Perempuan</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id-ID" sz="1600" b="0" i="0" u="none" strike="noStrike" dirty="0">
                          <a:solidFill>
                            <a:schemeClr val="tx1"/>
                          </a:solidFill>
                          <a:latin typeface="Times New Roman"/>
                        </a:rPr>
                        <a:t>Laki-laki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id-ID" sz="1600" b="0" i="0" u="none" strike="noStrike">
                          <a:solidFill>
                            <a:schemeClr val="tx1"/>
                          </a:solidFill>
                          <a:latin typeface="Times New Roman"/>
                        </a:rPr>
                        <a:t>Perempuan</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90500">
                <a:tc>
                  <a:txBody>
                    <a:bodyPr/>
                    <a:lstStyle/>
                    <a:p>
                      <a:pPr algn="just" fontAlgn="t"/>
                      <a:r>
                        <a:rPr lang="id-ID" sz="1600" b="0" i="0" u="none" strike="noStrike">
                          <a:solidFill>
                            <a:schemeClr val="tx1"/>
                          </a:solidFill>
                          <a:latin typeface="Times New Roman"/>
                        </a:rPr>
                        <a:t>Sumberdaya</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dirty="0">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90500">
                <a:tc>
                  <a:txBody>
                    <a:bodyPr/>
                    <a:lstStyle/>
                    <a:p>
                      <a:pPr algn="just" fontAlgn="t"/>
                      <a:r>
                        <a:rPr lang="id-ID" sz="1600" b="0" i="0" u="none" strike="noStrike" dirty="0">
                          <a:solidFill>
                            <a:schemeClr val="tx1"/>
                          </a:solidFill>
                          <a:latin typeface="Symbol"/>
                        </a:rPr>
                        <a:t>·</a:t>
                      </a:r>
                      <a:r>
                        <a:rPr lang="id-ID" sz="1600" b="0" i="0" u="none" strike="noStrike" dirty="0">
                          <a:solidFill>
                            <a:schemeClr val="tx1"/>
                          </a:solidFill>
                          <a:latin typeface="Times New Roman"/>
                        </a:rPr>
                        <a:t>      Tanah</a:t>
                      </a:r>
                      <a:endParaRPr lang="id-ID" sz="1600" b="0" i="0" u="none" strike="noStrike" dirty="0">
                        <a:solidFill>
                          <a:schemeClr val="tx1"/>
                        </a:solidFill>
                        <a:latin typeface="Symbol"/>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dirty="0">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90500">
                <a:tc>
                  <a:txBody>
                    <a:bodyPr/>
                    <a:lstStyle/>
                    <a:p>
                      <a:pPr algn="just" fontAlgn="t"/>
                      <a:r>
                        <a:rPr lang="id-ID" sz="1600" b="0" i="0" u="none" strike="noStrike" dirty="0">
                          <a:solidFill>
                            <a:schemeClr val="tx1"/>
                          </a:solidFill>
                          <a:latin typeface="Symbol"/>
                        </a:rPr>
                        <a:t>·</a:t>
                      </a:r>
                      <a:r>
                        <a:rPr lang="id-ID" sz="1600" b="0" i="0" u="none" strike="noStrike" dirty="0">
                          <a:solidFill>
                            <a:schemeClr val="tx1"/>
                          </a:solidFill>
                          <a:latin typeface="Times New Roman"/>
                        </a:rPr>
                        <a:t>      Alat produksi</a:t>
                      </a:r>
                      <a:endParaRPr lang="id-ID" sz="1600" b="0" i="0" u="none" strike="noStrike" dirty="0">
                        <a:solidFill>
                          <a:schemeClr val="tx1"/>
                        </a:solidFill>
                        <a:latin typeface="Symbol"/>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dirty="0">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90500">
                <a:tc>
                  <a:txBody>
                    <a:bodyPr/>
                    <a:lstStyle/>
                    <a:p>
                      <a:pPr algn="just" fontAlgn="t"/>
                      <a:r>
                        <a:rPr lang="id-ID" sz="1600" b="0" i="0" u="none" strike="noStrike" dirty="0">
                          <a:solidFill>
                            <a:schemeClr val="tx1"/>
                          </a:solidFill>
                          <a:latin typeface="Symbol"/>
                        </a:rPr>
                        <a:t>·</a:t>
                      </a:r>
                      <a:r>
                        <a:rPr lang="id-ID" sz="1600" b="0" i="0" u="none" strike="noStrike" dirty="0">
                          <a:solidFill>
                            <a:schemeClr val="tx1"/>
                          </a:solidFill>
                          <a:latin typeface="Times New Roman"/>
                        </a:rPr>
                        <a:t>      Uang</a:t>
                      </a:r>
                      <a:endParaRPr lang="id-ID" sz="1600" b="0" i="0" u="none" strike="noStrike" dirty="0">
                        <a:solidFill>
                          <a:schemeClr val="tx1"/>
                        </a:solidFill>
                        <a:latin typeface="Symbol"/>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dirty="0">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90500">
                <a:tc>
                  <a:txBody>
                    <a:bodyPr/>
                    <a:lstStyle/>
                    <a:p>
                      <a:pPr algn="just" fontAlgn="t"/>
                      <a:r>
                        <a:rPr lang="id-ID" sz="1600" b="0" i="0" u="none" strike="noStrike" dirty="0">
                          <a:solidFill>
                            <a:schemeClr val="tx1"/>
                          </a:solidFill>
                          <a:latin typeface="Symbol"/>
                        </a:rPr>
                        <a:t>·</a:t>
                      </a:r>
                      <a:r>
                        <a:rPr lang="id-ID" sz="1600" b="0" i="0" u="none" strike="noStrike" dirty="0">
                          <a:solidFill>
                            <a:schemeClr val="tx1"/>
                          </a:solidFill>
                          <a:latin typeface="Times New Roman"/>
                        </a:rPr>
                        <a:t>      Tenaga kerja</a:t>
                      </a:r>
                      <a:endParaRPr lang="id-ID" sz="1600" b="0" i="0" u="none" strike="noStrike" dirty="0">
                        <a:solidFill>
                          <a:schemeClr val="tx1"/>
                        </a:solidFill>
                        <a:latin typeface="Symbol"/>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dirty="0">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90500">
                <a:tc>
                  <a:txBody>
                    <a:bodyPr/>
                    <a:lstStyle/>
                    <a:p>
                      <a:pPr algn="just" fontAlgn="t"/>
                      <a:r>
                        <a:rPr lang="id-ID" sz="1600" b="0" i="0" u="none" strike="noStrike" dirty="0">
                          <a:solidFill>
                            <a:schemeClr val="tx1"/>
                          </a:solidFill>
                          <a:latin typeface="Symbol"/>
                        </a:rPr>
                        <a:t>·</a:t>
                      </a:r>
                      <a:r>
                        <a:rPr lang="id-ID" sz="1600" b="0" i="0" u="none" strike="noStrike" dirty="0">
                          <a:solidFill>
                            <a:schemeClr val="tx1"/>
                          </a:solidFill>
                          <a:latin typeface="Times New Roman"/>
                        </a:rPr>
                        <a:t>      Pendidikan</a:t>
                      </a:r>
                      <a:endParaRPr lang="id-ID" sz="1600" b="0" i="0" u="none" strike="noStrike" dirty="0">
                        <a:solidFill>
                          <a:schemeClr val="tx1"/>
                        </a:solidFill>
                        <a:latin typeface="Symbol"/>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dirty="0">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90500">
                <a:tc>
                  <a:txBody>
                    <a:bodyPr/>
                    <a:lstStyle/>
                    <a:p>
                      <a:pPr algn="just" fontAlgn="t"/>
                      <a:r>
                        <a:rPr lang="id-ID" sz="1600" b="0" i="0" u="none" strike="noStrike" dirty="0">
                          <a:solidFill>
                            <a:schemeClr val="tx1"/>
                          </a:solidFill>
                          <a:latin typeface="Symbol"/>
                        </a:rPr>
                        <a:t>·</a:t>
                      </a:r>
                      <a:r>
                        <a:rPr lang="id-ID" sz="1600" b="0" i="0" u="none" strike="noStrike" dirty="0">
                          <a:solidFill>
                            <a:schemeClr val="tx1"/>
                          </a:solidFill>
                          <a:latin typeface="Times New Roman"/>
                        </a:rPr>
                        <a:t>      Pelatihan</a:t>
                      </a:r>
                      <a:endParaRPr lang="id-ID" sz="1600" b="0" i="0" u="none" strike="noStrike" dirty="0">
                        <a:solidFill>
                          <a:schemeClr val="tx1"/>
                        </a:solidFill>
                        <a:latin typeface="Symbol"/>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dirty="0">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90500">
                <a:tc>
                  <a:txBody>
                    <a:bodyPr/>
                    <a:lstStyle/>
                    <a:p>
                      <a:pPr algn="just" fontAlgn="t"/>
                      <a:r>
                        <a:rPr lang="id-ID" sz="1600" b="0" i="0" u="none" strike="noStrike" dirty="0">
                          <a:solidFill>
                            <a:schemeClr val="tx1"/>
                          </a:solidFill>
                          <a:latin typeface="Symbol"/>
                        </a:rPr>
                        <a:t>·</a:t>
                      </a:r>
                      <a:r>
                        <a:rPr lang="id-ID" sz="1600" b="0" i="0" u="none" strike="noStrike" dirty="0">
                          <a:solidFill>
                            <a:schemeClr val="tx1"/>
                          </a:solidFill>
                          <a:latin typeface="Times New Roman"/>
                        </a:rPr>
                        <a:t>      Dll</a:t>
                      </a:r>
                      <a:endParaRPr lang="id-ID" sz="1600" b="0" i="0" u="none" strike="noStrike" dirty="0">
                        <a:solidFill>
                          <a:schemeClr val="tx1"/>
                        </a:solidFill>
                        <a:latin typeface="Symbol"/>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dirty="0">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90500">
                <a:tc>
                  <a:txBody>
                    <a:bodyPr/>
                    <a:lstStyle/>
                    <a:p>
                      <a:pPr algn="just" fontAlgn="t"/>
                      <a:r>
                        <a:rPr lang="id-ID" sz="1600" b="0" i="0" u="none" strike="noStrike">
                          <a:solidFill>
                            <a:schemeClr val="tx1"/>
                          </a:solidFill>
                          <a:latin typeface="Times New Roman"/>
                        </a:rPr>
                        <a:t>Benefit</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dirty="0">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90500">
                <a:tc>
                  <a:txBody>
                    <a:bodyPr/>
                    <a:lstStyle/>
                    <a:p>
                      <a:pPr marL="176213" indent="-176213" algn="l" fontAlgn="t"/>
                      <a:r>
                        <a:rPr lang="id-ID" sz="1600" b="0" i="0" u="none" strike="noStrike" dirty="0">
                          <a:solidFill>
                            <a:schemeClr val="tx1"/>
                          </a:solidFill>
                          <a:latin typeface="Symbol"/>
                        </a:rPr>
                        <a:t>·</a:t>
                      </a:r>
                      <a:r>
                        <a:rPr lang="id-ID" sz="1600" b="0" i="0" u="none" strike="noStrike" dirty="0">
                          <a:solidFill>
                            <a:schemeClr val="tx1"/>
                          </a:solidFill>
                          <a:latin typeface="Times New Roman"/>
                        </a:rPr>
                        <a:t>  Pendaatan diluar penghasilan tetap</a:t>
                      </a:r>
                      <a:endParaRPr lang="id-ID" sz="1600" b="0" i="0" u="none" strike="noStrike" dirty="0">
                        <a:solidFill>
                          <a:schemeClr val="tx1"/>
                        </a:solidFill>
                        <a:latin typeface="Symbol"/>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dirty="0">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90500">
                <a:tc>
                  <a:txBody>
                    <a:bodyPr/>
                    <a:lstStyle/>
                    <a:p>
                      <a:pPr algn="just" fontAlgn="t"/>
                      <a:r>
                        <a:rPr lang="id-ID" sz="1600" b="0" i="0" u="none" strike="noStrike">
                          <a:solidFill>
                            <a:schemeClr val="tx1"/>
                          </a:solidFill>
                          <a:latin typeface="Symbol"/>
                        </a:rPr>
                        <a:t>·</a:t>
                      </a:r>
                      <a:r>
                        <a:rPr lang="id-ID" sz="1600" b="0" i="0" u="none" strike="noStrike">
                          <a:solidFill>
                            <a:schemeClr val="tx1"/>
                          </a:solidFill>
                          <a:latin typeface="Times New Roman"/>
                        </a:rPr>
                        <a:t>      Aset</a:t>
                      </a:r>
                      <a:endParaRPr lang="id-ID" sz="1600" b="0" i="0" u="none" strike="noStrike">
                        <a:solidFill>
                          <a:schemeClr val="tx1"/>
                        </a:solidFill>
                        <a:latin typeface="Symbol"/>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dirty="0">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90500">
                <a:tc>
                  <a:txBody>
                    <a:bodyPr/>
                    <a:lstStyle/>
                    <a:p>
                      <a:pPr algn="just" fontAlgn="t"/>
                      <a:r>
                        <a:rPr lang="id-ID" sz="1600" b="0" i="0" u="none" strike="noStrike">
                          <a:solidFill>
                            <a:schemeClr val="tx1"/>
                          </a:solidFill>
                          <a:latin typeface="Symbol"/>
                        </a:rPr>
                        <a:t>·</a:t>
                      </a:r>
                      <a:r>
                        <a:rPr lang="id-ID" sz="1600" b="0" i="0" u="none" strike="noStrike">
                          <a:solidFill>
                            <a:schemeClr val="tx1"/>
                          </a:solidFill>
                          <a:latin typeface="Times New Roman"/>
                        </a:rPr>
                        <a:t>      Kebutuhan dasar</a:t>
                      </a:r>
                      <a:endParaRPr lang="id-ID" sz="1600" b="0" i="0" u="none" strike="noStrike">
                        <a:solidFill>
                          <a:schemeClr val="tx1"/>
                        </a:solidFill>
                        <a:latin typeface="Symbol"/>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dirty="0">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90500">
                <a:tc>
                  <a:txBody>
                    <a:bodyPr/>
                    <a:lstStyle/>
                    <a:p>
                      <a:pPr algn="just" fontAlgn="t"/>
                      <a:r>
                        <a:rPr lang="id-ID" sz="1600" b="0" i="0" u="none" strike="noStrike">
                          <a:solidFill>
                            <a:schemeClr val="tx1"/>
                          </a:solidFill>
                          <a:latin typeface="Symbol"/>
                        </a:rPr>
                        <a:t>·</a:t>
                      </a:r>
                      <a:r>
                        <a:rPr lang="id-ID" sz="1600" b="0" i="0" u="none" strike="noStrike">
                          <a:solidFill>
                            <a:schemeClr val="tx1"/>
                          </a:solidFill>
                          <a:latin typeface="Times New Roman"/>
                        </a:rPr>
                        <a:t>      Pendidikan</a:t>
                      </a:r>
                      <a:endParaRPr lang="id-ID" sz="1600" b="0" i="0" u="none" strike="noStrike">
                        <a:solidFill>
                          <a:schemeClr val="tx1"/>
                        </a:solidFill>
                        <a:latin typeface="Symbol"/>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dirty="0">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190500">
                <a:tc>
                  <a:txBody>
                    <a:bodyPr/>
                    <a:lstStyle/>
                    <a:p>
                      <a:pPr algn="just" fontAlgn="t"/>
                      <a:r>
                        <a:rPr lang="id-ID" sz="1600" b="0" i="0" u="none" strike="noStrike">
                          <a:solidFill>
                            <a:schemeClr val="tx1"/>
                          </a:solidFill>
                          <a:latin typeface="Symbol"/>
                        </a:rPr>
                        <a:t>·</a:t>
                      </a:r>
                      <a:r>
                        <a:rPr lang="id-ID" sz="1600" b="0" i="0" u="none" strike="noStrike">
                          <a:solidFill>
                            <a:schemeClr val="tx1"/>
                          </a:solidFill>
                          <a:latin typeface="Times New Roman"/>
                        </a:rPr>
                        <a:t>      Kekuasaan</a:t>
                      </a:r>
                      <a:endParaRPr lang="id-ID" sz="1600" b="0" i="0" u="none" strike="noStrike">
                        <a:solidFill>
                          <a:schemeClr val="tx1"/>
                        </a:solidFill>
                        <a:latin typeface="Symbol"/>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dirty="0">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190500">
                <a:tc>
                  <a:txBody>
                    <a:bodyPr/>
                    <a:lstStyle/>
                    <a:p>
                      <a:pPr algn="just" fontAlgn="t"/>
                      <a:r>
                        <a:rPr lang="id-ID" sz="1600" b="0" i="0" u="none" strike="noStrike">
                          <a:solidFill>
                            <a:schemeClr val="tx1"/>
                          </a:solidFill>
                          <a:latin typeface="Symbol"/>
                        </a:rPr>
                        <a:t>·</a:t>
                      </a:r>
                      <a:r>
                        <a:rPr lang="id-ID" sz="1600" b="0" i="0" u="none" strike="noStrike">
                          <a:solidFill>
                            <a:schemeClr val="tx1"/>
                          </a:solidFill>
                          <a:latin typeface="Times New Roman"/>
                        </a:rPr>
                        <a:t>      dll</a:t>
                      </a:r>
                      <a:endParaRPr lang="id-ID" sz="1600" b="0" i="0" u="none" strike="noStrike">
                        <a:solidFill>
                          <a:schemeClr val="tx1"/>
                        </a:solidFill>
                        <a:latin typeface="Symbol"/>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1600" b="0" i="0" u="none" strike="noStrike" dirty="0">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bl>
          </a:graphicData>
        </a:graphic>
      </p:graphicFrame>
    </p:spTree>
    <p:extLst>
      <p:ext uri="{BB962C8B-B14F-4D97-AF65-F5344CB8AC3E}">
        <p14:creationId xmlns:p14="http://schemas.microsoft.com/office/powerpoint/2010/main" val="32449963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72518" cy="796908"/>
          </a:xfrm>
        </p:spPr>
        <p:txBody>
          <a:bodyPr/>
          <a:lstStyle/>
          <a:p>
            <a:r>
              <a:rPr lang="id-ID" sz="2400" b="1" dirty="0">
                <a:solidFill>
                  <a:schemeClr val="tx2"/>
                </a:solidFill>
                <a:latin typeface="+mj-lt"/>
                <a:ea typeface="+mj-ea"/>
                <a:cs typeface="+mj-cs"/>
              </a:rPr>
              <a:t>Alat  Analisis Harvard 3: Faktor-faktor Yang Memengaruhi</a:t>
            </a:r>
            <a:endParaRPr lang="id-ID" sz="2400" b="1" dirty="0"/>
          </a:p>
        </p:txBody>
      </p:sp>
      <p:graphicFrame>
        <p:nvGraphicFramePr>
          <p:cNvPr id="4" name="Table 3"/>
          <p:cNvGraphicFramePr>
            <a:graphicFrameLocks noGrp="1"/>
          </p:cNvGraphicFramePr>
          <p:nvPr/>
        </p:nvGraphicFramePr>
        <p:xfrm>
          <a:off x="857224" y="1357298"/>
          <a:ext cx="7500990" cy="3457575"/>
        </p:xfrm>
        <a:graphic>
          <a:graphicData uri="http://schemas.openxmlformats.org/drawingml/2006/table">
            <a:tbl>
              <a:tblPr/>
              <a:tblGrid>
                <a:gridCol w="4155873">
                  <a:extLst>
                    <a:ext uri="{9D8B030D-6E8A-4147-A177-3AD203B41FA5}">
                      <a16:colId xmlns:a16="http://schemas.microsoft.com/office/drawing/2014/main" val="20000"/>
                    </a:ext>
                  </a:extLst>
                </a:gridCol>
                <a:gridCol w="1639528">
                  <a:extLst>
                    <a:ext uri="{9D8B030D-6E8A-4147-A177-3AD203B41FA5}">
                      <a16:colId xmlns:a16="http://schemas.microsoft.com/office/drawing/2014/main" val="20001"/>
                    </a:ext>
                  </a:extLst>
                </a:gridCol>
                <a:gridCol w="1705589">
                  <a:extLst>
                    <a:ext uri="{9D8B030D-6E8A-4147-A177-3AD203B41FA5}">
                      <a16:colId xmlns:a16="http://schemas.microsoft.com/office/drawing/2014/main" val="20002"/>
                    </a:ext>
                  </a:extLst>
                </a:gridCol>
              </a:tblGrid>
              <a:tr h="200025">
                <a:tc gridSpan="3">
                  <a:txBody>
                    <a:bodyPr/>
                    <a:lstStyle/>
                    <a:p>
                      <a:pPr algn="ctr" fontAlgn="b"/>
                      <a:r>
                        <a:rPr lang="id-ID" sz="2000" b="1" i="0" u="none" strike="noStrike" dirty="0">
                          <a:solidFill>
                            <a:schemeClr val="tx1"/>
                          </a:solidFill>
                          <a:latin typeface="Times New Roman"/>
                        </a:rPr>
                        <a:t>Faktor-faktor Yang Mempengaruhi</a:t>
                      </a:r>
                    </a:p>
                  </a:txBody>
                  <a:tcPr marL="9525" marR="9525" marT="9525" marB="0" anchor="b">
                    <a:lnL>
                      <a:noFill/>
                    </a:lnL>
                    <a:lnR>
                      <a:noFill/>
                    </a:lnR>
                    <a:lnT>
                      <a:noFill/>
                    </a:lnT>
                    <a:lnB>
                      <a:noFill/>
                    </a:lnB>
                  </a:tcPr>
                </a:tc>
                <a:tc hMerge="1">
                  <a:txBody>
                    <a:bodyPr/>
                    <a:lstStyle/>
                    <a:p>
                      <a:endParaRPr lang="id-ID"/>
                    </a:p>
                  </a:txBody>
                  <a:tcPr/>
                </a:tc>
                <a:tc hMerge="1">
                  <a:txBody>
                    <a:bodyPr/>
                    <a:lstStyle/>
                    <a:p>
                      <a:endParaRPr lang="id-ID"/>
                    </a:p>
                  </a:txBody>
                  <a:tcPr/>
                </a:tc>
                <a:extLst>
                  <a:ext uri="{0D108BD9-81ED-4DB2-BD59-A6C34878D82A}">
                    <a16:rowId xmlns:a16="http://schemas.microsoft.com/office/drawing/2014/main" val="10000"/>
                  </a:ext>
                </a:extLst>
              </a:tr>
              <a:tr h="200025">
                <a:tc>
                  <a:txBody>
                    <a:bodyPr/>
                    <a:lstStyle/>
                    <a:p>
                      <a:pPr algn="ctr" fontAlgn="b"/>
                      <a:endParaRPr lang="id-ID" sz="2000" b="0" i="0" u="none" strike="noStrike" dirty="0">
                        <a:solidFill>
                          <a:schemeClr val="tx1"/>
                        </a:solidFill>
                        <a:latin typeface="Times New Roman"/>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id-ID" sz="2000" b="0" i="0" u="none" strike="noStrike">
                        <a:solidFill>
                          <a:schemeClr val="tx1"/>
                        </a:solidFill>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id-ID" sz="2000" b="0" i="0" u="none" strike="noStrike">
                        <a:solidFill>
                          <a:schemeClr val="tx1"/>
                        </a:solidFill>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00025">
                <a:tc>
                  <a:txBody>
                    <a:bodyPr/>
                    <a:lstStyle/>
                    <a:p>
                      <a:pPr algn="ctr" fontAlgn="t"/>
                      <a:r>
                        <a:rPr lang="id-ID" sz="2000" b="0" i="0" u="none" strike="noStrike" dirty="0">
                          <a:solidFill>
                            <a:schemeClr val="tx1"/>
                          </a:solidFill>
                          <a:latin typeface="Times New Roman"/>
                        </a:rPr>
                        <a:t>Faktor-faktor Yang mepengaruhi</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id-ID" sz="2000" b="0" i="0" u="none" strike="noStrike">
                          <a:solidFill>
                            <a:schemeClr val="tx1"/>
                          </a:solidFill>
                          <a:latin typeface="Times New Roman"/>
                        </a:rPr>
                        <a:t>Hambatan</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id-ID" sz="2000" b="0" i="0" u="none" strike="noStrike">
                          <a:solidFill>
                            <a:schemeClr val="tx1"/>
                          </a:solidFill>
                          <a:latin typeface="Times New Roman"/>
                        </a:rPr>
                        <a:t>Kesempatan</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8125">
                <a:tc>
                  <a:txBody>
                    <a:bodyPr/>
                    <a:lstStyle/>
                    <a:p>
                      <a:pPr algn="just" fontAlgn="t"/>
                      <a:r>
                        <a:rPr lang="id-ID" sz="2000" b="0" i="0" u="none" strike="noStrike" dirty="0">
                          <a:solidFill>
                            <a:schemeClr val="tx1"/>
                          </a:solidFill>
                          <a:latin typeface="Times New Roman"/>
                        </a:rPr>
                        <a:t>Norma-norma sosial dan strata sosial</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20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20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00025">
                <a:tc>
                  <a:txBody>
                    <a:bodyPr/>
                    <a:lstStyle/>
                    <a:p>
                      <a:pPr algn="just" fontAlgn="t"/>
                      <a:r>
                        <a:rPr lang="id-ID" sz="2000" b="0" i="0" u="none" strike="noStrike" dirty="0">
                          <a:solidFill>
                            <a:schemeClr val="tx1"/>
                          </a:solidFill>
                          <a:latin typeface="Times New Roman"/>
                        </a:rPr>
                        <a:t>Kondisi demografi</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20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20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00025">
                <a:tc>
                  <a:txBody>
                    <a:bodyPr/>
                    <a:lstStyle/>
                    <a:p>
                      <a:pPr algn="just" fontAlgn="t"/>
                      <a:r>
                        <a:rPr lang="id-ID" sz="2000" b="0" i="0" u="none" strike="noStrike" dirty="0">
                          <a:solidFill>
                            <a:schemeClr val="tx1"/>
                          </a:solidFill>
                          <a:latin typeface="Times New Roman"/>
                        </a:rPr>
                        <a:t>Struktur kelembagaan</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20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20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00025">
                <a:tc>
                  <a:txBody>
                    <a:bodyPr/>
                    <a:lstStyle/>
                    <a:p>
                      <a:pPr algn="just" fontAlgn="t"/>
                      <a:r>
                        <a:rPr lang="id-ID" sz="2000" b="0" i="0" u="none" strike="noStrike" dirty="0">
                          <a:solidFill>
                            <a:schemeClr val="tx1"/>
                          </a:solidFill>
                          <a:latin typeface="Times New Roman"/>
                        </a:rPr>
                        <a:t>Kondisi demografi</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20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20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00025">
                <a:tc>
                  <a:txBody>
                    <a:bodyPr/>
                    <a:lstStyle/>
                    <a:p>
                      <a:pPr algn="just" fontAlgn="t"/>
                      <a:r>
                        <a:rPr lang="id-ID" sz="2000" b="0" i="0" u="none" strike="noStrike" dirty="0">
                          <a:solidFill>
                            <a:schemeClr val="tx1"/>
                          </a:solidFill>
                          <a:latin typeface="Times New Roman"/>
                        </a:rPr>
                        <a:t>Struktur kelembagaan</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2000" b="0" i="0" u="none" strike="noStrike" dirty="0">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20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00025">
                <a:tc>
                  <a:txBody>
                    <a:bodyPr/>
                    <a:lstStyle/>
                    <a:p>
                      <a:pPr algn="just" fontAlgn="t"/>
                      <a:r>
                        <a:rPr lang="id-ID" sz="2000" b="0" i="0" u="none" strike="noStrike">
                          <a:solidFill>
                            <a:schemeClr val="tx1"/>
                          </a:solidFill>
                          <a:latin typeface="Times New Roman"/>
                        </a:rPr>
                        <a:t>Tingkat inflasi</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2000" b="0" i="0" u="none" strike="noStrike" dirty="0">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20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00025">
                <a:tc>
                  <a:txBody>
                    <a:bodyPr/>
                    <a:lstStyle/>
                    <a:p>
                      <a:pPr algn="just" fontAlgn="t"/>
                      <a:r>
                        <a:rPr lang="id-ID" sz="2000" b="0" i="0" u="none" strike="noStrike">
                          <a:solidFill>
                            <a:schemeClr val="tx1"/>
                          </a:solidFill>
                          <a:latin typeface="Times New Roman"/>
                        </a:rPr>
                        <a:t>Distribusi pendapatan</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2000" b="0" i="0" u="none" strike="noStrike" dirty="0">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2000" b="0" i="0" u="none" strike="noStrike">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00025">
                <a:tc>
                  <a:txBody>
                    <a:bodyPr/>
                    <a:lstStyle/>
                    <a:p>
                      <a:pPr algn="just" fontAlgn="t"/>
                      <a:r>
                        <a:rPr lang="id-ID" sz="2000" b="0" i="0" u="none" strike="noStrike">
                          <a:solidFill>
                            <a:schemeClr val="tx1"/>
                          </a:solidFill>
                          <a:latin typeface="Times New Roman"/>
                        </a:rPr>
                        <a:t>Dll</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2000" b="0" i="0" u="none" strike="noStrike" dirty="0">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id-ID" sz="2000" b="0" i="0" u="none" strike="noStrike" dirty="0">
                          <a:solidFill>
                            <a:schemeClr val="tx1"/>
                          </a:solidFill>
                          <a:latin typeface="Times New Roman"/>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3405350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29642" cy="1082660"/>
          </a:xfrm>
        </p:spPr>
        <p:txBody>
          <a:bodyPr/>
          <a:lstStyle/>
          <a:p>
            <a:r>
              <a:rPr lang="id-ID" sz="3600" b="1" dirty="0">
                <a:solidFill>
                  <a:schemeClr val="tx2"/>
                </a:solidFill>
                <a:latin typeface="+mj-lt"/>
                <a:ea typeface="+mj-ea"/>
                <a:cs typeface="+mj-cs"/>
              </a:rPr>
              <a:t>Alat  Analisis Harvard 4: Ceklist untuk Analisis Siklus Proyek</a:t>
            </a:r>
            <a:endParaRPr lang="id-ID" sz="3600" b="1" dirty="0"/>
          </a:p>
        </p:txBody>
      </p:sp>
      <p:graphicFrame>
        <p:nvGraphicFramePr>
          <p:cNvPr id="4" name="Table 3"/>
          <p:cNvGraphicFramePr>
            <a:graphicFrameLocks noGrp="1"/>
          </p:cNvGraphicFramePr>
          <p:nvPr/>
        </p:nvGraphicFramePr>
        <p:xfrm>
          <a:off x="571474" y="1673352"/>
          <a:ext cx="8001053" cy="3533140"/>
        </p:xfrm>
        <a:graphic>
          <a:graphicData uri="http://schemas.openxmlformats.org/drawingml/2006/table">
            <a:tbl>
              <a:tblPr/>
              <a:tblGrid>
                <a:gridCol w="5458565">
                  <a:extLst>
                    <a:ext uri="{9D8B030D-6E8A-4147-A177-3AD203B41FA5}">
                      <a16:colId xmlns:a16="http://schemas.microsoft.com/office/drawing/2014/main" val="20000"/>
                    </a:ext>
                  </a:extLst>
                </a:gridCol>
                <a:gridCol w="1199684">
                  <a:extLst>
                    <a:ext uri="{9D8B030D-6E8A-4147-A177-3AD203B41FA5}">
                      <a16:colId xmlns:a16="http://schemas.microsoft.com/office/drawing/2014/main" val="20001"/>
                    </a:ext>
                  </a:extLst>
                </a:gridCol>
                <a:gridCol w="1342804">
                  <a:extLst>
                    <a:ext uri="{9D8B030D-6E8A-4147-A177-3AD203B41FA5}">
                      <a16:colId xmlns:a16="http://schemas.microsoft.com/office/drawing/2014/main" val="20002"/>
                    </a:ext>
                  </a:extLst>
                </a:gridCol>
              </a:tblGrid>
              <a:tr h="0">
                <a:tc>
                  <a:txBody>
                    <a:bodyPr/>
                    <a:lstStyle/>
                    <a:p>
                      <a:pPr marL="457200" indent="-6350" algn="ctr">
                        <a:lnSpc>
                          <a:spcPct val="120000"/>
                        </a:lnSpc>
                        <a:spcAft>
                          <a:spcPts val="0"/>
                        </a:spcAft>
                      </a:pPr>
                      <a:r>
                        <a:rPr lang="id-ID" sz="1600" dirty="0">
                          <a:solidFill>
                            <a:schemeClr val="tx1"/>
                          </a:solidFill>
                          <a:latin typeface="Times New Roman"/>
                          <a:ea typeface="Calibri"/>
                          <a:cs typeface="Calibri"/>
                        </a:rPr>
                        <a:t>Tahapan Siklus Proyek</a:t>
                      </a:r>
                      <a:endParaRPr lang="id-ID" sz="1600" dirty="0">
                        <a:solidFill>
                          <a:schemeClr val="tx1"/>
                        </a:solidFill>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6350" algn="ctr">
                        <a:lnSpc>
                          <a:spcPct val="120000"/>
                        </a:lnSpc>
                        <a:spcAft>
                          <a:spcPts val="0"/>
                        </a:spcAft>
                      </a:pPr>
                      <a:r>
                        <a:rPr lang="id-ID" sz="1600">
                          <a:solidFill>
                            <a:schemeClr val="tx1"/>
                          </a:solidFill>
                          <a:latin typeface="Times New Roman"/>
                          <a:ea typeface="Calibri"/>
                          <a:cs typeface="Calibri"/>
                        </a:rPr>
                        <a:t>Ya</a:t>
                      </a:r>
                      <a:endParaRPr lang="id-ID" sz="1600">
                        <a:solidFill>
                          <a:schemeClr val="tx1"/>
                        </a:solidFill>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6350" algn="ctr">
                        <a:lnSpc>
                          <a:spcPct val="120000"/>
                        </a:lnSpc>
                        <a:spcAft>
                          <a:spcPts val="0"/>
                        </a:spcAft>
                      </a:pPr>
                      <a:r>
                        <a:rPr lang="id-ID" sz="1600">
                          <a:solidFill>
                            <a:schemeClr val="tx1"/>
                          </a:solidFill>
                          <a:latin typeface="Times New Roman"/>
                          <a:ea typeface="Calibri"/>
                          <a:cs typeface="Calibri"/>
                        </a:rPr>
                        <a:t>Tidak</a:t>
                      </a:r>
                      <a:endParaRPr lang="id-ID" sz="1600">
                        <a:solidFill>
                          <a:schemeClr val="tx1"/>
                        </a:solidFill>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marL="354013" indent="-354013" algn="just">
                        <a:lnSpc>
                          <a:spcPct val="120000"/>
                        </a:lnSpc>
                        <a:spcAft>
                          <a:spcPts val="0"/>
                        </a:spcAft>
                        <a:buFont typeface="Wingdings" pitchFamily="2" charset="2"/>
                        <a:buChar char="v"/>
                      </a:pPr>
                      <a:r>
                        <a:rPr lang="id-ID" sz="1600" dirty="0">
                          <a:solidFill>
                            <a:schemeClr val="tx1"/>
                          </a:solidFill>
                          <a:latin typeface="Times New Roman"/>
                          <a:ea typeface="Calibri"/>
                          <a:cs typeface="Calibri"/>
                        </a:rPr>
                        <a:t>Aspek Perempuan Dalam Indentifikasi Proyek</a:t>
                      </a:r>
                      <a:endParaRPr lang="id-ID" sz="1600" dirty="0">
                        <a:solidFill>
                          <a:schemeClr val="tx1"/>
                        </a:solidFill>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marL="342900" lvl="0" indent="-342900" algn="just">
                        <a:lnSpc>
                          <a:spcPct val="120000"/>
                        </a:lnSpc>
                        <a:spcAft>
                          <a:spcPts val="0"/>
                        </a:spcAft>
                        <a:buFont typeface="Wingdings" pitchFamily="2" charset="2"/>
                        <a:buChar char="v"/>
                      </a:pPr>
                      <a:r>
                        <a:rPr lang="id-ID" sz="1600" dirty="0">
                          <a:solidFill>
                            <a:schemeClr val="tx1"/>
                          </a:solidFill>
                          <a:latin typeface="Times New Roman"/>
                          <a:ea typeface="Calibri"/>
                          <a:cs typeface="Calibri"/>
                        </a:rPr>
                        <a:t>Penjajankan kebutuhan perempuan</a:t>
                      </a:r>
                      <a:endParaRPr lang="id-ID" sz="1600" dirty="0">
                        <a:solidFill>
                          <a:schemeClr val="tx1"/>
                        </a:solidFill>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6350" algn="just">
                        <a:lnSpc>
                          <a:spcPct val="120000"/>
                        </a:lnSpc>
                        <a:spcAft>
                          <a:spcPts val="0"/>
                        </a:spcAft>
                      </a:pPr>
                      <a:endParaRPr lang="id-ID" sz="1600" dirty="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marL="342900" lvl="0" indent="-342900" algn="just">
                        <a:lnSpc>
                          <a:spcPct val="120000"/>
                        </a:lnSpc>
                        <a:spcAft>
                          <a:spcPts val="0"/>
                        </a:spcAft>
                        <a:buFont typeface="Wingdings" pitchFamily="2" charset="2"/>
                        <a:buChar char="v"/>
                      </a:pPr>
                      <a:r>
                        <a:rPr lang="id-ID" sz="1600" dirty="0">
                          <a:solidFill>
                            <a:schemeClr val="tx1"/>
                          </a:solidFill>
                          <a:latin typeface="Times New Roman"/>
                          <a:ea typeface="Calibri"/>
                          <a:cs typeface="Calibri"/>
                        </a:rPr>
                        <a:t>Mendefinisikan tujuan umum proyek</a:t>
                      </a:r>
                      <a:endParaRPr lang="id-ID" sz="1600" dirty="0">
                        <a:solidFill>
                          <a:schemeClr val="tx1"/>
                        </a:solidFill>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6350" algn="just">
                        <a:lnSpc>
                          <a:spcPct val="120000"/>
                        </a:lnSpc>
                        <a:spcAft>
                          <a:spcPts val="0"/>
                        </a:spcAft>
                      </a:pPr>
                      <a:endParaRPr lang="id-ID" sz="1600" dirty="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6350" algn="just">
                        <a:lnSpc>
                          <a:spcPct val="120000"/>
                        </a:lnSpc>
                        <a:spcAft>
                          <a:spcPts val="0"/>
                        </a:spcAft>
                      </a:pPr>
                      <a:endParaRPr lang="id-ID" sz="1600" dirty="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marL="342900" lvl="0" indent="-342900" algn="just">
                        <a:lnSpc>
                          <a:spcPct val="120000"/>
                        </a:lnSpc>
                        <a:spcAft>
                          <a:spcPts val="0"/>
                        </a:spcAft>
                        <a:buFont typeface="Wingdings" pitchFamily="2" charset="2"/>
                        <a:buChar char="v"/>
                      </a:pPr>
                      <a:r>
                        <a:rPr lang="id-ID" sz="1600" dirty="0">
                          <a:solidFill>
                            <a:schemeClr val="tx1"/>
                          </a:solidFill>
                          <a:latin typeface="Times New Roman"/>
                          <a:ea typeface="Calibri"/>
                          <a:cs typeface="Calibri"/>
                        </a:rPr>
                        <a:t>Identifikasi dampak negatif</a:t>
                      </a:r>
                      <a:endParaRPr lang="id-ID" sz="1600" dirty="0">
                        <a:solidFill>
                          <a:schemeClr val="tx1"/>
                        </a:solidFill>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6350" algn="just">
                        <a:lnSpc>
                          <a:spcPct val="120000"/>
                        </a:lnSpc>
                        <a:spcAft>
                          <a:spcPts val="0"/>
                        </a:spcAft>
                      </a:pPr>
                      <a:endParaRPr lang="id-ID" sz="1600" dirty="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marL="354013" indent="-354013" algn="just">
                        <a:lnSpc>
                          <a:spcPct val="120000"/>
                        </a:lnSpc>
                        <a:spcAft>
                          <a:spcPts val="0"/>
                        </a:spcAft>
                        <a:buFont typeface="Wingdings" pitchFamily="2" charset="2"/>
                        <a:buChar char="v"/>
                      </a:pPr>
                      <a:r>
                        <a:rPr lang="id-ID" sz="1600" dirty="0">
                          <a:solidFill>
                            <a:schemeClr val="tx1"/>
                          </a:solidFill>
                          <a:latin typeface="Times New Roman"/>
                          <a:ea typeface="Calibri"/>
                          <a:cs typeface="Calibri"/>
                        </a:rPr>
                        <a:t>Aspek Perempuan dalam Desain Proyek</a:t>
                      </a:r>
                      <a:endParaRPr lang="id-ID" sz="1600" dirty="0">
                        <a:solidFill>
                          <a:schemeClr val="tx1"/>
                        </a:solidFill>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6350" algn="just">
                        <a:lnSpc>
                          <a:spcPct val="120000"/>
                        </a:lnSpc>
                        <a:spcAft>
                          <a:spcPts val="0"/>
                        </a:spcAft>
                      </a:pPr>
                      <a:endParaRPr lang="id-ID" sz="1600" dirty="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marL="342900" lvl="0" indent="-342900" algn="just">
                        <a:lnSpc>
                          <a:spcPct val="120000"/>
                        </a:lnSpc>
                        <a:spcAft>
                          <a:spcPts val="0"/>
                        </a:spcAft>
                        <a:buFont typeface="Wingdings" pitchFamily="2" charset="2"/>
                        <a:buChar char="v"/>
                      </a:pPr>
                      <a:r>
                        <a:rPr lang="id-ID" sz="1600" dirty="0">
                          <a:solidFill>
                            <a:schemeClr val="tx1"/>
                          </a:solidFill>
                          <a:latin typeface="Times New Roman"/>
                          <a:ea typeface="Calibri"/>
                          <a:cs typeface="Calibri"/>
                        </a:rPr>
                        <a:t>Dampak Proyek untuk Akses dan Kontrol</a:t>
                      </a:r>
                      <a:endParaRPr lang="id-ID" sz="1600" dirty="0">
                        <a:solidFill>
                          <a:schemeClr val="tx1"/>
                        </a:solidFill>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6350" algn="just">
                        <a:lnSpc>
                          <a:spcPct val="120000"/>
                        </a:lnSpc>
                        <a:spcAft>
                          <a:spcPts val="0"/>
                        </a:spcAft>
                      </a:pPr>
                      <a:endParaRPr lang="id-ID" sz="1600" dirty="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0">
                <a:tc>
                  <a:txBody>
                    <a:bodyPr/>
                    <a:lstStyle/>
                    <a:p>
                      <a:pPr marL="354013" indent="-354013" algn="just">
                        <a:lnSpc>
                          <a:spcPct val="120000"/>
                        </a:lnSpc>
                        <a:spcAft>
                          <a:spcPts val="0"/>
                        </a:spcAft>
                        <a:buFont typeface="Wingdings" pitchFamily="2" charset="2"/>
                        <a:buChar char="v"/>
                      </a:pPr>
                      <a:r>
                        <a:rPr lang="id-ID" sz="1600" dirty="0">
                          <a:solidFill>
                            <a:schemeClr val="tx1"/>
                          </a:solidFill>
                          <a:latin typeface="Times New Roman"/>
                          <a:ea typeface="Calibri"/>
                          <a:cs typeface="Calibri"/>
                        </a:rPr>
                        <a:t>Aspek Perempuan Dalam Implementasi Proyek</a:t>
                      </a:r>
                      <a:endParaRPr lang="id-ID" sz="1600" dirty="0">
                        <a:solidFill>
                          <a:schemeClr val="tx1"/>
                        </a:solidFill>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6350" algn="just">
                        <a:lnSpc>
                          <a:spcPct val="120000"/>
                        </a:lnSpc>
                        <a:spcAft>
                          <a:spcPts val="0"/>
                        </a:spcAft>
                      </a:pPr>
                      <a:endParaRPr lang="id-ID" sz="1600" dirty="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0">
                <a:tc>
                  <a:txBody>
                    <a:bodyPr/>
                    <a:lstStyle/>
                    <a:p>
                      <a:pPr marL="342900" lvl="0" indent="-342900" algn="just">
                        <a:lnSpc>
                          <a:spcPct val="120000"/>
                        </a:lnSpc>
                        <a:spcAft>
                          <a:spcPts val="0"/>
                        </a:spcAft>
                        <a:buFont typeface="Wingdings" pitchFamily="2" charset="2"/>
                        <a:buChar char="v"/>
                      </a:pPr>
                      <a:r>
                        <a:rPr lang="id-ID" sz="1600" dirty="0">
                          <a:solidFill>
                            <a:schemeClr val="tx1"/>
                          </a:solidFill>
                          <a:latin typeface="Times New Roman"/>
                          <a:ea typeface="Calibri"/>
                          <a:cs typeface="Calibri"/>
                        </a:rPr>
                        <a:t>Struktur Organisasi</a:t>
                      </a:r>
                      <a:endParaRPr lang="id-ID" sz="1600" dirty="0">
                        <a:solidFill>
                          <a:schemeClr val="tx1"/>
                        </a:solidFill>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6350" algn="just">
                        <a:lnSpc>
                          <a:spcPct val="120000"/>
                        </a:lnSpc>
                        <a:spcAft>
                          <a:spcPts val="0"/>
                        </a:spcAft>
                      </a:pPr>
                      <a:endParaRPr lang="id-ID" sz="1600" dirty="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0">
                <a:tc>
                  <a:txBody>
                    <a:bodyPr/>
                    <a:lstStyle/>
                    <a:p>
                      <a:pPr marL="342900" lvl="0" indent="-342900" algn="just">
                        <a:lnSpc>
                          <a:spcPct val="120000"/>
                        </a:lnSpc>
                        <a:spcAft>
                          <a:spcPts val="0"/>
                        </a:spcAft>
                        <a:buFont typeface="Wingdings" pitchFamily="2" charset="2"/>
                        <a:buChar char="v"/>
                      </a:pPr>
                      <a:r>
                        <a:rPr lang="id-ID" sz="1600" dirty="0">
                          <a:solidFill>
                            <a:schemeClr val="tx1"/>
                          </a:solidFill>
                          <a:latin typeface="Times New Roman"/>
                          <a:ea typeface="Calibri"/>
                          <a:cs typeface="Calibri"/>
                        </a:rPr>
                        <a:t>Operasi dan Logistik</a:t>
                      </a:r>
                      <a:endParaRPr lang="id-ID" sz="1600" dirty="0">
                        <a:solidFill>
                          <a:schemeClr val="tx1"/>
                        </a:solidFill>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6350" algn="just">
                        <a:lnSpc>
                          <a:spcPct val="120000"/>
                        </a:lnSpc>
                        <a:spcAft>
                          <a:spcPts val="0"/>
                        </a:spcAft>
                      </a:pPr>
                      <a:endParaRPr lang="id-ID" sz="1600" dirty="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0">
                <a:tc>
                  <a:txBody>
                    <a:bodyPr/>
                    <a:lstStyle/>
                    <a:p>
                      <a:pPr marL="342900" lvl="0" indent="-342900" algn="just">
                        <a:lnSpc>
                          <a:spcPct val="120000"/>
                        </a:lnSpc>
                        <a:spcAft>
                          <a:spcPts val="0"/>
                        </a:spcAft>
                        <a:buFont typeface="Wingdings" pitchFamily="2" charset="2"/>
                        <a:buChar char="v"/>
                      </a:pPr>
                      <a:r>
                        <a:rPr lang="id-ID" sz="1600" dirty="0">
                          <a:solidFill>
                            <a:schemeClr val="tx1"/>
                          </a:solidFill>
                          <a:latin typeface="Times New Roman"/>
                          <a:ea typeface="Calibri"/>
                          <a:cs typeface="Calibri"/>
                        </a:rPr>
                        <a:t>Keuangan</a:t>
                      </a:r>
                      <a:endParaRPr lang="id-ID" sz="1600" dirty="0">
                        <a:solidFill>
                          <a:schemeClr val="tx1"/>
                        </a:solidFill>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6350" algn="just">
                        <a:lnSpc>
                          <a:spcPct val="120000"/>
                        </a:lnSpc>
                        <a:spcAft>
                          <a:spcPts val="0"/>
                        </a:spcAft>
                      </a:pPr>
                      <a:endParaRPr lang="id-ID" sz="1600" dirty="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0">
                <a:tc>
                  <a:txBody>
                    <a:bodyPr/>
                    <a:lstStyle/>
                    <a:p>
                      <a:pPr marL="354013" indent="-346075" algn="just">
                        <a:lnSpc>
                          <a:spcPct val="120000"/>
                        </a:lnSpc>
                        <a:spcAft>
                          <a:spcPts val="0"/>
                        </a:spcAft>
                        <a:buFont typeface="Wingdings" pitchFamily="2" charset="2"/>
                        <a:buChar char="v"/>
                      </a:pPr>
                      <a:r>
                        <a:rPr lang="id-ID" sz="1600" dirty="0">
                          <a:solidFill>
                            <a:schemeClr val="tx1"/>
                          </a:solidFill>
                          <a:latin typeface="Times New Roman"/>
                          <a:ea typeface="Calibri"/>
                          <a:cs typeface="Calibri"/>
                        </a:rPr>
                        <a:t>Aspek Perempuan Dalam Evaluasi Proyek</a:t>
                      </a:r>
                      <a:endParaRPr lang="id-ID" sz="1600" dirty="0">
                        <a:solidFill>
                          <a:schemeClr val="tx1"/>
                        </a:solidFill>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6350" algn="just">
                        <a:lnSpc>
                          <a:spcPct val="120000"/>
                        </a:lnSpc>
                        <a:spcAft>
                          <a:spcPts val="0"/>
                        </a:spcAft>
                      </a:pPr>
                      <a:endParaRPr lang="id-ID" sz="1600" dirty="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0">
                <a:tc>
                  <a:txBody>
                    <a:bodyPr/>
                    <a:lstStyle/>
                    <a:p>
                      <a:pPr marL="342900" lvl="0" indent="-342900" algn="just">
                        <a:lnSpc>
                          <a:spcPct val="120000"/>
                        </a:lnSpc>
                        <a:spcAft>
                          <a:spcPts val="0"/>
                        </a:spcAft>
                        <a:buFont typeface="Wingdings" pitchFamily="2" charset="2"/>
                        <a:buChar char="v"/>
                      </a:pPr>
                      <a:r>
                        <a:rPr lang="id-ID" sz="1600" dirty="0">
                          <a:solidFill>
                            <a:schemeClr val="tx1"/>
                          </a:solidFill>
                          <a:latin typeface="Times New Roman"/>
                          <a:ea typeface="Calibri"/>
                          <a:cs typeface="Calibri"/>
                        </a:rPr>
                        <a:t>Data</a:t>
                      </a:r>
                      <a:endParaRPr lang="id-ID" sz="1600" dirty="0">
                        <a:solidFill>
                          <a:schemeClr val="tx1"/>
                        </a:solidFill>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6350" algn="just">
                        <a:lnSpc>
                          <a:spcPct val="120000"/>
                        </a:lnSpc>
                        <a:spcAft>
                          <a:spcPts val="0"/>
                        </a:spcAft>
                      </a:pPr>
                      <a:endParaRPr lang="id-ID" sz="1600" dirty="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9163240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29642" cy="725470"/>
          </a:xfrm>
        </p:spPr>
        <p:txBody>
          <a:bodyPr/>
          <a:lstStyle/>
          <a:p>
            <a:r>
              <a:rPr lang="id-ID" b="1" dirty="0">
                <a:solidFill>
                  <a:schemeClr val="tx1"/>
                </a:solidFill>
                <a:latin typeface="+mj-lt"/>
                <a:ea typeface="+mj-ea"/>
                <a:cs typeface="+mj-cs"/>
              </a:rPr>
              <a:t>Model Moser</a:t>
            </a:r>
            <a:endParaRPr lang="id-ID" b="1" dirty="0"/>
          </a:p>
        </p:txBody>
      </p:sp>
      <p:sp>
        <p:nvSpPr>
          <p:cNvPr id="3" name="Content Placeholder 2"/>
          <p:cNvSpPr>
            <a:spLocks noGrp="1"/>
          </p:cNvSpPr>
          <p:nvPr>
            <p:ph idx="1"/>
          </p:nvPr>
        </p:nvSpPr>
        <p:spPr>
          <a:xfrm>
            <a:off x="457200" y="1071546"/>
            <a:ext cx="8258204" cy="5357850"/>
          </a:xfrm>
        </p:spPr>
        <p:txBody>
          <a:bodyPr/>
          <a:lstStyle/>
          <a:p>
            <a:r>
              <a:rPr lang="id-ID" sz="2800" dirty="0">
                <a:solidFill>
                  <a:schemeClr val="tx1"/>
                </a:solidFill>
                <a:latin typeface="+mn-lt"/>
                <a:ea typeface="+mn-ea"/>
                <a:cs typeface="+mn-cs"/>
              </a:rPr>
              <a:t>Teknik analisis model Moser atau Kerangka Moser dikembangkan oleh Caroline Moser (Moser 1993) seorang peneliti senior dalam perencanaan gender. Kerangka ini didasarkan pada pendekatan Pembangunan dan Gender (Gender and Development/ GAD) yang dibangun pada pendekatan Perempuan dalam Pembangunan (Women in Development/WID). Kerangka ini kadang-kadang diacu sebagai ”Model Tiga Peranan (Triple Roles Models).</a:t>
            </a:r>
            <a:endParaRPr lang="id-ID" sz="2800" dirty="0"/>
          </a:p>
        </p:txBody>
      </p:sp>
    </p:spTree>
    <p:extLst>
      <p:ext uri="{BB962C8B-B14F-4D97-AF65-F5344CB8AC3E}">
        <p14:creationId xmlns:p14="http://schemas.microsoft.com/office/powerpoint/2010/main" val="2723928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9144000" cy="5337452"/>
          </a:xfrm>
          <a:prstGeom prst="rect">
            <a:avLst/>
          </a:prstGeom>
        </p:spPr>
      </p:pic>
      <p:sp>
        <p:nvSpPr>
          <p:cNvPr id="4" name="Title 3"/>
          <p:cNvSpPr>
            <a:spLocks noGrp="1"/>
          </p:cNvSpPr>
          <p:nvPr>
            <p:ph type="ctrTitle"/>
          </p:nvPr>
        </p:nvSpPr>
        <p:spPr>
          <a:xfrm>
            <a:off x="0" y="3882887"/>
            <a:ext cx="9144000" cy="1369175"/>
          </a:xfrm>
        </p:spPr>
        <p:txBody>
          <a:bodyPr>
            <a:noAutofit/>
            <a:scene3d>
              <a:camera prst="orthographicFront"/>
              <a:lightRig rig="soft" dir="t">
                <a:rot lat="0" lon="0" rev="15600000"/>
              </a:lightRig>
            </a:scene3d>
            <a:sp3d extrusionH="57150" prstMaterial="softEdge">
              <a:bevelT w="25400" h="38100"/>
            </a:sp3d>
          </a:bodyPr>
          <a:lstStyle/>
          <a:p>
            <a:r>
              <a:rPr lang="id-ID" sz="8800" b="1" dirty="0">
                <a:ln>
                  <a:solidFill>
                    <a:sysClr val="windowText" lastClr="000000"/>
                  </a:solidFill>
                </a:ln>
                <a:solidFill>
                  <a:schemeClr val="accent4">
                    <a:lumMod val="75000"/>
                  </a:schemeClr>
                </a:solidFill>
                <a:effectLst>
                  <a:innerShdw blurRad="63500" dist="50800" dir="18900000">
                    <a:prstClr val="black">
                      <a:alpha val="50000"/>
                    </a:prstClr>
                  </a:innerShdw>
                </a:effectLst>
                <a:latin typeface="AR ESSENCE" panose="02000000000000000000" pitchFamily="2" charset="0"/>
              </a:rPr>
              <a:t>KONSEP GENDER</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5259" y="0"/>
            <a:ext cx="1918741" cy="191874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0620" y="52204"/>
            <a:ext cx="1492703" cy="1866537"/>
          </a:xfrm>
          <a:prstGeom prst="rect">
            <a:avLst/>
          </a:prstGeom>
        </p:spPr>
      </p:pic>
      <p:sp>
        <p:nvSpPr>
          <p:cNvPr id="7" name="Subtitle 2">
            <a:extLst>
              <a:ext uri="{FF2B5EF4-FFF2-40B4-BE49-F238E27FC236}">
                <a16:creationId xmlns:a16="http://schemas.microsoft.com/office/drawing/2014/main" id="{1979554A-5D52-6C41-8F0C-976F8FE421C6}"/>
              </a:ext>
            </a:extLst>
          </p:cNvPr>
          <p:cNvSpPr txBox="1">
            <a:spLocks/>
          </p:cNvSpPr>
          <p:nvPr/>
        </p:nvSpPr>
        <p:spPr>
          <a:xfrm>
            <a:off x="215346" y="5631083"/>
            <a:ext cx="5940829" cy="603913"/>
          </a:xfrm>
          <a:prstGeom prst="rect">
            <a:avLst/>
          </a:prstGeom>
        </p:spPr>
        <p:txBody>
          <a:bodyPr vert="horz" lIns="91440" tIns="45720" rIns="91440" bIns="45720" rtlCol="0">
            <a:normAutofit fontScale="77500" lnSpcReduction="2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800" b="1" dirty="0">
                <a:solidFill>
                  <a:srgbClr val="FF0000"/>
                </a:solidFill>
                <a:effectLst>
                  <a:outerShdw blurRad="38100" dist="38100" dir="2700000" algn="tl">
                    <a:srgbClr val="000000">
                      <a:alpha val="43137"/>
                    </a:srgbClr>
                  </a:outerShdw>
                </a:effectLst>
                <a:latin typeface="Garamond" panose="02020404030301010803" pitchFamily="18" charset="0"/>
                <a:ea typeface="Batang" panose="02030600000101010101" pitchFamily="18" charset="-127"/>
                <a:cs typeface="Adobe Arabic" panose="02040503050201020203" pitchFamily="18" charset="-78"/>
              </a:rPr>
              <a:t>Dr. </a:t>
            </a:r>
            <a:r>
              <a:rPr lang="en-US" sz="2800" b="1" dirty="0" err="1">
                <a:solidFill>
                  <a:srgbClr val="FF0000"/>
                </a:solidFill>
                <a:effectLst>
                  <a:outerShdw blurRad="38100" dist="38100" dir="2700000" algn="tl">
                    <a:srgbClr val="000000">
                      <a:alpha val="43137"/>
                    </a:srgbClr>
                  </a:outerShdw>
                </a:effectLst>
                <a:latin typeface="Garamond" panose="02020404030301010803" pitchFamily="18" charset="0"/>
                <a:ea typeface="Batang" panose="02030600000101010101" pitchFamily="18" charset="-127"/>
                <a:cs typeface="Adobe Arabic" panose="02040503050201020203" pitchFamily="18" charset="-78"/>
              </a:rPr>
              <a:t>Widyatmike</a:t>
            </a:r>
            <a:r>
              <a:rPr lang="en-US" sz="2800" b="1" dirty="0">
                <a:solidFill>
                  <a:srgbClr val="FF0000"/>
                </a:solidFill>
                <a:effectLst>
                  <a:outerShdw blurRad="38100" dist="38100" dir="2700000" algn="tl">
                    <a:srgbClr val="000000">
                      <a:alpha val="43137"/>
                    </a:srgbClr>
                  </a:outerShdw>
                </a:effectLst>
                <a:latin typeface="Garamond" panose="02020404030301010803" pitchFamily="18" charset="0"/>
                <a:ea typeface="Batang" panose="02030600000101010101" pitchFamily="18" charset="-127"/>
                <a:cs typeface="Adobe Arabic" panose="02040503050201020203" pitchFamily="18" charset="-78"/>
              </a:rPr>
              <a:t> </a:t>
            </a:r>
            <a:r>
              <a:rPr lang="en-US" sz="2800" b="1" dirty="0" err="1">
                <a:solidFill>
                  <a:srgbClr val="FF0000"/>
                </a:solidFill>
                <a:effectLst>
                  <a:outerShdw blurRad="38100" dist="38100" dir="2700000" algn="tl">
                    <a:srgbClr val="000000">
                      <a:alpha val="43137"/>
                    </a:srgbClr>
                  </a:outerShdw>
                </a:effectLst>
                <a:latin typeface="Garamond" panose="02020404030301010803" pitchFamily="18" charset="0"/>
                <a:ea typeface="Batang" panose="02030600000101010101" pitchFamily="18" charset="-127"/>
                <a:cs typeface="Adobe Arabic" panose="02040503050201020203" pitchFamily="18" charset="-78"/>
              </a:rPr>
              <a:t>Gede</a:t>
            </a:r>
            <a:r>
              <a:rPr lang="en-US" sz="2800" b="1" dirty="0">
                <a:solidFill>
                  <a:srgbClr val="FF0000"/>
                </a:solidFill>
                <a:effectLst>
                  <a:outerShdw blurRad="38100" dist="38100" dir="2700000" algn="tl">
                    <a:srgbClr val="000000">
                      <a:alpha val="43137"/>
                    </a:srgbClr>
                  </a:outerShdw>
                </a:effectLst>
                <a:latin typeface="Garamond" panose="02020404030301010803" pitchFamily="18" charset="0"/>
                <a:ea typeface="Batang" panose="02030600000101010101" pitchFamily="18" charset="-127"/>
                <a:cs typeface="Adobe Arabic" panose="02040503050201020203" pitchFamily="18" charset="-78"/>
              </a:rPr>
              <a:t> </a:t>
            </a:r>
            <a:r>
              <a:rPr lang="en-US" sz="2800" b="1" dirty="0" err="1">
                <a:solidFill>
                  <a:srgbClr val="FF0000"/>
                </a:solidFill>
                <a:effectLst>
                  <a:outerShdw blurRad="38100" dist="38100" dir="2700000" algn="tl">
                    <a:srgbClr val="000000">
                      <a:alpha val="43137"/>
                    </a:srgbClr>
                  </a:outerShdw>
                </a:effectLst>
                <a:latin typeface="Garamond" panose="02020404030301010803" pitchFamily="18" charset="0"/>
                <a:ea typeface="Batang" panose="02030600000101010101" pitchFamily="18" charset="-127"/>
                <a:cs typeface="Adobe Arabic" panose="02040503050201020203" pitchFamily="18" charset="-78"/>
              </a:rPr>
              <a:t>Mulawarman</a:t>
            </a:r>
            <a:r>
              <a:rPr lang="id-ID" sz="2800" b="1" dirty="0">
                <a:solidFill>
                  <a:srgbClr val="FF0000"/>
                </a:solidFill>
                <a:effectLst>
                  <a:outerShdw blurRad="38100" dist="38100" dir="2700000" algn="tl">
                    <a:srgbClr val="000000">
                      <a:alpha val="43137"/>
                    </a:srgbClr>
                  </a:outerShdw>
                </a:effectLst>
                <a:latin typeface="Garamond" panose="02020404030301010803" pitchFamily="18" charset="0"/>
                <a:ea typeface="Batang" panose="02030600000101010101" pitchFamily="18" charset="-127"/>
                <a:cs typeface="Adobe Arabic" panose="02040503050201020203" pitchFamily="18" charset="-78"/>
              </a:rPr>
              <a:t>, M.Hum.</a:t>
            </a:r>
          </a:p>
        </p:txBody>
      </p:sp>
      <p:sp>
        <p:nvSpPr>
          <p:cNvPr id="9" name="Subtitle 2">
            <a:extLst>
              <a:ext uri="{FF2B5EF4-FFF2-40B4-BE49-F238E27FC236}">
                <a16:creationId xmlns:a16="http://schemas.microsoft.com/office/drawing/2014/main" id="{9B66A14A-AAE6-0241-B260-4BA7499A1AE8}"/>
              </a:ext>
            </a:extLst>
          </p:cNvPr>
          <p:cNvSpPr txBox="1">
            <a:spLocks/>
          </p:cNvSpPr>
          <p:nvPr/>
        </p:nvSpPr>
        <p:spPr>
          <a:xfrm>
            <a:off x="3770244" y="6254087"/>
            <a:ext cx="5257800" cy="603913"/>
          </a:xfrm>
          <a:prstGeom prst="rect">
            <a:avLst/>
          </a:prstGeom>
        </p:spPr>
        <p:txBody>
          <a:bodyPr vert="horz" lIns="91440" tIns="45720" rIns="91440" bIns="45720" rtlCol="0">
            <a:normAutofit fontScale="47500" lnSpcReduction="2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r"/>
            <a:r>
              <a:rPr lang="id-ID" sz="2800" b="1" dirty="0">
                <a:solidFill>
                  <a:srgbClr val="FFFF00"/>
                </a:solidFill>
                <a:effectLst>
                  <a:outerShdw blurRad="38100" dist="38100" dir="2700000" algn="tl">
                    <a:srgbClr val="000000">
                      <a:alpha val="43137"/>
                    </a:srgbClr>
                  </a:outerShdw>
                </a:effectLst>
                <a:latin typeface="Arial Narrow" panose="020B0604020202020204" pitchFamily="34" charset="0"/>
                <a:ea typeface="Batang" panose="02030600000101010101" pitchFamily="18" charset="-127"/>
                <a:cs typeface="Arial Narrow" panose="020B0604020202020204" pitchFamily="34" charset="0"/>
              </a:rPr>
              <a:t>Pusat Penelitian Kesetaraan Gender dan Perlindungan Anak (P2KGPA)</a:t>
            </a:r>
          </a:p>
          <a:p>
            <a:pPr algn="r"/>
            <a:r>
              <a:rPr lang="id-ID" sz="2800" b="1" dirty="0">
                <a:solidFill>
                  <a:srgbClr val="FFFF00"/>
                </a:solidFill>
                <a:effectLst>
                  <a:outerShdw blurRad="38100" dist="38100" dir="2700000" algn="tl">
                    <a:srgbClr val="000000">
                      <a:alpha val="43137"/>
                    </a:srgbClr>
                  </a:outerShdw>
                </a:effectLst>
                <a:latin typeface="Arial Narrow" panose="020B0604020202020204" pitchFamily="34" charset="0"/>
                <a:ea typeface="Batang" panose="02030600000101010101" pitchFamily="18" charset="-127"/>
                <a:cs typeface="Arial Narrow" panose="020B0604020202020204" pitchFamily="34" charset="0"/>
              </a:rPr>
              <a:t>LP2M Universitas Mulawarman</a:t>
            </a:r>
          </a:p>
        </p:txBody>
      </p:sp>
    </p:spTree>
    <p:extLst>
      <p:ext uri="{BB962C8B-B14F-4D97-AF65-F5344CB8AC3E}">
        <p14:creationId xmlns:p14="http://schemas.microsoft.com/office/powerpoint/2010/main" val="151388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29642" cy="654032"/>
          </a:xfrm>
        </p:spPr>
        <p:txBody>
          <a:bodyPr/>
          <a:lstStyle/>
          <a:p>
            <a:r>
              <a:rPr lang="id-ID" b="1" dirty="0"/>
              <a:t>Tujuan</a:t>
            </a:r>
          </a:p>
        </p:txBody>
      </p:sp>
      <p:sp>
        <p:nvSpPr>
          <p:cNvPr id="3" name="Content Placeholder 2"/>
          <p:cNvSpPr>
            <a:spLocks noGrp="1"/>
          </p:cNvSpPr>
          <p:nvPr>
            <p:ph idx="1"/>
          </p:nvPr>
        </p:nvSpPr>
        <p:spPr>
          <a:xfrm>
            <a:off x="457200" y="1214422"/>
            <a:ext cx="8329642" cy="4911741"/>
          </a:xfrm>
        </p:spPr>
        <p:txBody>
          <a:bodyPr/>
          <a:lstStyle/>
          <a:p>
            <a:r>
              <a:rPr lang="id-ID" sz="1800" dirty="0">
                <a:solidFill>
                  <a:schemeClr val="tx1"/>
                </a:solidFill>
                <a:latin typeface="+mn-lt"/>
                <a:ea typeface="+mn-ea"/>
                <a:cs typeface="+mn-cs"/>
              </a:rPr>
              <a:t>Mempengaruhi kemampuan perempuan untuk berpartisipasi dalam intervensi-intervensi yang telah direncanakan, </a:t>
            </a:r>
          </a:p>
          <a:p>
            <a:r>
              <a:rPr lang="id-ID" sz="1800" dirty="0">
                <a:solidFill>
                  <a:schemeClr val="tx1"/>
                </a:solidFill>
                <a:latin typeface="+mn-lt"/>
                <a:ea typeface="+mn-ea"/>
                <a:cs typeface="+mn-cs"/>
              </a:rPr>
              <a:t>Membantu perencanaan untuk memahami bahwa kebutuhan- kebutuhan perempuan adalah seringkali berbeda dengan kebutuhan-kebutuhan laki-laki, </a:t>
            </a:r>
          </a:p>
          <a:p>
            <a:r>
              <a:rPr lang="id-ID" sz="1800" dirty="0">
                <a:solidFill>
                  <a:schemeClr val="tx1"/>
                </a:solidFill>
                <a:latin typeface="+mn-lt"/>
                <a:ea typeface="+mn-ea"/>
                <a:cs typeface="+mn-cs"/>
              </a:rPr>
              <a:t>Mencapai kesetaraan gender dan pemberdayaan melalui pemberian perhatian kepada kebutuhan-kebutuhan praktis perempuan dan kebutuhan-kebutuhan gender strategis, </a:t>
            </a:r>
          </a:p>
          <a:p>
            <a:r>
              <a:rPr lang="id-ID" sz="1800" dirty="0">
                <a:solidFill>
                  <a:schemeClr val="tx1"/>
                </a:solidFill>
                <a:latin typeface="+mn-lt"/>
                <a:ea typeface="+mn-ea"/>
                <a:cs typeface="+mn-cs"/>
              </a:rPr>
              <a:t>Memeriksa dinamika akses kepada dan kontrol pada penggunaan sumber-sumberdaya antara perempuan dan laki-laki dalam berbagai konteks ekonomi dan budaya yang berbeda-beda, </a:t>
            </a:r>
          </a:p>
          <a:p>
            <a:r>
              <a:rPr lang="id-ID" sz="1800" dirty="0">
                <a:solidFill>
                  <a:schemeClr val="tx1"/>
                </a:solidFill>
                <a:latin typeface="+mn-lt"/>
                <a:ea typeface="+mn-ea"/>
                <a:cs typeface="+mn-cs"/>
              </a:rPr>
              <a:t>Memadukan gender kepada semua kegiatan perencanaan dan prosedur </a:t>
            </a:r>
          </a:p>
          <a:p>
            <a:r>
              <a:rPr lang="id-ID" sz="1800" dirty="0">
                <a:solidFill>
                  <a:schemeClr val="tx1"/>
                </a:solidFill>
                <a:latin typeface="+mn-lt"/>
                <a:ea typeface="+mn-ea"/>
                <a:cs typeface="+mn-cs"/>
              </a:rPr>
              <a:t>Membantu pengklarifikasian batasan-batasan politik dan teknik dalam pelaksanaan praktek perencanaan.</a:t>
            </a:r>
          </a:p>
          <a:p>
            <a:endParaRPr lang="id-ID" sz="1800" dirty="0"/>
          </a:p>
        </p:txBody>
      </p:sp>
    </p:spTree>
    <p:extLst>
      <p:ext uri="{BB962C8B-B14F-4D97-AF65-F5344CB8AC3E}">
        <p14:creationId xmlns:p14="http://schemas.microsoft.com/office/powerpoint/2010/main" val="14350867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01080" cy="511156"/>
          </a:xfrm>
        </p:spPr>
        <p:txBody>
          <a:bodyPr/>
          <a:lstStyle/>
          <a:p>
            <a:pPr lvl="0"/>
            <a:br>
              <a:rPr lang="id-ID" dirty="0">
                <a:solidFill>
                  <a:srgbClr val="000000"/>
                </a:solidFill>
                <a:latin typeface="Times New Roman" pitchFamily="18" charset="0"/>
                <a:ea typeface="Calibri" pitchFamily="34" charset="0"/>
                <a:cs typeface="Arial" pitchFamily="34" charset="0"/>
              </a:rPr>
            </a:br>
            <a:r>
              <a:rPr lang="id-ID" dirty="0">
                <a:solidFill>
                  <a:schemeClr val="tx1"/>
                </a:solidFill>
                <a:latin typeface="Times New Roman" pitchFamily="18" charset="0"/>
                <a:ea typeface="Calibri" pitchFamily="34" charset="0"/>
                <a:cs typeface="Arial" pitchFamily="34" charset="0"/>
              </a:rPr>
              <a:t>Alat 1 Identifikasi Peranan Gender</a:t>
            </a:r>
            <a:br>
              <a:rPr kumimoji="0" lang="id-ID" sz="2400" b="0" i="0" u="none" strike="noStrike" cap="none" normalizeH="0" baseline="0" dirty="0">
                <a:ln>
                  <a:noFill/>
                </a:ln>
                <a:solidFill>
                  <a:schemeClr val="tx1"/>
                </a:solidFill>
                <a:effectLst/>
                <a:latin typeface="Arial" pitchFamily="34" charset="0"/>
                <a:cs typeface="Arial" pitchFamily="34" charset="0"/>
              </a:rPr>
            </a:br>
            <a:endParaRPr lang="id-ID" dirty="0">
              <a:solidFill>
                <a:schemeClr val="tx1"/>
              </a:solidFill>
            </a:endParaRPr>
          </a:p>
        </p:txBody>
      </p:sp>
      <p:graphicFrame>
        <p:nvGraphicFramePr>
          <p:cNvPr id="4" name="Table 3"/>
          <p:cNvGraphicFramePr>
            <a:graphicFrameLocks noGrp="1"/>
          </p:cNvGraphicFramePr>
          <p:nvPr/>
        </p:nvGraphicFramePr>
        <p:xfrm>
          <a:off x="642910" y="1142984"/>
          <a:ext cx="8001054" cy="4641088"/>
        </p:xfrm>
        <a:graphic>
          <a:graphicData uri="http://schemas.openxmlformats.org/drawingml/2006/table">
            <a:tbl>
              <a:tblPr/>
              <a:tblGrid>
                <a:gridCol w="2984211">
                  <a:extLst>
                    <a:ext uri="{9D8B030D-6E8A-4147-A177-3AD203B41FA5}">
                      <a16:colId xmlns:a16="http://schemas.microsoft.com/office/drawing/2014/main" val="20000"/>
                    </a:ext>
                  </a:extLst>
                </a:gridCol>
                <a:gridCol w="1208421">
                  <a:extLst>
                    <a:ext uri="{9D8B030D-6E8A-4147-A177-3AD203B41FA5}">
                      <a16:colId xmlns:a16="http://schemas.microsoft.com/office/drawing/2014/main" val="20001"/>
                    </a:ext>
                  </a:extLst>
                </a:gridCol>
                <a:gridCol w="1269474">
                  <a:extLst>
                    <a:ext uri="{9D8B030D-6E8A-4147-A177-3AD203B41FA5}">
                      <a16:colId xmlns:a16="http://schemas.microsoft.com/office/drawing/2014/main" val="20002"/>
                    </a:ext>
                  </a:extLst>
                </a:gridCol>
                <a:gridCol w="1269474">
                  <a:extLst>
                    <a:ext uri="{9D8B030D-6E8A-4147-A177-3AD203B41FA5}">
                      <a16:colId xmlns:a16="http://schemas.microsoft.com/office/drawing/2014/main" val="20003"/>
                    </a:ext>
                  </a:extLst>
                </a:gridCol>
                <a:gridCol w="1269474">
                  <a:extLst>
                    <a:ext uri="{9D8B030D-6E8A-4147-A177-3AD203B41FA5}">
                      <a16:colId xmlns:a16="http://schemas.microsoft.com/office/drawing/2014/main" val="20004"/>
                    </a:ext>
                  </a:extLst>
                </a:gridCol>
              </a:tblGrid>
              <a:tr h="0">
                <a:tc rowSpan="3">
                  <a:txBody>
                    <a:bodyPr/>
                    <a:lstStyle/>
                    <a:p>
                      <a:pPr marL="14605" indent="-6350" algn="ctr">
                        <a:lnSpc>
                          <a:spcPct val="120000"/>
                        </a:lnSpc>
                        <a:spcAft>
                          <a:spcPts val="0"/>
                        </a:spcAft>
                      </a:pPr>
                      <a:r>
                        <a:rPr lang="id-ID" sz="1600" dirty="0">
                          <a:solidFill>
                            <a:schemeClr val="tx1"/>
                          </a:solidFill>
                          <a:latin typeface="Times New Roman"/>
                          <a:ea typeface="Calibri"/>
                          <a:cs typeface="Calibri"/>
                        </a:rPr>
                        <a:t>Peran</a:t>
                      </a:r>
                      <a:endParaRPr lang="id-ID" sz="1600" dirty="0">
                        <a:solidFill>
                          <a:schemeClr val="tx1"/>
                        </a:solidFill>
                        <a:latin typeface="Calibri"/>
                        <a:ea typeface="Calibri"/>
                        <a:cs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14605" indent="-6350" algn="ctr">
                        <a:lnSpc>
                          <a:spcPct val="120000"/>
                        </a:lnSpc>
                        <a:spcAft>
                          <a:spcPts val="0"/>
                        </a:spcAft>
                      </a:pPr>
                      <a:r>
                        <a:rPr lang="id-ID" sz="1600" dirty="0">
                          <a:solidFill>
                            <a:schemeClr val="tx1"/>
                          </a:solidFill>
                          <a:latin typeface="Times New Roman"/>
                          <a:ea typeface="Calibri"/>
                          <a:cs typeface="Calibri"/>
                        </a:rPr>
                        <a:t>Jenis Kelamin</a:t>
                      </a:r>
                      <a:endParaRPr lang="id-ID" sz="1600" dirty="0">
                        <a:solidFill>
                          <a:schemeClr val="tx1"/>
                        </a:solidFill>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extLst>
                  <a:ext uri="{0D108BD9-81ED-4DB2-BD59-A6C34878D82A}">
                    <a16:rowId xmlns:a16="http://schemas.microsoft.com/office/drawing/2014/main" val="10000"/>
                  </a:ext>
                </a:extLst>
              </a:tr>
              <a:tr h="0">
                <a:tc vMerge="1">
                  <a:txBody>
                    <a:bodyPr/>
                    <a:lstStyle/>
                    <a:p>
                      <a:endParaRPr lang="id-ID"/>
                    </a:p>
                  </a:txBody>
                  <a:tcPr/>
                </a:tc>
                <a:tc gridSpan="2">
                  <a:txBody>
                    <a:bodyPr/>
                    <a:lstStyle/>
                    <a:p>
                      <a:pPr marL="14605" indent="-6350" algn="ctr">
                        <a:lnSpc>
                          <a:spcPct val="120000"/>
                        </a:lnSpc>
                        <a:spcAft>
                          <a:spcPts val="0"/>
                        </a:spcAft>
                      </a:pPr>
                      <a:r>
                        <a:rPr lang="id-ID" sz="1600" dirty="0">
                          <a:solidFill>
                            <a:schemeClr val="tx1"/>
                          </a:solidFill>
                          <a:latin typeface="Times New Roman"/>
                          <a:ea typeface="Calibri"/>
                          <a:cs typeface="Calibri"/>
                        </a:rPr>
                        <a:t>Laki-laki</a:t>
                      </a:r>
                      <a:endParaRPr lang="id-ID" sz="1600" dirty="0">
                        <a:solidFill>
                          <a:schemeClr val="tx1"/>
                        </a:solidFill>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id-ID"/>
                    </a:p>
                  </a:txBody>
                  <a:tcPr/>
                </a:tc>
                <a:tc gridSpan="2">
                  <a:txBody>
                    <a:bodyPr/>
                    <a:lstStyle/>
                    <a:p>
                      <a:pPr marL="14605" indent="-6350" algn="ctr">
                        <a:lnSpc>
                          <a:spcPct val="120000"/>
                        </a:lnSpc>
                        <a:spcAft>
                          <a:spcPts val="0"/>
                        </a:spcAft>
                      </a:pPr>
                      <a:r>
                        <a:rPr lang="id-ID" sz="1600">
                          <a:solidFill>
                            <a:schemeClr val="tx1"/>
                          </a:solidFill>
                          <a:latin typeface="Times New Roman"/>
                          <a:ea typeface="Calibri"/>
                          <a:cs typeface="Calibri"/>
                        </a:rPr>
                        <a:t>Perempuan</a:t>
                      </a:r>
                      <a:endParaRPr lang="id-ID" sz="1600">
                        <a:solidFill>
                          <a:schemeClr val="tx1"/>
                        </a:solidFill>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id-ID"/>
                    </a:p>
                  </a:txBody>
                  <a:tcPr/>
                </a:tc>
                <a:extLst>
                  <a:ext uri="{0D108BD9-81ED-4DB2-BD59-A6C34878D82A}">
                    <a16:rowId xmlns:a16="http://schemas.microsoft.com/office/drawing/2014/main" val="10001"/>
                  </a:ext>
                </a:extLst>
              </a:tr>
              <a:tr h="0">
                <a:tc vMerge="1">
                  <a:txBody>
                    <a:bodyPr/>
                    <a:lstStyle/>
                    <a:p>
                      <a:endParaRPr lang="id-ID"/>
                    </a:p>
                  </a:txBody>
                  <a:tcPr/>
                </a:tc>
                <a:tc>
                  <a:txBody>
                    <a:bodyPr/>
                    <a:lstStyle/>
                    <a:p>
                      <a:pPr marL="14605" indent="-6350" algn="ctr">
                        <a:lnSpc>
                          <a:spcPct val="120000"/>
                        </a:lnSpc>
                        <a:spcAft>
                          <a:spcPts val="0"/>
                        </a:spcAft>
                      </a:pPr>
                      <a:r>
                        <a:rPr lang="id-ID" sz="1600" dirty="0">
                          <a:solidFill>
                            <a:schemeClr val="tx1"/>
                          </a:solidFill>
                          <a:latin typeface="Times New Roman"/>
                          <a:ea typeface="Calibri"/>
                          <a:cs typeface="Calibri"/>
                        </a:rPr>
                        <a:t>Laki-laki Dewasa</a:t>
                      </a:r>
                      <a:endParaRPr lang="id-ID" sz="1600" dirty="0">
                        <a:solidFill>
                          <a:schemeClr val="tx1"/>
                        </a:solidFill>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ctr">
                        <a:lnSpc>
                          <a:spcPct val="120000"/>
                        </a:lnSpc>
                        <a:spcAft>
                          <a:spcPts val="0"/>
                        </a:spcAft>
                      </a:pPr>
                      <a:r>
                        <a:rPr lang="id-ID" sz="1600" dirty="0">
                          <a:solidFill>
                            <a:schemeClr val="tx1"/>
                          </a:solidFill>
                          <a:latin typeface="Times New Roman"/>
                          <a:ea typeface="Calibri"/>
                          <a:cs typeface="Calibri"/>
                        </a:rPr>
                        <a:t>Laki-laki Anak-anak</a:t>
                      </a:r>
                      <a:endParaRPr lang="id-ID" sz="1600" dirty="0">
                        <a:solidFill>
                          <a:schemeClr val="tx1"/>
                        </a:solidFill>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ctr">
                        <a:lnSpc>
                          <a:spcPct val="120000"/>
                        </a:lnSpc>
                        <a:spcAft>
                          <a:spcPts val="0"/>
                        </a:spcAft>
                      </a:pPr>
                      <a:r>
                        <a:rPr lang="id-ID" sz="1600" dirty="0">
                          <a:solidFill>
                            <a:schemeClr val="tx1"/>
                          </a:solidFill>
                          <a:latin typeface="Times New Roman"/>
                          <a:ea typeface="Calibri"/>
                          <a:cs typeface="Calibri"/>
                        </a:rPr>
                        <a:t>Perempuan Dewasa</a:t>
                      </a:r>
                      <a:endParaRPr lang="id-ID" sz="1600" dirty="0">
                        <a:solidFill>
                          <a:schemeClr val="tx1"/>
                        </a:solidFill>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ctr">
                        <a:lnSpc>
                          <a:spcPct val="120000"/>
                        </a:lnSpc>
                        <a:spcAft>
                          <a:spcPts val="0"/>
                        </a:spcAft>
                      </a:pPr>
                      <a:r>
                        <a:rPr lang="id-ID" sz="1600">
                          <a:solidFill>
                            <a:schemeClr val="tx1"/>
                          </a:solidFill>
                          <a:latin typeface="Times New Roman"/>
                          <a:ea typeface="Calibri"/>
                          <a:cs typeface="Calibri"/>
                        </a:rPr>
                        <a:t>Anak-anak Perempuan</a:t>
                      </a:r>
                      <a:endParaRPr lang="id-ID" sz="1600">
                        <a:solidFill>
                          <a:schemeClr val="tx1"/>
                        </a:solidFill>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marL="14605" indent="-6350" algn="just">
                        <a:lnSpc>
                          <a:spcPct val="120000"/>
                        </a:lnSpc>
                        <a:spcAft>
                          <a:spcPts val="0"/>
                        </a:spcAft>
                      </a:pPr>
                      <a:r>
                        <a:rPr lang="id-ID" sz="1600" dirty="0">
                          <a:solidFill>
                            <a:schemeClr val="tx1"/>
                          </a:solidFill>
                          <a:latin typeface="Times New Roman"/>
                          <a:ea typeface="Calibri"/>
                          <a:cs typeface="Calibri"/>
                        </a:rPr>
                        <a:t>Reproduktif</a:t>
                      </a:r>
                      <a:endParaRPr lang="id-ID" sz="1600" dirty="0">
                        <a:solidFill>
                          <a:schemeClr val="tx1"/>
                        </a:solidFill>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dirty="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dirty="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marL="14605" indent="-6350" algn="just">
                        <a:lnSpc>
                          <a:spcPct val="120000"/>
                        </a:lnSpc>
                        <a:spcAft>
                          <a:spcPts val="0"/>
                        </a:spcAft>
                      </a:pPr>
                      <a:r>
                        <a:rPr lang="id-ID" sz="1600" dirty="0">
                          <a:solidFill>
                            <a:schemeClr val="tx1"/>
                          </a:solidFill>
                          <a:latin typeface="Times New Roman"/>
                          <a:ea typeface="Calibri"/>
                          <a:cs typeface="Calibri"/>
                        </a:rPr>
                        <a:t>-Memasak</a:t>
                      </a:r>
                      <a:endParaRPr lang="id-ID" sz="1600" dirty="0">
                        <a:solidFill>
                          <a:schemeClr val="tx1"/>
                        </a:solidFill>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dirty="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marL="14605" indent="-6350" algn="just">
                        <a:lnSpc>
                          <a:spcPct val="120000"/>
                        </a:lnSpc>
                        <a:spcAft>
                          <a:spcPts val="0"/>
                        </a:spcAft>
                      </a:pPr>
                      <a:r>
                        <a:rPr lang="id-ID" sz="1600" dirty="0">
                          <a:solidFill>
                            <a:schemeClr val="tx1"/>
                          </a:solidFill>
                          <a:latin typeface="Times New Roman"/>
                          <a:ea typeface="Calibri"/>
                          <a:cs typeface="Calibri"/>
                        </a:rPr>
                        <a:t>-Mencuci</a:t>
                      </a:r>
                      <a:endParaRPr lang="id-ID" sz="1600" dirty="0">
                        <a:solidFill>
                          <a:schemeClr val="tx1"/>
                        </a:solidFill>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dirty="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dirty="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marL="14605" indent="-6350" algn="just">
                        <a:lnSpc>
                          <a:spcPct val="120000"/>
                        </a:lnSpc>
                        <a:spcAft>
                          <a:spcPts val="0"/>
                        </a:spcAft>
                      </a:pPr>
                      <a:r>
                        <a:rPr lang="id-ID" sz="1600">
                          <a:solidFill>
                            <a:schemeClr val="tx1"/>
                          </a:solidFill>
                          <a:latin typeface="Times New Roman"/>
                          <a:ea typeface="Calibri"/>
                          <a:cs typeface="Calibri"/>
                        </a:rPr>
                        <a:t>Dll</a:t>
                      </a:r>
                      <a:endParaRPr lang="id-ID" sz="1600">
                        <a:solidFill>
                          <a:schemeClr val="tx1"/>
                        </a:solidFill>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dirty="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dirty="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0">
                <a:tc>
                  <a:txBody>
                    <a:bodyPr/>
                    <a:lstStyle/>
                    <a:p>
                      <a:pPr marL="14605" indent="-6350" algn="just">
                        <a:lnSpc>
                          <a:spcPct val="120000"/>
                        </a:lnSpc>
                        <a:spcAft>
                          <a:spcPts val="0"/>
                        </a:spcAft>
                      </a:pPr>
                      <a:r>
                        <a:rPr lang="id-ID" sz="1600">
                          <a:solidFill>
                            <a:schemeClr val="tx1"/>
                          </a:solidFill>
                          <a:latin typeface="Times New Roman"/>
                          <a:ea typeface="Calibri"/>
                          <a:cs typeface="Calibri"/>
                        </a:rPr>
                        <a:t>Produktif</a:t>
                      </a:r>
                      <a:endParaRPr lang="id-ID" sz="1600">
                        <a:solidFill>
                          <a:schemeClr val="tx1"/>
                        </a:solidFill>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dirty="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dirty="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0">
                <a:tc>
                  <a:txBody>
                    <a:bodyPr/>
                    <a:lstStyle/>
                    <a:p>
                      <a:pPr marL="14605" indent="-6350" algn="just">
                        <a:lnSpc>
                          <a:spcPct val="120000"/>
                        </a:lnSpc>
                        <a:spcAft>
                          <a:spcPts val="0"/>
                        </a:spcAft>
                      </a:pPr>
                      <a:r>
                        <a:rPr lang="id-ID" sz="1600">
                          <a:solidFill>
                            <a:schemeClr val="tx1"/>
                          </a:solidFill>
                          <a:latin typeface="Times New Roman"/>
                          <a:ea typeface="Calibri"/>
                          <a:cs typeface="Calibri"/>
                        </a:rPr>
                        <a:t>-Mencari nafkah utama</a:t>
                      </a:r>
                      <a:endParaRPr lang="id-ID" sz="1600">
                        <a:solidFill>
                          <a:schemeClr val="tx1"/>
                        </a:solidFill>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dirty="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dirty="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0">
                <a:tc>
                  <a:txBody>
                    <a:bodyPr/>
                    <a:lstStyle/>
                    <a:p>
                      <a:pPr marL="14605" indent="-6350" algn="just">
                        <a:lnSpc>
                          <a:spcPct val="120000"/>
                        </a:lnSpc>
                        <a:spcAft>
                          <a:spcPts val="0"/>
                        </a:spcAft>
                      </a:pPr>
                      <a:r>
                        <a:rPr lang="id-ID" sz="1600">
                          <a:solidFill>
                            <a:schemeClr val="tx1"/>
                          </a:solidFill>
                          <a:latin typeface="Times New Roman"/>
                          <a:ea typeface="Calibri"/>
                          <a:cs typeface="Calibri"/>
                        </a:rPr>
                        <a:t>-Mencari nafkah tambahan</a:t>
                      </a:r>
                      <a:endParaRPr lang="id-ID" sz="1600">
                        <a:solidFill>
                          <a:schemeClr val="tx1"/>
                        </a:solidFill>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dirty="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0">
                <a:tc>
                  <a:txBody>
                    <a:bodyPr/>
                    <a:lstStyle/>
                    <a:p>
                      <a:pPr marL="14605" indent="-6350" algn="just">
                        <a:lnSpc>
                          <a:spcPct val="120000"/>
                        </a:lnSpc>
                        <a:spcAft>
                          <a:spcPts val="0"/>
                        </a:spcAft>
                      </a:pPr>
                      <a:r>
                        <a:rPr lang="id-ID" sz="1600">
                          <a:solidFill>
                            <a:schemeClr val="tx1"/>
                          </a:solidFill>
                          <a:latin typeface="Times New Roman"/>
                          <a:ea typeface="Calibri"/>
                          <a:cs typeface="Calibri"/>
                        </a:rPr>
                        <a:t>-Mengelola usaha</a:t>
                      </a:r>
                      <a:endParaRPr lang="id-ID" sz="1600">
                        <a:solidFill>
                          <a:schemeClr val="tx1"/>
                        </a:solidFill>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dirty="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dirty="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0">
                <a:tc>
                  <a:txBody>
                    <a:bodyPr/>
                    <a:lstStyle/>
                    <a:p>
                      <a:pPr marL="14605" indent="-6350" algn="just">
                        <a:lnSpc>
                          <a:spcPct val="120000"/>
                        </a:lnSpc>
                        <a:spcAft>
                          <a:spcPts val="0"/>
                        </a:spcAft>
                      </a:pPr>
                      <a:r>
                        <a:rPr lang="id-ID" sz="1600">
                          <a:solidFill>
                            <a:schemeClr val="tx1"/>
                          </a:solidFill>
                          <a:latin typeface="Times New Roman"/>
                          <a:ea typeface="Calibri"/>
                          <a:cs typeface="Calibri"/>
                        </a:rPr>
                        <a:t>dll</a:t>
                      </a:r>
                      <a:endParaRPr lang="id-ID" sz="1600">
                        <a:solidFill>
                          <a:schemeClr val="tx1"/>
                        </a:solidFill>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dirty="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dirty="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0">
                <a:tc>
                  <a:txBody>
                    <a:bodyPr/>
                    <a:lstStyle/>
                    <a:p>
                      <a:pPr marL="14605" indent="-6350" algn="just">
                        <a:lnSpc>
                          <a:spcPct val="120000"/>
                        </a:lnSpc>
                        <a:spcAft>
                          <a:spcPts val="0"/>
                        </a:spcAft>
                      </a:pPr>
                      <a:r>
                        <a:rPr lang="id-ID" sz="1600">
                          <a:solidFill>
                            <a:schemeClr val="tx1"/>
                          </a:solidFill>
                          <a:latin typeface="Times New Roman"/>
                          <a:ea typeface="Calibri"/>
                          <a:cs typeface="Calibri"/>
                        </a:rPr>
                        <a:t>Kemasyarakatan/Kerja Sosial</a:t>
                      </a:r>
                      <a:endParaRPr lang="id-ID" sz="1600">
                        <a:solidFill>
                          <a:schemeClr val="tx1"/>
                        </a:solidFill>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dirty="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dirty="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0">
                <a:tc>
                  <a:txBody>
                    <a:bodyPr/>
                    <a:lstStyle/>
                    <a:p>
                      <a:pPr marL="14605" indent="-6350" algn="just">
                        <a:lnSpc>
                          <a:spcPct val="120000"/>
                        </a:lnSpc>
                        <a:spcAft>
                          <a:spcPts val="0"/>
                        </a:spcAft>
                      </a:pPr>
                      <a:r>
                        <a:rPr lang="id-ID" sz="1600" dirty="0">
                          <a:solidFill>
                            <a:schemeClr val="tx1"/>
                          </a:solidFill>
                          <a:latin typeface="Times New Roman"/>
                          <a:ea typeface="Calibri"/>
                          <a:cs typeface="Calibri"/>
                        </a:rPr>
                        <a:t>-Arisan</a:t>
                      </a:r>
                      <a:endParaRPr lang="id-ID" sz="1600" dirty="0">
                        <a:solidFill>
                          <a:schemeClr val="tx1"/>
                        </a:solidFill>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dirty="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dirty="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0">
                <a:tc>
                  <a:txBody>
                    <a:bodyPr/>
                    <a:lstStyle/>
                    <a:p>
                      <a:pPr marL="14605" indent="-6350" algn="just">
                        <a:lnSpc>
                          <a:spcPct val="120000"/>
                        </a:lnSpc>
                        <a:spcAft>
                          <a:spcPts val="0"/>
                        </a:spcAft>
                      </a:pPr>
                      <a:r>
                        <a:rPr lang="id-ID" sz="1600">
                          <a:solidFill>
                            <a:schemeClr val="tx1"/>
                          </a:solidFill>
                          <a:latin typeface="Times New Roman"/>
                          <a:ea typeface="Calibri"/>
                          <a:cs typeface="Calibri"/>
                        </a:rPr>
                        <a:t>-Pengajian</a:t>
                      </a:r>
                      <a:endParaRPr lang="id-ID" sz="1600">
                        <a:solidFill>
                          <a:schemeClr val="tx1"/>
                        </a:solidFill>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dirty="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dirty="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0">
                <a:tc>
                  <a:txBody>
                    <a:bodyPr/>
                    <a:lstStyle/>
                    <a:p>
                      <a:pPr marL="14605" indent="-6350" algn="just">
                        <a:lnSpc>
                          <a:spcPct val="120000"/>
                        </a:lnSpc>
                        <a:spcAft>
                          <a:spcPts val="0"/>
                        </a:spcAft>
                      </a:pPr>
                      <a:r>
                        <a:rPr lang="id-ID" sz="1600">
                          <a:solidFill>
                            <a:schemeClr val="tx1"/>
                          </a:solidFill>
                          <a:latin typeface="Times New Roman"/>
                          <a:ea typeface="Calibri"/>
                          <a:cs typeface="Calibri"/>
                        </a:rPr>
                        <a:t>Dll</a:t>
                      </a:r>
                      <a:endParaRPr lang="id-ID" sz="1600">
                        <a:solidFill>
                          <a:schemeClr val="tx1"/>
                        </a:solidFill>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dirty="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dirty="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29280472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58204" cy="582594"/>
          </a:xfrm>
        </p:spPr>
        <p:txBody>
          <a:bodyPr/>
          <a:lstStyle/>
          <a:p>
            <a:r>
              <a:rPr lang="id-ID" sz="2800" dirty="0">
                <a:solidFill>
                  <a:schemeClr val="tx2"/>
                </a:solidFill>
                <a:latin typeface="+mj-lt"/>
                <a:ea typeface="+mj-ea"/>
                <a:cs typeface="+mj-cs"/>
              </a:rPr>
              <a:t>Alat 2 :Penilaian Kebutuhan Gender</a:t>
            </a:r>
            <a:endParaRPr lang="id-ID" sz="2800" dirty="0"/>
          </a:p>
        </p:txBody>
      </p:sp>
      <p:graphicFrame>
        <p:nvGraphicFramePr>
          <p:cNvPr id="4" name="Table 3"/>
          <p:cNvGraphicFramePr>
            <a:graphicFrameLocks noGrp="1"/>
          </p:cNvGraphicFramePr>
          <p:nvPr/>
        </p:nvGraphicFramePr>
        <p:xfrm>
          <a:off x="357156" y="1000108"/>
          <a:ext cx="8572563" cy="5109306"/>
        </p:xfrm>
        <a:graphic>
          <a:graphicData uri="http://schemas.openxmlformats.org/drawingml/2006/table">
            <a:tbl>
              <a:tblPr/>
              <a:tblGrid>
                <a:gridCol w="3197371">
                  <a:extLst>
                    <a:ext uri="{9D8B030D-6E8A-4147-A177-3AD203B41FA5}">
                      <a16:colId xmlns:a16="http://schemas.microsoft.com/office/drawing/2014/main" val="20000"/>
                    </a:ext>
                  </a:extLst>
                </a:gridCol>
                <a:gridCol w="1294739">
                  <a:extLst>
                    <a:ext uri="{9D8B030D-6E8A-4147-A177-3AD203B41FA5}">
                      <a16:colId xmlns:a16="http://schemas.microsoft.com/office/drawing/2014/main" val="20001"/>
                    </a:ext>
                  </a:extLst>
                </a:gridCol>
                <a:gridCol w="1360151">
                  <a:extLst>
                    <a:ext uri="{9D8B030D-6E8A-4147-A177-3AD203B41FA5}">
                      <a16:colId xmlns:a16="http://schemas.microsoft.com/office/drawing/2014/main" val="20002"/>
                    </a:ext>
                  </a:extLst>
                </a:gridCol>
                <a:gridCol w="1360151">
                  <a:extLst>
                    <a:ext uri="{9D8B030D-6E8A-4147-A177-3AD203B41FA5}">
                      <a16:colId xmlns:a16="http://schemas.microsoft.com/office/drawing/2014/main" val="20003"/>
                    </a:ext>
                  </a:extLst>
                </a:gridCol>
                <a:gridCol w="1360151">
                  <a:extLst>
                    <a:ext uri="{9D8B030D-6E8A-4147-A177-3AD203B41FA5}">
                      <a16:colId xmlns:a16="http://schemas.microsoft.com/office/drawing/2014/main" val="20004"/>
                    </a:ext>
                  </a:extLst>
                </a:gridCol>
              </a:tblGrid>
              <a:tr h="141022">
                <a:tc rowSpan="3">
                  <a:txBody>
                    <a:bodyPr/>
                    <a:lstStyle/>
                    <a:p>
                      <a:pPr marL="14605" indent="-6350" algn="ctr">
                        <a:lnSpc>
                          <a:spcPct val="120000"/>
                        </a:lnSpc>
                        <a:spcAft>
                          <a:spcPts val="0"/>
                        </a:spcAft>
                      </a:pPr>
                      <a:r>
                        <a:rPr lang="id-ID" sz="1400" dirty="0">
                          <a:solidFill>
                            <a:srgbClr val="FFFF00"/>
                          </a:solidFill>
                          <a:latin typeface="Times New Roman"/>
                          <a:ea typeface="Calibri"/>
                          <a:cs typeface="Calibri"/>
                        </a:rPr>
                        <a:t>Kebutuhan</a:t>
                      </a:r>
                      <a:endParaRPr lang="id-ID" sz="1400" dirty="0">
                        <a:solidFill>
                          <a:srgbClr val="FFFF00"/>
                        </a:solidFill>
                        <a:latin typeface="Calibri"/>
                        <a:ea typeface="Calibri"/>
                        <a:cs typeface="Calibri"/>
                      </a:endParaRPr>
                    </a:p>
                  </a:txBody>
                  <a:tcPr marL="48076" marR="480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14605" indent="-6350" algn="ctr">
                        <a:lnSpc>
                          <a:spcPct val="120000"/>
                        </a:lnSpc>
                        <a:spcAft>
                          <a:spcPts val="0"/>
                        </a:spcAft>
                      </a:pPr>
                      <a:r>
                        <a:rPr lang="id-ID" sz="1400" dirty="0">
                          <a:solidFill>
                            <a:schemeClr val="tx1"/>
                          </a:solidFill>
                          <a:latin typeface="Times New Roman"/>
                          <a:ea typeface="Calibri"/>
                          <a:cs typeface="Calibri"/>
                        </a:rPr>
                        <a:t>Jenis Kelamin</a:t>
                      </a:r>
                      <a:endParaRPr lang="id-ID" sz="1400" dirty="0">
                        <a:solidFill>
                          <a:schemeClr val="tx1"/>
                        </a:solidFill>
                        <a:latin typeface="Calibri"/>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extLst>
                  <a:ext uri="{0D108BD9-81ED-4DB2-BD59-A6C34878D82A}">
                    <a16:rowId xmlns:a16="http://schemas.microsoft.com/office/drawing/2014/main" val="10000"/>
                  </a:ext>
                </a:extLst>
              </a:tr>
              <a:tr h="141022">
                <a:tc vMerge="1">
                  <a:txBody>
                    <a:bodyPr/>
                    <a:lstStyle/>
                    <a:p>
                      <a:endParaRPr lang="id-ID"/>
                    </a:p>
                  </a:txBody>
                  <a:tcPr/>
                </a:tc>
                <a:tc gridSpan="2">
                  <a:txBody>
                    <a:bodyPr/>
                    <a:lstStyle/>
                    <a:p>
                      <a:pPr marL="14605" indent="-6350" algn="ctr">
                        <a:lnSpc>
                          <a:spcPct val="120000"/>
                        </a:lnSpc>
                        <a:spcAft>
                          <a:spcPts val="0"/>
                        </a:spcAft>
                      </a:pPr>
                      <a:r>
                        <a:rPr lang="id-ID" sz="1400" dirty="0">
                          <a:solidFill>
                            <a:srgbClr val="FFFF00"/>
                          </a:solidFill>
                          <a:latin typeface="Times New Roman"/>
                          <a:ea typeface="Calibri"/>
                          <a:cs typeface="Calibri"/>
                        </a:rPr>
                        <a:t>Laki-laki</a:t>
                      </a:r>
                      <a:endParaRPr lang="id-ID" sz="1400" dirty="0">
                        <a:solidFill>
                          <a:srgbClr val="FFFF00"/>
                        </a:solidFill>
                        <a:latin typeface="Calibri"/>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id-ID"/>
                    </a:p>
                  </a:txBody>
                  <a:tcPr/>
                </a:tc>
                <a:tc gridSpan="2">
                  <a:txBody>
                    <a:bodyPr/>
                    <a:lstStyle/>
                    <a:p>
                      <a:pPr marL="14605" indent="-6350" algn="ctr">
                        <a:lnSpc>
                          <a:spcPct val="120000"/>
                        </a:lnSpc>
                        <a:spcAft>
                          <a:spcPts val="0"/>
                        </a:spcAft>
                      </a:pPr>
                      <a:r>
                        <a:rPr lang="id-ID" sz="1400" dirty="0">
                          <a:solidFill>
                            <a:srgbClr val="FFFF00"/>
                          </a:solidFill>
                          <a:latin typeface="Times New Roman"/>
                          <a:ea typeface="Calibri"/>
                          <a:cs typeface="Calibri"/>
                        </a:rPr>
                        <a:t>Perempuan</a:t>
                      </a:r>
                      <a:endParaRPr lang="id-ID" sz="1400" dirty="0">
                        <a:solidFill>
                          <a:srgbClr val="FFFF00"/>
                        </a:solidFill>
                        <a:latin typeface="Calibri"/>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id-ID"/>
                    </a:p>
                  </a:txBody>
                  <a:tcPr/>
                </a:tc>
                <a:extLst>
                  <a:ext uri="{0D108BD9-81ED-4DB2-BD59-A6C34878D82A}">
                    <a16:rowId xmlns:a16="http://schemas.microsoft.com/office/drawing/2014/main" val="10001"/>
                  </a:ext>
                </a:extLst>
              </a:tr>
              <a:tr h="423066">
                <a:tc vMerge="1">
                  <a:txBody>
                    <a:bodyPr/>
                    <a:lstStyle/>
                    <a:p>
                      <a:endParaRPr lang="id-ID"/>
                    </a:p>
                  </a:txBody>
                  <a:tcPr/>
                </a:tc>
                <a:tc>
                  <a:txBody>
                    <a:bodyPr/>
                    <a:lstStyle/>
                    <a:p>
                      <a:pPr marL="14605" indent="-6350" algn="ctr">
                        <a:lnSpc>
                          <a:spcPct val="120000"/>
                        </a:lnSpc>
                        <a:spcAft>
                          <a:spcPts val="0"/>
                        </a:spcAft>
                      </a:pPr>
                      <a:r>
                        <a:rPr lang="id-ID" sz="1400" dirty="0">
                          <a:solidFill>
                            <a:srgbClr val="FFFF00"/>
                          </a:solidFill>
                          <a:latin typeface="Times New Roman"/>
                          <a:ea typeface="Calibri"/>
                          <a:cs typeface="Calibri"/>
                        </a:rPr>
                        <a:t>Laki-laki Dewasa</a:t>
                      </a:r>
                      <a:endParaRPr lang="id-ID" sz="1400" dirty="0">
                        <a:solidFill>
                          <a:srgbClr val="FFFF00"/>
                        </a:solidFill>
                        <a:latin typeface="Calibri"/>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ctr">
                        <a:lnSpc>
                          <a:spcPct val="120000"/>
                        </a:lnSpc>
                        <a:spcAft>
                          <a:spcPts val="0"/>
                        </a:spcAft>
                      </a:pPr>
                      <a:r>
                        <a:rPr lang="id-ID" sz="1400" dirty="0">
                          <a:solidFill>
                            <a:srgbClr val="FFFF00"/>
                          </a:solidFill>
                          <a:latin typeface="Times New Roman"/>
                          <a:ea typeface="Calibri"/>
                          <a:cs typeface="Calibri"/>
                        </a:rPr>
                        <a:t>Laki-laki Anak-anak</a:t>
                      </a:r>
                      <a:endParaRPr lang="id-ID" sz="1400" dirty="0">
                        <a:solidFill>
                          <a:srgbClr val="FFFF00"/>
                        </a:solidFill>
                        <a:latin typeface="Calibri"/>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ctr">
                        <a:lnSpc>
                          <a:spcPct val="120000"/>
                        </a:lnSpc>
                        <a:spcAft>
                          <a:spcPts val="0"/>
                        </a:spcAft>
                      </a:pPr>
                      <a:r>
                        <a:rPr lang="id-ID" sz="1400">
                          <a:solidFill>
                            <a:srgbClr val="FFFF00"/>
                          </a:solidFill>
                          <a:latin typeface="Times New Roman"/>
                          <a:ea typeface="Calibri"/>
                          <a:cs typeface="Calibri"/>
                        </a:rPr>
                        <a:t>Perempuan Dewasa</a:t>
                      </a:r>
                      <a:endParaRPr lang="id-ID" sz="1400">
                        <a:solidFill>
                          <a:srgbClr val="FFFF00"/>
                        </a:solidFill>
                        <a:latin typeface="Calibri"/>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ctr">
                        <a:lnSpc>
                          <a:spcPct val="120000"/>
                        </a:lnSpc>
                        <a:spcAft>
                          <a:spcPts val="0"/>
                        </a:spcAft>
                      </a:pPr>
                      <a:r>
                        <a:rPr lang="id-ID" sz="1400">
                          <a:solidFill>
                            <a:srgbClr val="FFFF00"/>
                          </a:solidFill>
                          <a:latin typeface="Times New Roman"/>
                          <a:ea typeface="Calibri"/>
                          <a:cs typeface="Calibri"/>
                        </a:rPr>
                        <a:t>Anak-anak Perempuan</a:t>
                      </a:r>
                      <a:endParaRPr lang="id-ID" sz="1400">
                        <a:solidFill>
                          <a:srgbClr val="FFFF00"/>
                        </a:solidFill>
                        <a:latin typeface="Calibri"/>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41022">
                <a:tc>
                  <a:txBody>
                    <a:bodyPr/>
                    <a:lstStyle/>
                    <a:p>
                      <a:pPr marL="14605" indent="-6350" algn="just">
                        <a:lnSpc>
                          <a:spcPct val="120000"/>
                        </a:lnSpc>
                        <a:spcAft>
                          <a:spcPts val="0"/>
                        </a:spcAft>
                      </a:pPr>
                      <a:r>
                        <a:rPr lang="id-ID" sz="1400" b="1" dirty="0">
                          <a:solidFill>
                            <a:srgbClr val="FFFF00"/>
                          </a:solidFill>
                          <a:latin typeface="Times New Roman"/>
                          <a:ea typeface="Calibri"/>
                          <a:cs typeface="Calibri"/>
                        </a:rPr>
                        <a:t>Praktis</a:t>
                      </a:r>
                      <a:endParaRPr lang="id-ID" sz="1400" dirty="0">
                        <a:solidFill>
                          <a:srgbClr val="FFFF00"/>
                        </a:solidFill>
                        <a:latin typeface="Calibri"/>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dirty="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dirty="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53842">
                <a:tc>
                  <a:txBody>
                    <a:bodyPr/>
                    <a:lstStyle/>
                    <a:p>
                      <a:pPr marL="342900" lvl="0" indent="-342900" algn="l">
                        <a:lnSpc>
                          <a:spcPct val="120000"/>
                        </a:lnSpc>
                        <a:spcAft>
                          <a:spcPts val="0"/>
                        </a:spcAft>
                        <a:buFont typeface="Symbol"/>
                        <a:buChar char=""/>
                      </a:pPr>
                      <a:r>
                        <a:rPr lang="id-ID" sz="1400">
                          <a:solidFill>
                            <a:srgbClr val="FFFF00"/>
                          </a:solidFill>
                          <a:latin typeface="Times New Roman"/>
                          <a:ea typeface="Calibri"/>
                          <a:cs typeface="Calibri"/>
                        </a:rPr>
                        <a:t>sumber air bersih, </a:t>
                      </a:r>
                      <a:endParaRPr lang="id-ID" sz="1400">
                        <a:solidFill>
                          <a:srgbClr val="FFFF00"/>
                        </a:solidFill>
                        <a:latin typeface="Calibri"/>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dirty="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dirty="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53842">
                <a:tc>
                  <a:txBody>
                    <a:bodyPr/>
                    <a:lstStyle/>
                    <a:p>
                      <a:pPr marL="342900" lvl="0" indent="-342900" algn="l">
                        <a:lnSpc>
                          <a:spcPct val="120000"/>
                        </a:lnSpc>
                        <a:spcAft>
                          <a:spcPts val="0"/>
                        </a:spcAft>
                        <a:buFont typeface="Symbol"/>
                        <a:buChar char=""/>
                      </a:pPr>
                      <a:r>
                        <a:rPr lang="id-ID" sz="1400">
                          <a:solidFill>
                            <a:srgbClr val="FFFF00"/>
                          </a:solidFill>
                          <a:latin typeface="Times New Roman"/>
                          <a:ea typeface="Calibri"/>
                          <a:cs typeface="Calibri"/>
                        </a:rPr>
                        <a:t>makanan, </a:t>
                      </a:r>
                      <a:endParaRPr lang="id-ID" sz="1400">
                        <a:solidFill>
                          <a:srgbClr val="FFFF00"/>
                        </a:solidFill>
                        <a:latin typeface="Calibri"/>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dirty="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dirty="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07685">
                <a:tc>
                  <a:txBody>
                    <a:bodyPr/>
                    <a:lstStyle/>
                    <a:p>
                      <a:pPr marL="342900" lvl="0" indent="-342900" algn="l">
                        <a:lnSpc>
                          <a:spcPct val="120000"/>
                        </a:lnSpc>
                        <a:spcAft>
                          <a:spcPts val="0"/>
                        </a:spcAft>
                        <a:buFont typeface="Symbol"/>
                        <a:buChar char=""/>
                      </a:pPr>
                      <a:r>
                        <a:rPr lang="id-ID" sz="1400">
                          <a:solidFill>
                            <a:srgbClr val="FFFF00"/>
                          </a:solidFill>
                          <a:latin typeface="Times New Roman"/>
                          <a:ea typeface="Calibri"/>
                          <a:cs typeface="Calibri"/>
                        </a:rPr>
                        <a:t>pemeliharaan kesehatan </a:t>
                      </a:r>
                      <a:endParaRPr lang="id-ID" sz="1400">
                        <a:solidFill>
                          <a:srgbClr val="FFFF00"/>
                        </a:solidFill>
                        <a:latin typeface="Calibri"/>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dirty="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dirty="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dirty="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61527">
                <a:tc>
                  <a:txBody>
                    <a:bodyPr/>
                    <a:lstStyle/>
                    <a:p>
                      <a:pPr marL="342900" lvl="0" indent="-342900" algn="l">
                        <a:lnSpc>
                          <a:spcPct val="120000"/>
                        </a:lnSpc>
                        <a:spcAft>
                          <a:spcPts val="0"/>
                        </a:spcAft>
                        <a:buFont typeface="Symbol"/>
                        <a:buChar char=""/>
                      </a:pPr>
                      <a:r>
                        <a:rPr lang="id-ID" sz="1400">
                          <a:solidFill>
                            <a:srgbClr val="FFFF00"/>
                          </a:solidFill>
                          <a:latin typeface="Times New Roman"/>
                          <a:ea typeface="Calibri"/>
                          <a:cs typeface="Calibri"/>
                        </a:rPr>
                        <a:t>penghasilan tunai untuk kebutuhan rumahtangga, </a:t>
                      </a:r>
                      <a:endParaRPr lang="id-ID" sz="1400">
                        <a:solidFill>
                          <a:srgbClr val="FFFF00"/>
                        </a:solidFill>
                        <a:latin typeface="Calibri"/>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dirty="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dirty="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dirty="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dirty="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07685">
                <a:tc>
                  <a:txBody>
                    <a:bodyPr/>
                    <a:lstStyle/>
                    <a:p>
                      <a:pPr marL="342900" lvl="0" indent="-342900" algn="l">
                        <a:lnSpc>
                          <a:spcPct val="120000"/>
                        </a:lnSpc>
                        <a:spcAft>
                          <a:spcPts val="0"/>
                        </a:spcAft>
                        <a:buFont typeface="Symbol"/>
                        <a:buChar char=""/>
                      </a:pPr>
                      <a:r>
                        <a:rPr lang="id-ID" sz="1400">
                          <a:solidFill>
                            <a:srgbClr val="FFFF00"/>
                          </a:solidFill>
                          <a:latin typeface="Times New Roman"/>
                          <a:ea typeface="Calibri"/>
                          <a:cs typeface="Calibri"/>
                        </a:rPr>
                        <a:t>pelayanan dasar perumahan</a:t>
                      </a:r>
                      <a:endParaRPr lang="id-ID" sz="1400">
                        <a:solidFill>
                          <a:srgbClr val="FFFF00"/>
                        </a:solidFill>
                        <a:latin typeface="Calibri"/>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dirty="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dirty="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dirty="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41022">
                <a:tc>
                  <a:txBody>
                    <a:bodyPr/>
                    <a:lstStyle/>
                    <a:p>
                      <a:pPr marL="342900" lvl="0" indent="-342900" algn="l">
                        <a:lnSpc>
                          <a:spcPct val="120000"/>
                        </a:lnSpc>
                        <a:spcAft>
                          <a:spcPts val="0"/>
                        </a:spcAft>
                        <a:buFont typeface="Symbol"/>
                        <a:buChar char=""/>
                      </a:pPr>
                      <a:r>
                        <a:rPr lang="id-ID" sz="1400">
                          <a:solidFill>
                            <a:srgbClr val="FFFF00"/>
                          </a:solidFill>
                          <a:latin typeface="Times New Roman"/>
                          <a:ea typeface="Calibri"/>
                          <a:cs typeface="Calibri"/>
                        </a:rPr>
                        <a:t>pendidikan</a:t>
                      </a:r>
                      <a:endParaRPr lang="id-ID" sz="1400">
                        <a:solidFill>
                          <a:srgbClr val="FFFF00"/>
                        </a:solidFill>
                        <a:latin typeface="Calibri"/>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dirty="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41022">
                <a:tc>
                  <a:txBody>
                    <a:bodyPr/>
                    <a:lstStyle/>
                    <a:p>
                      <a:pPr marL="14605" indent="-6350" algn="just">
                        <a:lnSpc>
                          <a:spcPct val="120000"/>
                        </a:lnSpc>
                        <a:spcAft>
                          <a:spcPts val="0"/>
                        </a:spcAft>
                      </a:pPr>
                      <a:r>
                        <a:rPr lang="id-ID" sz="1400">
                          <a:solidFill>
                            <a:srgbClr val="FFFF00"/>
                          </a:solidFill>
                          <a:latin typeface="Times New Roman"/>
                          <a:ea typeface="Calibri"/>
                          <a:cs typeface="Calibri"/>
                        </a:rPr>
                        <a:t>Dll</a:t>
                      </a:r>
                      <a:endParaRPr lang="id-ID" sz="1400">
                        <a:solidFill>
                          <a:srgbClr val="FFFF00"/>
                        </a:solidFill>
                        <a:latin typeface="Calibri"/>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dirty="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dirty="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41022">
                <a:tc>
                  <a:txBody>
                    <a:bodyPr/>
                    <a:lstStyle/>
                    <a:p>
                      <a:pPr marL="14605" indent="-6350" algn="just">
                        <a:lnSpc>
                          <a:spcPct val="120000"/>
                        </a:lnSpc>
                        <a:spcAft>
                          <a:spcPts val="0"/>
                        </a:spcAft>
                      </a:pPr>
                      <a:r>
                        <a:rPr lang="id-ID" sz="1400" b="1">
                          <a:solidFill>
                            <a:srgbClr val="FFFF00"/>
                          </a:solidFill>
                          <a:latin typeface="Times New Roman"/>
                          <a:ea typeface="Calibri"/>
                          <a:cs typeface="Calibri"/>
                        </a:rPr>
                        <a:t>Strategis</a:t>
                      </a:r>
                      <a:endParaRPr lang="id-ID" sz="1400">
                        <a:solidFill>
                          <a:srgbClr val="FFFF00"/>
                        </a:solidFill>
                        <a:latin typeface="Calibri"/>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dirty="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41022">
                <a:tc>
                  <a:txBody>
                    <a:bodyPr/>
                    <a:lstStyle/>
                    <a:p>
                      <a:pPr marL="342900" lvl="0" indent="-342900" algn="l">
                        <a:lnSpc>
                          <a:spcPct val="120000"/>
                        </a:lnSpc>
                        <a:spcAft>
                          <a:spcPts val="0"/>
                        </a:spcAft>
                        <a:buFont typeface="Symbol"/>
                        <a:buChar char=""/>
                      </a:pPr>
                      <a:r>
                        <a:rPr lang="id-ID" sz="1400">
                          <a:solidFill>
                            <a:srgbClr val="FFFF00"/>
                          </a:solidFill>
                          <a:latin typeface="Times New Roman"/>
                          <a:ea typeface="Calibri"/>
                          <a:cs typeface="Calibri"/>
                        </a:rPr>
                        <a:t>hak-hak legal</a:t>
                      </a:r>
                      <a:endParaRPr lang="id-ID" sz="1400">
                        <a:solidFill>
                          <a:srgbClr val="FFFF00"/>
                        </a:solidFill>
                        <a:latin typeface="Calibri"/>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dirty="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82044">
                <a:tc>
                  <a:txBody>
                    <a:bodyPr/>
                    <a:lstStyle/>
                    <a:p>
                      <a:pPr marL="342900" lvl="0" indent="-342900" algn="l">
                        <a:lnSpc>
                          <a:spcPct val="120000"/>
                        </a:lnSpc>
                        <a:spcAft>
                          <a:spcPts val="0"/>
                        </a:spcAft>
                        <a:buFont typeface="Symbol"/>
                        <a:buChar char=""/>
                      </a:pPr>
                      <a:r>
                        <a:rPr lang="id-ID" sz="1400">
                          <a:solidFill>
                            <a:srgbClr val="FFFF00"/>
                          </a:solidFill>
                          <a:latin typeface="Times New Roman"/>
                          <a:ea typeface="Calibri"/>
                          <a:cs typeface="Calibri"/>
                        </a:rPr>
                        <a:t>penghapusan tindak kekerasan</a:t>
                      </a:r>
                      <a:endParaRPr lang="id-ID" sz="1400">
                        <a:solidFill>
                          <a:srgbClr val="FFFF00"/>
                        </a:solidFill>
                        <a:latin typeface="Calibri"/>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dirty="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82044">
                <a:tc>
                  <a:txBody>
                    <a:bodyPr/>
                    <a:lstStyle/>
                    <a:p>
                      <a:pPr marL="342900" lvl="0" indent="-342900" algn="l">
                        <a:lnSpc>
                          <a:spcPct val="120000"/>
                        </a:lnSpc>
                        <a:spcAft>
                          <a:spcPts val="0"/>
                        </a:spcAft>
                        <a:buFont typeface="Symbol"/>
                        <a:buChar char=""/>
                      </a:pPr>
                      <a:r>
                        <a:rPr lang="id-ID" sz="1400">
                          <a:solidFill>
                            <a:srgbClr val="FFFF00"/>
                          </a:solidFill>
                          <a:latin typeface="Times New Roman"/>
                          <a:ea typeface="Calibri"/>
                          <a:cs typeface="Calibri"/>
                        </a:rPr>
                        <a:t>upah yang sama/ setara, </a:t>
                      </a:r>
                      <a:endParaRPr lang="id-ID" sz="1400">
                        <a:solidFill>
                          <a:srgbClr val="FFFF00"/>
                        </a:solidFill>
                        <a:latin typeface="Calibri"/>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dirty="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82044">
                <a:tc>
                  <a:txBody>
                    <a:bodyPr/>
                    <a:lstStyle/>
                    <a:p>
                      <a:pPr marL="342900" lvl="0" indent="-342900" algn="l">
                        <a:lnSpc>
                          <a:spcPct val="120000"/>
                        </a:lnSpc>
                        <a:spcAft>
                          <a:spcPts val="0"/>
                        </a:spcAft>
                        <a:buFont typeface="Symbol"/>
                        <a:buChar char=""/>
                      </a:pPr>
                      <a:r>
                        <a:rPr lang="id-ID" sz="1400">
                          <a:solidFill>
                            <a:srgbClr val="FFFF00"/>
                          </a:solidFill>
                          <a:latin typeface="Times New Roman"/>
                          <a:ea typeface="Calibri"/>
                          <a:cs typeface="Calibri"/>
                        </a:rPr>
                        <a:t>kesetaraan dalam memiliki properti</a:t>
                      </a:r>
                      <a:endParaRPr lang="id-ID" sz="1400">
                        <a:solidFill>
                          <a:srgbClr val="FFFF00"/>
                        </a:solidFill>
                        <a:latin typeface="Calibri"/>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dirty="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282044">
                <a:tc>
                  <a:txBody>
                    <a:bodyPr/>
                    <a:lstStyle/>
                    <a:p>
                      <a:pPr marL="342900" lvl="0" indent="-342900" algn="l">
                        <a:lnSpc>
                          <a:spcPct val="120000"/>
                        </a:lnSpc>
                        <a:spcAft>
                          <a:spcPts val="0"/>
                        </a:spcAft>
                        <a:buFont typeface="Symbol"/>
                        <a:buChar char=""/>
                      </a:pPr>
                      <a:r>
                        <a:rPr lang="id-ID" sz="1400">
                          <a:solidFill>
                            <a:srgbClr val="FFFF00"/>
                          </a:solidFill>
                          <a:latin typeface="Times New Roman"/>
                          <a:ea typeface="Calibri"/>
                          <a:cs typeface="Calibri"/>
                        </a:rPr>
                        <a:t>akses untuk mendapatkan kredit</a:t>
                      </a:r>
                      <a:endParaRPr lang="id-ID" sz="1400">
                        <a:solidFill>
                          <a:srgbClr val="FFFF00"/>
                        </a:solidFill>
                        <a:latin typeface="Calibri"/>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dirty="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141022">
                <a:tc>
                  <a:txBody>
                    <a:bodyPr/>
                    <a:lstStyle/>
                    <a:p>
                      <a:pPr marL="342900" lvl="0" indent="-342900" algn="l">
                        <a:lnSpc>
                          <a:spcPct val="120000"/>
                        </a:lnSpc>
                        <a:spcAft>
                          <a:spcPts val="0"/>
                        </a:spcAft>
                        <a:buFont typeface="Symbol"/>
                        <a:buChar char=""/>
                      </a:pPr>
                      <a:r>
                        <a:rPr lang="id-ID" sz="1400">
                          <a:solidFill>
                            <a:srgbClr val="FFFF00"/>
                          </a:solidFill>
                          <a:latin typeface="Times New Roman"/>
                          <a:ea typeface="Calibri"/>
                          <a:cs typeface="Calibri"/>
                        </a:rPr>
                        <a:t>dll</a:t>
                      </a:r>
                      <a:endParaRPr lang="id-ID" sz="1400">
                        <a:solidFill>
                          <a:srgbClr val="FFFF00"/>
                        </a:solidFill>
                        <a:latin typeface="Calibri"/>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400" dirty="0">
                        <a:solidFill>
                          <a:srgbClr val="FFFF00"/>
                        </a:solidFill>
                        <a:latin typeface="Times New Roman"/>
                        <a:ea typeface="Calibri"/>
                        <a:cs typeface="Calibri"/>
                      </a:endParaRPr>
                    </a:p>
                  </a:txBody>
                  <a:tcPr marL="48076" marR="480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bl>
          </a:graphicData>
        </a:graphic>
      </p:graphicFrame>
    </p:spTree>
    <p:extLst>
      <p:ext uri="{BB962C8B-B14F-4D97-AF65-F5344CB8AC3E}">
        <p14:creationId xmlns:p14="http://schemas.microsoft.com/office/powerpoint/2010/main" val="30694344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58" y="357166"/>
            <a:ext cx="8501122" cy="6000792"/>
          </a:xfrm>
        </p:spPr>
        <p:txBody>
          <a:bodyPr/>
          <a:lstStyle/>
          <a:p>
            <a:pPr lvl="0"/>
            <a:r>
              <a:rPr lang="id-ID" sz="2000" dirty="0">
                <a:solidFill>
                  <a:schemeClr val="tx1"/>
                </a:solidFill>
                <a:latin typeface="+mn-lt"/>
                <a:ea typeface="+mn-ea"/>
                <a:cs typeface="+mn-cs"/>
              </a:rPr>
              <a:t>Alat 3 :Pemisahan data/informasi berdasarkan jenis kelamin tentang kontrol atas sumberdaya dan pengambilan keputusan dalam rumahtangga (alokasi sumberdaya intra-rumahtangga dan kekuasaan dalam pengambilan keputusan dalam rumahtangga). Alat ini digunakan untuk menemukan siapa yang mengontrol sumberdaya dalam rumahtangga, siapa yang mengambil keputusan penggunaan sumberdaya dan bagaimana keputusan itu dibuat. </a:t>
            </a:r>
          </a:p>
          <a:p>
            <a:pPr lvl="0"/>
            <a:r>
              <a:rPr lang="id-ID" sz="2000" dirty="0">
                <a:solidFill>
                  <a:schemeClr val="tx1"/>
                </a:solidFill>
                <a:latin typeface="+mn-lt"/>
                <a:ea typeface="+mn-ea"/>
                <a:cs typeface="+mn-cs"/>
              </a:rPr>
              <a:t>Alat 4 :Menyeimbangkan peran gender antara laki-laki dan perempuan dalam mengelola tugas-tugas produktif, reproduktif dan kemasyarakatan mereka. Perlu juga diidentifikasi apakah suatu intervensi yang direncanakan akan meningkatkan beban kerja perempuan atau menambah penderitaan kaum perempuan. </a:t>
            </a:r>
          </a:p>
          <a:p>
            <a:pPr lvl="0"/>
            <a:r>
              <a:rPr lang="id-ID" sz="2000" dirty="0">
                <a:solidFill>
                  <a:schemeClr val="tx1"/>
                </a:solidFill>
                <a:latin typeface="+mn-lt"/>
                <a:ea typeface="+mn-ea"/>
                <a:cs typeface="+mn-cs"/>
              </a:rPr>
              <a:t>Alat 5 :Matriks Kebijakan WID (Women In Development) dan GAD (Gender And Development) yang akan memberikan masukan untuk pengarusutamaan gender. </a:t>
            </a:r>
          </a:p>
          <a:p>
            <a:endParaRPr lang="id-ID" sz="2000" dirty="0"/>
          </a:p>
        </p:txBody>
      </p:sp>
    </p:spTree>
    <p:extLst>
      <p:ext uri="{BB962C8B-B14F-4D97-AF65-F5344CB8AC3E}">
        <p14:creationId xmlns:p14="http://schemas.microsoft.com/office/powerpoint/2010/main" val="19095647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58204" cy="654032"/>
          </a:xfrm>
        </p:spPr>
        <p:txBody>
          <a:bodyPr/>
          <a:lstStyle/>
          <a:p>
            <a:r>
              <a:rPr lang="id-ID" dirty="0">
                <a:solidFill>
                  <a:schemeClr val="tx2"/>
                </a:solidFill>
                <a:latin typeface="+mj-lt"/>
                <a:ea typeface="+mj-ea"/>
                <a:cs typeface="+mj-cs"/>
              </a:rPr>
              <a:t>Alat 6 :Pelibatan stakeholder </a:t>
            </a:r>
            <a:endParaRPr lang="id-ID" dirty="0"/>
          </a:p>
        </p:txBody>
      </p:sp>
      <p:graphicFrame>
        <p:nvGraphicFramePr>
          <p:cNvPr id="6" name="Table 5"/>
          <p:cNvGraphicFramePr>
            <a:graphicFrameLocks noGrp="1"/>
          </p:cNvGraphicFramePr>
          <p:nvPr/>
        </p:nvGraphicFramePr>
        <p:xfrm>
          <a:off x="571472" y="1142984"/>
          <a:ext cx="8358244" cy="4410964"/>
        </p:xfrm>
        <a:graphic>
          <a:graphicData uri="http://schemas.openxmlformats.org/drawingml/2006/table">
            <a:tbl>
              <a:tblPr/>
              <a:tblGrid>
                <a:gridCol w="2697559">
                  <a:extLst>
                    <a:ext uri="{9D8B030D-6E8A-4147-A177-3AD203B41FA5}">
                      <a16:colId xmlns:a16="http://schemas.microsoft.com/office/drawing/2014/main" val="20000"/>
                    </a:ext>
                  </a:extLst>
                </a:gridCol>
                <a:gridCol w="869225">
                  <a:extLst>
                    <a:ext uri="{9D8B030D-6E8A-4147-A177-3AD203B41FA5}">
                      <a16:colId xmlns:a16="http://schemas.microsoft.com/office/drawing/2014/main" val="20001"/>
                    </a:ext>
                  </a:extLst>
                </a:gridCol>
                <a:gridCol w="1095979">
                  <a:extLst>
                    <a:ext uri="{9D8B030D-6E8A-4147-A177-3AD203B41FA5}">
                      <a16:colId xmlns:a16="http://schemas.microsoft.com/office/drawing/2014/main" val="20002"/>
                    </a:ext>
                  </a:extLst>
                </a:gridCol>
                <a:gridCol w="1231827">
                  <a:extLst>
                    <a:ext uri="{9D8B030D-6E8A-4147-A177-3AD203B41FA5}">
                      <a16:colId xmlns:a16="http://schemas.microsoft.com/office/drawing/2014/main" val="20003"/>
                    </a:ext>
                  </a:extLst>
                </a:gridCol>
                <a:gridCol w="1231827">
                  <a:extLst>
                    <a:ext uri="{9D8B030D-6E8A-4147-A177-3AD203B41FA5}">
                      <a16:colId xmlns:a16="http://schemas.microsoft.com/office/drawing/2014/main" val="20004"/>
                    </a:ext>
                  </a:extLst>
                </a:gridCol>
                <a:gridCol w="1231827">
                  <a:extLst>
                    <a:ext uri="{9D8B030D-6E8A-4147-A177-3AD203B41FA5}">
                      <a16:colId xmlns:a16="http://schemas.microsoft.com/office/drawing/2014/main" val="20005"/>
                    </a:ext>
                  </a:extLst>
                </a:gridCol>
              </a:tblGrid>
              <a:tr h="0">
                <a:tc rowSpan="3">
                  <a:txBody>
                    <a:bodyPr/>
                    <a:lstStyle/>
                    <a:p>
                      <a:pPr marL="14605" indent="-6350" algn="ctr">
                        <a:lnSpc>
                          <a:spcPct val="120000"/>
                        </a:lnSpc>
                        <a:spcAft>
                          <a:spcPts val="0"/>
                        </a:spcAft>
                      </a:pPr>
                      <a:r>
                        <a:rPr lang="id-ID" sz="1600" dirty="0">
                          <a:solidFill>
                            <a:schemeClr val="tx1"/>
                          </a:solidFill>
                          <a:latin typeface="Times New Roman"/>
                          <a:ea typeface="Calibri"/>
                          <a:cs typeface="Calibri"/>
                        </a:rPr>
                        <a:t>Peran</a:t>
                      </a:r>
                      <a:endParaRPr lang="id-ID" sz="1600" dirty="0">
                        <a:solidFill>
                          <a:schemeClr val="tx1"/>
                        </a:solidFill>
                        <a:latin typeface="Calibri"/>
                        <a:ea typeface="Calibri"/>
                        <a:cs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14605" indent="-6350" algn="ctr">
                        <a:lnSpc>
                          <a:spcPct val="120000"/>
                        </a:lnSpc>
                        <a:spcAft>
                          <a:spcPts val="0"/>
                        </a:spcAft>
                      </a:pPr>
                      <a:endParaRPr lang="id-ID" sz="1600">
                        <a:solidFill>
                          <a:schemeClr val="tx1"/>
                        </a:solidFill>
                        <a:latin typeface="Times New Roman"/>
                        <a:ea typeface="Calibri"/>
                        <a:cs typeface="Calibri"/>
                      </a:endParaRPr>
                    </a:p>
                    <a:p>
                      <a:pPr marL="14605" indent="-6350" algn="ctr">
                        <a:lnSpc>
                          <a:spcPct val="120000"/>
                        </a:lnSpc>
                        <a:spcAft>
                          <a:spcPts val="0"/>
                        </a:spcAft>
                      </a:pPr>
                      <a:r>
                        <a:rPr lang="id-ID" sz="1600">
                          <a:solidFill>
                            <a:schemeClr val="tx1"/>
                          </a:solidFill>
                          <a:latin typeface="Times New Roman"/>
                          <a:ea typeface="Calibri"/>
                          <a:cs typeface="Calibri"/>
                        </a:rPr>
                        <a:t>Jawaban </a:t>
                      </a:r>
                      <a:endParaRPr lang="id-ID" sz="1600">
                        <a:solidFill>
                          <a:schemeClr val="tx1"/>
                        </a:solidFill>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14605" indent="-6350" algn="ctr">
                        <a:lnSpc>
                          <a:spcPct val="120000"/>
                        </a:lnSpc>
                        <a:spcAft>
                          <a:spcPts val="0"/>
                        </a:spcAft>
                      </a:pPr>
                      <a:r>
                        <a:rPr lang="id-ID" sz="1600">
                          <a:solidFill>
                            <a:srgbClr val="000000"/>
                          </a:solidFill>
                          <a:latin typeface="Times New Roman"/>
                          <a:ea typeface="Calibri"/>
                          <a:cs typeface="Calibri"/>
                        </a:rPr>
                        <a:t>Jenis Kelamin</a:t>
                      </a:r>
                      <a:endParaRPr lang="id-ID" sz="1600">
                        <a:solidFill>
                          <a:srgbClr val="000000"/>
                        </a:solidFill>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extLst>
                  <a:ext uri="{0D108BD9-81ED-4DB2-BD59-A6C34878D82A}">
                    <a16:rowId xmlns:a16="http://schemas.microsoft.com/office/drawing/2014/main" val="10000"/>
                  </a:ext>
                </a:extLst>
              </a:tr>
              <a:tr h="0">
                <a:tc vMerge="1">
                  <a:txBody>
                    <a:bodyPr/>
                    <a:lstStyle/>
                    <a:p>
                      <a:endParaRPr lang="id-ID"/>
                    </a:p>
                  </a:txBody>
                  <a:tcPr/>
                </a:tc>
                <a:tc vMerge="1">
                  <a:txBody>
                    <a:bodyPr/>
                    <a:lstStyle/>
                    <a:p>
                      <a:endParaRPr lang="id-ID"/>
                    </a:p>
                  </a:txBody>
                  <a:tcPr/>
                </a:tc>
                <a:tc gridSpan="2">
                  <a:txBody>
                    <a:bodyPr/>
                    <a:lstStyle/>
                    <a:p>
                      <a:pPr marL="14605" indent="-6350" algn="ctr">
                        <a:lnSpc>
                          <a:spcPct val="120000"/>
                        </a:lnSpc>
                        <a:spcAft>
                          <a:spcPts val="0"/>
                        </a:spcAft>
                      </a:pPr>
                      <a:r>
                        <a:rPr lang="id-ID" sz="1600">
                          <a:solidFill>
                            <a:schemeClr val="tx1"/>
                          </a:solidFill>
                          <a:latin typeface="Times New Roman"/>
                          <a:ea typeface="Calibri"/>
                          <a:cs typeface="Calibri"/>
                        </a:rPr>
                        <a:t>Laki-laki</a:t>
                      </a:r>
                      <a:endParaRPr lang="id-ID" sz="1600">
                        <a:solidFill>
                          <a:schemeClr val="tx1"/>
                        </a:solidFill>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id-ID"/>
                    </a:p>
                  </a:txBody>
                  <a:tcPr/>
                </a:tc>
                <a:tc gridSpan="2">
                  <a:txBody>
                    <a:bodyPr/>
                    <a:lstStyle/>
                    <a:p>
                      <a:pPr marL="14605" indent="-6350" algn="ctr">
                        <a:lnSpc>
                          <a:spcPct val="120000"/>
                        </a:lnSpc>
                        <a:spcAft>
                          <a:spcPts val="0"/>
                        </a:spcAft>
                      </a:pPr>
                      <a:r>
                        <a:rPr lang="id-ID" sz="1600">
                          <a:solidFill>
                            <a:schemeClr val="tx1"/>
                          </a:solidFill>
                          <a:latin typeface="Times New Roman"/>
                          <a:ea typeface="Calibri"/>
                          <a:cs typeface="Calibri"/>
                        </a:rPr>
                        <a:t>Perempuan</a:t>
                      </a:r>
                      <a:endParaRPr lang="id-ID" sz="1600">
                        <a:solidFill>
                          <a:schemeClr val="tx1"/>
                        </a:solidFill>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id-ID"/>
                    </a:p>
                  </a:txBody>
                  <a:tcPr/>
                </a:tc>
                <a:extLst>
                  <a:ext uri="{0D108BD9-81ED-4DB2-BD59-A6C34878D82A}">
                    <a16:rowId xmlns:a16="http://schemas.microsoft.com/office/drawing/2014/main" val="10001"/>
                  </a:ext>
                </a:extLst>
              </a:tr>
              <a:tr h="0">
                <a:tc vMerge="1">
                  <a:txBody>
                    <a:bodyPr/>
                    <a:lstStyle/>
                    <a:p>
                      <a:endParaRPr lang="id-ID"/>
                    </a:p>
                  </a:txBody>
                  <a:tcPr/>
                </a:tc>
                <a:tc vMerge="1">
                  <a:txBody>
                    <a:bodyPr/>
                    <a:lstStyle/>
                    <a:p>
                      <a:endParaRPr lang="id-ID"/>
                    </a:p>
                  </a:txBody>
                  <a:tcPr/>
                </a:tc>
                <a:tc>
                  <a:txBody>
                    <a:bodyPr/>
                    <a:lstStyle/>
                    <a:p>
                      <a:pPr marL="14605" indent="-6350" algn="ctr">
                        <a:lnSpc>
                          <a:spcPct val="120000"/>
                        </a:lnSpc>
                        <a:spcAft>
                          <a:spcPts val="0"/>
                        </a:spcAft>
                      </a:pPr>
                      <a:r>
                        <a:rPr lang="id-ID" sz="1600">
                          <a:solidFill>
                            <a:schemeClr val="tx1"/>
                          </a:solidFill>
                          <a:latin typeface="Times New Roman"/>
                          <a:ea typeface="Calibri"/>
                          <a:cs typeface="Calibri"/>
                        </a:rPr>
                        <a:t>Laki-laki Dewasa</a:t>
                      </a:r>
                      <a:endParaRPr lang="id-ID" sz="1600">
                        <a:solidFill>
                          <a:schemeClr val="tx1"/>
                        </a:solidFill>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ctr">
                        <a:lnSpc>
                          <a:spcPct val="120000"/>
                        </a:lnSpc>
                        <a:spcAft>
                          <a:spcPts val="0"/>
                        </a:spcAft>
                      </a:pPr>
                      <a:r>
                        <a:rPr lang="id-ID" sz="1600">
                          <a:solidFill>
                            <a:schemeClr val="tx1"/>
                          </a:solidFill>
                          <a:latin typeface="Times New Roman"/>
                          <a:ea typeface="Calibri"/>
                          <a:cs typeface="Calibri"/>
                        </a:rPr>
                        <a:t>Laki-laki Anak-anak</a:t>
                      </a:r>
                      <a:endParaRPr lang="id-ID" sz="1600">
                        <a:solidFill>
                          <a:schemeClr val="tx1"/>
                        </a:solidFill>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ctr">
                        <a:lnSpc>
                          <a:spcPct val="120000"/>
                        </a:lnSpc>
                        <a:spcAft>
                          <a:spcPts val="0"/>
                        </a:spcAft>
                      </a:pPr>
                      <a:r>
                        <a:rPr lang="id-ID" sz="1600">
                          <a:solidFill>
                            <a:schemeClr val="tx1"/>
                          </a:solidFill>
                          <a:latin typeface="Times New Roman"/>
                          <a:ea typeface="Calibri"/>
                          <a:cs typeface="Calibri"/>
                        </a:rPr>
                        <a:t>Perempuan Dewasa</a:t>
                      </a:r>
                      <a:endParaRPr lang="id-ID" sz="1600">
                        <a:solidFill>
                          <a:schemeClr val="tx1"/>
                        </a:solidFill>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ctr">
                        <a:lnSpc>
                          <a:spcPct val="120000"/>
                        </a:lnSpc>
                        <a:spcAft>
                          <a:spcPts val="0"/>
                        </a:spcAft>
                      </a:pPr>
                      <a:r>
                        <a:rPr lang="id-ID" sz="1600">
                          <a:solidFill>
                            <a:schemeClr val="tx1"/>
                          </a:solidFill>
                          <a:latin typeface="Times New Roman"/>
                          <a:ea typeface="Calibri"/>
                          <a:cs typeface="Calibri"/>
                        </a:rPr>
                        <a:t>Anak-anak Perempuan</a:t>
                      </a:r>
                      <a:endParaRPr lang="id-ID" sz="1600">
                        <a:solidFill>
                          <a:schemeClr val="tx1"/>
                        </a:solidFill>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marL="14605" indent="-6350" algn="just">
                        <a:lnSpc>
                          <a:spcPct val="120000"/>
                        </a:lnSpc>
                        <a:spcAft>
                          <a:spcPts val="0"/>
                        </a:spcAft>
                      </a:pPr>
                      <a:r>
                        <a:rPr lang="id-ID" sz="1600" dirty="0">
                          <a:solidFill>
                            <a:schemeClr val="tx1"/>
                          </a:solidFill>
                          <a:latin typeface="Times New Roman"/>
                          <a:ea typeface="Calibri"/>
                          <a:cs typeface="Calibri"/>
                        </a:rPr>
                        <a:t>Produktif</a:t>
                      </a:r>
                      <a:endParaRPr lang="id-ID" sz="1600" dirty="0">
                        <a:solidFill>
                          <a:schemeClr val="tx1"/>
                        </a:solidFill>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marL="14605" indent="-6350" algn="just">
                        <a:lnSpc>
                          <a:spcPct val="120000"/>
                        </a:lnSpc>
                        <a:spcAft>
                          <a:spcPts val="0"/>
                        </a:spcAft>
                      </a:pPr>
                      <a:r>
                        <a:rPr lang="id-ID" sz="1600" dirty="0">
                          <a:solidFill>
                            <a:schemeClr val="tx1"/>
                          </a:solidFill>
                          <a:latin typeface="Times New Roman"/>
                          <a:ea typeface="Calibri"/>
                          <a:cs typeface="Calibri"/>
                        </a:rPr>
                        <a:t>Reproduktif</a:t>
                      </a:r>
                      <a:endParaRPr lang="id-ID" sz="1600" dirty="0">
                        <a:solidFill>
                          <a:schemeClr val="tx1"/>
                        </a:solidFill>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dirty="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dirty="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dirty="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dirty="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dirty="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marL="14605" indent="-6350" algn="just">
                        <a:lnSpc>
                          <a:spcPct val="120000"/>
                        </a:lnSpc>
                        <a:spcAft>
                          <a:spcPts val="0"/>
                        </a:spcAft>
                      </a:pPr>
                      <a:r>
                        <a:rPr lang="id-ID" sz="1600">
                          <a:solidFill>
                            <a:schemeClr val="tx1"/>
                          </a:solidFill>
                          <a:latin typeface="Times New Roman"/>
                          <a:ea typeface="Calibri"/>
                          <a:cs typeface="Calibri"/>
                        </a:rPr>
                        <a:t>Kemasyarakatan/Kerja Sosial</a:t>
                      </a:r>
                      <a:endParaRPr lang="id-ID" sz="1600">
                        <a:solidFill>
                          <a:schemeClr val="tx1"/>
                        </a:solidFill>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dirty="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marL="14605" indent="-6350" algn="just">
                        <a:lnSpc>
                          <a:spcPct val="120000"/>
                        </a:lnSpc>
                        <a:spcAft>
                          <a:spcPts val="0"/>
                        </a:spcAft>
                      </a:pPr>
                      <a:r>
                        <a:rPr lang="id-ID" sz="1600">
                          <a:solidFill>
                            <a:schemeClr val="tx1"/>
                          </a:solidFill>
                          <a:latin typeface="Times New Roman"/>
                          <a:ea typeface="Calibri"/>
                          <a:cs typeface="Calibri"/>
                        </a:rPr>
                        <a:t>Kebutuhan Praktis</a:t>
                      </a:r>
                      <a:endParaRPr lang="id-ID" sz="1600">
                        <a:solidFill>
                          <a:schemeClr val="tx1"/>
                        </a:solidFill>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dirty="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0">
                <a:tc>
                  <a:txBody>
                    <a:bodyPr/>
                    <a:lstStyle/>
                    <a:p>
                      <a:pPr marL="14605" indent="-6350" algn="just">
                        <a:lnSpc>
                          <a:spcPct val="120000"/>
                        </a:lnSpc>
                        <a:spcAft>
                          <a:spcPts val="0"/>
                        </a:spcAft>
                      </a:pPr>
                      <a:r>
                        <a:rPr lang="id-ID" sz="1600">
                          <a:solidFill>
                            <a:schemeClr val="tx1"/>
                          </a:solidFill>
                          <a:latin typeface="Times New Roman"/>
                          <a:ea typeface="Calibri"/>
                          <a:cs typeface="Calibri"/>
                        </a:rPr>
                        <a:t>Kebutuhan Strategis</a:t>
                      </a:r>
                      <a:endParaRPr lang="id-ID" sz="1600">
                        <a:solidFill>
                          <a:schemeClr val="tx1"/>
                        </a:solidFill>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dirty="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0">
                <a:tc>
                  <a:txBody>
                    <a:bodyPr/>
                    <a:lstStyle/>
                    <a:p>
                      <a:pPr marL="14605" indent="-6350" algn="just">
                        <a:lnSpc>
                          <a:spcPct val="120000"/>
                        </a:lnSpc>
                        <a:spcAft>
                          <a:spcPts val="0"/>
                        </a:spcAft>
                      </a:pPr>
                      <a:r>
                        <a:rPr lang="id-ID" sz="1600">
                          <a:solidFill>
                            <a:schemeClr val="tx1"/>
                          </a:solidFill>
                          <a:latin typeface="Times New Roman"/>
                          <a:ea typeface="Calibri"/>
                          <a:cs typeface="Calibri"/>
                        </a:rPr>
                        <a:t>Akses</a:t>
                      </a:r>
                      <a:endParaRPr lang="id-ID" sz="1600">
                        <a:solidFill>
                          <a:schemeClr val="tx1"/>
                        </a:solidFill>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dirty="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0">
                <a:tc>
                  <a:txBody>
                    <a:bodyPr/>
                    <a:lstStyle/>
                    <a:p>
                      <a:pPr marL="14605" indent="-6350" algn="just">
                        <a:lnSpc>
                          <a:spcPct val="120000"/>
                        </a:lnSpc>
                        <a:spcAft>
                          <a:spcPts val="0"/>
                        </a:spcAft>
                      </a:pPr>
                      <a:r>
                        <a:rPr lang="id-ID" sz="1600">
                          <a:solidFill>
                            <a:schemeClr val="tx1"/>
                          </a:solidFill>
                          <a:latin typeface="Times New Roman"/>
                          <a:ea typeface="Calibri"/>
                          <a:cs typeface="Calibri"/>
                        </a:rPr>
                        <a:t>Kontrol</a:t>
                      </a:r>
                      <a:endParaRPr lang="id-ID" sz="1600">
                        <a:solidFill>
                          <a:schemeClr val="tx1"/>
                        </a:solidFill>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dirty="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0">
                <a:tc>
                  <a:txBody>
                    <a:bodyPr/>
                    <a:lstStyle/>
                    <a:p>
                      <a:pPr marL="14605" indent="-6350" algn="l">
                        <a:lnSpc>
                          <a:spcPct val="120000"/>
                        </a:lnSpc>
                        <a:spcAft>
                          <a:spcPts val="0"/>
                        </a:spcAft>
                      </a:pPr>
                      <a:r>
                        <a:rPr lang="id-ID" sz="1600">
                          <a:solidFill>
                            <a:schemeClr val="tx1"/>
                          </a:solidFill>
                          <a:latin typeface="Times New Roman"/>
                          <a:ea typeface="Calibri"/>
                          <a:cs typeface="Calibri"/>
                        </a:rPr>
                        <a:t>Faktor-faktor yang mempengaruhi profil kegiatan serta profil akses dan kontrol</a:t>
                      </a:r>
                      <a:endParaRPr lang="id-ID" sz="1600">
                        <a:solidFill>
                          <a:schemeClr val="tx1"/>
                        </a:solidFill>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dirty="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0">
                <a:tc>
                  <a:txBody>
                    <a:bodyPr/>
                    <a:lstStyle/>
                    <a:p>
                      <a:pPr marL="14605" indent="-6350" algn="just">
                        <a:lnSpc>
                          <a:spcPct val="120000"/>
                        </a:lnSpc>
                        <a:spcAft>
                          <a:spcPts val="0"/>
                        </a:spcAft>
                      </a:pPr>
                      <a:r>
                        <a:rPr lang="id-ID" sz="1600">
                          <a:solidFill>
                            <a:schemeClr val="tx1"/>
                          </a:solidFill>
                          <a:latin typeface="Times New Roman"/>
                          <a:ea typeface="Calibri"/>
                          <a:cs typeface="Calibri"/>
                        </a:rPr>
                        <a:t>Kebijakan</a:t>
                      </a:r>
                      <a:endParaRPr lang="id-ID" sz="1600">
                        <a:solidFill>
                          <a:schemeClr val="tx1"/>
                        </a:solidFill>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dirty="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0">
                <a:tc>
                  <a:txBody>
                    <a:bodyPr/>
                    <a:lstStyle/>
                    <a:p>
                      <a:pPr marL="14605" indent="-6350" algn="just">
                        <a:lnSpc>
                          <a:spcPct val="120000"/>
                        </a:lnSpc>
                        <a:spcAft>
                          <a:spcPts val="0"/>
                        </a:spcAft>
                      </a:pPr>
                      <a:r>
                        <a:rPr lang="id-ID" sz="1600">
                          <a:solidFill>
                            <a:schemeClr val="tx1"/>
                          </a:solidFill>
                          <a:latin typeface="Times New Roman"/>
                          <a:ea typeface="Calibri"/>
                          <a:cs typeface="Calibri"/>
                        </a:rPr>
                        <a:t>Staeholder yang terlibat</a:t>
                      </a:r>
                      <a:endParaRPr lang="id-ID" sz="1600">
                        <a:solidFill>
                          <a:schemeClr val="tx1"/>
                        </a:solidFill>
                        <a:latin typeface="Calibri"/>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 indent="-6350" algn="just">
                        <a:lnSpc>
                          <a:spcPct val="120000"/>
                        </a:lnSpc>
                        <a:spcAft>
                          <a:spcPts val="0"/>
                        </a:spcAft>
                      </a:pPr>
                      <a:endParaRPr lang="id-ID" sz="1600" dirty="0">
                        <a:solidFill>
                          <a:schemeClr val="tx1"/>
                        </a:solidFill>
                        <a:latin typeface="Times New Roman"/>
                        <a:ea typeface="Calibri"/>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7174379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142852"/>
            <a:ext cx="8286808" cy="1143008"/>
          </a:xfrm>
        </p:spPr>
        <p:txBody>
          <a:bodyPr/>
          <a:lstStyle/>
          <a:p>
            <a:r>
              <a:rPr lang="id-ID" sz="2800" b="1" dirty="0">
                <a:solidFill>
                  <a:schemeClr val="tx2"/>
                </a:solidFill>
                <a:latin typeface="+mj-lt"/>
                <a:ea typeface="+mj-ea"/>
                <a:cs typeface="+mj-cs"/>
              </a:rPr>
              <a:t>Analisis  Gender Model SWOT (Strength, Weakness, Opportunity and Threat)</a:t>
            </a:r>
            <a:endParaRPr lang="id-ID" sz="2800" dirty="0"/>
          </a:p>
        </p:txBody>
      </p:sp>
      <p:sp>
        <p:nvSpPr>
          <p:cNvPr id="3" name="Content Placeholder 2"/>
          <p:cNvSpPr>
            <a:spLocks noGrp="1"/>
          </p:cNvSpPr>
          <p:nvPr>
            <p:ph idx="1"/>
          </p:nvPr>
        </p:nvSpPr>
        <p:spPr>
          <a:xfrm>
            <a:off x="457200" y="1357298"/>
            <a:ext cx="8329642" cy="4768865"/>
          </a:xfrm>
        </p:spPr>
        <p:txBody>
          <a:bodyPr/>
          <a:lstStyle/>
          <a:p>
            <a:pPr lvl="0"/>
            <a:r>
              <a:rPr lang="id-ID" sz="2400" dirty="0">
                <a:solidFill>
                  <a:schemeClr val="tx1"/>
                </a:solidFill>
                <a:latin typeface="+mn-lt"/>
                <a:ea typeface="+mn-ea"/>
                <a:cs typeface="+mn-cs"/>
              </a:rPr>
              <a:t>Strengths (Kekuatan), merupakan kondisi kekuatan yang terdapat dalam lembaga, proyek atau konsep rencana bisnis yang ada. Kekuatan yang dianalisis merupakan faktor yang terdapat dalam tubuh lembaga, proyek atau konsep rencana itu sendiri.</a:t>
            </a:r>
          </a:p>
          <a:p>
            <a:pPr lvl="0"/>
            <a:r>
              <a:rPr lang="id-ID" sz="2400" dirty="0">
                <a:solidFill>
                  <a:schemeClr val="tx1"/>
                </a:solidFill>
                <a:latin typeface="+mn-lt"/>
                <a:ea typeface="+mn-ea"/>
                <a:cs typeface="+mn-cs"/>
              </a:rPr>
              <a:t>Weakness (Kelemahan), merupakan kondisi kelemahan yang terdapat dalam organisasi, proyek atau konsep bisnis yang ada.Kelemahan yang dianalisis merupakan faktor yang terdapat dalam tubuh lembaga, proyek atau konsep rencana itu sendiri. </a:t>
            </a:r>
          </a:p>
          <a:p>
            <a:endParaRPr lang="id-ID" sz="2400" dirty="0"/>
          </a:p>
        </p:txBody>
      </p:sp>
    </p:spTree>
    <p:extLst>
      <p:ext uri="{BB962C8B-B14F-4D97-AF65-F5344CB8AC3E}">
        <p14:creationId xmlns:p14="http://schemas.microsoft.com/office/powerpoint/2010/main" val="42533672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400420" cy="654032"/>
          </a:xfrm>
        </p:spPr>
        <p:txBody>
          <a:bodyPr/>
          <a:lstStyle/>
          <a:p>
            <a:r>
              <a:rPr lang="id-ID" dirty="0"/>
              <a:t>Lanjutan</a:t>
            </a:r>
          </a:p>
        </p:txBody>
      </p:sp>
      <p:sp>
        <p:nvSpPr>
          <p:cNvPr id="3" name="Content Placeholder 2"/>
          <p:cNvSpPr>
            <a:spLocks noGrp="1"/>
          </p:cNvSpPr>
          <p:nvPr>
            <p:ph idx="1"/>
          </p:nvPr>
        </p:nvSpPr>
        <p:spPr>
          <a:xfrm>
            <a:off x="285720" y="1000108"/>
            <a:ext cx="8572560" cy="5126055"/>
          </a:xfrm>
        </p:spPr>
        <p:txBody>
          <a:bodyPr/>
          <a:lstStyle/>
          <a:p>
            <a:pPr lvl="0"/>
            <a:r>
              <a:rPr lang="id-ID" sz="2800" dirty="0">
                <a:solidFill>
                  <a:schemeClr val="tx1"/>
                </a:solidFill>
                <a:latin typeface="+mn-lt"/>
                <a:ea typeface="+mn-ea"/>
                <a:cs typeface="+mn-cs"/>
              </a:rPr>
              <a:t>Opportunities (Peluang) , merupakan kondisi peluang berkembang di masa datang yang terjadi. Kondisi  yang terjadi merupakan peluang dari luar organisasi, proyek atau konsep bisnis itu sendiri. misalnya kompetitor, kebijakan pemerintah, kondisi lingkungan sekitar. </a:t>
            </a:r>
          </a:p>
          <a:p>
            <a:pPr lvl="0"/>
            <a:r>
              <a:rPr lang="id-ID" sz="2800" dirty="0">
                <a:solidFill>
                  <a:schemeClr val="tx1"/>
                </a:solidFill>
                <a:latin typeface="+mn-lt"/>
                <a:ea typeface="+mn-ea"/>
                <a:cs typeface="+mn-cs"/>
              </a:rPr>
              <a:t>Threats (Ancaman), merupakan kondisi yang mengancam dari luar. Ancaman ini dapat mengganggu lembaga, proyek atau konsep rencana itu sendiri.</a:t>
            </a:r>
          </a:p>
          <a:p>
            <a:endParaRPr lang="id-ID" sz="2800" dirty="0"/>
          </a:p>
        </p:txBody>
      </p:sp>
    </p:spTree>
    <p:extLst>
      <p:ext uri="{BB962C8B-B14F-4D97-AF65-F5344CB8AC3E}">
        <p14:creationId xmlns:p14="http://schemas.microsoft.com/office/powerpoint/2010/main" val="22289441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sz="2800" dirty="0">
                <a:solidFill>
                  <a:schemeClr val="tx1"/>
                </a:solidFill>
                <a:latin typeface="+mn-lt"/>
                <a:ea typeface="+mn-ea"/>
                <a:cs typeface="+mn-cs"/>
              </a:rPr>
              <a:t>Secara Lengkap Kerangka Analisis SWOT disusun sebagai berikut</a:t>
            </a:r>
            <a:endParaRPr lang="id-ID" sz="2800" dirty="0"/>
          </a:p>
        </p:txBody>
      </p:sp>
      <p:sp>
        <p:nvSpPr>
          <p:cNvPr id="3" name="Content Placeholder 2"/>
          <p:cNvSpPr>
            <a:spLocks noGrp="1"/>
          </p:cNvSpPr>
          <p:nvPr>
            <p:ph idx="1"/>
          </p:nvPr>
        </p:nvSpPr>
        <p:spPr/>
        <p:txBody>
          <a:bodyPr/>
          <a:lstStyle/>
          <a:p>
            <a:r>
              <a:rPr lang="id-ID" sz="2800" dirty="0">
                <a:solidFill>
                  <a:schemeClr val="tx1"/>
                </a:solidFill>
                <a:latin typeface="+mn-lt"/>
                <a:ea typeface="+mn-ea"/>
                <a:cs typeface="+mn-cs"/>
              </a:rPr>
              <a:t>Indentifikasi faktor-faktor keberhasilan, </a:t>
            </a:r>
          </a:p>
          <a:p>
            <a:r>
              <a:rPr lang="id-ID" sz="2800" dirty="0">
                <a:solidFill>
                  <a:schemeClr val="tx1"/>
                </a:solidFill>
                <a:latin typeface="+mn-lt"/>
                <a:ea typeface="+mn-ea"/>
                <a:cs typeface="+mn-cs"/>
              </a:rPr>
              <a:t>penilaian faktor-faktor keberhasilan, </a:t>
            </a:r>
          </a:p>
          <a:p>
            <a:r>
              <a:rPr lang="id-ID" sz="2800" dirty="0">
                <a:solidFill>
                  <a:schemeClr val="tx1"/>
                </a:solidFill>
                <a:latin typeface="+mn-lt"/>
                <a:ea typeface="+mn-ea"/>
                <a:cs typeface="+mn-cs"/>
              </a:rPr>
              <a:t>faktor kunci keberhasilan dan  peta posisi kekuatan, </a:t>
            </a:r>
          </a:p>
          <a:p>
            <a:r>
              <a:rPr lang="id-ID" sz="2800" dirty="0">
                <a:solidFill>
                  <a:schemeClr val="tx1"/>
                </a:solidFill>
                <a:latin typeface="+mn-lt"/>
                <a:ea typeface="+mn-ea"/>
                <a:cs typeface="+mn-cs"/>
              </a:rPr>
              <a:t>merumuskan dan menentukan tujuan, </a:t>
            </a:r>
          </a:p>
          <a:p>
            <a:r>
              <a:rPr lang="id-ID" sz="2800" dirty="0">
                <a:solidFill>
                  <a:schemeClr val="tx1"/>
                </a:solidFill>
                <a:latin typeface="+mn-lt"/>
                <a:ea typeface="+mn-ea"/>
                <a:cs typeface="+mn-cs"/>
              </a:rPr>
              <a:t>menentukan sasaran dan kinerja, </a:t>
            </a:r>
          </a:p>
          <a:p>
            <a:r>
              <a:rPr lang="id-ID" sz="2800" dirty="0">
                <a:solidFill>
                  <a:schemeClr val="tx1"/>
                </a:solidFill>
                <a:latin typeface="+mn-lt"/>
                <a:ea typeface="+mn-ea"/>
                <a:cs typeface="+mn-cs"/>
              </a:rPr>
              <a:t>menyusun strategi dan kegiatan, </a:t>
            </a:r>
          </a:p>
          <a:p>
            <a:r>
              <a:rPr lang="id-ID" sz="2800" dirty="0">
                <a:solidFill>
                  <a:schemeClr val="tx1"/>
                </a:solidFill>
                <a:latin typeface="+mn-lt"/>
                <a:ea typeface="+mn-ea"/>
                <a:cs typeface="+mn-cs"/>
              </a:rPr>
              <a:t>rencana kerja kegiatan, </a:t>
            </a:r>
          </a:p>
          <a:p>
            <a:r>
              <a:rPr lang="id-ID" sz="2800" dirty="0">
                <a:solidFill>
                  <a:schemeClr val="tx1"/>
                </a:solidFill>
                <a:latin typeface="+mn-lt"/>
                <a:ea typeface="+mn-ea"/>
                <a:cs typeface="+mn-cs"/>
              </a:rPr>
              <a:t>monitoring, evaluasi dan pelaporan.</a:t>
            </a:r>
          </a:p>
          <a:p>
            <a:endParaRPr lang="id-ID" sz="2800" dirty="0"/>
          </a:p>
        </p:txBody>
      </p:sp>
    </p:spTree>
    <p:extLst>
      <p:ext uri="{BB962C8B-B14F-4D97-AF65-F5344CB8AC3E}">
        <p14:creationId xmlns:p14="http://schemas.microsoft.com/office/powerpoint/2010/main" val="26168589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58204" cy="796908"/>
          </a:xfrm>
        </p:spPr>
        <p:txBody>
          <a:bodyPr/>
          <a:lstStyle/>
          <a:p>
            <a:r>
              <a:rPr lang="id-ID" dirty="0"/>
              <a:t>GAP</a:t>
            </a:r>
          </a:p>
        </p:txBody>
      </p:sp>
      <p:sp>
        <p:nvSpPr>
          <p:cNvPr id="3" name="Content Placeholder 2"/>
          <p:cNvSpPr>
            <a:spLocks noGrp="1"/>
          </p:cNvSpPr>
          <p:nvPr>
            <p:ph idx="1"/>
          </p:nvPr>
        </p:nvSpPr>
        <p:spPr>
          <a:xfrm>
            <a:off x="457200" y="1071546"/>
            <a:ext cx="8329642" cy="5054617"/>
          </a:xfrm>
        </p:spPr>
        <p:txBody>
          <a:bodyPr/>
          <a:lstStyle/>
          <a:p>
            <a:r>
              <a:rPr lang="en-US" sz="2400" dirty="0">
                <a:solidFill>
                  <a:schemeClr val="tx1"/>
                </a:solidFill>
                <a:latin typeface="+mn-lt"/>
                <a:ea typeface="+mn-ea"/>
                <a:cs typeface="+mn-cs"/>
              </a:rPr>
              <a:t>GAP </a:t>
            </a:r>
            <a:r>
              <a:rPr lang="en-US" sz="2400" dirty="0" err="1">
                <a:solidFill>
                  <a:schemeClr val="tx1"/>
                </a:solidFill>
                <a:latin typeface="+mn-lt"/>
                <a:ea typeface="+mn-ea"/>
                <a:cs typeface="+mn-cs"/>
              </a:rPr>
              <a:t>adalah</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alat</a:t>
            </a:r>
            <a:r>
              <a:rPr lang="en-US" sz="2400" dirty="0">
                <a:solidFill>
                  <a:schemeClr val="tx1"/>
                </a:solidFill>
                <a:latin typeface="+mn-lt"/>
                <a:ea typeface="+mn-ea"/>
                <a:cs typeface="+mn-cs"/>
              </a:rPr>
              <a:t> </a:t>
            </a:r>
            <a:r>
              <a:rPr lang="id-ID" sz="2400" dirty="0">
                <a:solidFill>
                  <a:schemeClr val="tx1"/>
                </a:solidFill>
                <a:latin typeface="+mn-lt"/>
                <a:ea typeface="+mn-ea"/>
                <a:cs typeface="+mn-cs"/>
              </a:rPr>
              <a:t>analisis</a:t>
            </a:r>
            <a:r>
              <a:rPr lang="en-US" sz="2400" dirty="0">
                <a:solidFill>
                  <a:schemeClr val="tx1"/>
                </a:solidFill>
                <a:latin typeface="+mn-lt"/>
                <a:ea typeface="+mn-ea"/>
                <a:cs typeface="+mn-cs"/>
              </a:rPr>
              <a:t> gender yang </a:t>
            </a:r>
            <a:r>
              <a:rPr lang="en-US" sz="2400" dirty="0" err="1">
                <a:solidFill>
                  <a:schemeClr val="tx1"/>
                </a:solidFill>
                <a:latin typeface="+mn-lt"/>
                <a:ea typeface="+mn-ea"/>
                <a:cs typeface="+mn-cs"/>
              </a:rPr>
              <a:t>dapat</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digunakan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untuk</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mengetahui</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kesenjangan</a:t>
            </a:r>
            <a:r>
              <a:rPr lang="en-US" sz="2400" dirty="0">
                <a:solidFill>
                  <a:schemeClr val="tx1"/>
                </a:solidFill>
                <a:latin typeface="+mn-lt"/>
                <a:ea typeface="+mn-ea"/>
                <a:cs typeface="+mn-cs"/>
              </a:rPr>
              <a:t> gender </a:t>
            </a:r>
            <a:r>
              <a:rPr lang="en-US" sz="2400" dirty="0" err="1">
                <a:solidFill>
                  <a:schemeClr val="tx1"/>
                </a:solidFill>
                <a:latin typeface="+mn-lt"/>
                <a:ea typeface="+mn-ea"/>
                <a:cs typeface="+mn-cs"/>
              </a:rPr>
              <a:t>dari</a:t>
            </a:r>
            <a:r>
              <a:rPr lang="en-US" sz="2400" dirty="0">
                <a:solidFill>
                  <a:schemeClr val="tx1"/>
                </a:solidFill>
                <a:latin typeface="+mn-lt"/>
                <a:ea typeface="+mn-ea"/>
                <a:cs typeface="+mn-cs"/>
              </a:rPr>
              <a:t> 4 </a:t>
            </a:r>
            <a:r>
              <a:rPr lang="en-US" sz="2400" dirty="0" err="1">
                <a:solidFill>
                  <a:schemeClr val="tx1"/>
                </a:solidFill>
                <a:latin typeface="+mn-lt"/>
                <a:ea typeface="+mn-ea"/>
                <a:cs typeface="+mn-cs"/>
              </a:rPr>
              <a:t>aspek</a:t>
            </a:r>
            <a:r>
              <a:rPr lang="en-US" sz="2400" dirty="0">
                <a:solidFill>
                  <a:schemeClr val="tx1"/>
                </a:solidFill>
                <a:latin typeface="+mn-lt"/>
                <a:ea typeface="+mn-ea"/>
                <a:cs typeface="+mn-cs"/>
              </a:rPr>
              <a:t> : </a:t>
            </a:r>
            <a:r>
              <a:rPr lang="en-US" sz="2400" dirty="0" err="1">
                <a:solidFill>
                  <a:schemeClr val="tx1"/>
                </a:solidFill>
                <a:latin typeface="+mn-lt"/>
                <a:ea typeface="+mn-ea"/>
                <a:cs typeface="+mn-cs"/>
              </a:rPr>
              <a:t>akses</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peran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kontrol</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dan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manfaat</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bagi</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perempuan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dan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laki-laki</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dalam</a:t>
            </a:r>
            <a:r>
              <a:rPr lang="en-US" sz="2400" dirty="0">
                <a:solidFill>
                  <a:schemeClr val="tx1"/>
                </a:solidFill>
                <a:latin typeface="+mn-lt"/>
                <a:ea typeface="+mn-ea"/>
                <a:cs typeface="+mn-cs"/>
              </a:rPr>
              <a:t> program/</a:t>
            </a:r>
            <a:r>
              <a:rPr lang="en-US" sz="2400" dirty="0" err="1">
                <a:solidFill>
                  <a:schemeClr val="tx1"/>
                </a:solidFill>
                <a:latin typeface="+mn-lt"/>
                <a:ea typeface="+mn-ea"/>
                <a:cs typeface="+mn-cs"/>
              </a:rPr>
              <a:t>proyek</a:t>
            </a:r>
            <a:r>
              <a:rPr lang="en-US" sz="2400" dirty="0">
                <a:solidFill>
                  <a:schemeClr val="tx1"/>
                </a:solidFill>
                <a:latin typeface="+mn-lt"/>
                <a:ea typeface="+mn-ea"/>
                <a:cs typeface="+mn-cs"/>
              </a:rPr>
              <a:t>/</a:t>
            </a:r>
            <a:r>
              <a:rPr lang="en-US" sz="2400" dirty="0" err="1">
                <a:solidFill>
                  <a:schemeClr val="tx1"/>
                </a:solidFill>
                <a:latin typeface="+mn-lt"/>
                <a:ea typeface="+mn-ea"/>
                <a:cs typeface="+mn-cs"/>
              </a:rPr>
              <a:t>kegiatan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pembangunan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mulai</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dari</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kebijakan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sampai</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dengan</a:t>
            </a:r>
            <a:r>
              <a:rPr lang="en-US" sz="2400" dirty="0">
                <a:solidFill>
                  <a:schemeClr val="tx1"/>
                </a:solidFill>
                <a:latin typeface="+mn-lt"/>
                <a:ea typeface="+mn-ea"/>
                <a:cs typeface="+mn-cs"/>
              </a:rPr>
              <a:t> monitoring </a:t>
            </a:r>
            <a:r>
              <a:rPr lang="en-US" sz="2400" dirty="0" err="1">
                <a:solidFill>
                  <a:schemeClr val="tx1"/>
                </a:solidFill>
                <a:latin typeface="+mn-lt"/>
                <a:ea typeface="+mn-ea"/>
                <a:cs typeface="+mn-cs"/>
              </a:rPr>
              <a:t>dan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evaluasi</a:t>
            </a:r>
            <a:r>
              <a:rPr lang="en-US" sz="2400" dirty="0">
                <a:solidFill>
                  <a:schemeClr val="tx1"/>
                </a:solidFill>
                <a:latin typeface="+mn-lt"/>
                <a:ea typeface="+mn-ea"/>
                <a:cs typeface="+mn-cs"/>
              </a:rPr>
              <a:t>. </a:t>
            </a:r>
            <a:endParaRPr lang="id-ID" sz="2400" dirty="0">
              <a:solidFill>
                <a:schemeClr val="tx1"/>
              </a:solidFill>
              <a:latin typeface="+mn-lt"/>
              <a:ea typeface="+mn-ea"/>
              <a:cs typeface="+mn-cs"/>
            </a:endParaRPr>
          </a:p>
          <a:p>
            <a:r>
              <a:rPr lang="en-US" sz="2400" dirty="0">
                <a:solidFill>
                  <a:schemeClr val="tx1"/>
                </a:solidFill>
                <a:latin typeface="+mn-lt"/>
                <a:ea typeface="+mn-ea"/>
                <a:cs typeface="+mn-cs"/>
              </a:rPr>
              <a:t>GAP </a:t>
            </a:r>
            <a:r>
              <a:rPr lang="en-US" sz="2400" dirty="0" err="1">
                <a:solidFill>
                  <a:schemeClr val="tx1"/>
                </a:solidFill>
                <a:latin typeface="+mn-lt"/>
                <a:ea typeface="+mn-ea"/>
                <a:cs typeface="+mn-cs"/>
              </a:rPr>
              <a:t>merupakan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metode</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untuk</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analisis</a:t>
            </a:r>
            <a:r>
              <a:rPr lang="en-US" sz="2400" dirty="0">
                <a:solidFill>
                  <a:schemeClr val="tx1"/>
                </a:solidFill>
                <a:latin typeface="+mn-lt"/>
                <a:ea typeface="+mn-ea"/>
                <a:cs typeface="+mn-cs"/>
              </a:rPr>
              <a:t> gender yang </a:t>
            </a:r>
            <a:r>
              <a:rPr lang="en-US" sz="2400" dirty="0" err="1">
                <a:solidFill>
                  <a:schemeClr val="tx1"/>
                </a:solidFill>
                <a:latin typeface="+mn-lt"/>
                <a:ea typeface="+mn-ea"/>
                <a:cs typeface="+mn-cs"/>
              </a:rPr>
              <a:t>memiliki</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karakteristik</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sebagai</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analisis</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evaluasi</a:t>
            </a:r>
            <a:r>
              <a:rPr lang="en-US" sz="2400" dirty="0">
                <a:solidFill>
                  <a:schemeClr val="tx1"/>
                </a:solidFill>
                <a:latin typeface="+mn-lt"/>
                <a:ea typeface="+mn-ea"/>
                <a:cs typeface="+mn-cs"/>
              </a:rPr>
              <a:t> yang </a:t>
            </a:r>
            <a:r>
              <a:rPr lang="en-US" sz="2400" dirty="0" err="1">
                <a:solidFill>
                  <a:schemeClr val="tx1"/>
                </a:solidFill>
                <a:latin typeface="+mn-lt"/>
                <a:ea typeface="+mn-ea"/>
                <a:cs typeface="+mn-cs"/>
              </a:rPr>
              <a:t>bertujuan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mengidentifikasi</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apakah</a:t>
            </a:r>
            <a:r>
              <a:rPr lang="en-US" sz="2400" dirty="0">
                <a:solidFill>
                  <a:schemeClr val="tx1"/>
                </a:solidFill>
                <a:latin typeface="+mn-lt"/>
                <a:ea typeface="+mn-ea"/>
                <a:cs typeface="+mn-cs"/>
              </a:rPr>
              <a:t> program-program yang </a:t>
            </a:r>
            <a:r>
              <a:rPr lang="en-US" sz="2400" dirty="0" err="1">
                <a:solidFill>
                  <a:schemeClr val="tx1"/>
                </a:solidFill>
                <a:latin typeface="+mn-lt"/>
                <a:ea typeface="+mn-ea"/>
                <a:cs typeface="+mn-cs"/>
              </a:rPr>
              <a:t>dirancang</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oleh</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pemerintah</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atau</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sebuah</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organisasi</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sudah</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sensitif</a:t>
            </a:r>
            <a:r>
              <a:rPr lang="en-US" sz="2400" dirty="0">
                <a:solidFill>
                  <a:schemeClr val="tx1"/>
                </a:solidFill>
                <a:latin typeface="+mn-lt"/>
                <a:ea typeface="+mn-ea"/>
                <a:cs typeface="+mn-cs"/>
              </a:rPr>
              <a:t> gender </a:t>
            </a:r>
            <a:r>
              <a:rPr lang="en-US" sz="2400" dirty="0" err="1">
                <a:solidFill>
                  <a:schemeClr val="tx1"/>
                </a:solidFill>
                <a:latin typeface="+mn-lt"/>
                <a:ea typeface="+mn-ea"/>
                <a:cs typeface="+mn-cs"/>
              </a:rPr>
              <a:t>atau</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tidak</a:t>
            </a:r>
            <a:r>
              <a:rPr lang="en-US" sz="2400" dirty="0">
                <a:solidFill>
                  <a:schemeClr val="tx1"/>
                </a:solidFill>
                <a:latin typeface="+mn-lt"/>
                <a:ea typeface="+mn-ea"/>
                <a:cs typeface="+mn-cs"/>
              </a:rPr>
              <a:t>.</a:t>
            </a:r>
            <a:endParaRPr lang="id-ID" sz="2400" dirty="0">
              <a:solidFill>
                <a:schemeClr val="tx1"/>
              </a:solidFill>
              <a:latin typeface="+mn-lt"/>
              <a:ea typeface="+mn-ea"/>
              <a:cs typeface="+mn-cs"/>
            </a:endParaRPr>
          </a:p>
          <a:p>
            <a:endParaRPr lang="id-ID" sz="2400" dirty="0"/>
          </a:p>
        </p:txBody>
      </p:sp>
    </p:spTree>
    <p:extLst>
      <p:ext uri="{BB962C8B-B14F-4D97-AF65-F5344CB8AC3E}">
        <p14:creationId xmlns:p14="http://schemas.microsoft.com/office/powerpoint/2010/main" val="8498825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7176" y="2771775"/>
            <a:ext cx="850106" cy="12573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900" dirty="0">
                <a:solidFill>
                  <a:schemeClr val="tx1"/>
                </a:solidFill>
              </a:rPr>
              <a:t>1.</a:t>
            </a:r>
          </a:p>
          <a:p>
            <a:pPr algn="ctr"/>
            <a:r>
              <a:rPr lang="en-ID" sz="900" dirty="0" err="1">
                <a:solidFill>
                  <a:schemeClr val="tx1"/>
                </a:solidFill>
              </a:rPr>
              <a:t>Sasaran</a:t>
            </a:r>
            <a:r>
              <a:rPr lang="en-ID" sz="900" dirty="0">
                <a:solidFill>
                  <a:schemeClr val="tx1"/>
                </a:solidFill>
              </a:rPr>
              <a:t> </a:t>
            </a:r>
            <a:r>
              <a:rPr lang="en-ID" sz="900" dirty="0" err="1">
                <a:solidFill>
                  <a:schemeClr val="tx1"/>
                </a:solidFill>
              </a:rPr>
              <a:t>Umum</a:t>
            </a:r>
            <a:endParaRPr lang="en-ID" sz="900" dirty="0">
              <a:solidFill>
                <a:schemeClr val="tx1"/>
              </a:solidFill>
            </a:endParaRPr>
          </a:p>
        </p:txBody>
      </p:sp>
      <p:sp>
        <p:nvSpPr>
          <p:cNvPr id="3" name="Rectangle 2"/>
          <p:cNvSpPr/>
          <p:nvPr/>
        </p:nvSpPr>
        <p:spPr>
          <a:xfrm>
            <a:off x="1214438" y="2357438"/>
            <a:ext cx="1007269" cy="9429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900" dirty="0">
                <a:solidFill>
                  <a:schemeClr val="tx1"/>
                </a:solidFill>
              </a:rPr>
              <a:t>2.</a:t>
            </a:r>
          </a:p>
          <a:p>
            <a:pPr algn="ctr"/>
            <a:r>
              <a:rPr lang="en-ID" sz="900" dirty="0">
                <a:solidFill>
                  <a:schemeClr val="tx1"/>
                </a:solidFill>
              </a:rPr>
              <a:t>Data “</a:t>
            </a:r>
            <a:r>
              <a:rPr lang="en-ID" sz="900" dirty="0" err="1">
                <a:solidFill>
                  <a:schemeClr val="tx1"/>
                </a:solidFill>
              </a:rPr>
              <a:t>Pembuka</a:t>
            </a:r>
            <a:r>
              <a:rPr lang="en-ID" sz="900" dirty="0">
                <a:solidFill>
                  <a:schemeClr val="tx1"/>
                </a:solidFill>
              </a:rPr>
              <a:t> </a:t>
            </a:r>
            <a:r>
              <a:rPr lang="en-ID" sz="900" dirty="0" err="1">
                <a:solidFill>
                  <a:schemeClr val="tx1"/>
                </a:solidFill>
              </a:rPr>
              <a:t>Wawasan</a:t>
            </a:r>
            <a:r>
              <a:rPr lang="en-ID" sz="900" dirty="0">
                <a:solidFill>
                  <a:schemeClr val="tx1"/>
                </a:solidFill>
              </a:rPr>
              <a:t>”</a:t>
            </a:r>
          </a:p>
          <a:p>
            <a:pPr algn="ctr"/>
            <a:r>
              <a:rPr lang="en-ID" sz="900" dirty="0" err="1">
                <a:solidFill>
                  <a:schemeClr val="tx1"/>
                </a:solidFill>
              </a:rPr>
              <a:t>Indikator</a:t>
            </a:r>
            <a:r>
              <a:rPr lang="en-ID" sz="900" dirty="0">
                <a:solidFill>
                  <a:schemeClr val="tx1"/>
                </a:solidFill>
              </a:rPr>
              <a:t> </a:t>
            </a:r>
            <a:r>
              <a:rPr lang="en-ID" sz="900" dirty="0" err="1">
                <a:solidFill>
                  <a:schemeClr val="tx1"/>
                </a:solidFill>
              </a:rPr>
              <a:t>menurut</a:t>
            </a:r>
            <a:endParaRPr lang="en-ID" sz="900" dirty="0">
              <a:solidFill>
                <a:schemeClr val="tx1"/>
              </a:solidFill>
            </a:endParaRPr>
          </a:p>
          <a:p>
            <a:pPr algn="ctr"/>
            <a:r>
              <a:rPr lang="en-ID" sz="900" dirty="0" err="1">
                <a:solidFill>
                  <a:schemeClr val="tx1"/>
                </a:solidFill>
              </a:rPr>
              <a:t>Jenis</a:t>
            </a:r>
            <a:r>
              <a:rPr lang="en-ID" sz="900" dirty="0">
                <a:solidFill>
                  <a:schemeClr val="tx1"/>
                </a:solidFill>
              </a:rPr>
              <a:t> </a:t>
            </a:r>
            <a:r>
              <a:rPr lang="en-ID" sz="900" dirty="0" err="1">
                <a:solidFill>
                  <a:schemeClr val="tx1"/>
                </a:solidFill>
              </a:rPr>
              <a:t>Kelamin</a:t>
            </a:r>
            <a:endParaRPr lang="en-ID" sz="900" dirty="0">
              <a:solidFill>
                <a:schemeClr val="tx1"/>
              </a:solidFill>
            </a:endParaRPr>
          </a:p>
        </p:txBody>
      </p:sp>
      <p:sp>
        <p:nvSpPr>
          <p:cNvPr id="4" name="Rectangle 3"/>
          <p:cNvSpPr/>
          <p:nvPr/>
        </p:nvSpPr>
        <p:spPr>
          <a:xfrm>
            <a:off x="1214438" y="3643312"/>
            <a:ext cx="1007269" cy="15073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900" dirty="0">
                <a:solidFill>
                  <a:schemeClr val="tx1"/>
                </a:solidFill>
              </a:rPr>
              <a:t>3.</a:t>
            </a:r>
          </a:p>
          <a:p>
            <a:pPr algn="ctr"/>
            <a:r>
              <a:rPr lang="en-ID" sz="900" dirty="0" err="1">
                <a:solidFill>
                  <a:schemeClr val="tx1"/>
                </a:solidFill>
              </a:rPr>
              <a:t>Faktor</a:t>
            </a:r>
            <a:r>
              <a:rPr lang="en-ID" sz="900" dirty="0">
                <a:solidFill>
                  <a:schemeClr val="tx1"/>
                </a:solidFill>
              </a:rPr>
              <a:t>-factor </a:t>
            </a:r>
            <a:r>
              <a:rPr lang="en-ID" sz="900" dirty="0" err="1">
                <a:solidFill>
                  <a:schemeClr val="tx1"/>
                </a:solidFill>
              </a:rPr>
              <a:t>Kesenjangan</a:t>
            </a:r>
            <a:endParaRPr lang="en-ID" sz="900" dirty="0">
              <a:solidFill>
                <a:schemeClr val="tx1"/>
              </a:solidFill>
            </a:endParaRPr>
          </a:p>
          <a:p>
            <a:pPr algn="ctr"/>
            <a:endParaRPr lang="en-ID" sz="900" dirty="0">
              <a:solidFill>
                <a:schemeClr val="tx1"/>
              </a:solidFill>
            </a:endParaRPr>
          </a:p>
          <a:p>
            <a:pPr algn="ctr"/>
            <a:r>
              <a:rPr lang="en-ID" sz="900" dirty="0">
                <a:solidFill>
                  <a:schemeClr val="tx1"/>
                </a:solidFill>
              </a:rPr>
              <a:t>-</a:t>
            </a:r>
            <a:r>
              <a:rPr lang="en-ID" sz="900" dirty="0" err="1">
                <a:solidFill>
                  <a:schemeClr val="tx1"/>
                </a:solidFill>
              </a:rPr>
              <a:t>kewenangan</a:t>
            </a:r>
            <a:r>
              <a:rPr lang="en-ID" sz="900" dirty="0">
                <a:solidFill>
                  <a:schemeClr val="tx1"/>
                </a:solidFill>
              </a:rPr>
              <a:t> </a:t>
            </a:r>
            <a:r>
              <a:rPr lang="en-ID" sz="900" dirty="0" err="1">
                <a:solidFill>
                  <a:schemeClr val="tx1"/>
                </a:solidFill>
              </a:rPr>
              <a:t>Akses</a:t>
            </a:r>
            <a:endParaRPr lang="en-ID" sz="900" dirty="0">
              <a:solidFill>
                <a:schemeClr val="tx1"/>
              </a:solidFill>
            </a:endParaRPr>
          </a:p>
          <a:p>
            <a:pPr algn="ctr"/>
            <a:r>
              <a:rPr lang="en-ID" sz="900" dirty="0">
                <a:solidFill>
                  <a:schemeClr val="tx1"/>
                </a:solidFill>
              </a:rPr>
              <a:t>-</a:t>
            </a:r>
            <a:r>
              <a:rPr lang="en-ID" sz="900" dirty="0" err="1">
                <a:solidFill>
                  <a:schemeClr val="tx1"/>
                </a:solidFill>
              </a:rPr>
              <a:t>Peran</a:t>
            </a:r>
            <a:r>
              <a:rPr lang="en-ID" sz="900" dirty="0">
                <a:solidFill>
                  <a:schemeClr val="tx1"/>
                </a:solidFill>
              </a:rPr>
              <a:t> Serta</a:t>
            </a:r>
          </a:p>
          <a:p>
            <a:pPr algn="ctr"/>
            <a:r>
              <a:rPr lang="en-ID" sz="900" dirty="0">
                <a:solidFill>
                  <a:schemeClr val="tx1"/>
                </a:solidFill>
              </a:rPr>
              <a:t>-</a:t>
            </a:r>
            <a:r>
              <a:rPr lang="en-ID" sz="900" dirty="0" err="1">
                <a:solidFill>
                  <a:schemeClr val="tx1"/>
                </a:solidFill>
              </a:rPr>
              <a:t>Penguasaan</a:t>
            </a:r>
            <a:endParaRPr lang="en-ID" sz="900" dirty="0">
              <a:solidFill>
                <a:schemeClr val="tx1"/>
              </a:solidFill>
            </a:endParaRPr>
          </a:p>
          <a:p>
            <a:pPr algn="ctr"/>
            <a:r>
              <a:rPr lang="en-ID" sz="900" dirty="0">
                <a:solidFill>
                  <a:schemeClr val="tx1"/>
                </a:solidFill>
              </a:rPr>
              <a:t>-</a:t>
            </a:r>
            <a:r>
              <a:rPr lang="en-ID" sz="900" dirty="0" err="1">
                <a:solidFill>
                  <a:schemeClr val="tx1"/>
                </a:solidFill>
              </a:rPr>
              <a:t>Pemanfaatan</a:t>
            </a:r>
            <a:endParaRPr lang="en-US" sz="900" dirty="0">
              <a:solidFill>
                <a:schemeClr val="tx1"/>
              </a:solidFill>
            </a:endParaRPr>
          </a:p>
        </p:txBody>
      </p:sp>
      <p:sp>
        <p:nvSpPr>
          <p:cNvPr id="5" name="Right Arrow 4"/>
          <p:cNvSpPr/>
          <p:nvPr/>
        </p:nvSpPr>
        <p:spPr>
          <a:xfrm>
            <a:off x="2221707" y="2786063"/>
            <a:ext cx="321469" cy="45720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 name="Right Arrow 5"/>
          <p:cNvSpPr/>
          <p:nvPr/>
        </p:nvSpPr>
        <p:spPr>
          <a:xfrm>
            <a:off x="2221706" y="3979069"/>
            <a:ext cx="321469" cy="45720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7" name="Rectangle 6"/>
          <p:cNvSpPr/>
          <p:nvPr/>
        </p:nvSpPr>
        <p:spPr>
          <a:xfrm>
            <a:off x="2607469" y="2643188"/>
            <a:ext cx="1235869" cy="21216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900" dirty="0">
                <a:solidFill>
                  <a:schemeClr val="tx1"/>
                </a:solidFill>
              </a:rPr>
              <a:t>4.</a:t>
            </a:r>
          </a:p>
          <a:p>
            <a:pPr algn="ctr"/>
            <a:r>
              <a:rPr lang="en-ID" sz="900" dirty="0" err="1">
                <a:solidFill>
                  <a:schemeClr val="tx1"/>
                </a:solidFill>
              </a:rPr>
              <a:t>Masalah</a:t>
            </a:r>
            <a:r>
              <a:rPr lang="en-ID" sz="900" dirty="0">
                <a:solidFill>
                  <a:schemeClr val="tx1"/>
                </a:solidFill>
              </a:rPr>
              <a:t> </a:t>
            </a:r>
          </a:p>
          <a:p>
            <a:pPr algn="ctr"/>
            <a:r>
              <a:rPr lang="en-ID" sz="900" dirty="0">
                <a:solidFill>
                  <a:schemeClr val="tx1"/>
                </a:solidFill>
              </a:rPr>
              <a:t>Gender</a:t>
            </a:r>
          </a:p>
          <a:p>
            <a:pPr algn="ctr"/>
            <a:r>
              <a:rPr lang="en-ID" sz="900" dirty="0" err="1">
                <a:solidFill>
                  <a:schemeClr val="tx1"/>
                </a:solidFill>
              </a:rPr>
              <a:t>Kesenjangan</a:t>
            </a:r>
            <a:r>
              <a:rPr lang="en-ID" sz="900" dirty="0">
                <a:solidFill>
                  <a:schemeClr val="tx1"/>
                </a:solidFill>
              </a:rPr>
              <a:t> </a:t>
            </a:r>
            <a:r>
              <a:rPr lang="en-ID" sz="900" dirty="0" err="1">
                <a:solidFill>
                  <a:schemeClr val="tx1"/>
                </a:solidFill>
              </a:rPr>
              <a:t>apa</a:t>
            </a:r>
            <a:r>
              <a:rPr lang="en-ID" sz="900" dirty="0">
                <a:solidFill>
                  <a:schemeClr val="tx1"/>
                </a:solidFill>
              </a:rPr>
              <a:t>?</a:t>
            </a:r>
          </a:p>
          <a:p>
            <a:pPr algn="ctr"/>
            <a:endParaRPr lang="en-ID" sz="900" dirty="0">
              <a:solidFill>
                <a:schemeClr val="tx1"/>
              </a:solidFill>
            </a:endParaRPr>
          </a:p>
          <a:p>
            <a:pPr algn="ctr"/>
            <a:endParaRPr lang="en-ID" sz="900" dirty="0">
              <a:solidFill>
                <a:schemeClr val="tx1"/>
              </a:solidFill>
            </a:endParaRPr>
          </a:p>
          <a:p>
            <a:pPr algn="ctr"/>
            <a:endParaRPr lang="en-ID" sz="900" dirty="0">
              <a:solidFill>
                <a:schemeClr val="tx1"/>
              </a:solidFill>
            </a:endParaRPr>
          </a:p>
          <a:p>
            <a:pPr algn="ctr"/>
            <a:endParaRPr lang="en-ID" sz="900" dirty="0">
              <a:solidFill>
                <a:schemeClr val="tx1"/>
              </a:solidFill>
            </a:endParaRPr>
          </a:p>
          <a:p>
            <a:pPr algn="ctr"/>
            <a:endParaRPr lang="en-ID" sz="900" dirty="0">
              <a:solidFill>
                <a:schemeClr val="tx1"/>
              </a:solidFill>
            </a:endParaRPr>
          </a:p>
          <a:p>
            <a:pPr algn="ctr"/>
            <a:endParaRPr lang="en-ID" sz="900" dirty="0">
              <a:solidFill>
                <a:schemeClr val="tx1"/>
              </a:solidFill>
            </a:endParaRPr>
          </a:p>
          <a:p>
            <a:pPr algn="ctr"/>
            <a:endParaRPr lang="en-ID" sz="900" dirty="0">
              <a:solidFill>
                <a:schemeClr val="tx1"/>
              </a:solidFill>
            </a:endParaRPr>
          </a:p>
          <a:p>
            <a:pPr algn="ctr"/>
            <a:r>
              <a:rPr lang="en-ID" sz="900" dirty="0" err="1">
                <a:solidFill>
                  <a:schemeClr val="tx1"/>
                </a:solidFill>
              </a:rPr>
              <a:t>Mengapa</a:t>
            </a:r>
            <a:r>
              <a:rPr lang="en-ID" sz="900" dirty="0">
                <a:solidFill>
                  <a:schemeClr val="tx1"/>
                </a:solidFill>
              </a:rPr>
              <a:t> </a:t>
            </a:r>
            <a:r>
              <a:rPr lang="en-ID" sz="900" dirty="0" err="1">
                <a:solidFill>
                  <a:schemeClr val="tx1"/>
                </a:solidFill>
              </a:rPr>
              <a:t>terjadi</a:t>
            </a:r>
            <a:r>
              <a:rPr lang="en-ID" sz="900" dirty="0">
                <a:solidFill>
                  <a:schemeClr val="tx1"/>
                </a:solidFill>
              </a:rPr>
              <a:t> </a:t>
            </a:r>
            <a:r>
              <a:rPr lang="en-ID" sz="900" dirty="0" err="1">
                <a:solidFill>
                  <a:schemeClr val="tx1"/>
                </a:solidFill>
              </a:rPr>
              <a:t>kesenjangan</a:t>
            </a:r>
            <a:r>
              <a:rPr lang="en-ID" sz="900" dirty="0">
                <a:solidFill>
                  <a:schemeClr val="tx1"/>
                </a:solidFill>
              </a:rPr>
              <a:t>?</a:t>
            </a:r>
          </a:p>
        </p:txBody>
      </p:sp>
      <p:sp>
        <p:nvSpPr>
          <p:cNvPr id="8" name="Rectangle 7"/>
          <p:cNvSpPr/>
          <p:nvPr/>
        </p:nvSpPr>
        <p:spPr>
          <a:xfrm>
            <a:off x="3979069" y="2643187"/>
            <a:ext cx="1235869" cy="21216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900" dirty="0">
                <a:solidFill>
                  <a:schemeClr val="tx1"/>
                </a:solidFill>
              </a:rPr>
              <a:t>5.</a:t>
            </a:r>
          </a:p>
          <a:p>
            <a:pPr algn="ctr"/>
            <a:endParaRPr lang="en-ID" sz="900" dirty="0">
              <a:solidFill>
                <a:schemeClr val="tx1"/>
              </a:solidFill>
            </a:endParaRPr>
          </a:p>
          <a:p>
            <a:pPr algn="ctr"/>
            <a:r>
              <a:rPr lang="en-ID" sz="900" dirty="0" err="1">
                <a:solidFill>
                  <a:schemeClr val="tx1"/>
                </a:solidFill>
              </a:rPr>
              <a:t>Sasaran</a:t>
            </a:r>
            <a:r>
              <a:rPr lang="en-ID" sz="900" dirty="0">
                <a:solidFill>
                  <a:schemeClr val="tx1"/>
                </a:solidFill>
              </a:rPr>
              <a:t> </a:t>
            </a:r>
            <a:r>
              <a:rPr lang="en-ID" sz="900" dirty="0" err="1">
                <a:solidFill>
                  <a:schemeClr val="tx1"/>
                </a:solidFill>
              </a:rPr>
              <a:t>Kebijakan</a:t>
            </a:r>
            <a:endParaRPr lang="en-ID" sz="900" dirty="0">
              <a:solidFill>
                <a:schemeClr val="tx1"/>
              </a:solidFill>
            </a:endParaRPr>
          </a:p>
          <a:p>
            <a:pPr algn="ctr"/>
            <a:r>
              <a:rPr lang="en-ID" sz="900" dirty="0">
                <a:solidFill>
                  <a:schemeClr val="tx1"/>
                </a:solidFill>
              </a:rPr>
              <a:t>Gender</a:t>
            </a:r>
          </a:p>
          <a:p>
            <a:pPr algn="ctr"/>
            <a:endParaRPr lang="en-ID" sz="900" dirty="0">
              <a:solidFill>
                <a:schemeClr val="tx1"/>
              </a:solidFill>
            </a:endParaRPr>
          </a:p>
          <a:p>
            <a:pPr algn="ctr"/>
            <a:endParaRPr lang="en-ID" sz="900" dirty="0">
              <a:solidFill>
                <a:schemeClr val="tx1"/>
              </a:solidFill>
            </a:endParaRPr>
          </a:p>
          <a:p>
            <a:pPr algn="ctr"/>
            <a:endParaRPr lang="en-ID" sz="900" dirty="0">
              <a:solidFill>
                <a:schemeClr val="tx1"/>
              </a:solidFill>
            </a:endParaRPr>
          </a:p>
          <a:p>
            <a:pPr algn="ctr"/>
            <a:endParaRPr lang="en-ID" sz="900" dirty="0">
              <a:solidFill>
                <a:schemeClr val="tx1"/>
              </a:solidFill>
            </a:endParaRPr>
          </a:p>
          <a:p>
            <a:pPr algn="ctr"/>
            <a:endParaRPr lang="en-ID" sz="900" dirty="0">
              <a:solidFill>
                <a:schemeClr val="tx1"/>
              </a:solidFill>
            </a:endParaRPr>
          </a:p>
          <a:p>
            <a:pPr algn="ctr"/>
            <a:r>
              <a:rPr lang="en-ID" sz="900" dirty="0" err="1">
                <a:solidFill>
                  <a:schemeClr val="tx1"/>
                </a:solidFill>
              </a:rPr>
              <a:t>Apa</a:t>
            </a:r>
            <a:r>
              <a:rPr lang="en-ID" sz="900" dirty="0">
                <a:solidFill>
                  <a:schemeClr val="tx1"/>
                </a:solidFill>
              </a:rPr>
              <a:t> yang </a:t>
            </a:r>
            <a:r>
              <a:rPr lang="en-ID" sz="900" dirty="0" err="1">
                <a:solidFill>
                  <a:schemeClr val="tx1"/>
                </a:solidFill>
              </a:rPr>
              <a:t>harus</a:t>
            </a:r>
            <a:endParaRPr lang="en-ID" sz="900" dirty="0">
              <a:solidFill>
                <a:schemeClr val="tx1"/>
              </a:solidFill>
            </a:endParaRPr>
          </a:p>
          <a:p>
            <a:pPr algn="ctr"/>
            <a:r>
              <a:rPr lang="en-ID" sz="900" dirty="0" err="1">
                <a:solidFill>
                  <a:schemeClr val="tx1"/>
                </a:solidFill>
              </a:rPr>
              <a:t>Dilakukan</a:t>
            </a:r>
            <a:r>
              <a:rPr lang="en-ID" sz="900" dirty="0">
                <a:solidFill>
                  <a:schemeClr val="tx1"/>
                </a:solidFill>
              </a:rPr>
              <a:t> </a:t>
            </a:r>
            <a:r>
              <a:rPr lang="en-ID" sz="900" dirty="0" err="1">
                <a:solidFill>
                  <a:schemeClr val="tx1"/>
                </a:solidFill>
              </a:rPr>
              <a:t>untuk</a:t>
            </a:r>
            <a:endParaRPr lang="en-ID" sz="900" dirty="0">
              <a:solidFill>
                <a:schemeClr val="tx1"/>
              </a:solidFill>
            </a:endParaRPr>
          </a:p>
          <a:p>
            <a:pPr algn="ctr"/>
            <a:r>
              <a:rPr lang="en-ID" sz="900" dirty="0" err="1">
                <a:solidFill>
                  <a:schemeClr val="tx1"/>
                </a:solidFill>
              </a:rPr>
              <a:t>Mengurangi</a:t>
            </a:r>
            <a:r>
              <a:rPr lang="en-ID" sz="900" dirty="0">
                <a:solidFill>
                  <a:schemeClr val="tx1"/>
                </a:solidFill>
              </a:rPr>
              <a:t> </a:t>
            </a:r>
            <a:r>
              <a:rPr lang="en-ID" sz="900" dirty="0" err="1">
                <a:solidFill>
                  <a:schemeClr val="tx1"/>
                </a:solidFill>
              </a:rPr>
              <a:t>kesenjangan</a:t>
            </a:r>
            <a:r>
              <a:rPr lang="en-ID" sz="900" dirty="0">
                <a:solidFill>
                  <a:schemeClr val="tx1"/>
                </a:solidFill>
              </a:rPr>
              <a:t>?</a:t>
            </a:r>
          </a:p>
        </p:txBody>
      </p:sp>
      <p:sp>
        <p:nvSpPr>
          <p:cNvPr id="9" name="Rectangle 8"/>
          <p:cNvSpPr/>
          <p:nvPr/>
        </p:nvSpPr>
        <p:spPr>
          <a:xfrm>
            <a:off x="5429250" y="3300412"/>
            <a:ext cx="814388" cy="103227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900" dirty="0" err="1">
                <a:solidFill>
                  <a:schemeClr val="tx1"/>
                </a:solidFill>
              </a:rPr>
              <a:t>Kuantitatif</a:t>
            </a:r>
            <a:endParaRPr lang="en-ID" sz="900" dirty="0">
              <a:solidFill>
                <a:schemeClr val="tx1"/>
              </a:solidFill>
            </a:endParaRPr>
          </a:p>
          <a:p>
            <a:pPr algn="ctr"/>
            <a:r>
              <a:rPr lang="en-ID" sz="900" dirty="0">
                <a:solidFill>
                  <a:schemeClr val="tx1"/>
                </a:solidFill>
              </a:rPr>
              <a:t>Dan</a:t>
            </a:r>
          </a:p>
          <a:p>
            <a:pPr algn="ctr"/>
            <a:r>
              <a:rPr lang="en-ID" sz="900" dirty="0" err="1">
                <a:solidFill>
                  <a:schemeClr val="tx1"/>
                </a:solidFill>
              </a:rPr>
              <a:t>Kualitatif</a:t>
            </a:r>
            <a:endParaRPr lang="en-US" sz="900" dirty="0">
              <a:solidFill>
                <a:schemeClr val="tx1"/>
              </a:solidFill>
            </a:endParaRPr>
          </a:p>
        </p:txBody>
      </p:sp>
      <p:sp>
        <p:nvSpPr>
          <p:cNvPr id="10" name="Right Arrow 9"/>
          <p:cNvSpPr/>
          <p:nvPr/>
        </p:nvSpPr>
        <p:spPr>
          <a:xfrm>
            <a:off x="6379369" y="3579019"/>
            <a:ext cx="485775" cy="40005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1" name="Rectangle 10"/>
          <p:cNvSpPr/>
          <p:nvPr/>
        </p:nvSpPr>
        <p:spPr>
          <a:xfrm>
            <a:off x="7000875" y="2643187"/>
            <a:ext cx="921544" cy="21216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900" dirty="0">
                <a:solidFill>
                  <a:schemeClr val="tx1"/>
                </a:solidFill>
              </a:rPr>
              <a:t>7.</a:t>
            </a:r>
          </a:p>
          <a:p>
            <a:pPr algn="ctr"/>
            <a:r>
              <a:rPr lang="en-ID" sz="900" dirty="0" err="1">
                <a:solidFill>
                  <a:schemeClr val="tx1"/>
                </a:solidFill>
              </a:rPr>
              <a:t>Indikator</a:t>
            </a:r>
            <a:endParaRPr lang="en-ID" sz="900" dirty="0">
              <a:solidFill>
                <a:schemeClr val="tx1"/>
              </a:solidFill>
            </a:endParaRPr>
          </a:p>
          <a:p>
            <a:pPr algn="ctr"/>
            <a:r>
              <a:rPr lang="en-ID" sz="900" dirty="0">
                <a:solidFill>
                  <a:schemeClr val="tx1"/>
                </a:solidFill>
              </a:rPr>
              <a:t>Gender</a:t>
            </a:r>
          </a:p>
          <a:p>
            <a:pPr algn="ctr"/>
            <a:endParaRPr lang="en-ID" sz="900" dirty="0">
              <a:solidFill>
                <a:schemeClr val="tx1"/>
              </a:solidFill>
            </a:endParaRPr>
          </a:p>
          <a:p>
            <a:pPr algn="ctr"/>
            <a:endParaRPr lang="en-ID" sz="900" dirty="0">
              <a:solidFill>
                <a:schemeClr val="tx1"/>
              </a:solidFill>
            </a:endParaRPr>
          </a:p>
          <a:p>
            <a:pPr algn="ctr"/>
            <a:endParaRPr lang="en-ID" sz="900" dirty="0">
              <a:solidFill>
                <a:schemeClr val="tx1"/>
              </a:solidFill>
            </a:endParaRPr>
          </a:p>
          <a:p>
            <a:pPr algn="ctr"/>
            <a:r>
              <a:rPr lang="en-ID" sz="900" dirty="0" err="1">
                <a:solidFill>
                  <a:schemeClr val="tx1"/>
                </a:solidFill>
              </a:rPr>
              <a:t>Pengurangan</a:t>
            </a:r>
            <a:endParaRPr lang="en-ID" sz="900" dirty="0">
              <a:solidFill>
                <a:schemeClr val="tx1"/>
              </a:solidFill>
            </a:endParaRPr>
          </a:p>
          <a:p>
            <a:pPr algn="ctr"/>
            <a:r>
              <a:rPr lang="en-ID" sz="900" dirty="0" err="1">
                <a:solidFill>
                  <a:schemeClr val="tx1"/>
                </a:solidFill>
              </a:rPr>
              <a:t>Kesenjangan</a:t>
            </a:r>
            <a:endParaRPr lang="en-ID" sz="900" dirty="0">
              <a:solidFill>
                <a:schemeClr val="tx1"/>
              </a:solidFill>
            </a:endParaRPr>
          </a:p>
          <a:p>
            <a:pPr algn="ctr"/>
            <a:r>
              <a:rPr lang="en-ID" sz="900" dirty="0" err="1">
                <a:solidFill>
                  <a:schemeClr val="tx1"/>
                </a:solidFill>
              </a:rPr>
              <a:t>Ditunjukan</a:t>
            </a:r>
            <a:endParaRPr lang="en-ID" sz="900" dirty="0">
              <a:solidFill>
                <a:schemeClr val="tx1"/>
              </a:solidFill>
            </a:endParaRPr>
          </a:p>
          <a:p>
            <a:pPr algn="ctr"/>
            <a:r>
              <a:rPr lang="en-ID" sz="900" dirty="0" err="1">
                <a:solidFill>
                  <a:schemeClr val="tx1"/>
                </a:solidFill>
              </a:rPr>
              <a:t>Dengan</a:t>
            </a:r>
            <a:r>
              <a:rPr lang="en-ID" sz="900" dirty="0">
                <a:solidFill>
                  <a:schemeClr val="tx1"/>
                </a:solidFill>
              </a:rPr>
              <a:t> </a:t>
            </a:r>
            <a:r>
              <a:rPr lang="en-ID" sz="900" dirty="0" err="1">
                <a:solidFill>
                  <a:schemeClr val="tx1"/>
                </a:solidFill>
              </a:rPr>
              <a:t>apa</a:t>
            </a:r>
            <a:r>
              <a:rPr lang="en-ID" sz="900" dirty="0">
                <a:solidFill>
                  <a:schemeClr val="tx1"/>
                </a:solidFill>
              </a:rPr>
              <a:t>?</a:t>
            </a:r>
            <a:endParaRPr lang="en-US" sz="900" dirty="0">
              <a:solidFill>
                <a:schemeClr val="tx1"/>
              </a:solidFill>
            </a:endParaRPr>
          </a:p>
        </p:txBody>
      </p:sp>
      <p:sp>
        <p:nvSpPr>
          <p:cNvPr id="14" name="Curved Down Arrow 13"/>
          <p:cNvSpPr/>
          <p:nvPr/>
        </p:nvSpPr>
        <p:spPr>
          <a:xfrm>
            <a:off x="3000375" y="1643062"/>
            <a:ext cx="1921669" cy="871538"/>
          </a:xfrm>
          <a:prstGeom prst="curved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5" name="Up Arrow 14"/>
          <p:cNvSpPr/>
          <p:nvPr/>
        </p:nvSpPr>
        <p:spPr>
          <a:xfrm>
            <a:off x="4300537" y="4836319"/>
            <a:ext cx="621507" cy="392906"/>
          </a:xfrm>
          <a:prstGeom prst="upArrow">
            <a:avLst>
              <a:gd name="adj1" fmla="val 50000"/>
              <a:gd name="adj2" fmla="val 4767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6" name="Rectangle 15"/>
          <p:cNvSpPr/>
          <p:nvPr/>
        </p:nvSpPr>
        <p:spPr>
          <a:xfrm>
            <a:off x="2757488" y="5229225"/>
            <a:ext cx="4107656" cy="50720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900" dirty="0">
                <a:solidFill>
                  <a:schemeClr val="tx1"/>
                </a:solidFill>
              </a:rPr>
              <a:t>6.</a:t>
            </a:r>
          </a:p>
          <a:p>
            <a:pPr algn="ctr"/>
            <a:r>
              <a:rPr lang="en-ID" sz="900" dirty="0" err="1">
                <a:solidFill>
                  <a:schemeClr val="tx1"/>
                </a:solidFill>
              </a:rPr>
              <a:t>Periksa</a:t>
            </a:r>
            <a:r>
              <a:rPr lang="en-ID" sz="900" dirty="0">
                <a:solidFill>
                  <a:schemeClr val="tx1"/>
                </a:solidFill>
              </a:rPr>
              <a:t> </a:t>
            </a:r>
            <a:r>
              <a:rPr lang="en-ID" sz="900" dirty="0" err="1">
                <a:solidFill>
                  <a:schemeClr val="tx1"/>
                </a:solidFill>
              </a:rPr>
              <a:t>kembali</a:t>
            </a:r>
            <a:r>
              <a:rPr lang="en-ID" sz="900" dirty="0">
                <a:solidFill>
                  <a:schemeClr val="tx1"/>
                </a:solidFill>
              </a:rPr>
              <a:t>: </a:t>
            </a:r>
            <a:r>
              <a:rPr lang="en-ID" sz="900" dirty="0" err="1">
                <a:solidFill>
                  <a:schemeClr val="tx1"/>
                </a:solidFill>
              </a:rPr>
              <a:t>Apakah</a:t>
            </a:r>
            <a:r>
              <a:rPr lang="en-ID" sz="900" dirty="0">
                <a:solidFill>
                  <a:schemeClr val="tx1"/>
                </a:solidFill>
              </a:rPr>
              <a:t> </a:t>
            </a:r>
            <a:r>
              <a:rPr lang="en-ID" sz="900" dirty="0" err="1">
                <a:solidFill>
                  <a:schemeClr val="tx1"/>
                </a:solidFill>
              </a:rPr>
              <a:t>semua</a:t>
            </a:r>
            <a:r>
              <a:rPr lang="en-ID" sz="900" dirty="0">
                <a:solidFill>
                  <a:schemeClr val="tx1"/>
                </a:solidFill>
              </a:rPr>
              <a:t> factor </a:t>
            </a:r>
            <a:r>
              <a:rPr lang="en-ID" sz="900" dirty="0" err="1">
                <a:solidFill>
                  <a:schemeClr val="tx1"/>
                </a:solidFill>
              </a:rPr>
              <a:t>kesenjangan</a:t>
            </a:r>
            <a:r>
              <a:rPr lang="en-ID" sz="900" dirty="0">
                <a:solidFill>
                  <a:schemeClr val="tx1"/>
                </a:solidFill>
              </a:rPr>
              <a:t> </a:t>
            </a:r>
            <a:r>
              <a:rPr lang="en-ID" sz="900" dirty="0" err="1">
                <a:solidFill>
                  <a:schemeClr val="tx1"/>
                </a:solidFill>
              </a:rPr>
              <a:t>telak</a:t>
            </a:r>
            <a:r>
              <a:rPr lang="en-ID" sz="900" dirty="0">
                <a:solidFill>
                  <a:schemeClr val="tx1"/>
                </a:solidFill>
              </a:rPr>
              <a:t> </a:t>
            </a:r>
            <a:r>
              <a:rPr lang="en-ID" sz="900" dirty="0" err="1">
                <a:solidFill>
                  <a:schemeClr val="tx1"/>
                </a:solidFill>
              </a:rPr>
              <a:t>tercakup</a:t>
            </a:r>
            <a:r>
              <a:rPr lang="en-ID" sz="900" dirty="0">
                <a:solidFill>
                  <a:schemeClr val="tx1"/>
                </a:solidFill>
              </a:rPr>
              <a:t>?</a:t>
            </a:r>
            <a:endParaRPr lang="en-US" sz="900" dirty="0">
              <a:solidFill>
                <a:schemeClr val="tx1"/>
              </a:solidFill>
            </a:endParaRPr>
          </a:p>
        </p:txBody>
      </p:sp>
      <p:sp>
        <p:nvSpPr>
          <p:cNvPr id="17" name="Left Arrow 16"/>
          <p:cNvSpPr/>
          <p:nvPr/>
        </p:nvSpPr>
        <p:spPr>
          <a:xfrm>
            <a:off x="2382440" y="5268516"/>
            <a:ext cx="321469" cy="350044"/>
          </a:xfrm>
          <a:prstGeom prst="lef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20" name="Rectangle 19"/>
          <p:cNvSpPr/>
          <p:nvPr/>
        </p:nvSpPr>
        <p:spPr>
          <a:xfrm>
            <a:off x="2157413" y="944002"/>
            <a:ext cx="4572000" cy="507831"/>
          </a:xfrm>
          <a:prstGeom prst="rect">
            <a:avLst/>
          </a:prstGeom>
        </p:spPr>
        <p:txBody>
          <a:bodyPr>
            <a:spAutoFit/>
          </a:bodyPr>
          <a:lstStyle/>
          <a:p>
            <a:pPr algn="ctr"/>
            <a:r>
              <a:rPr lang="en-ID" sz="1350" dirty="0">
                <a:latin typeface="Calibri Light" panose="020F0302020204030204"/>
              </a:rPr>
              <a:t>Diagram 1.</a:t>
            </a:r>
            <a:br>
              <a:rPr lang="en-ID" sz="1350" dirty="0">
                <a:latin typeface="Calibri Light" panose="020F0302020204030204"/>
              </a:rPr>
            </a:br>
            <a:r>
              <a:rPr lang="en-ID" sz="1350" dirty="0">
                <a:latin typeface="Calibri Light" panose="020F0302020204030204"/>
              </a:rPr>
              <a:t> </a:t>
            </a:r>
            <a:r>
              <a:rPr lang="en-ID" sz="1350" dirty="0" err="1">
                <a:latin typeface="Calibri Light" panose="020F0302020204030204"/>
              </a:rPr>
              <a:t>Alur</a:t>
            </a:r>
            <a:r>
              <a:rPr lang="en-ID" sz="1350" dirty="0">
                <a:latin typeface="Calibri Light" panose="020F0302020204030204"/>
              </a:rPr>
              <a:t> </a:t>
            </a:r>
            <a:r>
              <a:rPr lang="en-ID" sz="1350" dirty="0" err="1">
                <a:latin typeface="Calibri Light" panose="020F0302020204030204"/>
              </a:rPr>
              <a:t>Kerja</a:t>
            </a:r>
            <a:r>
              <a:rPr lang="en-ID" sz="1350" dirty="0">
                <a:latin typeface="Calibri Light" panose="020F0302020204030204"/>
              </a:rPr>
              <a:t> </a:t>
            </a:r>
            <a:r>
              <a:rPr lang="en-ID" sz="1350" dirty="0" err="1">
                <a:latin typeface="Calibri Light" panose="020F0302020204030204"/>
              </a:rPr>
              <a:t>Analisis</a:t>
            </a:r>
            <a:r>
              <a:rPr lang="en-ID" sz="1350" dirty="0">
                <a:latin typeface="Calibri Light" panose="020F0302020204030204"/>
              </a:rPr>
              <a:t> Gender (Gender Analysis Pathway [GAP])</a:t>
            </a:r>
            <a:endParaRPr lang="en-US" sz="1350" dirty="0"/>
          </a:p>
        </p:txBody>
      </p:sp>
      <p:sp>
        <p:nvSpPr>
          <p:cNvPr id="23" name="Rectangle 22"/>
          <p:cNvSpPr/>
          <p:nvPr/>
        </p:nvSpPr>
        <p:spPr>
          <a:xfrm>
            <a:off x="2984525" y="2076063"/>
            <a:ext cx="2146742" cy="300082"/>
          </a:xfrm>
          <a:prstGeom prst="rect">
            <a:avLst/>
          </a:prstGeom>
        </p:spPr>
        <p:txBody>
          <a:bodyPr wrap="none">
            <a:spAutoFit/>
          </a:bodyPr>
          <a:lstStyle/>
          <a:p>
            <a:r>
              <a:rPr lang="en-ID" sz="1350" dirty="0" err="1"/>
              <a:t>Memilih</a:t>
            </a:r>
            <a:r>
              <a:rPr lang="en-ID" sz="1350" dirty="0"/>
              <a:t> </a:t>
            </a:r>
            <a:r>
              <a:rPr lang="en-ID" sz="1350" dirty="0" err="1"/>
              <a:t>Sasaran-sasaran</a:t>
            </a:r>
            <a:endParaRPr lang="en-US" sz="1350" dirty="0"/>
          </a:p>
        </p:txBody>
      </p:sp>
    </p:spTree>
    <p:extLst>
      <p:ext uri="{BB962C8B-B14F-4D97-AF65-F5344CB8AC3E}">
        <p14:creationId xmlns:p14="http://schemas.microsoft.com/office/powerpoint/2010/main" val="2244574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ispray Yang benar Cara Kispray">
            <a:hlinkClick r:id="" action="ppaction://media"/>
            <a:extLst>
              <a:ext uri="{FF2B5EF4-FFF2-40B4-BE49-F238E27FC236}">
                <a16:creationId xmlns:a16="http://schemas.microsoft.com/office/drawing/2014/main" id="{00EB6FE8-DCBB-F84B-983A-C3AB808EACF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41010" y="847237"/>
            <a:ext cx="6892110" cy="5169082"/>
          </a:xfrm>
          <a:prstGeom prst="rect">
            <a:avLst/>
          </a:prstGeom>
        </p:spPr>
      </p:pic>
    </p:spTree>
    <p:extLst>
      <p:ext uri="{BB962C8B-B14F-4D97-AF65-F5344CB8AC3E}">
        <p14:creationId xmlns:p14="http://schemas.microsoft.com/office/powerpoint/2010/main" val="107840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PROBA</a:t>
            </a:r>
            <a:br>
              <a:rPr lang="id-ID" dirty="0"/>
            </a:br>
            <a:r>
              <a:rPr lang="id-ID" dirty="0"/>
              <a:t>(Problem Based Approach)</a:t>
            </a:r>
          </a:p>
        </p:txBody>
      </p:sp>
      <p:sp>
        <p:nvSpPr>
          <p:cNvPr id="3" name="Content Placeholder 2"/>
          <p:cNvSpPr>
            <a:spLocks noGrp="1"/>
          </p:cNvSpPr>
          <p:nvPr>
            <p:ph idx="1"/>
          </p:nvPr>
        </p:nvSpPr>
        <p:spPr>
          <a:xfrm>
            <a:off x="0" y="2143116"/>
            <a:ext cx="9144000" cy="4714884"/>
          </a:xfrm>
          <a:solidFill>
            <a:srgbClr val="FAA4B2"/>
          </a:solidFill>
        </p:spPr>
        <p:txBody>
          <a:bodyPr/>
          <a:lstStyle/>
          <a:p>
            <a:r>
              <a:rPr lang="en-US" dirty="0" err="1">
                <a:solidFill>
                  <a:schemeClr val="bg2"/>
                </a:solidFill>
                <a:latin typeface="+mn-lt"/>
                <a:ea typeface="+mn-ea"/>
                <a:cs typeface="+mn-cs"/>
              </a:rPr>
              <a:t>Teknik</a:t>
            </a:r>
            <a:r>
              <a:rPr lang="en-US" dirty="0">
                <a:solidFill>
                  <a:schemeClr val="bg2"/>
                </a:solidFill>
                <a:latin typeface="+mn-lt"/>
                <a:ea typeface="+mn-ea"/>
                <a:cs typeface="+mn-cs"/>
              </a:rPr>
              <a:t> </a:t>
            </a:r>
            <a:r>
              <a:rPr lang="en-US" dirty="0" err="1">
                <a:solidFill>
                  <a:schemeClr val="bg2"/>
                </a:solidFill>
                <a:latin typeface="+mn-lt"/>
                <a:ea typeface="+mn-ea"/>
                <a:cs typeface="+mn-cs"/>
              </a:rPr>
              <a:t>ini</a:t>
            </a:r>
            <a:r>
              <a:rPr lang="en-US" dirty="0">
                <a:solidFill>
                  <a:schemeClr val="bg2"/>
                </a:solidFill>
                <a:latin typeface="+mn-lt"/>
                <a:ea typeface="+mn-ea"/>
                <a:cs typeface="+mn-cs"/>
              </a:rPr>
              <a:t> </a:t>
            </a:r>
            <a:r>
              <a:rPr lang="en-US" dirty="0" err="1">
                <a:solidFill>
                  <a:schemeClr val="bg2"/>
                </a:solidFill>
                <a:latin typeface="+mn-lt"/>
                <a:ea typeface="+mn-ea"/>
                <a:cs typeface="+mn-cs"/>
              </a:rPr>
              <a:t>dikembangkan</a:t>
            </a:r>
            <a:r>
              <a:rPr lang="en-US" dirty="0">
                <a:solidFill>
                  <a:schemeClr val="bg2"/>
                </a:solidFill>
                <a:latin typeface="+mn-lt"/>
                <a:ea typeface="+mn-ea"/>
                <a:cs typeface="+mn-cs"/>
              </a:rPr>
              <a:t> </a:t>
            </a:r>
            <a:r>
              <a:rPr lang="en-US" dirty="0" err="1">
                <a:solidFill>
                  <a:schemeClr val="bg2"/>
                </a:solidFill>
                <a:latin typeface="+mn-lt"/>
                <a:ea typeface="+mn-ea"/>
                <a:cs typeface="+mn-cs"/>
              </a:rPr>
              <a:t>kerjasama</a:t>
            </a:r>
            <a:r>
              <a:rPr lang="en-US" dirty="0">
                <a:solidFill>
                  <a:schemeClr val="bg2"/>
                </a:solidFill>
                <a:latin typeface="+mn-lt"/>
                <a:ea typeface="+mn-ea"/>
                <a:cs typeface="+mn-cs"/>
              </a:rPr>
              <a:t> </a:t>
            </a:r>
            <a:r>
              <a:rPr lang="en-US" dirty="0" err="1">
                <a:solidFill>
                  <a:schemeClr val="bg2"/>
                </a:solidFill>
                <a:latin typeface="+mn-lt"/>
                <a:ea typeface="+mn-ea"/>
                <a:cs typeface="+mn-cs"/>
              </a:rPr>
              <a:t>Kementerian</a:t>
            </a:r>
            <a:r>
              <a:rPr lang="en-US" dirty="0">
                <a:solidFill>
                  <a:schemeClr val="bg2"/>
                </a:solidFill>
                <a:latin typeface="+mn-lt"/>
                <a:ea typeface="+mn-ea"/>
                <a:cs typeface="+mn-cs"/>
              </a:rPr>
              <a:t> </a:t>
            </a:r>
            <a:r>
              <a:rPr lang="en-US" dirty="0" err="1">
                <a:solidFill>
                  <a:schemeClr val="bg2"/>
                </a:solidFill>
                <a:latin typeface="+mn-lt"/>
                <a:ea typeface="+mn-ea"/>
                <a:cs typeface="+mn-cs"/>
              </a:rPr>
              <a:t>Pemberdayaan</a:t>
            </a:r>
            <a:r>
              <a:rPr lang="en-US" dirty="0">
                <a:solidFill>
                  <a:schemeClr val="bg2"/>
                </a:solidFill>
                <a:latin typeface="+mn-lt"/>
                <a:ea typeface="+mn-ea"/>
                <a:cs typeface="+mn-cs"/>
              </a:rPr>
              <a:t> </a:t>
            </a:r>
            <a:r>
              <a:rPr lang="en-US" dirty="0" err="1">
                <a:solidFill>
                  <a:schemeClr val="bg2"/>
                </a:solidFill>
                <a:latin typeface="+mn-lt"/>
                <a:ea typeface="+mn-ea"/>
                <a:cs typeface="+mn-cs"/>
              </a:rPr>
              <a:t>Perempuan</a:t>
            </a:r>
            <a:r>
              <a:rPr lang="en-US" dirty="0">
                <a:solidFill>
                  <a:schemeClr val="bg2"/>
                </a:solidFill>
                <a:latin typeface="+mn-lt"/>
                <a:ea typeface="+mn-ea"/>
                <a:cs typeface="+mn-cs"/>
              </a:rPr>
              <a:t>, BKKBN</a:t>
            </a:r>
            <a:r>
              <a:rPr lang="id-ID" dirty="0">
                <a:solidFill>
                  <a:schemeClr val="bg2"/>
                </a:solidFill>
                <a:latin typeface="+mn-lt"/>
                <a:ea typeface="+mn-ea"/>
                <a:cs typeface="+mn-cs"/>
              </a:rPr>
              <a:t>, </a:t>
            </a:r>
            <a:r>
              <a:rPr lang="en-US" dirty="0">
                <a:solidFill>
                  <a:schemeClr val="bg2"/>
                </a:solidFill>
                <a:latin typeface="+mn-lt"/>
                <a:ea typeface="+mn-ea"/>
                <a:cs typeface="+mn-cs"/>
              </a:rPr>
              <a:t>di</a:t>
            </a:r>
            <a:r>
              <a:rPr lang="id-ID" dirty="0">
                <a:solidFill>
                  <a:schemeClr val="bg2"/>
                </a:solidFill>
                <a:latin typeface="+mn-lt"/>
                <a:ea typeface="+mn-ea"/>
                <a:cs typeface="+mn-cs"/>
              </a:rPr>
              <a:t> </a:t>
            </a:r>
            <a:r>
              <a:rPr lang="en-US" dirty="0" err="1">
                <a:solidFill>
                  <a:schemeClr val="bg2"/>
                </a:solidFill>
                <a:latin typeface="+mn-lt"/>
                <a:ea typeface="+mn-ea"/>
                <a:cs typeface="+mn-cs"/>
              </a:rPr>
              <a:t>tingkat</a:t>
            </a:r>
            <a:r>
              <a:rPr lang="en-US" dirty="0">
                <a:solidFill>
                  <a:schemeClr val="bg2"/>
                </a:solidFill>
                <a:latin typeface="+mn-lt"/>
                <a:ea typeface="+mn-ea"/>
                <a:cs typeface="+mn-cs"/>
              </a:rPr>
              <a:t> </a:t>
            </a:r>
            <a:r>
              <a:rPr lang="en-US" dirty="0" err="1">
                <a:solidFill>
                  <a:schemeClr val="bg2"/>
                </a:solidFill>
                <a:latin typeface="+mn-lt"/>
                <a:ea typeface="+mn-ea"/>
                <a:cs typeface="+mn-cs"/>
              </a:rPr>
              <a:t>pusat</a:t>
            </a:r>
            <a:r>
              <a:rPr lang="en-US" dirty="0">
                <a:solidFill>
                  <a:schemeClr val="bg2"/>
                </a:solidFill>
                <a:latin typeface="+mn-lt"/>
                <a:ea typeface="+mn-ea"/>
                <a:cs typeface="+mn-cs"/>
              </a:rPr>
              <a:t>, </a:t>
            </a:r>
            <a:r>
              <a:rPr lang="en-US" dirty="0" err="1">
                <a:solidFill>
                  <a:schemeClr val="bg2"/>
                </a:solidFill>
                <a:latin typeface="+mn-lt"/>
                <a:ea typeface="+mn-ea"/>
                <a:cs typeface="+mn-cs"/>
              </a:rPr>
              <a:t>propinsi</a:t>
            </a:r>
            <a:r>
              <a:rPr lang="en-US" dirty="0">
                <a:solidFill>
                  <a:schemeClr val="bg2"/>
                </a:solidFill>
                <a:latin typeface="+mn-lt"/>
                <a:ea typeface="+mn-ea"/>
                <a:cs typeface="+mn-cs"/>
              </a:rPr>
              <a:t> </a:t>
            </a:r>
            <a:r>
              <a:rPr lang="en-US" dirty="0" err="1">
                <a:solidFill>
                  <a:schemeClr val="bg2"/>
                </a:solidFill>
                <a:latin typeface="+mn-lt"/>
                <a:ea typeface="+mn-ea"/>
                <a:cs typeface="+mn-cs"/>
              </a:rPr>
              <a:t>dan</a:t>
            </a:r>
            <a:r>
              <a:rPr lang="en-US" dirty="0">
                <a:solidFill>
                  <a:schemeClr val="bg2"/>
                </a:solidFill>
                <a:latin typeface="+mn-lt"/>
                <a:ea typeface="+mn-ea"/>
                <a:cs typeface="+mn-cs"/>
              </a:rPr>
              <a:t> </a:t>
            </a:r>
            <a:r>
              <a:rPr lang="en-US" dirty="0" err="1">
                <a:solidFill>
                  <a:schemeClr val="bg2"/>
                </a:solidFill>
                <a:latin typeface="+mn-lt"/>
                <a:ea typeface="+mn-ea"/>
                <a:cs typeface="+mn-cs"/>
              </a:rPr>
              <a:t>kabupaten</a:t>
            </a:r>
            <a:r>
              <a:rPr lang="en-US" dirty="0">
                <a:solidFill>
                  <a:schemeClr val="bg2"/>
                </a:solidFill>
                <a:latin typeface="+mn-lt"/>
                <a:ea typeface="+mn-ea"/>
                <a:cs typeface="+mn-cs"/>
              </a:rPr>
              <a:t>/</a:t>
            </a:r>
            <a:r>
              <a:rPr lang="en-US" dirty="0" err="1">
                <a:solidFill>
                  <a:schemeClr val="bg2"/>
                </a:solidFill>
                <a:latin typeface="+mn-lt"/>
                <a:ea typeface="+mn-ea"/>
                <a:cs typeface="+mn-cs"/>
              </a:rPr>
              <a:t>ko</a:t>
            </a:r>
            <a:r>
              <a:rPr lang="id-ID" dirty="0">
                <a:solidFill>
                  <a:schemeClr val="bg2"/>
                </a:solidFill>
                <a:latin typeface="+mn-lt"/>
                <a:ea typeface="+mn-ea"/>
                <a:cs typeface="+mn-cs"/>
              </a:rPr>
              <a:t>t</a:t>
            </a:r>
            <a:r>
              <a:rPr lang="en-US" dirty="0">
                <a:solidFill>
                  <a:schemeClr val="bg2"/>
                </a:solidFill>
                <a:latin typeface="+mn-lt"/>
                <a:ea typeface="+mn-ea"/>
                <a:cs typeface="+mn-cs"/>
              </a:rPr>
              <a:t>a. </a:t>
            </a:r>
            <a:endParaRPr lang="id-ID" dirty="0">
              <a:solidFill>
                <a:schemeClr val="bg2"/>
              </a:solidFill>
              <a:latin typeface="+mn-lt"/>
              <a:ea typeface="+mn-ea"/>
              <a:cs typeface="+mn-cs"/>
            </a:endParaRPr>
          </a:p>
          <a:p>
            <a:r>
              <a:rPr lang="en-US" dirty="0" err="1">
                <a:solidFill>
                  <a:schemeClr val="bg2"/>
                </a:solidFill>
                <a:latin typeface="+mn-lt"/>
                <a:ea typeface="+mn-ea"/>
                <a:cs typeface="+mn-cs"/>
              </a:rPr>
              <a:t>Teknik</a:t>
            </a:r>
            <a:r>
              <a:rPr lang="en-US" dirty="0">
                <a:solidFill>
                  <a:schemeClr val="bg2"/>
                </a:solidFill>
                <a:latin typeface="+mn-lt"/>
                <a:ea typeface="+mn-ea"/>
                <a:cs typeface="+mn-cs"/>
              </a:rPr>
              <a:t> </a:t>
            </a:r>
            <a:r>
              <a:rPr lang="en-US" dirty="0" err="1">
                <a:solidFill>
                  <a:schemeClr val="bg2"/>
                </a:solidFill>
                <a:latin typeface="+mn-lt"/>
                <a:ea typeface="+mn-ea"/>
                <a:cs typeface="+mn-cs"/>
              </a:rPr>
              <a:t>ini</a:t>
            </a:r>
            <a:r>
              <a:rPr lang="en-US" dirty="0">
                <a:solidFill>
                  <a:schemeClr val="bg2"/>
                </a:solidFill>
                <a:latin typeface="+mn-lt"/>
                <a:ea typeface="+mn-ea"/>
                <a:cs typeface="+mn-cs"/>
              </a:rPr>
              <a:t> </a:t>
            </a:r>
            <a:r>
              <a:rPr lang="en-US" dirty="0" err="1">
                <a:solidFill>
                  <a:schemeClr val="bg2"/>
                </a:solidFill>
                <a:latin typeface="+mn-lt"/>
                <a:ea typeface="+mn-ea"/>
                <a:cs typeface="+mn-cs"/>
              </a:rPr>
              <a:t>sedikit</a:t>
            </a:r>
            <a:r>
              <a:rPr lang="en-US" dirty="0">
                <a:solidFill>
                  <a:schemeClr val="bg2"/>
                </a:solidFill>
                <a:latin typeface="+mn-lt"/>
                <a:ea typeface="+mn-ea"/>
                <a:cs typeface="+mn-cs"/>
              </a:rPr>
              <a:t> </a:t>
            </a:r>
            <a:r>
              <a:rPr lang="en-US" dirty="0" err="1">
                <a:solidFill>
                  <a:schemeClr val="bg2"/>
                </a:solidFill>
                <a:latin typeface="+mn-lt"/>
                <a:ea typeface="+mn-ea"/>
                <a:cs typeface="+mn-cs"/>
              </a:rPr>
              <a:t>berbeda</a:t>
            </a:r>
            <a:r>
              <a:rPr lang="en-US" dirty="0">
                <a:solidFill>
                  <a:schemeClr val="bg2"/>
                </a:solidFill>
                <a:latin typeface="+mn-lt"/>
                <a:ea typeface="+mn-ea"/>
                <a:cs typeface="+mn-cs"/>
              </a:rPr>
              <a:t> </a:t>
            </a:r>
            <a:r>
              <a:rPr lang="en-US" dirty="0" err="1">
                <a:solidFill>
                  <a:schemeClr val="bg2"/>
                </a:solidFill>
                <a:latin typeface="+mn-lt"/>
                <a:ea typeface="+mn-ea"/>
                <a:cs typeface="+mn-cs"/>
              </a:rPr>
              <a:t>dengan</a:t>
            </a:r>
            <a:r>
              <a:rPr lang="en-US" dirty="0">
                <a:solidFill>
                  <a:schemeClr val="bg2"/>
                </a:solidFill>
                <a:latin typeface="+mn-lt"/>
                <a:ea typeface="+mn-ea"/>
                <a:cs typeface="+mn-cs"/>
              </a:rPr>
              <a:t> GAP</a:t>
            </a:r>
            <a:r>
              <a:rPr lang="id-ID" dirty="0">
                <a:solidFill>
                  <a:schemeClr val="bg2"/>
                </a:solidFill>
              </a:rPr>
              <a:t>. </a:t>
            </a:r>
          </a:p>
          <a:p>
            <a:r>
              <a:rPr lang="id-ID" dirty="0">
                <a:solidFill>
                  <a:schemeClr val="bg2"/>
                </a:solidFill>
              </a:rPr>
              <a:t>Proba lebih mengedepankan pada pemecahan masalah</a:t>
            </a:r>
          </a:p>
        </p:txBody>
      </p:sp>
    </p:spTree>
    <p:extLst>
      <p:ext uri="{BB962C8B-B14F-4D97-AF65-F5344CB8AC3E}">
        <p14:creationId xmlns:p14="http://schemas.microsoft.com/office/powerpoint/2010/main" val="25679882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err="1">
                <a:solidFill>
                  <a:schemeClr val="tx2"/>
                </a:solidFill>
                <a:latin typeface="+mj-lt"/>
                <a:ea typeface="+mj-ea"/>
                <a:cs typeface="+mj-cs"/>
              </a:rPr>
              <a:t>Langkah-langkah</a:t>
            </a:r>
            <a:r>
              <a:rPr lang="en-US" sz="3200" b="1" dirty="0">
                <a:solidFill>
                  <a:schemeClr val="tx2"/>
                </a:solidFill>
                <a:latin typeface="+mj-lt"/>
                <a:ea typeface="+mj-ea"/>
                <a:cs typeface="+mj-cs"/>
              </a:rPr>
              <a:t> yang </a:t>
            </a:r>
            <a:r>
              <a:rPr lang="en-US" sz="3200" b="1" dirty="0" err="1">
                <a:solidFill>
                  <a:schemeClr val="tx2"/>
                </a:solidFill>
                <a:latin typeface="+mj-lt"/>
                <a:ea typeface="+mj-ea"/>
                <a:cs typeface="+mj-cs"/>
              </a:rPr>
              <a:t>harus</a:t>
            </a:r>
            <a:r>
              <a:rPr lang="en-US" sz="3200" b="1" dirty="0">
                <a:solidFill>
                  <a:schemeClr val="tx2"/>
                </a:solidFill>
                <a:latin typeface="+mj-lt"/>
                <a:ea typeface="+mj-ea"/>
                <a:cs typeface="+mj-cs"/>
              </a:rPr>
              <a:t> </a:t>
            </a:r>
            <a:r>
              <a:rPr lang="en-US" sz="3200" b="1" dirty="0" err="1">
                <a:solidFill>
                  <a:schemeClr val="tx2"/>
                </a:solidFill>
                <a:latin typeface="+mj-lt"/>
                <a:ea typeface="+mj-ea"/>
                <a:cs typeface="+mj-cs"/>
              </a:rPr>
              <a:t>dilakukan</a:t>
            </a:r>
            <a:r>
              <a:rPr lang="en-US" sz="3200" b="1" dirty="0">
                <a:solidFill>
                  <a:schemeClr val="tx2"/>
                </a:solidFill>
                <a:latin typeface="+mj-lt"/>
                <a:ea typeface="+mj-ea"/>
                <a:cs typeface="+mj-cs"/>
              </a:rPr>
              <a:t> </a:t>
            </a:r>
            <a:r>
              <a:rPr lang="en-US" sz="3200" b="1" dirty="0" err="1">
                <a:solidFill>
                  <a:schemeClr val="tx2"/>
                </a:solidFill>
                <a:latin typeface="+mj-lt"/>
                <a:ea typeface="+mj-ea"/>
                <a:cs typeface="+mj-cs"/>
              </a:rPr>
              <a:t>dalam</a:t>
            </a:r>
            <a:r>
              <a:rPr lang="en-US" sz="3200" b="1" dirty="0">
                <a:solidFill>
                  <a:schemeClr val="tx2"/>
                </a:solidFill>
                <a:latin typeface="+mj-lt"/>
                <a:ea typeface="+mj-ea"/>
                <a:cs typeface="+mj-cs"/>
              </a:rPr>
              <a:t> Model PROBA </a:t>
            </a:r>
            <a:endParaRPr lang="id-ID" sz="3200" b="1" dirty="0"/>
          </a:p>
        </p:txBody>
      </p:sp>
      <p:sp>
        <p:nvSpPr>
          <p:cNvPr id="3" name="Content Placeholder 2"/>
          <p:cNvSpPr>
            <a:spLocks noGrp="1"/>
          </p:cNvSpPr>
          <p:nvPr>
            <p:ph idx="1"/>
          </p:nvPr>
        </p:nvSpPr>
        <p:spPr/>
        <p:txBody>
          <a:bodyPr/>
          <a:lstStyle/>
          <a:p>
            <a:pPr marL="514350" lvl="0" indent="-514350">
              <a:buFont typeface="+mj-lt"/>
              <a:buAutoNum type="arabicPeriod"/>
            </a:pPr>
            <a:r>
              <a:rPr lang="en-US" dirty="0" err="1">
                <a:solidFill>
                  <a:schemeClr val="tx1"/>
                </a:solidFill>
                <a:latin typeface="+mn-lt"/>
                <a:ea typeface="+mn-ea"/>
                <a:cs typeface="+mn-cs"/>
              </a:rPr>
              <a:t>Analisis</a:t>
            </a:r>
            <a:r>
              <a:rPr lang="en-US" dirty="0">
                <a:solidFill>
                  <a:schemeClr val="tx1"/>
                </a:solidFill>
                <a:latin typeface="+mn-lt"/>
                <a:ea typeface="+mn-ea"/>
                <a:cs typeface="+mn-cs"/>
              </a:rPr>
              <a:t> </a:t>
            </a:r>
            <a:r>
              <a:rPr lang="en-US" dirty="0" err="1">
                <a:solidFill>
                  <a:schemeClr val="tx1"/>
                </a:solidFill>
                <a:latin typeface="+mn-lt"/>
                <a:ea typeface="+mn-ea"/>
                <a:cs typeface="+mn-cs"/>
              </a:rPr>
              <a:t>Masalah</a:t>
            </a:r>
            <a:r>
              <a:rPr lang="en-US" dirty="0">
                <a:solidFill>
                  <a:schemeClr val="tx1"/>
                </a:solidFill>
                <a:latin typeface="+mn-lt"/>
                <a:ea typeface="+mn-ea"/>
                <a:cs typeface="+mn-cs"/>
              </a:rPr>
              <a:t> Gender</a:t>
            </a:r>
            <a:r>
              <a:rPr lang="id-ID" dirty="0"/>
              <a:t> </a:t>
            </a:r>
            <a:r>
              <a:rPr lang="en-US" dirty="0" err="1">
                <a:solidFill>
                  <a:schemeClr val="tx1"/>
                </a:solidFill>
                <a:latin typeface="+mn-lt"/>
                <a:ea typeface="+mn-ea"/>
                <a:cs typeface="+mn-cs"/>
              </a:rPr>
              <a:t>merupakan</a:t>
            </a:r>
            <a:r>
              <a:rPr lang="en-US" dirty="0">
                <a:solidFill>
                  <a:schemeClr val="tx1"/>
                </a:solidFill>
                <a:latin typeface="+mn-lt"/>
                <a:ea typeface="+mn-ea"/>
                <a:cs typeface="+mn-cs"/>
              </a:rPr>
              <a:t> </a:t>
            </a:r>
            <a:r>
              <a:rPr lang="en-US" dirty="0" err="1">
                <a:solidFill>
                  <a:schemeClr val="tx1"/>
                </a:solidFill>
                <a:latin typeface="+mn-lt"/>
                <a:ea typeface="+mn-ea"/>
                <a:cs typeface="+mn-cs"/>
              </a:rPr>
              <a:t>rangkaian</a:t>
            </a:r>
            <a:r>
              <a:rPr lang="en-US" dirty="0">
                <a:solidFill>
                  <a:schemeClr val="tx1"/>
                </a:solidFill>
                <a:latin typeface="+mn-lt"/>
                <a:ea typeface="+mn-ea"/>
                <a:cs typeface="+mn-cs"/>
              </a:rPr>
              <a:t> </a:t>
            </a:r>
            <a:r>
              <a:rPr lang="en-US" dirty="0" err="1">
                <a:solidFill>
                  <a:schemeClr val="tx1"/>
                </a:solidFill>
                <a:latin typeface="+mn-lt"/>
                <a:ea typeface="+mn-ea"/>
                <a:cs typeface="+mn-cs"/>
              </a:rPr>
              <a:t>kegiatan</a:t>
            </a:r>
            <a:r>
              <a:rPr lang="en-US" dirty="0">
                <a:solidFill>
                  <a:schemeClr val="tx1"/>
                </a:solidFill>
                <a:latin typeface="+mn-lt"/>
                <a:ea typeface="+mn-ea"/>
                <a:cs typeface="+mn-cs"/>
              </a:rPr>
              <a:t> yang </a:t>
            </a:r>
            <a:r>
              <a:rPr lang="en-US" dirty="0" err="1">
                <a:solidFill>
                  <a:schemeClr val="tx1"/>
                </a:solidFill>
                <a:latin typeface="+mn-lt"/>
                <a:ea typeface="+mn-ea"/>
                <a:cs typeface="+mn-cs"/>
              </a:rPr>
              <a:t>bertujuan</a:t>
            </a:r>
            <a:r>
              <a:rPr lang="en-US" dirty="0">
                <a:solidFill>
                  <a:schemeClr val="tx1"/>
                </a:solidFill>
                <a:latin typeface="+mn-lt"/>
                <a:ea typeface="+mn-ea"/>
                <a:cs typeface="+mn-cs"/>
              </a:rPr>
              <a:t> </a:t>
            </a:r>
            <a:r>
              <a:rPr lang="en-US" dirty="0" err="1">
                <a:solidFill>
                  <a:schemeClr val="tx1"/>
                </a:solidFill>
                <a:latin typeface="+mn-lt"/>
                <a:ea typeface="+mn-ea"/>
                <a:cs typeface="+mn-cs"/>
              </a:rPr>
              <a:t>untuk</a:t>
            </a:r>
            <a:r>
              <a:rPr lang="en-US" dirty="0">
                <a:solidFill>
                  <a:schemeClr val="tx1"/>
                </a:solidFill>
                <a:latin typeface="+mn-lt"/>
                <a:ea typeface="+mn-ea"/>
                <a:cs typeface="+mn-cs"/>
              </a:rPr>
              <a:t> </a:t>
            </a:r>
            <a:r>
              <a:rPr lang="en-US" dirty="0" err="1">
                <a:solidFill>
                  <a:schemeClr val="tx1"/>
                </a:solidFill>
                <a:latin typeface="+mn-lt"/>
                <a:ea typeface="+mn-ea"/>
                <a:cs typeface="+mn-cs"/>
              </a:rPr>
              <a:t>menetapkan</a:t>
            </a:r>
            <a:r>
              <a:rPr lang="en-US" dirty="0">
                <a:solidFill>
                  <a:schemeClr val="tx1"/>
                </a:solidFill>
                <a:latin typeface="+mn-lt"/>
                <a:ea typeface="+mn-ea"/>
                <a:cs typeface="+mn-cs"/>
              </a:rPr>
              <a:t>/</a:t>
            </a:r>
            <a:r>
              <a:rPr lang="en-US" dirty="0" err="1">
                <a:solidFill>
                  <a:schemeClr val="tx1"/>
                </a:solidFill>
                <a:latin typeface="+mn-lt"/>
                <a:ea typeface="+mn-ea"/>
                <a:cs typeface="+mn-cs"/>
              </a:rPr>
              <a:t>merumuskan</a:t>
            </a:r>
            <a:r>
              <a:rPr lang="en-US" dirty="0">
                <a:solidFill>
                  <a:schemeClr val="tx1"/>
                </a:solidFill>
                <a:latin typeface="+mn-lt"/>
                <a:ea typeface="+mn-ea"/>
                <a:cs typeface="+mn-cs"/>
              </a:rPr>
              <a:t> </a:t>
            </a:r>
            <a:r>
              <a:rPr lang="en-US" dirty="0" err="1">
                <a:solidFill>
                  <a:schemeClr val="tx1"/>
                </a:solidFill>
                <a:latin typeface="+mn-lt"/>
                <a:ea typeface="+mn-ea"/>
                <a:cs typeface="+mn-cs"/>
              </a:rPr>
              <a:t>masalah</a:t>
            </a:r>
            <a:r>
              <a:rPr lang="en-US" dirty="0">
                <a:solidFill>
                  <a:schemeClr val="tx1"/>
                </a:solidFill>
                <a:latin typeface="+mn-lt"/>
                <a:ea typeface="+mn-ea"/>
                <a:cs typeface="+mn-cs"/>
              </a:rPr>
              <a:t> gender yang </a:t>
            </a:r>
            <a:r>
              <a:rPr lang="en-US" dirty="0" err="1">
                <a:solidFill>
                  <a:schemeClr val="tx1"/>
                </a:solidFill>
                <a:latin typeface="+mn-lt"/>
                <a:ea typeface="+mn-ea"/>
                <a:cs typeface="+mn-cs"/>
              </a:rPr>
              <a:t>terjadi</a:t>
            </a:r>
            <a:r>
              <a:rPr lang="en-US" dirty="0">
                <a:solidFill>
                  <a:schemeClr val="tx1"/>
                </a:solidFill>
                <a:latin typeface="+mn-lt"/>
                <a:ea typeface="+mn-ea"/>
                <a:cs typeface="+mn-cs"/>
              </a:rPr>
              <a:t> </a:t>
            </a:r>
            <a:r>
              <a:rPr lang="en-US" dirty="0" err="1">
                <a:solidFill>
                  <a:schemeClr val="tx1"/>
                </a:solidFill>
                <a:latin typeface="+mn-lt"/>
                <a:ea typeface="+mn-ea"/>
                <a:cs typeface="+mn-cs"/>
              </a:rPr>
              <a:t>ditiap</a:t>
            </a:r>
            <a:r>
              <a:rPr lang="en-US" dirty="0">
                <a:solidFill>
                  <a:schemeClr val="tx1"/>
                </a:solidFill>
                <a:latin typeface="+mn-lt"/>
                <a:ea typeface="+mn-ea"/>
                <a:cs typeface="+mn-cs"/>
              </a:rPr>
              <a:t> </a:t>
            </a:r>
            <a:r>
              <a:rPr lang="en-US" dirty="0" err="1">
                <a:solidFill>
                  <a:schemeClr val="tx1"/>
                </a:solidFill>
                <a:latin typeface="+mn-lt"/>
                <a:ea typeface="+mn-ea"/>
                <a:cs typeface="+mn-cs"/>
              </a:rPr>
              <a:t>instansi</a:t>
            </a:r>
            <a:r>
              <a:rPr lang="en-US" dirty="0">
                <a:solidFill>
                  <a:schemeClr val="tx1"/>
                </a:solidFill>
                <a:latin typeface="+mn-lt"/>
                <a:ea typeface="+mn-ea"/>
                <a:cs typeface="+mn-cs"/>
              </a:rPr>
              <a:t> </a:t>
            </a:r>
            <a:r>
              <a:rPr lang="en-US" dirty="0" err="1">
                <a:solidFill>
                  <a:schemeClr val="tx1"/>
                </a:solidFill>
                <a:latin typeface="+mn-lt"/>
                <a:ea typeface="+mn-ea"/>
                <a:cs typeface="+mn-cs"/>
              </a:rPr>
              <a:t>atau</a:t>
            </a:r>
            <a:r>
              <a:rPr lang="en-US" dirty="0">
                <a:solidFill>
                  <a:schemeClr val="tx1"/>
                </a:solidFill>
                <a:latin typeface="+mn-lt"/>
                <a:ea typeface="+mn-ea"/>
                <a:cs typeface="+mn-cs"/>
              </a:rPr>
              <a:t> w</a:t>
            </a:r>
            <a:r>
              <a:rPr lang="id-ID" dirty="0">
                <a:solidFill>
                  <a:schemeClr val="tx1"/>
                </a:solidFill>
                <a:latin typeface="+mn-lt"/>
                <a:ea typeface="+mn-ea"/>
                <a:cs typeface="+mn-cs"/>
              </a:rPr>
              <a:t>i</a:t>
            </a:r>
            <a:r>
              <a:rPr lang="en-US" dirty="0" err="1">
                <a:solidFill>
                  <a:schemeClr val="tx1"/>
                </a:solidFill>
                <a:latin typeface="+mn-lt"/>
                <a:ea typeface="+mn-ea"/>
                <a:cs typeface="+mn-cs"/>
              </a:rPr>
              <a:t>layah</a:t>
            </a:r>
            <a:r>
              <a:rPr lang="en-US" dirty="0">
                <a:solidFill>
                  <a:schemeClr val="tx1"/>
                </a:solidFill>
                <a:latin typeface="+mn-lt"/>
                <a:ea typeface="+mn-ea"/>
                <a:cs typeface="+mn-cs"/>
              </a:rPr>
              <a:t>.</a:t>
            </a:r>
            <a:endParaRPr lang="id-ID" dirty="0"/>
          </a:p>
        </p:txBody>
      </p:sp>
    </p:spTree>
    <p:extLst>
      <p:ext uri="{BB962C8B-B14F-4D97-AF65-F5344CB8AC3E}">
        <p14:creationId xmlns:p14="http://schemas.microsoft.com/office/powerpoint/2010/main" val="30574458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err="1">
                <a:solidFill>
                  <a:schemeClr val="tx2"/>
                </a:solidFill>
                <a:latin typeface="+mj-lt"/>
                <a:ea typeface="+mj-ea"/>
                <a:cs typeface="+mj-cs"/>
              </a:rPr>
              <a:t>Beberapa</a:t>
            </a:r>
            <a:r>
              <a:rPr lang="en-US" sz="3200" b="1" dirty="0">
                <a:solidFill>
                  <a:schemeClr val="tx2"/>
                </a:solidFill>
                <a:latin typeface="+mj-lt"/>
                <a:ea typeface="+mj-ea"/>
                <a:cs typeface="+mj-cs"/>
              </a:rPr>
              <a:t> </a:t>
            </a:r>
            <a:r>
              <a:rPr lang="en-US" sz="3200" b="1" dirty="0" err="1">
                <a:solidFill>
                  <a:schemeClr val="tx2"/>
                </a:solidFill>
                <a:latin typeface="+mj-lt"/>
                <a:ea typeface="+mj-ea"/>
                <a:cs typeface="+mj-cs"/>
              </a:rPr>
              <a:t>tahap</a:t>
            </a:r>
            <a:r>
              <a:rPr lang="en-US" sz="3200" b="1" dirty="0">
                <a:solidFill>
                  <a:schemeClr val="tx2"/>
                </a:solidFill>
                <a:latin typeface="+mj-lt"/>
                <a:ea typeface="+mj-ea"/>
                <a:cs typeface="+mj-cs"/>
              </a:rPr>
              <a:t> </a:t>
            </a:r>
            <a:r>
              <a:rPr lang="en-US" sz="3200" b="1" dirty="0" err="1">
                <a:solidFill>
                  <a:schemeClr val="tx2"/>
                </a:solidFill>
                <a:latin typeface="+mj-lt"/>
                <a:ea typeface="+mj-ea"/>
                <a:cs typeface="+mj-cs"/>
              </a:rPr>
              <a:t>dalam</a:t>
            </a:r>
            <a:r>
              <a:rPr lang="en-US" sz="3200" b="1" dirty="0">
                <a:solidFill>
                  <a:schemeClr val="tx2"/>
                </a:solidFill>
                <a:latin typeface="+mj-lt"/>
                <a:ea typeface="+mj-ea"/>
                <a:cs typeface="+mj-cs"/>
              </a:rPr>
              <a:t> </a:t>
            </a:r>
            <a:br>
              <a:rPr lang="id-ID" sz="3200" b="1" dirty="0">
                <a:solidFill>
                  <a:schemeClr val="tx2"/>
                </a:solidFill>
                <a:latin typeface="+mj-lt"/>
                <a:ea typeface="+mj-ea"/>
                <a:cs typeface="+mj-cs"/>
              </a:rPr>
            </a:br>
            <a:r>
              <a:rPr lang="en-US" sz="3200" b="1" dirty="0" err="1">
                <a:solidFill>
                  <a:schemeClr val="tx2"/>
                </a:solidFill>
                <a:latin typeface="+mj-lt"/>
                <a:ea typeface="+mj-ea"/>
                <a:cs typeface="+mj-cs"/>
              </a:rPr>
              <a:t>Analisis</a:t>
            </a:r>
            <a:r>
              <a:rPr lang="en-US" sz="3200" b="1" dirty="0">
                <a:solidFill>
                  <a:schemeClr val="tx2"/>
                </a:solidFill>
                <a:latin typeface="+mj-lt"/>
                <a:ea typeface="+mj-ea"/>
                <a:cs typeface="+mj-cs"/>
              </a:rPr>
              <a:t> </a:t>
            </a:r>
            <a:r>
              <a:rPr lang="en-US" sz="3200" b="1" dirty="0" err="1">
                <a:solidFill>
                  <a:schemeClr val="tx2"/>
                </a:solidFill>
                <a:latin typeface="+mj-lt"/>
                <a:ea typeface="+mj-ea"/>
                <a:cs typeface="+mj-cs"/>
              </a:rPr>
              <a:t>Masalah</a:t>
            </a:r>
            <a:r>
              <a:rPr lang="en-US" sz="3200" b="1" dirty="0">
                <a:solidFill>
                  <a:schemeClr val="tx2"/>
                </a:solidFill>
                <a:latin typeface="+mj-lt"/>
                <a:ea typeface="+mj-ea"/>
                <a:cs typeface="+mj-cs"/>
              </a:rPr>
              <a:t> Gender</a:t>
            </a:r>
            <a:endParaRPr lang="id-ID" sz="3200" b="1" dirty="0"/>
          </a:p>
        </p:txBody>
      </p:sp>
      <p:sp>
        <p:nvSpPr>
          <p:cNvPr id="3" name="Content Placeholder 2"/>
          <p:cNvSpPr>
            <a:spLocks noGrp="1"/>
          </p:cNvSpPr>
          <p:nvPr>
            <p:ph idx="1"/>
          </p:nvPr>
        </p:nvSpPr>
        <p:spPr>
          <a:xfrm>
            <a:off x="457200" y="2214554"/>
            <a:ext cx="8186766" cy="3911609"/>
          </a:xfrm>
        </p:spPr>
        <p:txBody>
          <a:bodyPr/>
          <a:lstStyle/>
          <a:p>
            <a:pPr lvl="0"/>
            <a:r>
              <a:rPr lang="en-US" dirty="0" err="1">
                <a:solidFill>
                  <a:schemeClr val="tx1"/>
                </a:solidFill>
                <a:latin typeface="+mn-lt"/>
                <a:ea typeface="+mn-ea"/>
                <a:cs typeface="+mn-cs"/>
              </a:rPr>
              <a:t>Identifikasi</a:t>
            </a:r>
            <a:r>
              <a:rPr lang="en-US" dirty="0">
                <a:solidFill>
                  <a:schemeClr val="tx1"/>
                </a:solidFill>
                <a:latin typeface="+mn-lt"/>
                <a:ea typeface="+mn-ea"/>
                <a:cs typeface="+mn-cs"/>
              </a:rPr>
              <a:t> data </a:t>
            </a:r>
            <a:r>
              <a:rPr lang="en-US" dirty="0" err="1">
                <a:solidFill>
                  <a:schemeClr val="tx1"/>
                </a:solidFill>
                <a:latin typeface="+mn-lt"/>
                <a:ea typeface="+mn-ea"/>
                <a:cs typeface="+mn-cs"/>
              </a:rPr>
              <a:t>terpilah</a:t>
            </a:r>
            <a:endParaRPr lang="id-ID" dirty="0">
              <a:solidFill>
                <a:schemeClr val="tx1"/>
              </a:solidFill>
              <a:latin typeface="+mn-lt"/>
              <a:ea typeface="+mn-ea"/>
              <a:cs typeface="+mn-cs"/>
            </a:endParaRPr>
          </a:p>
          <a:p>
            <a:pPr lvl="0"/>
            <a:r>
              <a:rPr lang="en-US" dirty="0" err="1">
                <a:solidFill>
                  <a:schemeClr val="tx1"/>
                </a:solidFill>
                <a:latin typeface="+mn-lt"/>
                <a:ea typeface="+mn-ea"/>
                <a:cs typeface="+mn-cs"/>
              </a:rPr>
              <a:t>Penetapan</a:t>
            </a:r>
            <a:r>
              <a:rPr lang="en-US" dirty="0">
                <a:solidFill>
                  <a:schemeClr val="tx1"/>
                </a:solidFill>
                <a:latin typeface="+mn-lt"/>
                <a:ea typeface="+mn-ea"/>
                <a:cs typeface="+mn-cs"/>
              </a:rPr>
              <a:t> </a:t>
            </a:r>
            <a:r>
              <a:rPr lang="en-US" dirty="0" err="1">
                <a:solidFill>
                  <a:schemeClr val="tx1"/>
                </a:solidFill>
                <a:latin typeface="+mn-lt"/>
                <a:ea typeface="+mn-ea"/>
                <a:cs typeface="+mn-cs"/>
              </a:rPr>
              <a:t>masalah</a:t>
            </a:r>
            <a:r>
              <a:rPr lang="en-US" dirty="0">
                <a:solidFill>
                  <a:schemeClr val="tx1"/>
                </a:solidFill>
                <a:latin typeface="+mn-lt"/>
                <a:ea typeface="+mn-ea"/>
                <a:cs typeface="+mn-cs"/>
              </a:rPr>
              <a:t> </a:t>
            </a:r>
            <a:r>
              <a:rPr lang="en-US" dirty="0" err="1">
                <a:solidFill>
                  <a:schemeClr val="tx1"/>
                </a:solidFill>
                <a:latin typeface="+mn-lt"/>
                <a:ea typeface="+mn-ea"/>
                <a:cs typeface="+mn-cs"/>
              </a:rPr>
              <a:t>kesenjangan</a:t>
            </a:r>
            <a:r>
              <a:rPr lang="en-US" dirty="0">
                <a:solidFill>
                  <a:schemeClr val="tx1"/>
                </a:solidFill>
                <a:latin typeface="+mn-lt"/>
                <a:ea typeface="+mn-ea"/>
                <a:cs typeface="+mn-cs"/>
              </a:rPr>
              <a:t> gender, </a:t>
            </a:r>
            <a:endParaRPr lang="id-ID" dirty="0">
              <a:solidFill>
                <a:schemeClr val="tx1"/>
              </a:solidFill>
              <a:latin typeface="+mn-lt"/>
              <a:ea typeface="+mn-ea"/>
              <a:cs typeface="+mn-cs"/>
            </a:endParaRPr>
          </a:p>
          <a:p>
            <a:pPr lvl="0"/>
            <a:r>
              <a:rPr lang="en-US" dirty="0" err="1">
                <a:solidFill>
                  <a:schemeClr val="tx1"/>
                </a:solidFill>
                <a:latin typeface="+mn-lt"/>
                <a:ea typeface="+mn-ea"/>
                <a:cs typeface="+mn-cs"/>
              </a:rPr>
              <a:t>Identifikasi</a:t>
            </a:r>
            <a:r>
              <a:rPr lang="en-US" dirty="0">
                <a:solidFill>
                  <a:schemeClr val="tx1"/>
                </a:solidFill>
                <a:latin typeface="+mn-lt"/>
                <a:ea typeface="+mn-ea"/>
                <a:cs typeface="+mn-cs"/>
              </a:rPr>
              <a:t> </a:t>
            </a:r>
            <a:r>
              <a:rPr lang="en-US" dirty="0" err="1">
                <a:solidFill>
                  <a:schemeClr val="tx1"/>
                </a:solidFill>
                <a:latin typeface="+mn-lt"/>
                <a:ea typeface="+mn-ea"/>
                <a:cs typeface="+mn-cs"/>
              </a:rPr>
              <a:t>faktor</a:t>
            </a:r>
            <a:r>
              <a:rPr lang="en-US" dirty="0">
                <a:solidFill>
                  <a:schemeClr val="tx1"/>
                </a:solidFill>
                <a:latin typeface="+mn-lt"/>
                <a:ea typeface="+mn-ea"/>
                <a:cs typeface="+mn-cs"/>
              </a:rPr>
              <a:t> </a:t>
            </a:r>
            <a:r>
              <a:rPr lang="en-US" dirty="0" err="1">
                <a:solidFill>
                  <a:schemeClr val="tx1"/>
                </a:solidFill>
                <a:latin typeface="+mn-lt"/>
                <a:ea typeface="+mn-ea"/>
                <a:cs typeface="+mn-cs"/>
              </a:rPr>
              <a:t>penyebab</a:t>
            </a:r>
            <a:endParaRPr lang="id-ID" dirty="0"/>
          </a:p>
        </p:txBody>
      </p:sp>
    </p:spTree>
    <p:extLst>
      <p:ext uri="{BB962C8B-B14F-4D97-AF65-F5344CB8AC3E}">
        <p14:creationId xmlns:p14="http://schemas.microsoft.com/office/powerpoint/2010/main" val="5057083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chemeClr val="tx1"/>
                </a:solidFill>
                <a:latin typeface="+mn-lt"/>
                <a:ea typeface="+mn-ea"/>
                <a:cs typeface="+mn-cs"/>
              </a:rPr>
              <a:t>Identifikasi</a:t>
            </a:r>
            <a:r>
              <a:rPr lang="en-US" dirty="0">
                <a:solidFill>
                  <a:schemeClr val="tx1"/>
                </a:solidFill>
                <a:latin typeface="+mn-lt"/>
                <a:ea typeface="+mn-ea"/>
                <a:cs typeface="+mn-cs"/>
              </a:rPr>
              <a:t> data </a:t>
            </a:r>
            <a:r>
              <a:rPr lang="en-US" dirty="0" err="1">
                <a:solidFill>
                  <a:schemeClr val="tx1"/>
                </a:solidFill>
                <a:latin typeface="+mn-lt"/>
                <a:ea typeface="+mn-ea"/>
                <a:cs typeface="+mn-cs"/>
              </a:rPr>
              <a:t>terpilah</a:t>
            </a:r>
            <a:endParaRPr lang="id-ID" dirty="0"/>
          </a:p>
        </p:txBody>
      </p:sp>
      <p:sp>
        <p:nvSpPr>
          <p:cNvPr id="3" name="Content Placeholder 2"/>
          <p:cNvSpPr>
            <a:spLocks noGrp="1"/>
          </p:cNvSpPr>
          <p:nvPr>
            <p:ph idx="1"/>
          </p:nvPr>
        </p:nvSpPr>
        <p:spPr/>
        <p:txBody>
          <a:bodyPr/>
          <a:lstStyle/>
          <a:p>
            <a:pPr lvl="0"/>
            <a:r>
              <a:rPr lang="id-ID" dirty="0"/>
              <a:t>Siapkan data berdasarkan jenis kelamin atau berdasarkan insiden khusus. Umberdata dapat primer dapat pula sekunder.</a:t>
            </a:r>
          </a:p>
          <a:p>
            <a:pPr lvl="0"/>
            <a:r>
              <a:rPr lang="id-ID" dirty="0">
                <a:solidFill>
                  <a:schemeClr val="tx1"/>
                </a:solidFill>
                <a:latin typeface="+mn-lt"/>
                <a:ea typeface="+mn-ea"/>
                <a:cs typeface="+mn-cs"/>
              </a:rPr>
              <a:t>Telusuri </a:t>
            </a:r>
            <a:r>
              <a:rPr lang="en-US" dirty="0" err="1">
                <a:solidFill>
                  <a:schemeClr val="tx1"/>
                </a:solidFill>
                <a:latin typeface="+mn-lt"/>
                <a:ea typeface="+mn-ea"/>
                <a:cs typeface="+mn-cs"/>
              </a:rPr>
              <a:t>kesenjangan</a:t>
            </a:r>
            <a:r>
              <a:rPr lang="en-US" dirty="0">
                <a:solidFill>
                  <a:schemeClr val="tx1"/>
                </a:solidFill>
                <a:latin typeface="+mn-lt"/>
                <a:ea typeface="+mn-ea"/>
                <a:cs typeface="+mn-cs"/>
              </a:rPr>
              <a:t> gender yang </a:t>
            </a:r>
            <a:r>
              <a:rPr lang="en-US" dirty="0" err="1">
                <a:solidFill>
                  <a:schemeClr val="tx1"/>
                </a:solidFill>
                <a:latin typeface="+mn-lt"/>
                <a:ea typeface="+mn-ea"/>
                <a:cs typeface="+mn-cs"/>
              </a:rPr>
              <a:t>terjadi</a:t>
            </a:r>
            <a:r>
              <a:rPr lang="en-US" dirty="0">
                <a:solidFill>
                  <a:schemeClr val="tx1"/>
                </a:solidFill>
                <a:latin typeface="+mn-lt"/>
                <a:ea typeface="+mn-ea"/>
                <a:cs typeface="+mn-cs"/>
              </a:rPr>
              <a:t> </a:t>
            </a:r>
            <a:r>
              <a:rPr lang="en-US" dirty="0" err="1">
                <a:solidFill>
                  <a:schemeClr val="tx1"/>
                </a:solidFill>
                <a:latin typeface="+mn-lt"/>
                <a:ea typeface="+mn-ea"/>
                <a:cs typeface="+mn-cs"/>
              </a:rPr>
              <a:t>di</a:t>
            </a:r>
            <a:r>
              <a:rPr lang="en-US" dirty="0">
                <a:solidFill>
                  <a:schemeClr val="tx1"/>
                </a:solidFill>
                <a:latin typeface="+mn-lt"/>
                <a:ea typeface="+mn-ea"/>
                <a:cs typeface="+mn-cs"/>
              </a:rPr>
              <a:t> </a:t>
            </a:r>
            <a:r>
              <a:rPr lang="en-US" dirty="0" err="1">
                <a:solidFill>
                  <a:schemeClr val="tx1"/>
                </a:solidFill>
                <a:latin typeface="+mn-lt"/>
                <a:ea typeface="+mn-ea"/>
                <a:cs typeface="+mn-cs"/>
              </a:rPr>
              <a:t>instansi</a:t>
            </a:r>
            <a:r>
              <a:rPr lang="en-US" dirty="0">
                <a:solidFill>
                  <a:schemeClr val="tx1"/>
                </a:solidFill>
                <a:latin typeface="+mn-lt"/>
                <a:ea typeface="+mn-ea"/>
                <a:cs typeface="+mn-cs"/>
              </a:rPr>
              <a:t> </a:t>
            </a:r>
            <a:r>
              <a:rPr lang="en-US" dirty="0" err="1">
                <a:solidFill>
                  <a:schemeClr val="tx1"/>
                </a:solidFill>
                <a:latin typeface="+mn-lt"/>
                <a:ea typeface="+mn-ea"/>
                <a:cs typeface="+mn-cs"/>
              </a:rPr>
              <a:t>atau</a:t>
            </a:r>
            <a:r>
              <a:rPr lang="en-US" dirty="0">
                <a:solidFill>
                  <a:schemeClr val="tx1"/>
                </a:solidFill>
                <a:latin typeface="+mn-lt"/>
                <a:ea typeface="+mn-ea"/>
                <a:cs typeface="+mn-cs"/>
              </a:rPr>
              <a:t> </a:t>
            </a:r>
            <a:r>
              <a:rPr lang="en-US" dirty="0" err="1">
                <a:solidFill>
                  <a:schemeClr val="tx1"/>
                </a:solidFill>
                <a:latin typeface="+mn-lt"/>
                <a:ea typeface="+mn-ea"/>
                <a:cs typeface="+mn-cs"/>
              </a:rPr>
              <a:t>wilayah</a:t>
            </a:r>
            <a:r>
              <a:rPr lang="en-US" dirty="0">
                <a:solidFill>
                  <a:schemeClr val="tx1"/>
                </a:solidFill>
                <a:latin typeface="+mn-lt"/>
                <a:ea typeface="+mn-ea"/>
                <a:cs typeface="+mn-cs"/>
              </a:rPr>
              <a:t> </a:t>
            </a:r>
            <a:r>
              <a:rPr lang="en-US" dirty="0" err="1">
                <a:solidFill>
                  <a:schemeClr val="tx1"/>
                </a:solidFill>
                <a:latin typeface="+mn-lt"/>
                <a:ea typeface="+mn-ea"/>
                <a:cs typeface="+mn-cs"/>
              </a:rPr>
              <a:t>masing-masing</a:t>
            </a:r>
            <a:r>
              <a:rPr lang="en-US" dirty="0">
                <a:solidFill>
                  <a:schemeClr val="tx1"/>
                </a:solidFill>
                <a:latin typeface="+mn-lt"/>
                <a:ea typeface="+mn-ea"/>
                <a:cs typeface="+mn-cs"/>
              </a:rPr>
              <a:t>, </a:t>
            </a:r>
            <a:r>
              <a:rPr lang="en-US" dirty="0" err="1">
                <a:solidFill>
                  <a:schemeClr val="tx1"/>
                </a:solidFill>
                <a:latin typeface="+mn-lt"/>
                <a:ea typeface="+mn-ea"/>
                <a:cs typeface="+mn-cs"/>
              </a:rPr>
              <a:t>dan</a:t>
            </a:r>
            <a:r>
              <a:rPr lang="en-US" dirty="0">
                <a:solidFill>
                  <a:schemeClr val="tx1"/>
                </a:solidFill>
                <a:latin typeface="+mn-lt"/>
                <a:ea typeface="+mn-ea"/>
                <a:cs typeface="+mn-cs"/>
              </a:rPr>
              <a:t> </a:t>
            </a:r>
            <a:r>
              <a:rPr lang="en-US" dirty="0" err="1">
                <a:solidFill>
                  <a:schemeClr val="tx1"/>
                </a:solidFill>
                <a:latin typeface="+mn-lt"/>
                <a:ea typeface="+mn-ea"/>
                <a:cs typeface="+mn-cs"/>
              </a:rPr>
              <a:t>jelaskan</a:t>
            </a:r>
            <a:r>
              <a:rPr lang="en-US" dirty="0">
                <a:solidFill>
                  <a:schemeClr val="tx1"/>
                </a:solidFill>
                <a:latin typeface="+mn-lt"/>
                <a:ea typeface="+mn-ea"/>
                <a:cs typeface="+mn-cs"/>
              </a:rPr>
              <a:t> </a:t>
            </a:r>
            <a:r>
              <a:rPr lang="en-US" dirty="0" err="1">
                <a:solidFill>
                  <a:schemeClr val="tx1"/>
                </a:solidFill>
                <a:latin typeface="+mn-lt"/>
                <a:ea typeface="+mn-ea"/>
                <a:cs typeface="+mn-cs"/>
              </a:rPr>
              <a:t>sumber</a:t>
            </a:r>
            <a:r>
              <a:rPr lang="en-US" dirty="0">
                <a:solidFill>
                  <a:schemeClr val="tx1"/>
                </a:solidFill>
                <a:latin typeface="+mn-lt"/>
                <a:ea typeface="+mn-ea"/>
                <a:cs typeface="+mn-cs"/>
              </a:rPr>
              <a:t> data </a:t>
            </a:r>
            <a:r>
              <a:rPr lang="en-US" dirty="0" err="1">
                <a:solidFill>
                  <a:schemeClr val="tx1"/>
                </a:solidFill>
                <a:latin typeface="+mn-lt"/>
                <a:ea typeface="+mn-ea"/>
                <a:cs typeface="+mn-cs"/>
              </a:rPr>
              <a:t>tersebut</a:t>
            </a:r>
            <a:r>
              <a:rPr lang="en-US" dirty="0">
                <a:solidFill>
                  <a:schemeClr val="tx1"/>
                </a:solidFill>
                <a:latin typeface="+mn-lt"/>
                <a:ea typeface="+mn-ea"/>
                <a:cs typeface="+mn-cs"/>
              </a:rPr>
              <a:t> </a:t>
            </a:r>
            <a:r>
              <a:rPr lang="en-US" dirty="0" err="1">
                <a:solidFill>
                  <a:schemeClr val="tx1"/>
                </a:solidFill>
                <a:latin typeface="+mn-lt"/>
                <a:ea typeface="+mn-ea"/>
                <a:cs typeface="+mn-cs"/>
              </a:rPr>
              <a:t>diambil</a:t>
            </a:r>
            <a:r>
              <a:rPr lang="en-US" dirty="0">
                <a:solidFill>
                  <a:schemeClr val="tx1"/>
                </a:solidFill>
                <a:latin typeface="+mn-lt"/>
                <a:ea typeface="+mn-ea"/>
                <a:cs typeface="+mn-cs"/>
              </a:rPr>
              <a:t>.</a:t>
            </a:r>
            <a:endParaRPr lang="id-ID" dirty="0">
              <a:solidFill>
                <a:schemeClr val="tx1"/>
              </a:solidFill>
              <a:latin typeface="+mn-lt"/>
              <a:ea typeface="+mn-ea"/>
              <a:cs typeface="+mn-cs"/>
            </a:endParaRPr>
          </a:p>
          <a:p>
            <a:endParaRPr lang="id-ID" dirty="0"/>
          </a:p>
        </p:txBody>
      </p:sp>
    </p:spTree>
    <p:extLst>
      <p:ext uri="{BB962C8B-B14F-4D97-AF65-F5344CB8AC3E}">
        <p14:creationId xmlns:p14="http://schemas.microsoft.com/office/powerpoint/2010/main" val="20400928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29642" cy="654032"/>
          </a:xfrm>
        </p:spPr>
        <p:txBody>
          <a:bodyPr/>
          <a:lstStyle/>
          <a:p>
            <a:r>
              <a:rPr lang="en-US" sz="3200" b="1" dirty="0" err="1">
                <a:solidFill>
                  <a:schemeClr val="tx1"/>
                </a:solidFill>
                <a:latin typeface="+mn-lt"/>
                <a:ea typeface="+mn-ea"/>
                <a:cs typeface="+mn-cs"/>
              </a:rPr>
              <a:t>Penetapan</a:t>
            </a:r>
            <a:r>
              <a:rPr lang="en-US" sz="3200" b="1" dirty="0">
                <a:solidFill>
                  <a:schemeClr val="tx1"/>
                </a:solidFill>
                <a:latin typeface="+mn-lt"/>
                <a:ea typeface="+mn-ea"/>
                <a:cs typeface="+mn-cs"/>
              </a:rPr>
              <a:t> </a:t>
            </a:r>
            <a:r>
              <a:rPr lang="en-US" sz="3200" b="1" dirty="0" err="1">
                <a:solidFill>
                  <a:schemeClr val="tx1"/>
                </a:solidFill>
                <a:latin typeface="+mn-lt"/>
                <a:ea typeface="+mn-ea"/>
                <a:cs typeface="+mn-cs"/>
              </a:rPr>
              <a:t>Masalah</a:t>
            </a:r>
            <a:r>
              <a:rPr lang="en-US" sz="3200" b="1" dirty="0">
                <a:solidFill>
                  <a:schemeClr val="tx1"/>
                </a:solidFill>
                <a:latin typeface="+mn-lt"/>
                <a:ea typeface="+mn-ea"/>
                <a:cs typeface="+mn-cs"/>
              </a:rPr>
              <a:t> </a:t>
            </a:r>
            <a:r>
              <a:rPr lang="en-US" sz="3200" b="1" dirty="0" err="1">
                <a:solidFill>
                  <a:schemeClr val="tx1"/>
                </a:solidFill>
                <a:latin typeface="+mn-lt"/>
                <a:ea typeface="+mn-ea"/>
                <a:cs typeface="+mn-cs"/>
              </a:rPr>
              <a:t>Kesenjangan</a:t>
            </a:r>
            <a:r>
              <a:rPr lang="en-US" sz="3200" b="1" dirty="0">
                <a:solidFill>
                  <a:schemeClr val="tx1"/>
                </a:solidFill>
                <a:latin typeface="+mn-lt"/>
                <a:ea typeface="+mn-ea"/>
                <a:cs typeface="+mn-cs"/>
              </a:rPr>
              <a:t> </a:t>
            </a:r>
            <a:endParaRPr lang="id-ID" sz="3200" b="1" dirty="0"/>
          </a:p>
        </p:txBody>
      </p:sp>
      <p:sp>
        <p:nvSpPr>
          <p:cNvPr id="3" name="Content Placeholder 2"/>
          <p:cNvSpPr>
            <a:spLocks noGrp="1"/>
          </p:cNvSpPr>
          <p:nvPr>
            <p:ph idx="1"/>
          </p:nvPr>
        </p:nvSpPr>
        <p:spPr>
          <a:xfrm>
            <a:off x="457200" y="1071546"/>
            <a:ext cx="8401080" cy="5357850"/>
          </a:xfrm>
        </p:spPr>
        <p:txBody>
          <a:bodyPr/>
          <a:lstStyle/>
          <a:p>
            <a:pPr lvl="0"/>
            <a:r>
              <a:rPr lang="en-US" dirty="0">
                <a:solidFill>
                  <a:schemeClr val="tx1"/>
                </a:solidFill>
                <a:latin typeface="+mn-lt"/>
                <a:ea typeface="+mn-ea"/>
                <a:cs typeface="+mn-cs"/>
              </a:rPr>
              <a:t>C</a:t>
            </a:r>
            <a:r>
              <a:rPr lang="id-ID" dirty="0">
                <a:solidFill>
                  <a:schemeClr val="tx1"/>
                </a:solidFill>
                <a:latin typeface="+mn-lt"/>
                <a:ea typeface="+mn-ea"/>
                <a:cs typeface="+mn-cs"/>
              </a:rPr>
              <a:t>ermati apakah data gender mengindikasikan masalah gender atau justru masalah strategis gender</a:t>
            </a:r>
          </a:p>
          <a:p>
            <a:pPr lvl="0"/>
            <a:r>
              <a:rPr lang="id-ID" dirty="0"/>
              <a:t>Masalah gender adalah kesenjangan akibat disparitas capaian yang tidak seimbang antara kondisi lakii-laki dan perempuan.</a:t>
            </a:r>
          </a:p>
          <a:p>
            <a:pPr lvl="0"/>
            <a:r>
              <a:rPr lang="id-ID" dirty="0"/>
              <a:t>Masalah strategis gender adalah masalah dengan cakupan luas, mendesak untuk diselesaikan dan jika diselesaikan akan memiliki multiplier efek.</a:t>
            </a:r>
          </a:p>
          <a:p>
            <a:pPr lvl="0"/>
            <a:endParaRPr lang="id-ID" dirty="0">
              <a:solidFill>
                <a:schemeClr val="tx1"/>
              </a:solidFill>
              <a:latin typeface="+mn-lt"/>
              <a:ea typeface="+mn-ea"/>
              <a:cs typeface="+mn-cs"/>
            </a:endParaRPr>
          </a:p>
          <a:p>
            <a:endParaRPr lang="id-ID" dirty="0"/>
          </a:p>
        </p:txBody>
      </p:sp>
    </p:spTree>
    <p:extLst>
      <p:ext uri="{BB962C8B-B14F-4D97-AF65-F5344CB8AC3E}">
        <p14:creationId xmlns:p14="http://schemas.microsoft.com/office/powerpoint/2010/main" val="11215126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29642" cy="796908"/>
          </a:xfrm>
        </p:spPr>
        <p:txBody>
          <a:bodyPr/>
          <a:lstStyle/>
          <a:p>
            <a:r>
              <a:rPr lang="en-US" dirty="0" err="1">
                <a:solidFill>
                  <a:schemeClr val="tx1"/>
                </a:solidFill>
                <a:latin typeface="+mn-lt"/>
                <a:ea typeface="+mn-ea"/>
                <a:cs typeface="+mn-cs"/>
              </a:rPr>
              <a:t>Identifikasi</a:t>
            </a:r>
            <a:r>
              <a:rPr lang="en-US" dirty="0">
                <a:solidFill>
                  <a:schemeClr val="tx1"/>
                </a:solidFill>
                <a:latin typeface="+mn-lt"/>
                <a:ea typeface="+mn-ea"/>
                <a:cs typeface="+mn-cs"/>
              </a:rPr>
              <a:t> </a:t>
            </a:r>
            <a:r>
              <a:rPr lang="en-US" dirty="0" err="1">
                <a:solidFill>
                  <a:schemeClr val="tx1"/>
                </a:solidFill>
                <a:latin typeface="+mn-lt"/>
                <a:ea typeface="+mn-ea"/>
                <a:cs typeface="+mn-cs"/>
              </a:rPr>
              <a:t>Faktor</a:t>
            </a:r>
            <a:r>
              <a:rPr lang="en-US" dirty="0">
                <a:solidFill>
                  <a:schemeClr val="tx1"/>
                </a:solidFill>
                <a:latin typeface="+mn-lt"/>
                <a:ea typeface="+mn-ea"/>
                <a:cs typeface="+mn-cs"/>
              </a:rPr>
              <a:t> </a:t>
            </a:r>
            <a:r>
              <a:rPr lang="en-US" dirty="0" err="1">
                <a:solidFill>
                  <a:schemeClr val="tx1"/>
                </a:solidFill>
                <a:latin typeface="+mn-lt"/>
                <a:ea typeface="+mn-ea"/>
                <a:cs typeface="+mn-cs"/>
              </a:rPr>
              <a:t>Penyebab</a:t>
            </a:r>
            <a:endParaRPr lang="id-ID" dirty="0"/>
          </a:p>
        </p:txBody>
      </p:sp>
      <p:sp>
        <p:nvSpPr>
          <p:cNvPr id="3" name="Content Placeholder 2"/>
          <p:cNvSpPr>
            <a:spLocks noGrp="1"/>
          </p:cNvSpPr>
          <p:nvPr>
            <p:ph idx="1"/>
          </p:nvPr>
        </p:nvSpPr>
        <p:spPr>
          <a:xfrm>
            <a:off x="357158" y="1285860"/>
            <a:ext cx="8329642" cy="4840303"/>
          </a:xfrm>
        </p:spPr>
        <p:txBody>
          <a:bodyPr/>
          <a:lstStyle/>
          <a:p>
            <a:r>
              <a:rPr lang="id-ID" sz="2800" dirty="0">
                <a:solidFill>
                  <a:schemeClr val="tx1"/>
                </a:solidFill>
                <a:latin typeface="+mn-lt"/>
                <a:ea typeface="+mn-ea"/>
                <a:cs typeface="+mn-cs"/>
              </a:rPr>
              <a:t>C</a:t>
            </a:r>
            <a:r>
              <a:rPr lang="en-US" sz="2800" dirty="0" err="1">
                <a:solidFill>
                  <a:schemeClr val="tx1"/>
                </a:solidFill>
                <a:latin typeface="+mn-lt"/>
                <a:ea typeface="+mn-ea"/>
                <a:cs typeface="+mn-cs"/>
              </a:rPr>
              <a:t>ari</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faktor</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penyebab</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kesenjangan</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tersebut</a:t>
            </a:r>
            <a:r>
              <a:rPr lang="en-US" sz="2800" dirty="0">
                <a:solidFill>
                  <a:schemeClr val="tx1"/>
                </a:solidFill>
                <a:latin typeface="+mn-lt"/>
                <a:ea typeface="+mn-ea"/>
                <a:cs typeface="+mn-cs"/>
              </a:rPr>
              <a:t>. </a:t>
            </a:r>
            <a:endParaRPr lang="id-ID" sz="2800" dirty="0">
              <a:solidFill>
                <a:schemeClr val="tx1"/>
              </a:solidFill>
              <a:latin typeface="+mn-lt"/>
              <a:ea typeface="+mn-ea"/>
              <a:cs typeface="+mn-cs"/>
            </a:endParaRPr>
          </a:p>
          <a:p>
            <a:r>
              <a:rPr lang="en-US" sz="2800" dirty="0" err="1">
                <a:solidFill>
                  <a:schemeClr val="tx1"/>
                </a:solidFill>
                <a:latin typeface="+mn-lt"/>
                <a:ea typeface="+mn-ea"/>
                <a:cs typeface="+mn-cs"/>
              </a:rPr>
              <a:t>Faktor</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penyebab</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kesenjangan</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dapat</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dilihat</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dari</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beberapa</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faktor</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ya</a:t>
            </a:r>
            <a:r>
              <a:rPr lang="id-ID" sz="2800" dirty="0">
                <a:solidFill>
                  <a:schemeClr val="tx1"/>
                </a:solidFill>
                <a:latin typeface="+mn-lt"/>
                <a:ea typeface="+mn-ea"/>
                <a:cs typeface="+mn-cs"/>
              </a:rPr>
              <a:t>n</a:t>
            </a:r>
            <a:r>
              <a:rPr lang="en-US" sz="2800" dirty="0">
                <a:solidFill>
                  <a:schemeClr val="tx1"/>
                </a:solidFill>
                <a:latin typeface="+mn-lt"/>
                <a:ea typeface="+mn-ea"/>
                <a:cs typeface="+mn-cs"/>
              </a:rPr>
              <a:t>g </a:t>
            </a:r>
            <a:r>
              <a:rPr lang="en-US" sz="2800" dirty="0" err="1">
                <a:solidFill>
                  <a:schemeClr val="tx1"/>
                </a:solidFill>
                <a:latin typeface="+mn-lt"/>
                <a:ea typeface="+mn-ea"/>
                <a:cs typeface="+mn-cs"/>
              </a:rPr>
              <a:t>menimbulkan</a:t>
            </a:r>
            <a:r>
              <a:rPr lang="en-US" sz="2800" dirty="0">
                <a:solidFill>
                  <a:schemeClr val="tx1"/>
                </a:solidFill>
                <a:latin typeface="+mn-lt"/>
                <a:ea typeface="+mn-ea"/>
                <a:cs typeface="+mn-cs"/>
              </a:rPr>
              <a:t> bias </a:t>
            </a:r>
            <a:r>
              <a:rPr lang="en-US" sz="2800" dirty="0" err="1">
                <a:solidFill>
                  <a:schemeClr val="tx1"/>
                </a:solidFill>
                <a:latin typeface="+mn-lt"/>
                <a:ea typeface="+mn-ea"/>
                <a:cs typeface="+mn-cs"/>
              </a:rPr>
              <a:t>atau</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berbagai</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bentuk</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diskriminasi</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antara</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laki-laki</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dan</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perempuan</a:t>
            </a:r>
            <a:r>
              <a:rPr lang="en-US" sz="2800" dirty="0">
                <a:solidFill>
                  <a:schemeClr val="tx1"/>
                </a:solidFill>
                <a:latin typeface="+mn-lt"/>
                <a:ea typeface="+mn-ea"/>
                <a:cs typeface="+mn-cs"/>
              </a:rPr>
              <a:t> </a:t>
            </a:r>
            <a:endParaRPr lang="id-ID" sz="2800" dirty="0">
              <a:solidFill>
                <a:schemeClr val="tx1"/>
              </a:solidFill>
              <a:latin typeface="+mn-lt"/>
              <a:ea typeface="+mn-ea"/>
              <a:cs typeface="+mn-cs"/>
            </a:endParaRPr>
          </a:p>
          <a:p>
            <a:r>
              <a:rPr lang="id-ID" sz="2800" dirty="0">
                <a:solidFill>
                  <a:schemeClr val="tx1"/>
                </a:solidFill>
                <a:latin typeface="+mn-lt"/>
                <a:ea typeface="+mn-ea"/>
                <a:cs typeface="+mn-cs"/>
              </a:rPr>
              <a:t>Beberapa </a:t>
            </a:r>
            <a:r>
              <a:rPr lang="id-ID" sz="2800" dirty="0"/>
              <a:t>f</a:t>
            </a:r>
            <a:r>
              <a:rPr lang="en-US" sz="2800" dirty="0" err="1">
                <a:solidFill>
                  <a:schemeClr val="tx1"/>
                </a:solidFill>
                <a:latin typeface="+mn-lt"/>
                <a:ea typeface="+mn-ea"/>
                <a:cs typeface="+mn-cs"/>
              </a:rPr>
              <a:t>aktor</a:t>
            </a:r>
            <a:r>
              <a:rPr lang="id-ID" sz="2800" dirty="0">
                <a:solidFill>
                  <a:schemeClr val="tx1"/>
                </a:solidFill>
                <a:latin typeface="+mn-lt"/>
                <a:ea typeface="+mn-ea"/>
                <a:cs typeface="+mn-cs"/>
              </a:rPr>
              <a:t> yang mempengaruhi adalah :</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sosial</a:t>
            </a:r>
            <a:r>
              <a:rPr lang="en-US" sz="2800" dirty="0">
                <a:solidFill>
                  <a:schemeClr val="tx1"/>
                </a:solidFill>
                <a:latin typeface="+mn-lt"/>
                <a:ea typeface="+mn-ea"/>
                <a:cs typeface="+mn-cs"/>
              </a:rPr>
              <a:t>/</a:t>
            </a:r>
            <a:r>
              <a:rPr lang="en-US" sz="2800" dirty="0" err="1">
                <a:solidFill>
                  <a:schemeClr val="tx1"/>
                </a:solidFill>
                <a:latin typeface="+mn-lt"/>
                <a:ea typeface="+mn-ea"/>
                <a:cs typeface="+mn-cs"/>
              </a:rPr>
              <a:t>lingkungan</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faktor</a:t>
            </a:r>
            <a:r>
              <a:rPr lang="en-US" sz="2800" dirty="0">
                <a:solidFill>
                  <a:schemeClr val="tx1"/>
                </a:solidFill>
                <a:latin typeface="+mn-lt"/>
                <a:ea typeface="+mn-ea"/>
                <a:cs typeface="+mn-cs"/>
              </a:rPr>
              <a:t> agama, </a:t>
            </a:r>
            <a:r>
              <a:rPr lang="en-US" sz="2800" dirty="0" err="1">
                <a:solidFill>
                  <a:schemeClr val="tx1"/>
                </a:solidFill>
                <a:latin typeface="+mn-lt"/>
                <a:ea typeface="+mn-ea"/>
                <a:cs typeface="+mn-cs"/>
              </a:rPr>
              <a:t>faktor</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adat</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istiadat</a:t>
            </a:r>
            <a:r>
              <a:rPr lang="en-US" sz="2800" dirty="0">
                <a:solidFill>
                  <a:schemeClr val="tx1"/>
                </a:solidFill>
                <a:latin typeface="+mn-lt"/>
                <a:ea typeface="+mn-ea"/>
                <a:cs typeface="+mn-cs"/>
              </a:rPr>
              <a:t> / </a:t>
            </a:r>
            <a:r>
              <a:rPr lang="en-US" sz="2800" dirty="0" err="1">
                <a:solidFill>
                  <a:schemeClr val="tx1"/>
                </a:solidFill>
                <a:latin typeface="+mn-lt"/>
                <a:ea typeface="+mn-ea"/>
                <a:cs typeface="+mn-cs"/>
              </a:rPr>
              <a:t>budaya</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faktor</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ekonomi</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faktor</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peraturan</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perundang-undanga</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faktor</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kebijakan</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dan</a:t>
            </a:r>
            <a:r>
              <a:rPr lang="en-US" sz="2800" dirty="0">
                <a:solidFill>
                  <a:schemeClr val="tx1"/>
                </a:solidFill>
                <a:latin typeface="+mn-lt"/>
                <a:ea typeface="+mn-ea"/>
                <a:cs typeface="+mn-cs"/>
              </a:rPr>
              <a:t> lain-lain</a:t>
            </a:r>
            <a:r>
              <a:rPr lang="id-ID" sz="2800" dirty="0">
                <a:solidFill>
                  <a:schemeClr val="tx1"/>
                </a:solidFill>
                <a:latin typeface="+mn-lt"/>
                <a:ea typeface="+mn-ea"/>
                <a:cs typeface="+mn-cs"/>
              </a:rPr>
              <a:t>.</a:t>
            </a:r>
            <a:endParaRPr lang="id-ID" sz="2800" dirty="0"/>
          </a:p>
        </p:txBody>
      </p:sp>
    </p:spTree>
    <p:extLst>
      <p:ext uri="{BB962C8B-B14F-4D97-AF65-F5344CB8AC3E}">
        <p14:creationId xmlns:p14="http://schemas.microsoft.com/office/powerpoint/2010/main" val="36260875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43956" cy="1011222"/>
          </a:xfrm>
        </p:spPr>
        <p:txBody>
          <a:bodyPr/>
          <a:lstStyle/>
          <a:p>
            <a:pPr lvl="0"/>
            <a:br>
              <a:rPr lang="id-ID" sz="3200" dirty="0">
                <a:solidFill>
                  <a:schemeClr val="tx1"/>
                </a:solidFill>
                <a:latin typeface="+mn-lt"/>
                <a:ea typeface="+mn-ea"/>
                <a:cs typeface="+mn-cs"/>
              </a:rPr>
            </a:br>
            <a:r>
              <a:rPr lang="id-ID" sz="3200" dirty="0">
                <a:solidFill>
                  <a:schemeClr val="tx1"/>
                </a:solidFill>
                <a:latin typeface="+mn-lt"/>
                <a:ea typeface="+mn-ea"/>
                <a:cs typeface="+mn-cs"/>
              </a:rPr>
              <a:t>2. </a:t>
            </a:r>
            <a:r>
              <a:rPr lang="en-US" sz="3200" dirty="0" err="1">
                <a:solidFill>
                  <a:schemeClr val="tx1"/>
                </a:solidFill>
                <a:latin typeface="+mn-lt"/>
                <a:ea typeface="+mn-ea"/>
                <a:cs typeface="+mn-cs"/>
              </a:rPr>
              <a:t>Telaah</a:t>
            </a:r>
            <a:r>
              <a:rPr lang="en-US" sz="3200" dirty="0">
                <a:solidFill>
                  <a:schemeClr val="tx1"/>
                </a:solidFill>
                <a:latin typeface="+mn-lt"/>
                <a:ea typeface="+mn-ea"/>
                <a:cs typeface="+mn-cs"/>
              </a:rPr>
              <a:t> </a:t>
            </a:r>
            <a:r>
              <a:rPr lang="en-US" sz="3200" dirty="0" err="1">
                <a:solidFill>
                  <a:schemeClr val="tx1"/>
                </a:solidFill>
                <a:latin typeface="+mn-lt"/>
                <a:ea typeface="+mn-ea"/>
                <a:cs typeface="+mn-cs"/>
              </a:rPr>
              <a:t>Kebijakan</a:t>
            </a:r>
            <a:r>
              <a:rPr lang="en-US" sz="3200" dirty="0">
                <a:solidFill>
                  <a:schemeClr val="tx1"/>
                </a:solidFill>
                <a:latin typeface="+mn-lt"/>
                <a:ea typeface="+mn-ea"/>
                <a:cs typeface="+mn-cs"/>
              </a:rPr>
              <a:t> /Program/</a:t>
            </a:r>
            <a:r>
              <a:rPr lang="en-US" sz="3200" dirty="0" err="1">
                <a:solidFill>
                  <a:schemeClr val="tx1"/>
                </a:solidFill>
                <a:latin typeface="+mn-lt"/>
                <a:ea typeface="+mn-ea"/>
                <a:cs typeface="+mn-cs"/>
              </a:rPr>
              <a:t>Kegiatan</a:t>
            </a:r>
            <a:r>
              <a:rPr lang="en-US" sz="3200" dirty="0">
                <a:solidFill>
                  <a:schemeClr val="tx1"/>
                </a:solidFill>
                <a:latin typeface="+mn-lt"/>
                <a:ea typeface="+mn-ea"/>
                <a:cs typeface="+mn-cs"/>
              </a:rPr>
              <a:t> Pembangunan</a:t>
            </a:r>
            <a:br>
              <a:rPr lang="id-ID" sz="3200" dirty="0">
                <a:solidFill>
                  <a:schemeClr val="tx1"/>
                </a:solidFill>
                <a:latin typeface="+mn-lt"/>
                <a:ea typeface="+mn-ea"/>
                <a:cs typeface="+mn-cs"/>
              </a:rPr>
            </a:br>
            <a:endParaRPr lang="id-ID" sz="3200" dirty="0"/>
          </a:p>
        </p:txBody>
      </p:sp>
      <p:sp>
        <p:nvSpPr>
          <p:cNvPr id="3" name="Content Placeholder 2"/>
          <p:cNvSpPr>
            <a:spLocks noGrp="1"/>
          </p:cNvSpPr>
          <p:nvPr>
            <p:ph idx="1"/>
          </p:nvPr>
        </p:nvSpPr>
        <p:spPr>
          <a:xfrm>
            <a:off x="357158" y="1571612"/>
            <a:ext cx="8501122" cy="4525963"/>
          </a:xfrm>
        </p:spPr>
        <p:txBody>
          <a:bodyPr/>
          <a:lstStyle/>
          <a:p>
            <a:r>
              <a:rPr lang="en-US" dirty="0" err="1">
                <a:solidFill>
                  <a:schemeClr val="tx1"/>
                </a:solidFill>
                <a:latin typeface="+mn-lt"/>
                <a:ea typeface="+mn-ea"/>
                <a:cs typeface="+mn-cs"/>
              </a:rPr>
              <a:t>Telaah</a:t>
            </a:r>
            <a:r>
              <a:rPr lang="en-US" dirty="0">
                <a:solidFill>
                  <a:schemeClr val="tx1"/>
                </a:solidFill>
                <a:latin typeface="+mn-lt"/>
                <a:ea typeface="+mn-ea"/>
                <a:cs typeface="+mn-cs"/>
              </a:rPr>
              <a:t> </a:t>
            </a:r>
            <a:r>
              <a:rPr lang="en-US" dirty="0" err="1">
                <a:solidFill>
                  <a:schemeClr val="tx1"/>
                </a:solidFill>
                <a:latin typeface="+mn-lt"/>
                <a:ea typeface="+mn-ea"/>
                <a:cs typeface="+mn-cs"/>
              </a:rPr>
              <a:t>Kebijakan</a:t>
            </a:r>
            <a:r>
              <a:rPr lang="en-US" dirty="0">
                <a:solidFill>
                  <a:schemeClr val="tx1"/>
                </a:solidFill>
                <a:latin typeface="+mn-lt"/>
                <a:ea typeface="+mn-ea"/>
                <a:cs typeface="+mn-cs"/>
              </a:rPr>
              <a:t> /program/</a:t>
            </a:r>
            <a:r>
              <a:rPr lang="en-US" dirty="0" err="1">
                <a:solidFill>
                  <a:schemeClr val="tx1"/>
                </a:solidFill>
                <a:latin typeface="+mn-lt"/>
                <a:ea typeface="+mn-ea"/>
                <a:cs typeface="+mn-cs"/>
              </a:rPr>
              <a:t>kegiatan</a:t>
            </a:r>
            <a:r>
              <a:rPr lang="en-US" dirty="0">
                <a:solidFill>
                  <a:schemeClr val="tx1"/>
                </a:solidFill>
                <a:latin typeface="+mn-lt"/>
                <a:ea typeface="+mn-ea"/>
                <a:cs typeface="+mn-cs"/>
              </a:rPr>
              <a:t> </a:t>
            </a:r>
            <a:r>
              <a:rPr lang="en-US" dirty="0" err="1">
                <a:solidFill>
                  <a:schemeClr val="tx1"/>
                </a:solidFill>
                <a:latin typeface="+mn-lt"/>
                <a:ea typeface="+mn-ea"/>
                <a:cs typeface="+mn-cs"/>
              </a:rPr>
              <a:t>merupakan</a:t>
            </a:r>
            <a:r>
              <a:rPr lang="en-US" dirty="0">
                <a:solidFill>
                  <a:schemeClr val="tx1"/>
                </a:solidFill>
                <a:latin typeface="+mn-lt"/>
                <a:ea typeface="+mn-ea"/>
                <a:cs typeface="+mn-cs"/>
              </a:rPr>
              <a:t> </a:t>
            </a:r>
            <a:r>
              <a:rPr lang="en-US" dirty="0" err="1">
                <a:solidFill>
                  <a:schemeClr val="tx1"/>
                </a:solidFill>
                <a:latin typeface="+mn-lt"/>
                <a:ea typeface="+mn-ea"/>
                <a:cs typeface="+mn-cs"/>
              </a:rPr>
              <a:t>kegiatan</a:t>
            </a:r>
            <a:r>
              <a:rPr lang="en-US" dirty="0">
                <a:solidFill>
                  <a:schemeClr val="tx1"/>
                </a:solidFill>
                <a:latin typeface="+mn-lt"/>
                <a:ea typeface="+mn-ea"/>
                <a:cs typeface="+mn-cs"/>
              </a:rPr>
              <a:t> </a:t>
            </a:r>
            <a:r>
              <a:rPr lang="en-US" dirty="0" err="1">
                <a:solidFill>
                  <a:schemeClr val="tx1"/>
                </a:solidFill>
                <a:latin typeface="+mn-lt"/>
                <a:ea typeface="+mn-ea"/>
                <a:cs typeface="+mn-cs"/>
              </a:rPr>
              <a:t>menelaah</a:t>
            </a:r>
            <a:r>
              <a:rPr lang="en-US" dirty="0">
                <a:solidFill>
                  <a:schemeClr val="tx1"/>
                </a:solidFill>
                <a:latin typeface="+mn-lt"/>
                <a:ea typeface="+mn-ea"/>
                <a:cs typeface="+mn-cs"/>
              </a:rPr>
              <a:t> </a:t>
            </a:r>
            <a:r>
              <a:rPr lang="en-US" dirty="0" err="1">
                <a:solidFill>
                  <a:schemeClr val="tx1"/>
                </a:solidFill>
                <a:latin typeface="+mn-lt"/>
                <a:ea typeface="+mn-ea"/>
                <a:cs typeface="+mn-cs"/>
              </a:rPr>
              <a:t>kembali</a:t>
            </a:r>
            <a:r>
              <a:rPr lang="en-US" dirty="0">
                <a:solidFill>
                  <a:schemeClr val="tx1"/>
                </a:solidFill>
                <a:latin typeface="+mn-lt"/>
                <a:ea typeface="+mn-ea"/>
                <a:cs typeface="+mn-cs"/>
              </a:rPr>
              <a:t> </a:t>
            </a:r>
            <a:r>
              <a:rPr lang="en-US" dirty="0" err="1">
                <a:solidFill>
                  <a:schemeClr val="tx1"/>
                </a:solidFill>
                <a:latin typeface="+mn-lt"/>
                <a:ea typeface="+mn-ea"/>
                <a:cs typeface="+mn-cs"/>
              </a:rPr>
              <a:t>Kebijakan</a:t>
            </a:r>
            <a:r>
              <a:rPr lang="en-US" dirty="0">
                <a:solidFill>
                  <a:schemeClr val="tx1"/>
                </a:solidFill>
                <a:latin typeface="+mn-lt"/>
                <a:ea typeface="+mn-ea"/>
                <a:cs typeface="+mn-cs"/>
              </a:rPr>
              <a:t> /program/</a:t>
            </a:r>
            <a:r>
              <a:rPr lang="en-US" dirty="0" err="1">
                <a:solidFill>
                  <a:schemeClr val="tx1"/>
                </a:solidFill>
                <a:latin typeface="+mn-lt"/>
                <a:ea typeface="+mn-ea"/>
                <a:cs typeface="+mn-cs"/>
              </a:rPr>
              <a:t>kegiatan</a:t>
            </a:r>
            <a:r>
              <a:rPr lang="en-US" dirty="0">
                <a:solidFill>
                  <a:schemeClr val="tx1"/>
                </a:solidFill>
                <a:latin typeface="+mn-lt"/>
                <a:ea typeface="+mn-ea"/>
                <a:cs typeface="+mn-cs"/>
              </a:rPr>
              <a:t> yang </a:t>
            </a:r>
            <a:r>
              <a:rPr lang="en-US" dirty="0" err="1">
                <a:solidFill>
                  <a:schemeClr val="tx1"/>
                </a:solidFill>
                <a:latin typeface="+mn-lt"/>
                <a:ea typeface="+mn-ea"/>
                <a:cs typeface="+mn-cs"/>
              </a:rPr>
              <a:t>ada</a:t>
            </a:r>
            <a:r>
              <a:rPr lang="en-US" dirty="0">
                <a:solidFill>
                  <a:schemeClr val="tx1"/>
                </a:solidFill>
                <a:latin typeface="+mn-lt"/>
                <a:ea typeface="+mn-ea"/>
                <a:cs typeface="+mn-cs"/>
              </a:rPr>
              <a:t> </a:t>
            </a:r>
            <a:r>
              <a:rPr lang="en-US" dirty="0" err="1">
                <a:solidFill>
                  <a:schemeClr val="tx1"/>
                </a:solidFill>
                <a:latin typeface="+mn-lt"/>
                <a:ea typeface="+mn-ea"/>
                <a:cs typeface="+mn-cs"/>
              </a:rPr>
              <a:t>di</a:t>
            </a:r>
            <a:r>
              <a:rPr lang="en-US" dirty="0">
                <a:solidFill>
                  <a:schemeClr val="tx1"/>
                </a:solidFill>
                <a:latin typeface="+mn-lt"/>
                <a:ea typeface="+mn-ea"/>
                <a:cs typeface="+mn-cs"/>
              </a:rPr>
              <a:t> </a:t>
            </a:r>
            <a:r>
              <a:rPr lang="id-ID" dirty="0">
                <a:solidFill>
                  <a:schemeClr val="tx1"/>
                </a:solidFill>
                <a:latin typeface="+mn-lt"/>
                <a:ea typeface="+mn-ea"/>
                <a:cs typeface="+mn-cs"/>
              </a:rPr>
              <a:t>RPJPD, RPJMD, RKPD, Renstra SKPD, maupun Renja SKPD</a:t>
            </a:r>
            <a:endParaRPr lang="id-ID" dirty="0"/>
          </a:p>
        </p:txBody>
      </p:sp>
    </p:spTree>
    <p:extLst>
      <p:ext uri="{BB962C8B-B14F-4D97-AF65-F5344CB8AC3E}">
        <p14:creationId xmlns:p14="http://schemas.microsoft.com/office/powerpoint/2010/main" val="11909033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29642" cy="796908"/>
          </a:xfrm>
        </p:spPr>
        <p:txBody>
          <a:bodyPr/>
          <a:lstStyle/>
          <a:p>
            <a:r>
              <a:rPr lang="en-US" sz="3200" dirty="0" err="1">
                <a:solidFill>
                  <a:schemeClr val="tx1"/>
                </a:solidFill>
                <a:latin typeface="+mn-lt"/>
                <a:ea typeface="+mn-ea"/>
                <a:cs typeface="+mn-cs"/>
              </a:rPr>
              <a:t>Tahapan</a:t>
            </a:r>
            <a:r>
              <a:rPr lang="en-US" sz="3200" dirty="0">
                <a:solidFill>
                  <a:schemeClr val="tx1"/>
                </a:solidFill>
                <a:latin typeface="+mn-lt"/>
                <a:ea typeface="+mn-ea"/>
                <a:cs typeface="+mn-cs"/>
              </a:rPr>
              <a:t> yang </a:t>
            </a:r>
            <a:r>
              <a:rPr lang="en-US" sz="3200" dirty="0" err="1">
                <a:solidFill>
                  <a:schemeClr val="tx1"/>
                </a:solidFill>
                <a:latin typeface="+mn-lt"/>
                <a:ea typeface="+mn-ea"/>
                <a:cs typeface="+mn-cs"/>
              </a:rPr>
              <a:t>dilakukan</a:t>
            </a:r>
            <a:r>
              <a:rPr lang="en-US" sz="3200" dirty="0">
                <a:solidFill>
                  <a:schemeClr val="tx1"/>
                </a:solidFill>
                <a:latin typeface="+mn-lt"/>
                <a:ea typeface="+mn-ea"/>
                <a:cs typeface="+mn-cs"/>
              </a:rPr>
              <a:t> </a:t>
            </a:r>
            <a:endParaRPr lang="id-ID" sz="3200" dirty="0"/>
          </a:p>
        </p:txBody>
      </p:sp>
      <p:sp>
        <p:nvSpPr>
          <p:cNvPr id="3" name="Content Placeholder 2"/>
          <p:cNvSpPr>
            <a:spLocks noGrp="1"/>
          </p:cNvSpPr>
          <p:nvPr>
            <p:ph idx="1"/>
          </p:nvPr>
        </p:nvSpPr>
        <p:spPr>
          <a:xfrm>
            <a:off x="285720" y="1071546"/>
            <a:ext cx="8358246" cy="5054617"/>
          </a:xfrm>
        </p:spPr>
        <p:txBody>
          <a:bodyPr/>
          <a:lstStyle/>
          <a:p>
            <a:pPr marL="800100" lvl="1" indent="-711200">
              <a:buFont typeface="Wingdings" pitchFamily="2" charset="2"/>
              <a:buChar char="v"/>
            </a:pPr>
            <a:r>
              <a:rPr lang="en-US" sz="2400" dirty="0" err="1">
                <a:solidFill>
                  <a:schemeClr val="tx1"/>
                </a:solidFill>
                <a:latin typeface="+mn-lt"/>
                <a:cs typeface="+mn-cs"/>
              </a:rPr>
              <a:t>Analisis</a:t>
            </a:r>
            <a:r>
              <a:rPr lang="en-US" sz="2400" dirty="0">
                <a:solidFill>
                  <a:schemeClr val="tx1"/>
                </a:solidFill>
                <a:latin typeface="+mn-lt"/>
                <a:cs typeface="+mn-cs"/>
              </a:rPr>
              <a:t> </a:t>
            </a:r>
            <a:r>
              <a:rPr lang="en-US" sz="2400" dirty="0" err="1">
                <a:solidFill>
                  <a:schemeClr val="tx1"/>
                </a:solidFill>
                <a:latin typeface="+mn-lt"/>
                <a:cs typeface="+mn-cs"/>
              </a:rPr>
              <a:t>kebijakan</a:t>
            </a:r>
            <a:r>
              <a:rPr lang="en-US" sz="2400" dirty="0">
                <a:solidFill>
                  <a:schemeClr val="tx1"/>
                </a:solidFill>
                <a:latin typeface="+mn-lt"/>
                <a:cs typeface="+mn-cs"/>
              </a:rPr>
              <a:t>, </a:t>
            </a:r>
            <a:r>
              <a:rPr lang="en-US" sz="2400" dirty="0" err="1">
                <a:solidFill>
                  <a:schemeClr val="tx1"/>
                </a:solidFill>
                <a:latin typeface="+mn-lt"/>
                <a:cs typeface="+mn-cs"/>
              </a:rPr>
              <a:t>tulis</a:t>
            </a:r>
            <a:r>
              <a:rPr lang="en-US" sz="2400" dirty="0">
                <a:solidFill>
                  <a:schemeClr val="tx1"/>
                </a:solidFill>
                <a:latin typeface="+mn-lt"/>
                <a:cs typeface="+mn-cs"/>
              </a:rPr>
              <a:t> </a:t>
            </a:r>
            <a:r>
              <a:rPr lang="en-US" sz="2400" dirty="0" err="1">
                <a:solidFill>
                  <a:schemeClr val="tx1"/>
                </a:solidFill>
                <a:latin typeface="+mn-lt"/>
                <a:cs typeface="+mn-cs"/>
              </a:rPr>
              <a:t>kembali</a:t>
            </a:r>
            <a:r>
              <a:rPr lang="en-US" sz="2400" dirty="0">
                <a:solidFill>
                  <a:schemeClr val="tx1"/>
                </a:solidFill>
                <a:latin typeface="+mn-lt"/>
                <a:cs typeface="+mn-cs"/>
              </a:rPr>
              <a:t> </a:t>
            </a:r>
            <a:r>
              <a:rPr lang="en-US" sz="2400" dirty="0" err="1">
                <a:solidFill>
                  <a:schemeClr val="tx1"/>
                </a:solidFill>
                <a:latin typeface="+mn-lt"/>
                <a:cs typeface="+mn-cs"/>
              </a:rPr>
              <a:t>kebijakan</a:t>
            </a:r>
            <a:r>
              <a:rPr lang="en-US" sz="2400" dirty="0">
                <a:solidFill>
                  <a:schemeClr val="tx1"/>
                </a:solidFill>
                <a:latin typeface="+mn-lt"/>
                <a:cs typeface="+mn-cs"/>
              </a:rPr>
              <a:t>, program, </a:t>
            </a:r>
            <a:r>
              <a:rPr lang="en-US" sz="2400" dirty="0" err="1">
                <a:solidFill>
                  <a:schemeClr val="tx1"/>
                </a:solidFill>
                <a:latin typeface="+mn-lt"/>
                <a:cs typeface="+mn-cs"/>
              </a:rPr>
              <a:t>kegiatan</a:t>
            </a:r>
            <a:r>
              <a:rPr lang="en-US" sz="2400" dirty="0">
                <a:solidFill>
                  <a:schemeClr val="tx1"/>
                </a:solidFill>
                <a:latin typeface="+mn-lt"/>
                <a:cs typeface="+mn-cs"/>
              </a:rPr>
              <a:t> yang </a:t>
            </a:r>
            <a:r>
              <a:rPr lang="en-US" sz="2400" dirty="0" err="1">
                <a:solidFill>
                  <a:schemeClr val="tx1"/>
                </a:solidFill>
                <a:latin typeface="+mn-lt"/>
                <a:cs typeface="+mn-cs"/>
              </a:rPr>
              <a:t>ditulis</a:t>
            </a:r>
            <a:r>
              <a:rPr lang="en-US" sz="2400" dirty="0">
                <a:solidFill>
                  <a:schemeClr val="tx1"/>
                </a:solidFill>
                <a:latin typeface="+mn-lt"/>
                <a:cs typeface="+mn-cs"/>
              </a:rPr>
              <a:t> </a:t>
            </a:r>
            <a:r>
              <a:rPr lang="en-US" sz="2400" dirty="0" err="1">
                <a:solidFill>
                  <a:schemeClr val="tx1"/>
                </a:solidFill>
                <a:latin typeface="+mn-lt"/>
                <a:cs typeface="+mn-cs"/>
              </a:rPr>
              <a:t>dalam</a:t>
            </a:r>
            <a:r>
              <a:rPr lang="en-US" sz="2400" dirty="0">
                <a:solidFill>
                  <a:schemeClr val="tx1"/>
                </a:solidFill>
                <a:latin typeface="+mn-lt"/>
                <a:cs typeface="+mn-cs"/>
              </a:rPr>
              <a:t> </a:t>
            </a:r>
            <a:r>
              <a:rPr lang="en-US" sz="2400" dirty="0" err="1">
                <a:solidFill>
                  <a:schemeClr val="tx1"/>
                </a:solidFill>
                <a:latin typeface="+mn-lt"/>
                <a:cs typeface="+mn-cs"/>
              </a:rPr>
              <a:t>di</a:t>
            </a:r>
            <a:r>
              <a:rPr lang="en-US" sz="2400" dirty="0">
                <a:solidFill>
                  <a:schemeClr val="tx1"/>
                </a:solidFill>
                <a:latin typeface="+mn-lt"/>
                <a:cs typeface="+mn-cs"/>
              </a:rPr>
              <a:t> </a:t>
            </a:r>
            <a:r>
              <a:rPr lang="id-ID" sz="2400" dirty="0">
                <a:solidFill>
                  <a:schemeClr val="tx1"/>
                </a:solidFill>
                <a:latin typeface="+mn-lt"/>
                <a:cs typeface="+mn-cs"/>
              </a:rPr>
              <a:t>RPJPD, RPJMD, RKPD, Renstra </a:t>
            </a:r>
            <a:r>
              <a:rPr lang="id-ID" sz="2400" dirty="0">
                <a:cs typeface="+mn-cs"/>
              </a:rPr>
              <a:t>OPD</a:t>
            </a:r>
            <a:r>
              <a:rPr lang="id-ID" sz="2400" dirty="0">
                <a:solidFill>
                  <a:schemeClr val="tx1"/>
                </a:solidFill>
                <a:latin typeface="+mn-lt"/>
                <a:cs typeface="+mn-cs"/>
              </a:rPr>
              <a:t>, maupun Renja </a:t>
            </a:r>
            <a:r>
              <a:rPr lang="id-ID" sz="2400" dirty="0">
                <a:cs typeface="+mn-cs"/>
              </a:rPr>
              <a:t>OPD</a:t>
            </a:r>
            <a:r>
              <a:rPr lang="en-US" sz="2400" dirty="0">
                <a:solidFill>
                  <a:schemeClr val="tx1"/>
                </a:solidFill>
                <a:latin typeface="+mn-lt"/>
                <a:cs typeface="+mn-cs"/>
              </a:rPr>
              <a:t>. </a:t>
            </a:r>
            <a:r>
              <a:rPr lang="en-US" sz="2400" dirty="0" err="1">
                <a:solidFill>
                  <a:schemeClr val="tx1"/>
                </a:solidFill>
                <a:latin typeface="+mn-lt"/>
                <a:cs typeface="+mn-cs"/>
              </a:rPr>
              <a:t>Kebijakan</a:t>
            </a:r>
            <a:r>
              <a:rPr lang="en-US" sz="2400" dirty="0">
                <a:solidFill>
                  <a:schemeClr val="tx1"/>
                </a:solidFill>
                <a:latin typeface="+mn-lt"/>
                <a:cs typeface="+mn-cs"/>
              </a:rPr>
              <a:t>, program, </a:t>
            </a:r>
            <a:r>
              <a:rPr lang="en-US" sz="2400" dirty="0" err="1">
                <a:solidFill>
                  <a:schemeClr val="tx1"/>
                </a:solidFill>
                <a:latin typeface="+mn-lt"/>
                <a:cs typeface="+mn-cs"/>
              </a:rPr>
              <a:t>kegiatan</a:t>
            </a:r>
            <a:r>
              <a:rPr lang="en-US" sz="2400" dirty="0">
                <a:solidFill>
                  <a:schemeClr val="tx1"/>
                </a:solidFill>
                <a:latin typeface="+mn-lt"/>
                <a:cs typeface="+mn-cs"/>
              </a:rPr>
              <a:t> yang </a:t>
            </a:r>
            <a:r>
              <a:rPr lang="en-US" sz="2400" dirty="0" err="1">
                <a:solidFill>
                  <a:schemeClr val="tx1"/>
                </a:solidFill>
                <a:latin typeface="+mn-lt"/>
                <a:cs typeface="+mn-cs"/>
              </a:rPr>
              <a:t>diambil</a:t>
            </a:r>
            <a:r>
              <a:rPr lang="en-US" sz="2400" dirty="0">
                <a:solidFill>
                  <a:schemeClr val="tx1"/>
                </a:solidFill>
                <a:latin typeface="+mn-lt"/>
                <a:cs typeface="+mn-cs"/>
              </a:rPr>
              <a:t> </a:t>
            </a:r>
            <a:r>
              <a:rPr lang="en-US" sz="2400" dirty="0" err="1">
                <a:solidFill>
                  <a:schemeClr val="tx1"/>
                </a:solidFill>
                <a:latin typeface="+mn-lt"/>
                <a:cs typeface="+mn-cs"/>
              </a:rPr>
              <a:t>dan</a:t>
            </a:r>
            <a:r>
              <a:rPr lang="en-US" sz="2400" dirty="0">
                <a:solidFill>
                  <a:schemeClr val="tx1"/>
                </a:solidFill>
                <a:latin typeface="+mn-lt"/>
                <a:cs typeface="+mn-cs"/>
              </a:rPr>
              <a:t> </a:t>
            </a:r>
            <a:r>
              <a:rPr lang="en-US" sz="2400" dirty="0" err="1">
                <a:solidFill>
                  <a:schemeClr val="tx1"/>
                </a:solidFill>
                <a:latin typeface="+mn-lt"/>
                <a:cs typeface="+mn-cs"/>
              </a:rPr>
              <a:t>ditulis</a:t>
            </a:r>
            <a:r>
              <a:rPr lang="en-US" sz="2400" dirty="0">
                <a:solidFill>
                  <a:schemeClr val="tx1"/>
                </a:solidFill>
                <a:latin typeface="+mn-lt"/>
                <a:cs typeface="+mn-cs"/>
              </a:rPr>
              <a:t> </a:t>
            </a:r>
            <a:r>
              <a:rPr lang="en-US" sz="2400" dirty="0" err="1">
                <a:solidFill>
                  <a:schemeClr val="tx1"/>
                </a:solidFill>
                <a:latin typeface="+mn-lt"/>
                <a:cs typeface="+mn-cs"/>
              </a:rPr>
              <a:t>hendaknya</a:t>
            </a:r>
            <a:r>
              <a:rPr lang="en-US" sz="2400" dirty="0">
                <a:solidFill>
                  <a:schemeClr val="tx1"/>
                </a:solidFill>
                <a:latin typeface="+mn-lt"/>
                <a:cs typeface="+mn-cs"/>
              </a:rPr>
              <a:t> </a:t>
            </a:r>
            <a:r>
              <a:rPr lang="en-US" sz="2400" dirty="0" err="1">
                <a:solidFill>
                  <a:schemeClr val="tx1"/>
                </a:solidFill>
                <a:latin typeface="+mn-lt"/>
                <a:cs typeface="+mn-cs"/>
              </a:rPr>
              <a:t>berkaitan</a:t>
            </a:r>
            <a:r>
              <a:rPr lang="en-US" sz="2400" dirty="0">
                <a:solidFill>
                  <a:schemeClr val="tx1"/>
                </a:solidFill>
                <a:latin typeface="+mn-lt"/>
                <a:cs typeface="+mn-cs"/>
              </a:rPr>
              <a:t> </a:t>
            </a:r>
            <a:r>
              <a:rPr lang="en-US" sz="2400" dirty="0" err="1">
                <a:solidFill>
                  <a:schemeClr val="tx1"/>
                </a:solidFill>
                <a:latin typeface="+mn-lt"/>
                <a:cs typeface="+mn-cs"/>
              </a:rPr>
              <a:t>dengan</a:t>
            </a:r>
            <a:r>
              <a:rPr lang="en-US" sz="2400" dirty="0">
                <a:solidFill>
                  <a:schemeClr val="tx1"/>
                </a:solidFill>
                <a:latin typeface="+mn-lt"/>
                <a:cs typeface="+mn-cs"/>
              </a:rPr>
              <a:t> data </a:t>
            </a:r>
            <a:r>
              <a:rPr lang="en-US" sz="2400" dirty="0" err="1">
                <a:solidFill>
                  <a:schemeClr val="tx1"/>
                </a:solidFill>
                <a:latin typeface="+mn-lt"/>
                <a:cs typeface="+mn-cs"/>
              </a:rPr>
              <a:t>kesenjangan</a:t>
            </a:r>
            <a:r>
              <a:rPr lang="en-US" sz="2400" dirty="0">
                <a:solidFill>
                  <a:schemeClr val="tx1"/>
                </a:solidFill>
                <a:latin typeface="+mn-lt"/>
                <a:cs typeface="+mn-cs"/>
              </a:rPr>
              <a:t> gender </a:t>
            </a:r>
            <a:r>
              <a:rPr lang="en-US" sz="2400" dirty="0" err="1">
                <a:solidFill>
                  <a:schemeClr val="tx1"/>
                </a:solidFill>
                <a:latin typeface="+mn-lt"/>
                <a:cs typeface="+mn-cs"/>
              </a:rPr>
              <a:t>pada</a:t>
            </a:r>
            <a:r>
              <a:rPr lang="en-US" sz="2400" dirty="0">
                <a:solidFill>
                  <a:schemeClr val="tx1"/>
                </a:solidFill>
                <a:latin typeface="+mn-lt"/>
                <a:cs typeface="+mn-cs"/>
              </a:rPr>
              <a:t> </a:t>
            </a:r>
            <a:r>
              <a:rPr lang="en-US" sz="2400" dirty="0" err="1">
                <a:solidFill>
                  <a:schemeClr val="tx1"/>
                </a:solidFill>
                <a:latin typeface="+mn-lt"/>
                <a:cs typeface="+mn-cs"/>
              </a:rPr>
              <a:t>langkah</a:t>
            </a:r>
            <a:r>
              <a:rPr lang="en-US" sz="2400" dirty="0">
                <a:solidFill>
                  <a:schemeClr val="tx1"/>
                </a:solidFill>
                <a:latin typeface="+mn-lt"/>
                <a:cs typeface="+mn-cs"/>
              </a:rPr>
              <a:t> </a:t>
            </a:r>
            <a:r>
              <a:rPr lang="en-US" sz="2400" dirty="0" err="1">
                <a:solidFill>
                  <a:schemeClr val="tx1"/>
                </a:solidFill>
                <a:latin typeface="+mn-lt"/>
                <a:cs typeface="+mn-cs"/>
              </a:rPr>
              <a:t>pertama</a:t>
            </a:r>
            <a:r>
              <a:rPr lang="en-US" sz="2400" dirty="0">
                <a:solidFill>
                  <a:schemeClr val="tx1"/>
                </a:solidFill>
                <a:latin typeface="+mn-lt"/>
                <a:cs typeface="+mn-cs"/>
              </a:rPr>
              <a:t>.</a:t>
            </a:r>
            <a:endParaRPr lang="id-ID" sz="2400" dirty="0">
              <a:solidFill>
                <a:schemeClr val="tx1"/>
              </a:solidFill>
              <a:latin typeface="+mn-lt"/>
              <a:cs typeface="+mn-cs"/>
            </a:endParaRPr>
          </a:p>
          <a:p>
            <a:pPr marL="800100" lvl="1" indent="-711200">
              <a:buFont typeface="Wingdings" pitchFamily="2" charset="2"/>
              <a:buChar char="v"/>
            </a:pPr>
            <a:r>
              <a:rPr lang="en-US" sz="2400" dirty="0" err="1">
                <a:solidFill>
                  <a:schemeClr val="tx1"/>
                </a:solidFill>
                <a:latin typeface="+mn-lt"/>
                <a:cs typeface="+mn-cs"/>
              </a:rPr>
              <a:t>Klasifikasikan</a:t>
            </a:r>
            <a:r>
              <a:rPr lang="en-US" sz="2400" dirty="0">
                <a:solidFill>
                  <a:schemeClr val="tx1"/>
                </a:solidFill>
                <a:latin typeface="+mn-lt"/>
                <a:cs typeface="+mn-cs"/>
              </a:rPr>
              <a:t> </a:t>
            </a:r>
            <a:r>
              <a:rPr lang="en-US" sz="2400" dirty="0" err="1">
                <a:solidFill>
                  <a:schemeClr val="tx1"/>
                </a:solidFill>
                <a:latin typeface="+mn-lt"/>
                <a:cs typeface="+mn-cs"/>
              </a:rPr>
              <a:t>kebijakan</a:t>
            </a:r>
            <a:r>
              <a:rPr lang="en-US" sz="2400" dirty="0">
                <a:solidFill>
                  <a:schemeClr val="tx1"/>
                </a:solidFill>
                <a:latin typeface="+mn-lt"/>
                <a:cs typeface="+mn-cs"/>
              </a:rPr>
              <a:t>, program, </a:t>
            </a:r>
            <a:r>
              <a:rPr lang="en-US" sz="2400" dirty="0" err="1">
                <a:solidFill>
                  <a:schemeClr val="tx1"/>
                </a:solidFill>
                <a:latin typeface="+mn-lt"/>
                <a:cs typeface="+mn-cs"/>
              </a:rPr>
              <a:t>kegiatan</a:t>
            </a:r>
            <a:r>
              <a:rPr lang="en-US" sz="2400" dirty="0">
                <a:solidFill>
                  <a:schemeClr val="tx1"/>
                </a:solidFill>
                <a:latin typeface="+mn-lt"/>
                <a:cs typeface="+mn-cs"/>
              </a:rPr>
              <a:t> </a:t>
            </a:r>
            <a:r>
              <a:rPr lang="en-US" sz="2400" dirty="0" err="1">
                <a:solidFill>
                  <a:schemeClr val="tx1"/>
                </a:solidFill>
                <a:latin typeface="+mn-lt"/>
                <a:cs typeface="+mn-cs"/>
              </a:rPr>
              <a:t>tersebut</a:t>
            </a:r>
            <a:r>
              <a:rPr lang="en-US" sz="2400" dirty="0">
                <a:solidFill>
                  <a:schemeClr val="tx1"/>
                </a:solidFill>
                <a:latin typeface="+mn-lt"/>
                <a:cs typeface="+mn-cs"/>
              </a:rPr>
              <a:t> </a:t>
            </a:r>
            <a:r>
              <a:rPr lang="en-US" sz="2400" dirty="0" err="1">
                <a:solidFill>
                  <a:schemeClr val="tx1"/>
                </a:solidFill>
                <a:latin typeface="+mn-lt"/>
                <a:cs typeface="+mn-cs"/>
              </a:rPr>
              <a:t>dalam</a:t>
            </a:r>
            <a:r>
              <a:rPr lang="en-US" sz="2400" dirty="0">
                <a:solidFill>
                  <a:schemeClr val="tx1"/>
                </a:solidFill>
                <a:latin typeface="+mn-lt"/>
                <a:cs typeface="+mn-cs"/>
              </a:rPr>
              <a:t> </a:t>
            </a:r>
            <a:r>
              <a:rPr lang="en-US" sz="2400" dirty="0" err="1">
                <a:solidFill>
                  <a:schemeClr val="tx1"/>
                </a:solidFill>
                <a:latin typeface="+mn-lt"/>
                <a:cs typeface="+mn-cs"/>
              </a:rPr>
              <a:t>klasifikasi</a:t>
            </a:r>
            <a:r>
              <a:rPr lang="en-US" sz="2400" dirty="0">
                <a:solidFill>
                  <a:schemeClr val="tx1"/>
                </a:solidFill>
                <a:latin typeface="+mn-lt"/>
                <a:cs typeface="+mn-cs"/>
              </a:rPr>
              <a:t> </a:t>
            </a:r>
            <a:r>
              <a:rPr lang="en-US" sz="2400" dirty="0" err="1">
                <a:solidFill>
                  <a:schemeClr val="tx1"/>
                </a:solidFill>
                <a:latin typeface="+mn-lt"/>
                <a:cs typeface="+mn-cs"/>
              </a:rPr>
              <a:t>netral</a:t>
            </a:r>
            <a:r>
              <a:rPr lang="en-US" sz="2400" dirty="0">
                <a:solidFill>
                  <a:schemeClr val="tx1"/>
                </a:solidFill>
                <a:latin typeface="+mn-lt"/>
                <a:cs typeface="+mn-cs"/>
              </a:rPr>
              <a:t>, bias </a:t>
            </a:r>
            <a:r>
              <a:rPr lang="en-US" sz="2400" dirty="0" err="1">
                <a:solidFill>
                  <a:schemeClr val="tx1"/>
                </a:solidFill>
                <a:latin typeface="+mn-lt"/>
                <a:cs typeface="+mn-cs"/>
              </a:rPr>
              <a:t>atau</a:t>
            </a:r>
            <a:r>
              <a:rPr lang="en-US" sz="2400" dirty="0">
                <a:solidFill>
                  <a:schemeClr val="tx1"/>
                </a:solidFill>
                <a:latin typeface="+mn-lt"/>
                <a:cs typeface="+mn-cs"/>
              </a:rPr>
              <a:t> </a:t>
            </a:r>
            <a:r>
              <a:rPr lang="en-US" sz="2400" dirty="0" err="1">
                <a:solidFill>
                  <a:schemeClr val="tx1"/>
                </a:solidFill>
                <a:latin typeface="+mn-lt"/>
                <a:cs typeface="+mn-cs"/>
              </a:rPr>
              <a:t>responsif</a:t>
            </a:r>
            <a:r>
              <a:rPr lang="en-US" sz="2400" dirty="0">
                <a:solidFill>
                  <a:schemeClr val="tx1"/>
                </a:solidFill>
                <a:latin typeface="+mn-lt"/>
                <a:cs typeface="+mn-cs"/>
              </a:rPr>
              <a:t> gender.</a:t>
            </a:r>
            <a:endParaRPr lang="id-ID" sz="2400" dirty="0"/>
          </a:p>
          <a:p>
            <a:pPr marL="800100" lvl="1" indent="-711200">
              <a:buFont typeface="Wingdings" pitchFamily="2" charset="2"/>
              <a:buChar char="v"/>
            </a:pPr>
            <a:r>
              <a:rPr lang="id-ID" sz="2400" dirty="0">
                <a:solidFill>
                  <a:schemeClr val="tx1"/>
                </a:solidFill>
                <a:latin typeface="+mn-lt"/>
                <a:ea typeface="+mn-ea"/>
                <a:cs typeface="+mn-cs"/>
              </a:rPr>
              <a:t>T</a:t>
            </a:r>
            <a:r>
              <a:rPr lang="en-US" sz="2400" dirty="0" err="1">
                <a:solidFill>
                  <a:schemeClr val="tx1"/>
                </a:solidFill>
                <a:latin typeface="+mn-lt"/>
                <a:ea typeface="+mn-ea"/>
                <a:cs typeface="+mn-cs"/>
              </a:rPr>
              <a:t>etapkan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kebijakan</a:t>
            </a:r>
            <a:r>
              <a:rPr lang="en-US" sz="2400" dirty="0">
                <a:solidFill>
                  <a:schemeClr val="tx1"/>
                </a:solidFill>
                <a:latin typeface="+mn-lt"/>
                <a:ea typeface="+mn-ea"/>
                <a:cs typeface="+mn-cs"/>
              </a:rPr>
              <a:t>, program, </a:t>
            </a:r>
            <a:r>
              <a:rPr lang="en-US" sz="2400" dirty="0" err="1">
                <a:solidFill>
                  <a:schemeClr val="tx1"/>
                </a:solidFill>
                <a:latin typeface="+mn-lt"/>
                <a:ea typeface="+mn-ea"/>
                <a:cs typeface="+mn-cs"/>
              </a:rPr>
              <a:t>kegiatan</a:t>
            </a:r>
            <a:r>
              <a:rPr lang="en-US" sz="2400" dirty="0">
                <a:solidFill>
                  <a:schemeClr val="tx1"/>
                </a:solidFill>
                <a:latin typeface="+mn-lt"/>
                <a:ea typeface="+mn-ea"/>
                <a:cs typeface="+mn-cs"/>
              </a:rPr>
              <a:t> yang </a:t>
            </a:r>
            <a:r>
              <a:rPr lang="en-US" sz="2400" dirty="0" err="1">
                <a:solidFill>
                  <a:schemeClr val="tx1"/>
                </a:solidFill>
                <a:latin typeface="+mn-lt"/>
                <a:ea typeface="+mn-ea"/>
                <a:cs typeface="+mn-cs"/>
              </a:rPr>
              <a:t>strategis</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lanjutkan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dengan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menulis</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tujuan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dari</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kebijakan</a:t>
            </a:r>
            <a:r>
              <a:rPr lang="en-US" sz="2400" dirty="0">
                <a:solidFill>
                  <a:schemeClr val="tx1"/>
                </a:solidFill>
                <a:latin typeface="+mn-lt"/>
                <a:ea typeface="+mn-ea"/>
                <a:cs typeface="+mn-cs"/>
              </a:rPr>
              <a:t>, program, </a:t>
            </a:r>
            <a:r>
              <a:rPr lang="en-US" sz="2400" dirty="0" err="1">
                <a:solidFill>
                  <a:schemeClr val="tx1"/>
                </a:solidFill>
                <a:latin typeface="+mn-lt"/>
                <a:ea typeface="+mn-ea"/>
                <a:cs typeface="+mn-cs"/>
              </a:rPr>
              <a:t>kegiatan</a:t>
            </a:r>
            <a:endParaRPr lang="id-ID" sz="2400" dirty="0"/>
          </a:p>
        </p:txBody>
      </p:sp>
    </p:spTree>
    <p:extLst>
      <p:ext uri="{BB962C8B-B14F-4D97-AF65-F5344CB8AC3E}">
        <p14:creationId xmlns:p14="http://schemas.microsoft.com/office/powerpoint/2010/main" val="9140358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sz="2400" dirty="0">
                <a:solidFill>
                  <a:schemeClr val="tx1"/>
                </a:solidFill>
                <a:latin typeface="+mn-lt"/>
                <a:ea typeface="+mn-ea"/>
                <a:cs typeface="+mn-cs"/>
              </a:rPr>
              <a:t>3. </a:t>
            </a:r>
            <a:r>
              <a:rPr lang="en-US" sz="2400" dirty="0" err="1">
                <a:solidFill>
                  <a:schemeClr val="tx1"/>
                </a:solidFill>
                <a:latin typeface="+mn-lt"/>
                <a:ea typeface="+mn-ea"/>
                <a:cs typeface="+mn-cs"/>
              </a:rPr>
              <a:t>Penetapan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Kebijakan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Tujuan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dan</a:t>
            </a:r>
            <a:r>
              <a:rPr lang="en-US" sz="2400" dirty="0">
                <a:solidFill>
                  <a:schemeClr val="tx1"/>
                </a:solidFill>
                <a:latin typeface="+mn-lt"/>
                <a:ea typeface="+mn-ea"/>
                <a:cs typeface="+mn-cs"/>
              </a:rPr>
              <a:t> Program </a:t>
            </a:r>
            <a:r>
              <a:rPr lang="en-US" sz="2400" dirty="0" err="1">
                <a:solidFill>
                  <a:schemeClr val="tx1"/>
                </a:solidFill>
                <a:latin typeface="+mn-lt"/>
                <a:ea typeface="+mn-ea"/>
                <a:cs typeface="+mn-cs"/>
              </a:rPr>
              <a:t>Pokok</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Baru</a:t>
            </a:r>
            <a:r>
              <a:rPr lang="en-US" sz="2400" dirty="0">
                <a:solidFill>
                  <a:schemeClr val="tx1"/>
                </a:solidFill>
                <a:latin typeface="+mn-lt"/>
                <a:ea typeface="+mn-ea"/>
                <a:cs typeface="+mn-cs"/>
              </a:rPr>
              <a:t> yang </a:t>
            </a:r>
            <a:r>
              <a:rPr lang="en-US" sz="2400" dirty="0" err="1">
                <a:solidFill>
                  <a:schemeClr val="tx1"/>
                </a:solidFill>
                <a:latin typeface="+mn-lt"/>
                <a:ea typeface="+mn-ea"/>
                <a:cs typeface="+mn-cs"/>
              </a:rPr>
              <a:t>Responsif</a:t>
            </a:r>
            <a:r>
              <a:rPr lang="en-US" sz="2400" dirty="0">
                <a:solidFill>
                  <a:schemeClr val="tx1"/>
                </a:solidFill>
                <a:latin typeface="+mn-lt"/>
                <a:ea typeface="+mn-ea"/>
                <a:cs typeface="+mn-cs"/>
              </a:rPr>
              <a:t> Gender</a:t>
            </a:r>
            <a:endParaRPr lang="id-ID" sz="2400" dirty="0"/>
          </a:p>
        </p:txBody>
      </p:sp>
      <p:sp>
        <p:nvSpPr>
          <p:cNvPr id="3" name="Content Placeholder 2"/>
          <p:cNvSpPr>
            <a:spLocks noGrp="1"/>
          </p:cNvSpPr>
          <p:nvPr>
            <p:ph idx="1"/>
          </p:nvPr>
        </p:nvSpPr>
        <p:spPr/>
        <p:txBody>
          <a:bodyPr/>
          <a:lstStyle/>
          <a:p>
            <a:r>
              <a:rPr lang="en-US" sz="2400" dirty="0" err="1">
                <a:solidFill>
                  <a:schemeClr val="tx1"/>
                </a:solidFill>
                <a:latin typeface="+mn-lt"/>
                <a:ea typeface="+mn-ea"/>
                <a:cs typeface="+mn-cs"/>
              </a:rPr>
              <a:t>Kebijakan</a:t>
            </a:r>
            <a:r>
              <a:rPr lang="en-US" sz="2400" dirty="0">
                <a:solidFill>
                  <a:schemeClr val="tx1"/>
                </a:solidFill>
                <a:latin typeface="+mn-lt"/>
                <a:ea typeface="+mn-ea"/>
                <a:cs typeface="+mn-cs"/>
              </a:rPr>
              <a:t>, program, </a:t>
            </a:r>
            <a:r>
              <a:rPr lang="en-US" sz="2400" dirty="0" err="1">
                <a:solidFill>
                  <a:schemeClr val="tx1"/>
                </a:solidFill>
                <a:latin typeface="+mn-lt"/>
                <a:ea typeface="+mn-ea"/>
                <a:cs typeface="+mn-cs"/>
              </a:rPr>
              <a:t>kegiatan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strategis</a:t>
            </a:r>
            <a:r>
              <a:rPr lang="en-US" sz="2400" dirty="0">
                <a:solidFill>
                  <a:schemeClr val="tx1"/>
                </a:solidFill>
                <a:latin typeface="+mn-lt"/>
                <a:ea typeface="+mn-ea"/>
                <a:cs typeface="+mn-cs"/>
              </a:rPr>
              <a:t> yang </a:t>
            </a:r>
            <a:r>
              <a:rPr lang="en-US" sz="2400" dirty="0" err="1">
                <a:solidFill>
                  <a:schemeClr val="tx1"/>
                </a:solidFill>
                <a:latin typeface="+mn-lt"/>
                <a:ea typeface="+mn-ea"/>
                <a:cs typeface="+mn-cs"/>
              </a:rPr>
              <a:t>ternyata</a:t>
            </a:r>
            <a:r>
              <a:rPr lang="en-US" sz="2400" dirty="0">
                <a:solidFill>
                  <a:schemeClr val="tx1"/>
                </a:solidFill>
                <a:latin typeface="+mn-lt"/>
                <a:ea typeface="+mn-ea"/>
                <a:cs typeface="+mn-cs"/>
              </a:rPr>
              <a:t> bias </a:t>
            </a:r>
            <a:r>
              <a:rPr lang="en-US" sz="2400" dirty="0" err="1">
                <a:solidFill>
                  <a:schemeClr val="tx1"/>
                </a:solidFill>
                <a:latin typeface="+mn-lt"/>
                <a:ea typeface="+mn-ea"/>
                <a:cs typeface="+mn-cs"/>
              </a:rPr>
              <a:t>dan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netral</a:t>
            </a:r>
            <a:r>
              <a:rPr lang="en-US" sz="2400" dirty="0">
                <a:solidFill>
                  <a:schemeClr val="tx1"/>
                </a:solidFill>
                <a:latin typeface="+mn-lt"/>
                <a:ea typeface="+mn-ea"/>
                <a:cs typeface="+mn-cs"/>
              </a:rPr>
              <a:t> gender </a:t>
            </a:r>
            <a:r>
              <a:rPr lang="en-US" sz="2400" dirty="0" err="1">
                <a:solidFill>
                  <a:schemeClr val="tx1"/>
                </a:solidFill>
                <a:latin typeface="+mn-lt"/>
                <a:ea typeface="+mn-ea"/>
                <a:cs typeface="+mn-cs"/>
              </a:rPr>
              <a:t>direformulasikan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menjadi</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kebijakan</a:t>
            </a:r>
            <a:r>
              <a:rPr lang="en-US" sz="2400" dirty="0">
                <a:solidFill>
                  <a:schemeClr val="tx1"/>
                </a:solidFill>
                <a:latin typeface="+mn-lt"/>
                <a:ea typeface="+mn-ea"/>
                <a:cs typeface="+mn-cs"/>
              </a:rPr>
              <a:t>, program, </a:t>
            </a:r>
            <a:r>
              <a:rPr lang="en-US" sz="2400" dirty="0" err="1">
                <a:solidFill>
                  <a:schemeClr val="tx1"/>
                </a:solidFill>
                <a:latin typeface="+mn-lt"/>
                <a:ea typeface="+mn-ea"/>
                <a:cs typeface="+mn-cs"/>
              </a:rPr>
              <a:t>kegiatan</a:t>
            </a:r>
            <a:r>
              <a:rPr lang="en-US" sz="2400" dirty="0">
                <a:solidFill>
                  <a:schemeClr val="tx1"/>
                </a:solidFill>
                <a:latin typeface="+mn-lt"/>
                <a:ea typeface="+mn-ea"/>
                <a:cs typeface="+mn-cs"/>
              </a:rPr>
              <a:t> yang </a:t>
            </a:r>
            <a:r>
              <a:rPr lang="en-US" sz="2400" dirty="0" err="1">
                <a:solidFill>
                  <a:schemeClr val="tx1"/>
                </a:solidFill>
                <a:latin typeface="+mn-lt"/>
                <a:ea typeface="+mn-ea"/>
                <a:cs typeface="+mn-cs"/>
              </a:rPr>
              <a:t>responsif</a:t>
            </a:r>
            <a:r>
              <a:rPr lang="en-US" sz="2400" dirty="0">
                <a:solidFill>
                  <a:schemeClr val="tx1"/>
                </a:solidFill>
                <a:latin typeface="+mn-lt"/>
                <a:ea typeface="+mn-ea"/>
                <a:cs typeface="+mn-cs"/>
              </a:rPr>
              <a:t> gender. </a:t>
            </a:r>
            <a:endParaRPr lang="id-ID" sz="2400" dirty="0">
              <a:solidFill>
                <a:schemeClr val="tx1"/>
              </a:solidFill>
              <a:latin typeface="+mn-lt"/>
              <a:ea typeface="+mn-ea"/>
              <a:cs typeface="+mn-cs"/>
            </a:endParaRPr>
          </a:p>
          <a:p>
            <a:r>
              <a:rPr lang="en-US" sz="2400" dirty="0" err="1">
                <a:solidFill>
                  <a:schemeClr val="tx1"/>
                </a:solidFill>
                <a:latin typeface="+mn-lt"/>
                <a:ea typeface="+mn-ea"/>
                <a:cs typeface="+mn-cs"/>
              </a:rPr>
              <a:t>Tujuan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kebijakan</a:t>
            </a:r>
            <a:r>
              <a:rPr lang="en-US" sz="2400" dirty="0">
                <a:solidFill>
                  <a:schemeClr val="tx1"/>
                </a:solidFill>
                <a:latin typeface="+mn-lt"/>
                <a:ea typeface="+mn-ea"/>
                <a:cs typeface="+mn-cs"/>
              </a:rPr>
              <a:t>, program, </a:t>
            </a:r>
            <a:r>
              <a:rPr lang="en-US" sz="2400" dirty="0" err="1">
                <a:solidFill>
                  <a:schemeClr val="tx1"/>
                </a:solidFill>
                <a:latin typeface="+mn-lt"/>
                <a:ea typeface="+mn-ea"/>
                <a:cs typeface="+mn-cs"/>
              </a:rPr>
              <a:t>kegiatan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baru</a:t>
            </a:r>
            <a:r>
              <a:rPr lang="en-US" sz="2400" dirty="0">
                <a:solidFill>
                  <a:schemeClr val="tx1"/>
                </a:solidFill>
                <a:latin typeface="+mn-lt"/>
                <a:ea typeface="+mn-ea"/>
                <a:cs typeface="+mn-cs"/>
              </a:rPr>
              <a:t> yang </a:t>
            </a:r>
            <a:r>
              <a:rPr lang="en-US" sz="2400" dirty="0" err="1">
                <a:solidFill>
                  <a:schemeClr val="tx1"/>
                </a:solidFill>
                <a:latin typeface="+mn-lt"/>
                <a:ea typeface="+mn-ea"/>
                <a:cs typeface="+mn-cs"/>
              </a:rPr>
              <a:t>responsif</a:t>
            </a:r>
            <a:r>
              <a:rPr lang="en-US" sz="2400" dirty="0">
                <a:solidFill>
                  <a:schemeClr val="tx1"/>
                </a:solidFill>
                <a:latin typeface="+mn-lt"/>
                <a:ea typeface="+mn-ea"/>
                <a:cs typeface="+mn-cs"/>
              </a:rPr>
              <a:t> gender </a:t>
            </a:r>
            <a:r>
              <a:rPr lang="en-US" sz="2400" dirty="0" err="1">
                <a:solidFill>
                  <a:schemeClr val="tx1"/>
                </a:solidFill>
                <a:latin typeface="+mn-lt"/>
                <a:ea typeface="+mn-ea"/>
                <a:cs typeface="+mn-cs"/>
              </a:rPr>
              <a:t>harus</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dituliskan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dan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bandingkan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dengan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tujuan</a:t>
            </a:r>
            <a:r>
              <a:rPr lang="en-US" sz="2400" dirty="0">
                <a:solidFill>
                  <a:schemeClr val="tx1"/>
                </a:solidFill>
                <a:latin typeface="+mn-lt"/>
                <a:ea typeface="+mn-ea"/>
                <a:cs typeface="+mn-cs"/>
              </a:rPr>
              <a:t> yang lama. </a:t>
            </a:r>
            <a:endParaRPr lang="id-ID" sz="2400" dirty="0">
              <a:solidFill>
                <a:schemeClr val="tx1"/>
              </a:solidFill>
              <a:latin typeface="+mn-lt"/>
              <a:ea typeface="+mn-ea"/>
              <a:cs typeface="+mn-cs"/>
            </a:endParaRPr>
          </a:p>
          <a:p>
            <a:r>
              <a:rPr lang="en-US" sz="2400" dirty="0">
                <a:solidFill>
                  <a:schemeClr val="tx1"/>
                </a:solidFill>
                <a:latin typeface="+mn-lt"/>
                <a:ea typeface="+mn-ea"/>
                <a:cs typeface="+mn-cs"/>
              </a:rPr>
              <a:t>Program, </a:t>
            </a:r>
            <a:r>
              <a:rPr lang="en-US" sz="2400" dirty="0" err="1">
                <a:solidFill>
                  <a:schemeClr val="tx1"/>
                </a:solidFill>
                <a:latin typeface="+mn-lt"/>
                <a:ea typeface="+mn-ea"/>
                <a:cs typeface="+mn-cs"/>
              </a:rPr>
              <a:t>kegiatan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pokok</a:t>
            </a:r>
            <a:r>
              <a:rPr lang="en-US" sz="2400" dirty="0">
                <a:solidFill>
                  <a:schemeClr val="tx1"/>
                </a:solidFill>
                <a:latin typeface="+mn-lt"/>
                <a:ea typeface="+mn-ea"/>
                <a:cs typeface="+mn-cs"/>
              </a:rPr>
              <a:t> yang </a:t>
            </a:r>
            <a:r>
              <a:rPr lang="en-US" sz="2400" dirty="0" err="1">
                <a:solidFill>
                  <a:schemeClr val="tx1"/>
                </a:solidFill>
                <a:latin typeface="+mn-lt"/>
                <a:ea typeface="+mn-ea"/>
                <a:cs typeface="+mn-cs"/>
              </a:rPr>
              <a:t>responsif</a:t>
            </a:r>
            <a:r>
              <a:rPr lang="en-US" sz="2400" dirty="0">
                <a:solidFill>
                  <a:schemeClr val="tx1"/>
                </a:solidFill>
                <a:latin typeface="+mn-lt"/>
                <a:ea typeface="+mn-ea"/>
                <a:cs typeface="+mn-cs"/>
              </a:rPr>
              <a:t> gender, </a:t>
            </a:r>
            <a:r>
              <a:rPr lang="en-US" sz="2400" dirty="0" err="1">
                <a:solidFill>
                  <a:schemeClr val="tx1"/>
                </a:solidFill>
                <a:latin typeface="+mn-lt"/>
                <a:ea typeface="+mn-ea"/>
                <a:cs typeface="+mn-cs"/>
              </a:rPr>
              <a:t>tuliskan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dan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pilih</a:t>
            </a:r>
            <a:r>
              <a:rPr lang="en-US" sz="2400" dirty="0">
                <a:solidFill>
                  <a:schemeClr val="tx1"/>
                </a:solidFill>
                <a:latin typeface="+mn-lt"/>
                <a:ea typeface="+mn-ea"/>
                <a:cs typeface="+mn-cs"/>
              </a:rPr>
              <a:t> program </a:t>
            </a:r>
            <a:r>
              <a:rPr lang="en-US" sz="2400" dirty="0" err="1">
                <a:solidFill>
                  <a:schemeClr val="tx1"/>
                </a:solidFill>
                <a:latin typeface="+mn-lt"/>
                <a:ea typeface="+mn-ea"/>
                <a:cs typeface="+mn-cs"/>
              </a:rPr>
              <a:t>dan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kegiatan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pokok</a:t>
            </a:r>
            <a:r>
              <a:rPr lang="en-US" sz="2400" dirty="0">
                <a:solidFill>
                  <a:schemeClr val="tx1"/>
                </a:solidFill>
                <a:latin typeface="+mn-lt"/>
                <a:ea typeface="+mn-ea"/>
                <a:cs typeface="+mn-cs"/>
              </a:rPr>
              <a:t> yang </a:t>
            </a:r>
            <a:r>
              <a:rPr lang="en-US" sz="2400" dirty="0" err="1">
                <a:solidFill>
                  <a:schemeClr val="tx1"/>
                </a:solidFill>
                <a:latin typeface="+mn-lt"/>
                <a:ea typeface="+mn-ea"/>
                <a:cs typeface="+mn-cs"/>
              </a:rPr>
              <a:t>responsif</a:t>
            </a:r>
            <a:r>
              <a:rPr lang="en-US" sz="2400" dirty="0">
                <a:solidFill>
                  <a:schemeClr val="tx1"/>
                </a:solidFill>
                <a:latin typeface="+mn-lt"/>
                <a:ea typeface="+mn-ea"/>
                <a:cs typeface="+mn-cs"/>
              </a:rPr>
              <a:t> gender </a:t>
            </a:r>
            <a:r>
              <a:rPr lang="en-US" sz="2400" dirty="0" err="1">
                <a:solidFill>
                  <a:schemeClr val="tx1"/>
                </a:solidFill>
                <a:latin typeface="+mn-lt"/>
                <a:ea typeface="+mn-ea"/>
                <a:cs typeface="+mn-cs"/>
              </a:rPr>
              <a:t>berdasarkan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tujuan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baru</a:t>
            </a:r>
            <a:r>
              <a:rPr lang="en-US" sz="2400" dirty="0">
                <a:solidFill>
                  <a:schemeClr val="tx1"/>
                </a:solidFill>
                <a:latin typeface="+mn-lt"/>
                <a:ea typeface="+mn-ea"/>
                <a:cs typeface="+mn-cs"/>
              </a:rPr>
              <a:t> yang </a:t>
            </a:r>
            <a:r>
              <a:rPr lang="en-US" sz="2400" dirty="0" err="1">
                <a:solidFill>
                  <a:schemeClr val="tx1"/>
                </a:solidFill>
                <a:latin typeface="+mn-lt"/>
                <a:ea typeface="+mn-ea"/>
                <a:cs typeface="+mn-cs"/>
              </a:rPr>
              <a:t>akan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dicapai</a:t>
            </a:r>
            <a:r>
              <a:rPr lang="en-US" sz="2400" dirty="0">
                <a:solidFill>
                  <a:schemeClr val="tx1"/>
                </a:solidFill>
                <a:latin typeface="+mn-lt"/>
                <a:ea typeface="+mn-ea"/>
                <a:cs typeface="+mn-cs"/>
              </a:rPr>
              <a:t>.</a:t>
            </a:r>
            <a:endParaRPr lang="id-ID" sz="2400" dirty="0">
              <a:solidFill>
                <a:schemeClr val="tx1"/>
              </a:solidFill>
              <a:latin typeface="+mn-lt"/>
              <a:ea typeface="+mn-ea"/>
              <a:cs typeface="+mn-cs"/>
            </a:endParaRPr>
          </a:p>
          <a:p>
            <a:endParaRPr lang="id-ID" sz="2400" dirty="0"/>
          </a:p>
        </p:txBody>
      </p:sp>
    </p:spTree>
    <p:extLst>
      <p:ext uri="{BB962C8B-B14F-4D97-AF65-F5344CB8AC3E}">
        <p14:creationId xmlns:p14="http://schemas.microsoft.com/office/powerpoint/2010/main" val="22816233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29642" cy="796908"/>
          </a:xfrm>
        </p:spPr>
        <p:txBody>
          <a:bodyPr/>
          <a:lstStyle/>
          <a:p>
            <a:pPr lvl="0"/>
            <a:br>
              <a:rPr lang="id-ID" sz="3200" b="1" dirty="0">
                <a:solidFill>
                  <a:schemeClr val="tx1"/>
                </a:solidFill>
                <a:latin typeface="+mn-lt"/>
                <a:ea typeface="+mn-ea"/>
                <a:cs typeface="+mn-cs"/>
              </a:rPr>
            </a:br>
            <a:r>
              <a:rPr lang="id-ID" sz="3200" b="1" dirty="0">
                <a:solidFill>
                  <a:schemeClr val="tx1"/>
                </a:solidFill>
                <a:latin typeface="+mn-lt"/>
                <a:ea typeface="+mn-ea"/>
                <a:cs typeface="+mn-cs"/>
              </a:rPr>
              <a:t>4. </a:t>
            </a:r>
            <a:r>
              <a:rPr lang="en-US" sz="3200" b="1" dirty="0" err="1">
                <a:solidFill>
                  <a:schemeClr val="tx1"/>
                </a:solidFill>
                <a:latin typeface="+mn-lt"/>
                <a:ea typeface="+mn-ea"/>
                <a:cs typeface="+mn-cs"/>
              </a:rPr>
              <a:t>Penyusunan</a:t>
            </a:r>
            <a:r>
              <a:rPr lang="en-US" sz="3200" b="1" dirty="0">
                <a:solidFill>
                  <a:schemeClr val="tx1"/>
                </a:solidFill>
                <a:latin typeface="+mn-lt"/>
                <a:ea typeface="+mn-ea"/>
                <a:cs typeface="+mn-cs"/>
              </a:rPr>
              <a:t> </a:t>
            </a:r>
            <a:r>
              <a:rPr lang="en-US" sz="3200" b="1" dirty="0" err="1">
                <a:solidFill>
                  <a:schemeClr val="tx1"/>
                </a:solidFill>
                <a:latin typeface="+mn-lt"/>
                <a:ea typeface="+mn-ea"/>
                <a:cs typeface="+mn-cs"/>
              </a:rPr>
              <a:t>Kegiatan</a:t>
            </a:r>
            <a:r>
              <a:rPr lang="en-US" sz="3200" b="1" dirty="0">
                <a:solidFill>
                  <a:schemeClr val="tx1"/>
                </a:solidFill>
                <a:latin typeface="+mn-lt"/>
                <a:ea typeface="+mn-ea"/>
                <a:cs typeface="+mn-cs"/>
              </a:rPr>
              <a:t> </a:t>
            </a:r>
            <a:r>
              <a:rPr lang="en-US" sz="3200" b="1" dirty="0" err="1">
                <a:solidFill>
                  <a:schemeClr val="tx1"/>
                </a:solidFill>
                <a:latin typeface="+mn-lt"/>
                <a:ea typeface="+mn-ea"/>
                <a:cs typeface="+mn-cs"/>
              </a:rPr>
              <a:t>Intervensi</a:t>
            </a:r>
            <a:br>
              <a:rPr lang="id-ID" sz="3200" b="1" dirty="0">
                <a:solidFill>
                  <a:schemeClr val="tx1"/>
                </a:solidFill>
                <a:latin typeface="+mn-lt"/>
                <a:ea typeface="+mn-ea"/>
                <a:cs typeface="+mn-cs"/>
              </a:rPr>
            </a:br>
            <a:endParaRPr lang="id-ID" sz="3200" b="1" dirty="0"/>
          </a:p>
        </p:txBody>
      </p:sp>
      <p:sp>
        <p:nvSpPr>
          <p:cNvPr id="3" name="Content Placeholder 2"/>
          <p:cNvSpPr>
            <a:spLocks noGrp="1"/>
          </p:cNvSpPr>
          <p:nvPr>
            <p:ph idx="1"/>
          </p:nvPr>
        </p:nvSpPr>
        <p:spPr/>
        <p:txBody>
          <a:bodyPr/>
          <a:lstStyle/>
          <a:p>
            <a:r>
              <a:rPr lang="en-US" dirty="0" err="1">
                <a:solidFill>
                  <a:schemeClr val="tx1"/>
                </a:solidFill>
                <a:latin typeface="+mn-lt"/>
                <a:ea typeface="+mn-ea"/>
                <a:cs typeface="+mn-cs"/>
              </a:rPr>
              <a:t>Setelah</a:t>
            </a:r>
            <a:r>
              <a:rPr lang="en-US" dirty="0">
                <a:solidFill>
                  <a:schemeClr val="tx1"/>
                </a:solidFill>
                <a:latin typeface="+mn-lt"/>
                <a:ea typeface="+mn-ea"/>
                <a:cs typeface="+mn-cs"/>
              </a:rPr>
              <a:t> program </a:t>
            </a:r>
            <a:r>
              <a:rPr lang="en-US" dirty="0" err="1">
                <a:solidFill>
                  <a:schemeClr val="tx1"/>
                </a:solidFill>
                <a:latin typeface="+mn-lt"/>
                <a:ea typeface="+mn-ea"/>
                <a:cs typeface="+mn-cs"/>
              </a:rPr>
              <a:t>ditetapkan</a:t>
            </a:r>
            <a:r>
              <a:rPr lang="en-US" dirty="0">
                <a:solidFill>
                  <a:schemeClr val="tx1"/>
                </a:solidFill>
                <a:latin typeface="+mn-lt"/>
                <a:ea typeface="+mn-ea"/>
                <a:cs typeface="+mn-cs"/>
              </a:rPr>
              <a:t> </a:t>
            </a:r>
            <a:r>
              <a:rPr lang="en-US" dirty="0" err="1">
                <a:solidFill>
                  <a:schemeClr val="tx1"/>
                </a:solidFill>
                <a:latin typeface="+mn-lt"/>
                <a:ea typeface="+mn-ea"/>
                <a:cs typeface="+mn-cs"/>
              </a:rPr>
              <a:t>selanjutnya</a:t>
            </a:r>
            <a:r>
              <a:rPr lang="en-US" dirty="0">
                <a:solidFill>
                  <a:schemeClr val="tx1"/>
                </a:solidFill>
                <a:latin typeface="+mn-lt"/>
                <a:ea typeface="+mn-ea"/>
                <a:cs typeface="+mn-cs"/>
              </a:rPr>
              <a:t> </a:t>
            </a:r>
            <a:r>
              <a:rPr lang="en-US" dirty="0" err="1">
                <a:solidFill>
                  <a:schemeClr val="tx1"/>
                </a:solidFill>
                <a:latin typeface="+mn-lt"/>
                <a:ea typeface="+mn-ea"/>
                <a:cs typeface="+mn-cs"/>
              </a:rPr>
              <a:t>ditentukan</a:t>
            </a:r>
            <a:r>
              <a:rPr lang="en-US" dirty="0">
                <a:solidFill>
                  <a:schemeClr val="tx1"/>
                </a:solidFill>
                <a:latin typeface="+mn-lt"/>
                <a:ea typeface="+mn-ea"/>
                <a:cs typeface="+mn-cs"/>
              </a:rPr>
              <a:t> </a:t>
            </a:r>
            <a:r>
              <a:rPr lang="en-US" dirty="0" err="1">
                <a:solidFill>
                  <a:schemeClr val="tx1"/>
                </a:solidFill>
                <a:latin typeface="+mn-lt"/>
                <a:ea typeface="+mn-ea"/>
                <a:cs typeface="+mn-cs"/>
              </a:rPr>
              <a:t>kegiatan</a:t>
            </a:r>
            <a:r>
              <a:rPr lang="en-US" dirty="0">
                <a:solidFill>
                  <a:schemeClr val="tx1"/>
                </a:solidFill>
                <a:latin typeface="+mn-lt"/>
                <a:ea typeface="+mn-ea"/>
                <a:cs typeface="+mn-cs"/>
              </a:rPr>
              <a:t> </a:t>
            </a:r>
            <a:r>
              <a:rPr lang="en-US" dirty="0" err="1">
                <a:solidFill>
                  <a:schemeClr val="tx1"/>
                </a:solidFill>
                <a:latin typeface="+mn-lt"/>
                <a:ea typeface="+mn-ea"/>
                <a:cs typeface="+mn-cs"/>
              </a:rPr>
              <a:t>intervensi</a:t>
            </a:r>
            <a:r>
              <a:rPr lang="en-US" dirty="0">
                <a:solidFill>
                  <a:schemeClr val="tx1"/>
                </a:solidFill>
                <a:latin typeface="+mn-lt"/>
                <a:ea typeface="+mn-ea"/>
                <a:cs typeface="+mn-cs"/>
              </a:rPr>
              <a:t> yang </a:t>
            </a:r>
            <a:r>
              <a:rPr lang="en-US" dirty="0" err="1">
                <a:solidFill>
                  <a:schemeClr val="tx1"/>
                </a:solidFill>
                <a:latin typeface="+mn-lt"/>
                <a:ea typeface="+mn-ea"/>
                <a:cs typeface="+mn-cs"/>
              </a:rPr>
              <a:t>perlu</a:t>
            </a:r>
            <a:r>
              <a:rPr lang="en-US" dirty="0">
                <a:solidFill>
                  <a:schemeClr val="tx1"/>
                </a:solidFill>
                <a:latin typeface="+mn-lt"/>
                <a:ea typeface="+mn-ea"/>
                <a:cs typeface="+mn-cs"/>
              </a:rPr>
              <a:t> </a:t>
            </a:r>
            <a:r>
              <a:rPr lang="en-US" dirty="0" err="1">
                <a:solidFill>
                  <a:schemeClr val="tx1"/>
                </a:solidFill>
                <a:latin typeface="+mn-lt"/>
                <a:ea typeface="+mn-ea"/>
                <a:cs typeface="+mn-cs"/>
              </a:rPr>
              <a:t>dilakukan</a:t>
            </a:r>
            <a:r>
              <a:rPr lang="en-US" dirty="0">
                <a:solidFill>
                  <a:schemeClr val="tx1"/>
                </a:solidFill>
                <a:latin typeface="+mn-lt"/>
                <a:ea typeface="+mn-ea"/>
                <a:cs typeface="+mn-cs"/>
              </a:rPr>
              <a:t>. </a:t>
            </a:r>
            <a:endParaRPr lang="id-ID" dirty="0">
              <a:solidFill>
                <a:schemeClr val="tx1"/>
              </a:solidFill>
              <a:latin typeface="+mn-lt"/>
              <a:ea typeface="+mn-ea"/>
              <a:cs typeface="+mn-cs"/>
            </a:endParaRPr>
          </a:p>
          <a:p>
            <a:r>
              <a:rPr lang="en-US" dirty="0" err="1">
                <a:solidFill>
                  <a:schemeClr val="tx1"/>
                </a:solidFill>
                <a:latin typeface="+mn-lt"/>
                <a:ea typeface="+mn-ea"/>
                <a:cs typeface="+mn-cs"/>
              </a:rPr>
              <a:t>Didalam</a:t>
            </a:r>
            <a:r>
              <a:rPr lang="en-US" dirty="0">
                <a:solidFill>
                  <a:schemeClr val="tx1"/>
                </a:solidFill>
                <a:latin typeface="+mn-lt"/>
                <a:ea typeface="+mn-ea"/>
                <a:cs typeface="+mn-cs"/>
              </a:rPr>
              <a:t> </a:t>
            </a:r>
            <a:r>
              <a:rPr lang="en-US" dirty="0" err="1">
                <a:solidFill>
                  <a:schemeClr val="tx1"/>
                </a:solidFill>
                <a:latin typeface="+mn-lt"/>
                <a:ea typeface="+mn-ea"/>
                <a:cs typeface="+mn-cs"/>
              </a:rPr>
              <a:t>uraian</a:t>
            </a:r>
            <a:r>
              <a:rPr lang="en-US" dirty="0">
                <a:solidFill>
                  <a:schemeClr val="tx1"/>
                </a:solidFill>
                <a:latin typeface="+mn-lt"/>
                <a:ea typeface="+mn-ea"/>
                <a:cs typeface="+mn-cs"/>
              </a:rPr>
              <a:t> </a:t>
            </a:r>
            <a:r>
              <a:rPr lang="en-US" dirty="0" err="1">
                <a:solidFill>
                  <a:schemeClr val="tx1"/>
                </a:solidFill>
                <a:latin typeface="+mn-lt"/>
                <a:ea typeface="+mn-ea"/>
                <a:cs typeface="+mn-cs"/>
              </a:rPr>
              <a:t>kegiatan</a:t>
            </a:r>
            <a:r>
              <a:rPr lang="en-US" dirty="0">
                <a:solidFill>
                  <a:schemeClr val="tx1"/>
                </a:solidFill>
                <a:latin typeface="+mn-lt"/>
                <a:ea typeface="+mn-ea"/>
                <a:cs typeface="+mn-cs"/>
              </a:rPr>
              <a:t> </a:t>
            </a:r>
            <a:r>
              <a:rPr lang="en-US" dirty="0" err="1">
                <a:solidFill>
                  <a:schemeClr val="tx1"/>
                </a:solidFill>
                <a:latin typeface="+mn-lt"/>
                <a:ea typeface="+mn-ea"/>
                <a:cs typeface="+mn-cs"/>
              </a:rPr>
              <a:t>intervensi</a:t>
            </a:r>
            <a:r>
              <a:rPr lang="en-US" dirty="0">
                <a:solidFill>
                  <a:schemeClr val="tx1"/>
                </a:solidFill>
                <a:latin typeface="+mn-lt"/>
                <a:ea typeface="+mn-ea"/>
                <a:cs typeface="+mn-cs"/>
              </a:rPr>
              <a:t>, </a:t>
            </a:r>
            <a:r>
              <a:rPr lang="en-US" dirty="0" err="1">
                <a:solidFill>
                  <a:schemeClr val="tx1"/>
                </a:solidFill>
                <a:latin typeface="+mn-lt"/>
                <a:ea typeface="+mn-ea"/>
                <a:cs typeface="+mn-cs"/>
              </a:rPr>
              <a:t>tetapkan</a:t>
            </a:r>
            <a:r>
              <a:rPr lang="en-US" dirty="0">
                <a:solidFill>
                  <a:schemeClr val="tx1"/>
                </a:solidFill>
                <a:latin typeface="+mn-lt"/>
                <a:ea typeface="+mn-ea"/>
                <a:cs typeface="+mn-cs"/>
              </a:rPr>
              <a:t> pula target, </a:t>
            </a:r>
            <a:r>
              <a:rPr lang="id-ID" dirty="0">
                <a:solidFill>
                  <a:schemeClr val="tx1"/>
                </a:solidFill>
                <a:latin typeface="+mn-lt"/>
                <a:ea typeface="+mn-ea"/>
                <a:cs typeface="+mn-cs"/>
              </a:rPr>
              <a:t>indikator kinerja, </a:t>
            </a:r>
            <a:r>
              <a:rPr lang="en-US" dirty="0" err="1">
                <a:solidFill>
                  <a:schemeClr val="tx1"/>
                </a:solidFill>
                <a:latin typeface="+mn-lt"/>
                <a:ea typeface="+mn-ea"/>
                <a:cs typeface="+mn-cs"/>
              </a:rPr>
              <a:t>sasaran</a:t>
            </a:r>
            <a:r>
              <a:rPr lang="en-US" dirty="0">
                <a:solidFill>
                  <a:schemeClr val="tx1"/>
                </a:solidFill>
                <a:latin typeface="+mn-lt"/>
                <a:ea typeface="+mn-ea"/>
                <a:cs typeface="+mn-cs"/>
              </a:rPr>
              <a:t>, </a:t>
            </a:r>
            <a:r>
              <a:rPr lang="en-US" dirty="0" err="1">
                <a:solidFill>
                  <a:schemeClr val="tx1"/>
                </a:solidFill>
                <a:latin typeface="+mn-lt"/>
                <a:ea typeface="+mn-ea"/>
                <a:cs typeface="+mn-cs"/>
              </a:rPr>
              <a:t>pelaksana</a:t>
            </a:r>
            <a:r>
              <a:rPr lang="en-US" dirty="0">
                <a:solidFill>
                  <a:schemeClr val="tx1"/>
                </a:solidFill>
                <a:latin typeface="+mn-lt"/>
                <a:ea typeface="+mn-ea"/>
                <a:cs typeface="+mn-cs"/>
              </a:rPr>
              <a:t> </a:t>
            </a:r>
            <a:r>
              <a:rPr lang="en-US" dirty="0" err="1">
                <a:solidFill>
                  <a:schemeClr val="tx1"/>
                </a:solidFill>
                <a:latin typeface="+mn-lt"/>
                <a:ea typeface="+mn-ea"/>
                <a:cs typeface="+mn-cs"/>
              </a:rPr>
              <a:t>dan</a:t>
            </a:r>
            <a:r>
              <a:rPr lang="en-US" dirty="0">
                <a:solidFill>
                  <a:schemeClr val="tx1"/>
                </a:solidFill>
                <a:latin typeface="+mn-lt"/>
                <a:ea typeface="+mn-ea"/>
                <a:cs typeface="+mn-cs"/>
              </a:rPr>
              <a:t> </a:t>
            </a:r>
            <a:r>
              <a:rPr lang="en-US" dirty="0" err="1">
                <a:solidFill>
                  <a:schemeClr val="tx1"/>
                </a:solidFill>
                <a:latin typeface="+mn-lt"/>
                <a:ea typeface="+mn-ea"/>
                <a:cs typeface="+mn-cs"/>
              </a:rPr>
              <a:t>waktu</a:t>
            </a:r>
            <a:r>
              <a:rPr lang="en-US" dirty="0">
                <a:solidFill>
                  <a:schemeClr val="tx1"/>
                </a:solidFill>
                <a:latin typeface="+mn-lt"/>
                <a:ea typeface="+mn-ea"/>
                <a:cs typeface="+mn-cs"/>
              </a:rPr>
              <a:t> </a:t>
            </a:r>
            <a:r>
              <a:rPr lang="en-US" dirty="0" err="1">
                <a:solidFill>
                  <a:schemeClr val="tx1"/>
                </a:solidFill>
                <a:latin typeface="+mn-lt"/>
                <a:ea typeface="+mn-ea"/>
                <a:cs typeface="+mn-cs"/>
              </a:rPr>
              <a:t>pelaksanaan</a:t>
            </a:r>
            <a:r>
              <a:rPr lang="en-US" dirty="0">
                <a:solidFill>
                  <a:schemeClr val="tx1"/>
                </a:solidFill>
                <a:latin typeface="+mn-lt"/>
                <a:ea typeface="+mn-ea"/>
                <a:cs typeface="+mn-cs"/>
              </a:rPr>
              <a:t>.</a:t>
            </a:r>
            <a:endParaRPr lang="id-ID" dirty="0">
              <a:solidFill>
                <a:schemeClr val="tx1"/>
              </a:solidFill>
              <a:latin typeface="+mn-lt"/>
              <a:ea typeface="+mn-ea"/>
              <a:cs typeface="+mn-cs"/>
            </a:endParaRPr>
          </a:p>
          <a:p>
            <a:endParaRPr lang="id-ID" dirty="0"/>
          </a:p>
        </p:txBody>
      </p:sp>
    </p:spTree>
    <p:extLst>
      <p:ext uri="{BB962C8B-B14F-4D97-AF65-F5344CB8AC3E}">
        <p14:creationId xmlns:p14="http://schemas.microsoft.com/office/powerpoint/2010/main" val="2666185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id-ID"/>
          </a:p>
        </p:txBody>
      </p:sp>
      <p:pic>
        <p:nvPicPr>
          <p:cNvPr id="4" name="---Iklan Attack Jazz 1 - Rezeki Lanca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6296" y="689317"/>
            <a:ext cx="7568418" cy="5676314"/>
          </a:xfrm>
          <a:prstGeom prst="rect">
            <a:avLst/>
          </a:prstGeom>
        </p:spPr>
      </p:pic>
    </p:spTree>
    <p:extLst>
      <p:ext uri="{BB962C8B-B14F-4D97-AF65-F5344CB8AC3E}">
        <p14:creationId xmlns:p14="http://schemas.microsoft.com/office/powerpoint/2010/main" val="299882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44" y="274638"/>
            <a:ext cx="8786874" cy="796908"/>
          </a:xfrm>
        </p:spPr>
        <p:txBody>
          <a:bodyPr/>
          <a:lstStyle/>
          <a:p>
            <a:pPr lvl="0"/>
            <a:r>
              <a:rPr lang="id-ID" sz="2800" b="1" dirty="0">
                <a:solidFill>
                  <a:schemeClr val="tx1"/>
                </a:solidFill>
                <a:latin typeface="+mn-lt"/>
                <a:ea typeface="+mn-ea"/>
                <a:cs typeface="+mn-cs"/>
              </a:rPr>
              <a:t>5. </a:t>
            </a:r>
            <a:r>
              <a:rPr lang="en-US" sz="2800" b="1" dirty="0" err="1">
                <a:solidFill>
                  <a:schemeClr val="tx1"/>
                </a:solidFill>
                <a:latin typeface="+mn-lt"/>
                <a:ea typeface="+mn-ea"/>
                <a:cs typeface="+mn-cs"/>
              </a:rPr>
              <a:t>Rencana</a:t>
            </a:r>
            <a:r>
              <a:rPr lang="en-US" sz="2800" b="1" dirty="0">
                <a:solidFill>
                  <a:schemeClr val="tx1"/>
                </a:solidFill>
                <a:latin typeface="+mn-lt"/>
                <a:ea typeface="+mn-ea"/>
                <a:cs typeface="+mn-cs"/>
              </a:rPr>
              <a:t> </a:t>
            </a:r>
            <a:r>
              <a:rPr lang="en-US" sz="2800" b="1" dirty="0" err="1">
                <a:solidFill>
                  <a:schemeClr val="tx1"/>
                </a:solidFill>
                <a:latin typeface="+mn-lt"/>
                <a:ea typeface="+mn-ea"/>
                <a:cs typeface="+mn-cs"/>
              </a:rPr>
              <a:t>Pelaksanaan</a:t>
            </a:r>
            <a:r>
              <a:rPr lang="en-US" sz="2800" b="1" dirty="0">
                <a:solidFill>
                  <a:schemeClr val="tx1"/>
                </a:solidFill>
                <a:latin typeface="+mn-lt"/>
                <a:ea typeface="+mn-ea"/>
                <a:cs typeface="+mn-cs"/>
              </a:rPr>
              <a:t> Monitoring </a:t>
            </a:r>
            <a:r>
              <a:rPr lang="en-US" sz="2800" b="1" dirty="0" err="1">
                <a:solidFill>
                  <a:schemeClr val="tx1"/>
                </a:solidFill>
                <a:latin typeface="+mn-lt"/>
                <a:ea typeface="+mn-ea"/>
                <a:cs typeface="+mn-cs"/>
              </a:rPr>
              <a:t>dan</a:t>
            </a:r>
            <a:r>
              <a:rPr lang="en-US" sz="2800" b="1" dirty="0">
                <a:solidFill>
                  <a:schemeClr val="tx1"/>
                </a:solidFill>
                <a:latin typeface="+mn-lt"/>
                <a:ea typeface="+mn-ea"/>
                <a:cs typeface="+mn-cs"/>
              </a:rPr>
              <a:t> </a:t>
            </a:r>
            <a:r>
              <a:rPr lang="en-US" sz="2800" b="1" dirty="0" err="1">
                <a:solidFill>
                  <a:schemeClr val="tx1"/>
                </a:solidFill>
                <a:latin typeface="+mn-lt"/>
                <a:ea typeface="+mn-ea"/>
                <a:cs typeface="+mn-cs"/>
              </a:rPr>
              <a:t>Evaluasi</a:t>
            </a:r>
            <a:br>
              <a:rPr lang="id-ID" sz="2800" b="1" dirty="0">
                <a:solidFill>
                  <a:schemeClr val="tx1"/>
                </a:solidFill>
                <a:latin typeface="+mn-lt"/>
                <a:ea typeface="+mn-ea"/>
                <a:cs typeface="+mn-cs"/>
              </a:rPr>
            </a:br>
            <a:endParaRPr lang="id-ID" sz="2800" b="1" dirty="0"/>
          </a:p>
        </p:txBody>
      </p:sp>
      <p:sp>
        <p:nvSpPr>
          <p:cNvPr id="3" name="Content Placeholder 2"/>
          <p:cNvSpPr>
            <a:spLocks noGrp="1"/>
          </p:cNvSpPr>
          <p:nvPr>
            <p:ph idx="1"/>
          </p:nvPr>
        </p:nvSpPr>
        <p:spPr>
          <a:xfrm>
            <a:off x="457200" y="1000108"/>
            <a:ext cx="8258204" cy="5126055"/>
          </a:xfrm>
        </p:spPr>
        <p:txBody>
          <a:bodyPr/>
          <a:lstStyle/>
          <a:p>
            <a:r>
              <a:rPr lang="en-US" sz="2800" dirty="0">
                <a:solidFill>
                  <a:schemeClr val="tx1"/>
                </a:solidFill>
                <a:latin typeface="+mn-lt"/>
                <a:ea typeface="+mn-ea"/>
                <a:cs typeface="+mn-cs"/>
              </a:rPr>
              <a:t>Monitoring </a:t>
            </a:r>
            <a:r>
              <a:rPr lang="en-US" sz="2800" dirty="0" err="1">
                <a:solidFill>
                  <a:schemeClr val="tx1"/>
                </a:solidFill>
                <a:latin typeface="+mn-lt"/>
                <a:ea typeface="+mn-ea"/>
                <a:cs typeface="+mn-cs"/>
              </a:rPr>
              <a:t>dan</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evaluasi</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dilakukan</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untuk</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mengetahui</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pelaksanaan</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langkah-langkah</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analisis</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dan</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mengadakan</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perbaikan</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apabila</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diperlukan</a:t>
            </a:r>
            <a:r>
              <a:rPr lang="en-US" sz="2800" dirty="0">
                <a:solidFill>
                  <a:schemeClr val="tx1"/>
                </a:solidFill>
                <a:latin typeface="+mn-lt"/>
                <a:ea typeface="+mn-ea"/>
                <a:cs typeface="+mn-cs"/>
              </a:rPr>
              <a:t>. </a:t>
            </a:r>
            <a:endParaRPr lang="id-ID" sz="2800" dirty="0">
              <a:solidFill>
                <a:schemeClr val="tx1"/>
              </a:solidFill>
              <a:latin typeface="+mn-lt"/>
              <a:ea typeface="+mn-ea"/>
              <a:cs typeface="+mn-cs"/>
            </a:endParaRPr>
          </a:p>
          <a:p>
            <a:r>
              <a:rPr lang="id-ID" sz="2800" dirty="0">
                <a:solidFill>
                  <a:schemeClr val="tx1"/>
                </a:solidFill>
                <a:latin typeface="+mn-lt"/>
                <a:ea typeface="+mn-ea"/>
                <a:cs typeface="+mn-cs"/>
              </a:rPr>
              <a:t>L</a:t>
            </a:r>
            <a:r>
              <a:rPr lang="en-US" sz="2800" dirty="0" err="1">
                <a:solidFill>
                  <a:schemeClr val="tx1"/>
                </a:solidFill>
                <a:latin typeface="+mn-lt"/>
                <a:ea typeface="+mn-ea"/>
                <a:cs typeface="+mn-cs"/>
              </a:rPr>
              <a:t>aporan</a:t>
            </a:r>
            <a:r>
              <a:rPr lang="en-US" sz="2800" dirty="0">
                <a:solidFill>
                  <a:schemeClr val="tx1"/>
                </a:solidFill>
                <a:latin typeface="+mn-lt"/>
                <a:ea typeface="+mn-ea"/>
                <a:cs typeface="+mn-cs"/>
              </a:rPr>
              <a:t> monitoring </a:t>
            </a:r>
            <a:r>
              <a:rPr lang="en-US" sz="2800" dirty="0" err="1">
                <a:solidFill>
                  <a:schemeClr val="tx1"/>
                </a:solidFill>
                <a:latin typeface="+mn-lt"/>
                <a:ea typeface="+mn-ea"/>
                <a:cs typeface="+mn-cs"/>
              </a:rPr>
              <a:t>evaluasi</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menjadi</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bahan</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masukan</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untuk</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analisis</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berikutnya</a:t>
            </a:r>
            <a:r>
              <a:rPr lang="en-US" sz="2800" dirty="0">
                <a:solidFill>
                  <a:schemeClr val="tx1"/>
                </a:solidFill>
                <a:latin typeface="+mn-lt"/>
                <a:ea typeface="+mn-ea"/>
                <a:cs typeface="+mn-cs"/>
              </a:rPr>
              <a:t>. </a:t>
            </a:r>
            <a:endParaRPr lang="id-ID" sz="2800" dirty="0">
              <a:solidFill>
                <a:schemeClr val="tx1"/>
              </a:solidFill>
              <a:latin typeface="+mn-lt"/>
              <a:ea typeface="+mn-ea"/>
              <a:cs typeface="+mn-cs"/>
            </a:endParaRPr>
          </a:p>
          <a:p>
            <a:r>
              <a:rPr lang="en-US" sz="2800" dirty="0" err="1">
                <a:solidFill>
                  <a:schemeClr val="tx1"/>
                </a:solidFill>
                <a:latin typeface="+mn-lt"/>
                <a:ea typeface="+mn-ea"/>
                <a:cs typeface="+mn-cs"/>
              </a:rPr>
              <a:t>Sebelum</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melakukan</a:t>
            </a:r>
            <a:r>
              <a:rPr lang="en-US" sz="2800" dirty="0">
                <a:solidFill>
                  <a:schemeClr val="tx1"/>
                </a:solidFill>
                <a:latin typeface="+mn-lt"/>
                <a:ea typeface="+mn-ea"/>
                <a:cs typeface="+mn-cs"/>
              </a:rPr>
              <a:t> monitoring </a:t>
            </a:r>
            <a:r>
              <a:rPr lang="en-US" sz="2800" dirty="0" err="1">
                <a:solidFill>
                  <a:schemeClr val="tx1"/>
                </a:solidFill>
                <a:latin typeface="+mn-lt"/>
                <a:ea typeface="+mn-ea"/>
                <a:cs typeface="+mn-cs"/>
              </a:rPr>
              <a:t>dan</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evaluasi</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perlu</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ditentukan</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indikator</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atau</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alat</a:t>
            </a:r>
            <a:r>
              <a:rPr lang="en-US" sz="2800" dirty="0">
                <a:solidFill>
                  <a:schemeClr val="tx1"/>
                </a:solidFill>
                <a:latin typeface="+mn-lt"/>
                <a:ea typeface="+mn-ea"/>
                <a:cs typeface="+mn-cs"/>
              </a:rPr>
              <a:t> monitoring </a:t>
            </a:r>
            <a:r>
              <a:rPr lang="en-US" sz="2800" dirty="0" err="1">
                <a:solidFill>
                  <a:schemeClr val="tx1"/>
                </a:solidFill>
                <a:latin typeface="+mn-lt"/>
                <a:ea typeface="+mn-ea"/>
                <a:cs typeface="+mn-cs"/>
              </a:rPr>
              <a:t>dan</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evaluasi</a:t>
            </a:r>
            <a:r>
              <a:rPr lang="en-US" sz="2800" dirty="0">
                <a:solidFill>
                  <a:schemeClr val="tx1"/>
                </a:solidFill>
                <a:latin typeface="+mn-lt"/>
                <a:ea typeface="+mn-ea"/>
                <a:cs typeface="+mn-cs"/>
              </a:rPr>
              <a:t> yang </a:t>
            </a:r>
            <a:r>
              <a:rPr lang="en-US" sz="2800" dirty="0" err="1">
                <a:solidFill>
                  <a:schemeClr val="tx1"/>
                </a:solidFill>
                <a:latin typeface="+mn-lt"/>
                <a:ea typeface="+mn-ea"/>
                <a:cs typeface="+mn-cs"/>
              </a:rPr>
              <a:t>akan</a:t>
            </a:r>
            <a:r>
              <a:rPr lang="en-US" sz="2800" dirty="0">
                <a:solidFill>
                  <a:schemeClr val="tx1"/>
                </a:solidFill>
                <a:latin typeface="+mn-lt"/>
                <a:ea typeface="+mn-ea"/>
                <a:cs typeface="+mn-cs"/>
              </a:rPr>
              <a:t> </a:t>
            </a:r>
            <a:r>
              <a:rPr lang="en-US" sz="2800" dirty="0" err="1">
                <a:solidFill>
                  <a:schemeClr val="tx1"/>
                </a:solidFill>
                <a:latin typeface="+mn-lt"/>
                <a:ea typeface="+mn-ea"/>
                <a:cs typeface="+mn-cs"/>
              </a:rPr>
              <a:t>digunakan</a:t>
            </a:r>
            <a:r>
              <a:rPr lang="en-US" sz="2800" dirty="0">
                <a:solidFill>
                  <a:schemeClr val="tx1"/>
                </a:solidFill>
                <a:latin typeface="+mn-lt"/>
                <a:ea typeface="+mn-ea"/>
                <a:cs typeface="+mn-cs"/>
              </a:rPr>
              <a:t>.</a:t>
            </a:r>
            <a:endParaRPr lang="id-ID" sz="2800" dirty="0">
              <a:solidFill>
                <a:schemeClr val="tx1"/>
              </a:solidFill>
              <a:latin typeface="+mn-lt"/>
              <a:ea typeface="+mn-ea"/>
              <a:cs typeface="+mn-cs"/>
            </a:endParaRPr>
          </a:p>
          <a:p>
            <a:pPr>
              <a:buNone/>
            </a:pPr>
            <a:endParaRPr lang="id-ID" sz="2800" dirty="0"/>
          </a:p>
        </p:txBody>
      </p:sp>
    </p:spTree>
    <p:extLst>
      <p:ext uri="{BB962C8B-B14F-4D97-AF65-F5344CB8AC3E}">
        <p14:creationId xmlns:p14="http://schemas.microsoft.com/office/powerpoint/2010/main" val="4954212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58204" cy="725470"/>
          </a:xfrm>
        </p:spPr>
        <p:txBody>
          <a:bodyPr/>
          <a:lstStyle/>
          <a:p>
            <a:r>
              <a:rPr lang="en-US" sz="3200" dirty="0" err="1">
                <a:solidFill>
                  <a:schemeClr val="tx2"/>
                </a:solidFill>
                <a:latin typeface="+mj-lt"/>
                <a:ea typeface="+mj-ea"/>
                <a:cs typeface="+mj-cs"/>
              </a:rPr>
              <a:t>Langkah-langkah</a:t>
            </a:r>
            <a:r>
              <a:rPr lang="en-US" sz="3200" dirty="0">
                <a:solidFill>
                  <a:schemeClr val="tx2"/>
                </a:solidFill>
                <a:latin typeface="+mj-lt"/>
                <a:ea typeface="+mj-ea"/>
                <a:cs typeface="+mj-cs"/>
              </a:rPr>
              <a:t> </a:t>
            </a:r>
            <a:r>
              <a:rPr lang="en-US" sz="3200" dirty="0" err="1">
                <a:solidFill>
                  <a:schemeClr val="tx2"/>
                </a:solidFill>
                <a:latin typeface="+mj-lt"/>
                <a:ea typeface="+mj-ea"/>
                <a:cs typeface="+mj-cs"/>
              </a:rPr>
              <a:t>Kerja</a:t>
            </a:r>
            <a:r>
              <a:rPr lang="en-US" sz="3200" dirty="0">
                <a:solidFill>
                  <a:schemeClr val="tx2"/>
                </a:solidFill>
                <a:latin typeface="+mj-lt"/>
                <a:ea typeface="+mj-ea"/>
                <a:cs typeface="+mj-cs"/>
              </a:rPr>
              <a:t> PROBA</a:t>
            </a:r>
            <a:endParaRPr lang="id-ID" sz="3200" dirty="0"/>
          </a:p>
        </p:txBody>
      </p:sp>
      <p:sp>
        <p:nvSpPr>
          <p:cNvPr id="3" name="Content Placeholder 2"/>
          <p:cNvSpPr>
            <a:spLocks noGrp="1"/>
          </p:cNvSpPr>
          <p:nvPr>
            <p:ph idx="1"/>
          </p:nvPr>
        </p:nvSpPr>
        <p:spPr>
          <a:xfrm>
            <a:off x="571472" y="1214422"/>
            <a:ext cx="8329642" cy="4911741"/>
          </a:xfrm>
        </p:spPr>
        <p:txBody>
          <a:bodyPr/>
          <a:lstStyle/>
          <a:p>
            <a:pPr marL="514350" lvl="0" indent="-514350">
              <a:buFont typeface="+mj-lt"/>
              <a:buAutoNum type="arabicPeriod"/>
            </a:pPr>
            <a:r>
              <a:rPr lang="en-US" sz="2400" dirty="0" err="1">
                <a:solidFill>
                  <a:schemeClr val="tx1"/>
                </a:solidFill>
                <a:latin typeface="+mn-lt"/>
                <a:ea typeface="+mn-ea"/>
                <a:cs typeface="+mn-cs"/>
              </a:rPr>
              <a:t>Menuliskan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nama</a:t>
            </a:r>
            <a:r>
              <a:rPr lang="en-US" sz="2400" dirty="0">
                <a:solidFill>
                  <a:schemeClr val="tx1"/>
                </a:solidFill>
                <a:latin typeface="+mn-lt"/>
                <a:ea typeface="+mn-ea"/>
                <a:cs typeface="+mn-cs"/>
              </a:rPr>
              <a:t> SKPD;</a:t>
            </a:r>
            <a:endParaRPr lang="id-ID" sz="2400" dirty="0">
              <a:solidFill>
                <a:schemeClr val="tx1"/>
              </a:solidFill>
              <a:latin typeface="+mn-lt"/>
              <a:ea typeface="+mn-ea"/>
              <a:cs typeface="+mn-cs"/>
            </a:endParaRPr>
          </a:p>
          <a:p>
            <a:pPr marL="514350" indent="-514350">
              <a:buFont typeface="+mj-lt"/>
              <a:buAutoNum type="arabicPeriod"/>
            </a:pPr>
            <a:r>
              <a:rPr lang="id-ID" sz="2400" dirty="0">
                <a:solidFill>
                  <a:schemeClr val="tx1"/>
                </a:solidFill>
                <a:latin typeface="+mn-lt"/>
                <a:ea typeface="+mn-ea"/>
                <a:cs typeface="+mn-cs"/>
              </a:rPr>
              <a:t>Melakukan identifikasi dan analisis atas data yang ada</a:t>
            </a:r>
          </a:p>
          <a:p>
            <a:pPr marL="514350" indent="-514350">
              <a:buFont typeface="+mj-lt"/>
              <a:buAutoNum type="arabicPeriod"/>
            </a:pPr>
            <a:r>
              <a:rPr lang="id-ID" sz="2400" dirty="0">
                <a:solidFill>
                  <a:schemeClr val="tx1"/>
                </a:solidFill>
                <a:latin typeface="+mn-lt"/>
                <a:ea typeface="+mn-ea"/>
                <a:cs typeface="+mn-cs"/>
              </a:rPr>
              <a:t>Melakukan analisis untuk mengetahui adanya kesenjangan</a:t>
            </a:r>
            <a:r>
              <a:rPr lang="en-US" sz="2400" dirty="0">
                <a:solidFill>
                  <a:schemeClr val="tx1"/>
                </a:solidFill>
                <a:latin typeface="+mn-lt"/>
                <a:ea typeface="+mn-ea"/>
                <a:cs typeface="+mn-cs"/>
              </a:rPr>
              <a:t> gender </a:t>
            </a:r>
            <a:r>
              <a:rPr lang="id-ID" sz="2400" dirty="0">
                <a:solidFill>
                  <a:schemeClr val="tx1"/>
                </a:solidFill>
                <a:latin typeface="+mn-lt"/>
                <a:ea typeface="+mn-ea"/>
                <a:cs typeface="+mn-cs"/>
              </a:rPr>
              <a:t>dengan menggunakan empat unsur yang dipercayai sebagai faktor-faktor penyebab kesenjangan gender (akses, partisipasi, kontrol dan manfaat).</a:t>
            </a:r>
          </a:p>
          <a:p>
            <a:pPr marL="514350" indent="-514350">
              <a:buFont typeface="+mj-lt"/>
              <a:buAutoNum type="arabicPeriod"/>
            </a:pPr>
            <a:r>
              <a:rPr lang="en-US" sz="2400" dirty="0" err="1">
                <a:solidFill>
                  <a:schemeClr val="tx1"/>
                </a:solidFill>
                <a:latin typeface="+mn-lt"/>
                <a:ea typeface="+mn-ea"/>
                <a:cs typeface="+mn-cs"/>
              </a:rPr>
              <a:t>Identifikasi</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faktor</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penyebab</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langsung</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tidak</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langsung</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dan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mendasar</a:t>
            </a:r>
            <a:r>
              <a:rPr lang="en-US" sz="2400" dirty="0">
                <a:solidFill>
                  <a:schemeClr val="tx1"/>
                </a:solidFill>
                <a:latin typeface="+mn-lt"/>
                <a:ea typeface="+mn-ea"/>
                <a:cs typeface="+mn-cs"/>
              </a:rPr>
              <a:t>.</a:t>
            </a:r>
            <a:endParaRPr lang="id-ID" sz="2400" dirty="0">
              <a:solidFill>
                <a:schemeClr val="tx1"/>
              </a:solidFill>
              <a:latin typeface="+mn-lt"/>
              <a:ea typeface="+mn-ea"/>
              <a:cs typeface="+mn-cs"/>
            </a:endParaRPr>
          </a:p>
          <a:p>
            <a:pPr marL="514350" indent="-514350">
              <a:buFont typeface="+mj-lt"/>
              <a:buAutoNum type="arabicPeriod"/>
            </a:pPr>
            <a:r>
              <a:rPr lang="id-ID" sz="2400" dirty="0">
                <a:solidFill>
                  <a:schemeClr val="tx1"/>
                </a:solidFill>
                <a:latin typeface="+mn-lt"/>
                <a:ea typeface="+mn-ea"/>
                <a:cs typeface="+mn-cs"/>
              </a:rPr>
              <a:t>Merumuskan program dan kegiatan yang dapat menjawab masalah kesenjangan gender</a:t>
            </a:r>
            <a:endParaRPr lang="id-ID" sz="2400" dirty="0"/>
          </a:p>
        </p:txBody>
      </p:sp>
    </p:spTree>
    <p:extLst>
      <p:ext uri="{BB962C8B-B14F-4D97-AF65-F5344CB8AC3E}">
        <p14:creationId xmlns:p14="http://schemas.microsoft.com/office/powerpoint/2010/main" val="32034460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329378" cy="582594"/>
          </a:xfrm>
        </p:spPr>
        <p:txBody>
          <a:bodyPr/>
          <a:lstStyle/>
          <a:p>
            <a:pPr algn="l"/>
            <a:r>
              <a:rPr lang="id-ID" dirty="0"/>
              <a:t>Lanjutan</a:t>
            </a:r>
          </a:p>
        </p:txBody>
      </p:sp>
      <p:sp>
        <p:nvSpPr>
          <p:cNvPr id="3" name="Content Placeholder 2"/>
          <p:cNvSpPr>
            <a:spLocks noGrp="1"/>
          </p:cNvSpPr>
          <p:nvPr>
            <p:ph idx="1"/>
          </p:nvPr>
        </p:nvSpPr>
        <p:spPr>
          <a:xfrm>
            <a:off x="428596" y="1142984"/>
            <a:ext cx="8429684" cy="5000660"/>
          </a:xfrm>
        </p:spPr>
        <p:txBody>
          <a:bodyPr/>
          <a:lstStyle/>
          <a:p>
            <a:pPr lvl="0">
              <a:buFont typeface="+mj-lt"/>
              <a:buAutoNum type="arabicPeriod" startAt="6"/>
            </a:pPr>
            <a:r>
              <a:rPr lang="en-US" sz="2400" dirty="0" err="1">
                <a:solidFill>
                  <a:schemeClr val="tx1"/>
                </a:solidFill>
                <a:latin typeface="+mn-lt"/>
                <a:ea typeface="+mn-ea"/>
                <a:cs typeface="+mn-cs"/>
              </a:rPr>
              <a:t>Merumuskan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tujuan</a:t>
            </a:r>
            <a:r>
              <a:rPr lang="en-US" sz="2400" dirty="0">
                <a:solidFill>
                  <a:schemeClr val="tx1"/>
                </a:solidFill>
                <a:latin typeface="+mn-lt"/>
                <a:ea typeface="+mn-ea"/>
                <a:cs typeface="+mn-cs"/>
              </a:rPr>
              <a:t> program/</a:t>
            </a:r>
            <a:r>
              <a:rPr lang="en-US" sz="2400" dirty="0" err="1">
                <a:solidFill>
                  <a:schemeClr val="tx1"/>
                </a:solidFill>
                <a:latin typeface="+mn-lt"/>
                <a:ea typeface="+mn-ea"/>
                <a:cs typeface="+mn-cs"/>
              </a:rPr>
              <a:t>kegiatan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dengan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mempertimbangkan</a:t>
            </a:r>
            <a:r>
              <a:rPr lang="en-US" sz="2400" dirty="0">
                <a:solidFill>
                  <a:schemeClr val="tx1"/>
                </a:solidFill>
                <a:latin typeface="+mn-lt"/>
                <a:ea typeface="+mn-ea"/>
                <a:cs typeface="+mn-cs"/>
              </a:rPr>
              <a:t> input </a:t>
            </a:r>
            <a:r>
              <a:rPr lang="en-US" sz="2400" dirty="0" err="1">
                <a:solidFill>
                  <a:schemeClr val="tx1"/>
                </a:solidFill>
                <a:latin typeface="+mn-lt"/>
                <a:ea typeface="+mn-ea"/>
                <a:cs typeface="+mn-cs"/>
              </a:rPr>
              <a:t>dari</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keseluruhan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proses</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analisis</a:t>
            </a:r>
            <a:r>
              <a:rPr lang="en-US" sz="2400" dirty="0">
                <a:solidFill>
                  <a:schemeClr val="tx1"/>
                </a:solidFill>
                <a:latin typeface="+mn-lt"/>
                <a:ea typeface="+mn-ea"/>
                <a:cs typeface="+mn-cs"/>
              </a:rPr>
              <a:t> yang </a:t>
            </a:r>
            <a:r>
              <a:rPr lang="en-US" sz="2400" dirty="0" err="1">
                <a:solidFill>
                  <a:schemeClr val="tx1"/>
                </a:solidFill>
                <a:latin typeface="+mn-lt"/>
                <a:ea typeface="+mn-ea"/>
                <a:cs typeface="+mn-cs"/>
              </a:rPr>
              <a:t>telah</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dilakukan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sehingga</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mendapatkan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tujuan</a:t>
            </a:r>
            <a:r>
              <a:rPr lang="en-US" sz="2400" dirty="0">
                <a:solidFill>
                  <a:schemeClr val="tx1"/>
                </a:solidFill>
                <a:latin typeface="+mn-lt"/>
                <a:ea typeface="+mn-ea"/>
                <a:cs typeface="+mn-cs"/>
              </a:rPr>
              <a:t>/</a:t>
            </a:r>
            <a:r>
              <a:rPr lang="en-US" sz="2400" dirty="0" err="1">
                <a:solidFill>
                  <a:schemeClr val="tx1"/>
                </a:solidFill>
                <a:latin typeface="+mn-lt"/>
                <a:ea typeface="+mn-ea"/>
                <a:cs typeface="+mn-cs"/>
              </a:rPr>
              <a:t>sasaran</a:t>
            </a:r>
            <a:r>
              <a:rPr lang="en-US" sz="2400" dirty="0">
                <a:solidFill>
                  <a:schemeClr val="tx1"/>
                </a:solidFill>
                <a:latin typeface="+mn-lt"/>
                <a:ea typeface="+mn-ea"/>
                <a:cs typeface="+mn-cs"/>
              </a:rPr>
              <a:t> program </a:t>
            </a:r>
            <a:r>
              <a:rPr lang="en-US" sz="2400" dirty="0" err="1">
                <a:solidFill>
                  <a:schemeClr val="tx1"/>
                </a:solidFill>
                <a:latin typeface="+mn-lt"/>
                <a:ea typeface="+mn-ea"/>
                <a:cs typeface="+mn-cs"/>
              </a:rPr>
              <a:t>baru</a:t>
            </a:r>
            <a:r>
              <a:rPr lang="en-US" sz="2400" dirty="0">
                <a:solidFill>
                  <a:schemeClr val="tx1"/>
                </a:solidFill>
                <a:latin typeface="+mn-lt"/>
                <a:ea typeface="+mn-ea"/>
                <a:cs typeface="+mn-cs"/>
              </a:rPr>
              <a:t> yang </a:t>
            </a:r>
            <a:r>
              <a:rPr lang="en-US" sz="2400" dirty="0" err="1">
                <a:solidFill>
                  <a:schemeClr val="tx1"/>
                </a:solidFill>
                <a:latin typeface="+mn-lt"/>
                <a:ea typeface="+mn-ea"/>
                <a:cs typeface="+mn-cs"/>
              </a:rPr>
              <a:t>responsif</a:t>
            </a:r>
            <a:r>
              <a:rPr lang="en-US" sz="2400" dirty="0">
                <a:solidFill>
                  <a:schemeClr val="tx1"/>
                </a:solidFill>
                <a:latin typeface="+mn-lt"/>
                <a:ea typeface="+mn-ea"/>
                <a:cs typeface="+mn-cs"/>
              </a:rPr>
              <a:t> gender;</a:t>
            </a:r>
            <a:endParaRPr lang="id-ID" sz="2400" dirty="0">
              <a:solidFill>
                <a:schemeClr val="tx1"/>
              </a:solidFill>
              <a:latin typeface="+mn-lt"/>
              <a:ea typeface="+mn-ea"/>
              <a:cs typeface="+mn-cs"/>
            </a:endParaRPr>
          </a:p>
          <a:p>
            <a:pPr lvl="0">
              <a:buFont typeface="+mj-lt"/>
              <a:buAutoNum type="arabicPeriod" startAt="6"/>
            </a:pPr>
            <a:r>
              <a:rPr lang="en-US" sz="2400" dirty="0" err="1">
                <a:solidFill>
                  <a:schemeClr val="tx1"/>
                </a:solidFill>
                <a:latin typeface="+mn-lt"/>
                <a:ea typeface="+mn-ea"/>
                <a:cs typeface="+mn-cs"/>
              </a:rPr>
              <a:t>Susun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rencana</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aksi</a:t>
            </a:r>
            <a:r>
              <a:rPr lang="en-US" sz="2400" dirty="0">
                <a:solidFill>
                  <a:schemeClr val="tx1"/>
                </a:solidFill>
                <a:latin typeface="+mn-lt"/>
                <a:ea typeface="+mn-ea"/>
                <a:cs typeface="+mn-cs"/>
              </a:rPr>
              <a:t> yang </a:t>
            </a:r>
            <a:r>
              <a:rPr lang="en-US" sz="2400" dirty="0" err="1">
                <a:solidFill>
                  <a:schemeClr val="tx1"/>
                </a:solidFill>
                <a:latin typeface="+mn-lt"/>
                <a:ea typeface="+mn-ea"/>
                <a:cs typeface="+mn-cs"/>
              </a:rPr>
              <a:t>akan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dilakukan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untuk</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mengatasi</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kesenjangan</a:t>
            </a:r>
            <a:r>
              <a:rPr lang="en-US" sz="2400" dirty="0">
                <a:solidFill>
                  <a:schemeClr val="tx1"/>
                </a:solidFill>
                <a:latin typeface="+mn-lt"/>
                <a:ea typeface="+mn-ea"/>
                <a:cs typeface="+mn-cs"/>
              </a:rPr>
              <a:t> gender </a:t>
            </a:r>
            <a:r>
              <a:rPr lang="en-US" sz="2400" dirty="0" err="1">
                <a:solidFill>
                  <a:schemeClr val="tx1"/>
                </a:solidFill>
                <a:latin typeface="+mn-lt"/>
                <a:ea typeface="+mn-ea"/>
                <a:cs typeface="+mn-cs"/>
              </a:rPr>
              <a:t>sesuai</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hasil</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analisis</a:t>
            </a:r>
            <a:r>
              <a:rPr lang="en-US" sz="2400" dirty="0">
                <a:solidFill>
                  <a:schemeClr val="tx1"/>
                </a:solidFill>
                <a:latin typeface="+mn-lt"/>
                <a:ea typeface="+mn-ea"/>
                <a:cs typeface="+mn-cs"/>
              </a:rPr>
              <a:t>;</a:t>
            </a:r>
            <a:endParaRPr lang="id-ID" sz="2400" dirty="0">
              <a:solidFill>
                <a:schemeClr val="tx1"/>
              </a:solidFill>
              <a:latin typeface="+mn-lt"/>
              <a:ea typeface="+mn-ea"/>
              <a:cs typeface="+mn-cs"/>
            </a:endParaRPr>
          </a:p>
          <a:p>
            <a:pPr lvl="0">
              <a:buFont typeface="+mj-lt"/>
              <a:buAutoNum type="arabicPeriod" startAt="6"/>
            </a:pPr>
            <a:r>
              <a:rPr lang="en-US" sz="2400" dirty="0" err="1">
                <a:solidFill>
                  <a:schemeClr val="tx1"/>
                </a:solidFill>
                <a:latin typeface="+mn-lt"/>
                <a:ea typeface="+mn-ea"/>
                <a:cs typeface="+mn-cs"/>
              </a:rPr>
              <a:t>Rumuskan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indikator</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responsif</a:t>
            </a:r>
            <a:r>
              <a:rPr lang="en-US" sz="2400" dirty="0">
                <a:solidFill>
                  <a:schemeClr val="tx1"/>
                </a:solidFill>
                <a:latin typeface="+mn-lt"/>
                <a:ea typeface="+mn-ea"/>
                <a:cs typeface="+mn-cs"/>
              </a:rPr>
              <a:t> gender </a:t>
            </a:r>
            <a:r>
              <a:rPr lang="en-US" sz="2400" dirty="0" err="1">
                <a:solidFill>
                  <a:schemeClr val="tx1"/>
                </a:solidFill>
                <a:latin typeface="+mn-lt"/>
                <a:ea typeface="+mn-ea"/>
                <a:cs typeface="+mn-cs"/>
              </a:rPr>
              <a:t>sebagai</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piranti</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untuk</a:t>
            </a:r>
            <a:r>
              <a:rPr lang="en-US" sz="2400" dirty="0">
                <a:solidFill>
                  <a:schemeClr val="tx1"/>
                </a:solidFill>
                <a:latin typeface="+mn-lt"/>
                <a:ea typeface="+mn-ea"/>
                <a:cs typeface="+mn-cs"/>
              </a:rPr>
              <a:t> monitoring </a:t>
            </a:r>
            <a:r>
              <a:rPr lang="en-US" sz="2400" dirty="0" err="1">
                <a:solidFill>
                  <a:schemeClr val="tx1"/>
                </a:solidFill>
                <a:latin typeface="+mn-lt"/>
                <a:ea typeface="+mn-ea"/>
                <a:cs typeface="+mn-cs"/>
              </a:rPr>
              <a:t>dan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evaluasi</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atas</a:t>
            </a:r>
            <a:r>
              <a:rPr lang="en-US" sz="2400" dirty="0">
                <a:solidFill>
                  <a:schemeClr val="tx1"/>
                </a:solidFill>
                <a:latin typeface="+mn-lt"/>
                <a:ea typeface="+mn-ea"/>
                <a:cs typeface="+mn-cs"/>
              </a:rPr>
              <a:t> program </a:t>
            </a:r>
            <a:r>
              <a:rPr lang="en-US" sz="2400" dirty="0" err="1">
                <a:solidFill>
                  <a:schemeClr val="tx1"/>
                </a:solidFill>
                <a:latin typeface="+mn-lt"/>
                <a:ea typeface="+mn-ea"/>
                <a:cs typeface="+mn-cs"/>
              </a:rPr>
              <a:t>dan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kegiatan</a:t>
            </a:r>
            <a:r>
              <a:rPr lang="en-US" sz="2400" dirty="0">
                <a:solidFill>
                  <a:schemeClr val="tx1"/>
                </a:solidFill>
                <a:latin typeface="+mn-lt"/>
                <a:ea typeface="+mn-ea"/>
                <a:cs typeface="+mn-cs"/>
              </a:rPr>
              <a:t> yang </a:t>
            </a:r>
            <a:r>
              <a:rPr lang="en-US" sz="2400" dirty="0" err="1">
                <a:solidFill>
                  <a:schemeClr val="tx1"/>
                </a:solidFill>
                <a:latin typeface="+mn-lt"/>
                <a:ea typeface="+mn-ea"/>
                <a:cs typeface="+mn-cs"/>
              </a:rPr>
              <a:t>dikembangkan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dengan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membuat</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indikator</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pengukuran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hasil</a:t>
            </a:r>
            <a:r>
              <a:rPr lang="en-US" sz="2400" dirty="0">
                <a:solidFill>
                  <a:schemeClr val="tx1"/>
                </a:solidFill>
                <a:latin typeface="+mn-lt"/>
                <a:ea typeface="+mn-ea"/>
                <a:cs typeface="+mn-cs"/>
              </a:rPr>
              <a:t> output (</a:t>
            </a:r>
            <a:r>
              <a:rPr lang="en-US" sz="2400" dirty="0" err="1">
                <a:solidFill>
                  <a:schemeClr val="tx1"/>
                </a:solidFill>
                <a:latin typeface="+mn-lt"/>
                <a:ea typeface="+mn-ea"/>
                <a:cs typeface="+mn-cs"/>
              </a:rPr>
              <a:t>keluaran</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dan</a:t>
            </a:r>
            <a:r>
              <a:rPr lang="en-US" sz="2400" dirty="0">
                <a:solidFill>
                  <a:schemeClr val="tx1"/>
                </a:solidFill>
                <a:latin typeface="+mn-lt"/>
                <a:ea typeface="+mn-ea"/>
                <a:cs typeface="+mn-cs"/>
              </a:rPr>
              <a:t> outcome (</a:t>
            </a:r>
            <a:r>
              <a:rPr lang="en-US" sz="2400" dirty="0" err="1">
                <a:solidFill>
                  <a:schemeClr val="tx1"/>
                </a:solidFill>
                <a:latin typeface="+mn-lt"/>
                <a:ea typeface="+mn-ea"/>
                <a:cs typeface="+mn-cs"/>
              </a:rPr>
              <a:t>hasil</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secara</a:t>
            </a:r>
            <a:r>
              <a:rPr lang="en-US" sz="2400" dirty="0">
                <a:solidFill>
                  <a:schemeClr val="tx1"/>
                </a:solidFill>
                <a:latin typeface="+mn-lt"/>
                <a:ea typeface="+mn-ea"/>
                <a:cs typeface="+mn-cs"/>
              </a:rPr>
              <a:t> </a:t>
            </a:r>
            <a:r>
              <a:rPr lang="en-US" sz="2400" dirty="0" err="1">
                <a:solidFill>
                  <a:schemeClr val="tx1"/>
                </a:solidFill>
                <a:latin typeface="+mn-lt"/>
                <a:ea typeface="+mn-ea"/>
                <a:cs typeface="+mn-cs"/>
              </a:rPr>
              <a:t>kuantitatif</a:t>
            </a:r>
            <a:r>
              <a:rPr lang="en-US" sz="2400" dirty="0">
                <a:solidFill>
                  <a:schemeClr val="tx1"/>
                </a:solidFill>
                <a:latin typeface="+mn-lt"/>
                <a:ea typeface="+mn-ea"/>
                <a:cs typeface="+mn-cs"/>
              </a:rPr>
              <a:t>.</a:t>
            </a:r>
            <a:endParaRPr lang="id-ID" sz="2400" dirty="0">
              <a:solidFill>
                <a:schemeClr val="tx1"/>
              </a:solidFill>
              <a:latin typeface="+mn-lt"/>
              <a:ea typeface="+mn-ea"/>
              <a:cs typeface="+mn-cs"/>
            </a:endParaRPr>
          </a:p>
          <a:p>
            <a:endParaRPr lang="id-ID" sz="2400" dirty="0"/>
          </a:p>
        </p:txBody>
      </p:sp>
    </p:spTree>
    <p:extLst>
      <p:ext uri="{BB962C8B-B14F-4D97-AF65-F5344CB8AC3E}">
        <p14:creationId xmlns:p14="http://schemas.microsoft.com/office/powerpoint/2010/main" val="36451047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85720" y="928673"/>
          <a:ext cx="8572559" cy="5715040"/>
        </p:xfrm>
        <a:graphic>
          <a:graphicData uri="http://schemas.openxmlformats.org/drawingml/2006/table">
            <a:tbl>
              <a:tblPr/>
              <a:tblGrid>
                <a:gridCol w="1089485">
                  <a:extLst>
                    <a:ext uri="{9D8B030D-6E8A-4147-A177-3AD203B41FA5}">
                      <a16:colId xmlns:a16="http://schemas.microsoft.com/office/drawing/2014/main" val="20000"/>
                    </a:ext>
                  </a:extLst>
                </a:gridCol>
                <a:gridCol w="697140">
                  <a:extLst>
                    <a:ext uri="{9D8B030D-6E8A-4147-A177-3AD203B41FA5}">
                      <a16:colId xmlns:a16="http://schemas.microsoft.com/office/drawing/2014/main" val="20001"/>
                    </a:ext>
                  </a:extLst>
                </a:gridCol>
                <a:gridCol w="3392967">
                  <a:extLst>
                    <a:ext uri="{9D8B030D-6E8A-4147-A177-3AD203B41FA5}">
                      <a16:colId xmlns:a16="http://schemas.microsoft.com/office/drawing/2014/main" val="20002"/>
                    </a:ext>
                  </a:extLst>
                </a:gridCol>
                <a:gridCol w="3392967">
                  <a:extLst>
                    <a:ext uri="{9D8B030D-6E8A-4147-A177-3AD203B41FA5}">
                      <a16:colId xmlns:a16="http://schemas.microsoft.com/office/drawing/2014/main" val="20003"/>
                    </a:ext>
                  </a:extLst>
                </a:gridCol>
              </a:tblGrid>
              <a:tr h="469972">
                <a:tc>
                  <a:txBody>
                    <a:bodyPr/>
                    <a:lstStyle/>
                    <a:p>
                      <a:pPr marL="14605" indent="-6350" algn="ctr">
                        <a:lnSpc>
                          <a:spcPct val="120000"/>
                        </a:lnSpc>
                        <a:spcAft>
                          <a:spcPts val="0"/>
                        </a:spcAft>
                      </a:pPr>
                      <a:endParaRPr lang="en-US" sz="1200" dirty="0">
                        <a:solidFill>
                          <a:srgbClr val="000000"/>
                        </a:solidFill>
                        <a:latin typeface="Times New Roman"/>
                        <a:ea typeface="Calibri"/>
                        <a:cs typeface="Calibri"/>
                      </a:endParaRPr>
                    </a:p>
                    <a:p>
                      <a:pPr marL="14605" indent="-6350" algn="ctr">
                        <a:lnSpc>
                          <a:spcPct val="120000"/>
                        </a:lnSpc>
                        <a:spcAft>
                          <a:spcPts val="0"/>
                        </a:spcAft>
                      </a:pPr>
                      <a:r>
                        <a:rPr lang="id-ID" sz="1200" dirty="0">
                          <a:solidFill>
                            <a:srgbClr val="000000"/>
                          </a:solidFill>
                          <a:latin typeface="Times New Roman"/>
                          <a:ea typeface="Calibri"/>
                          <a:cs typeface="Calibri"/>
                        </a:rPr>
                        <a:t>BARIS</a:t>
                      </a:r>
                      <a:r>
                        <a:rPr lang="en-US" sz="1200" dirty="0">
                          <a:solidFill>
                            <a:srgbClr val="000000"/>
                          </a:solidFill>
                          <a:latin typeface="Times New Roman"/>
                          <a:ea typeface="Calibri"/>
                          <a:cs typeface="Calibri"/>
                        </a:rPr>
                        <a:t> 1</a:t>
                      </a:r>
                      <a:endParaRPr lang="id-ID" sz="1200" dirty="0">
                        <a:solidFill>
                          <a:srgbClr val="000000"/>
                        </a:solidFill>
                        <a:latin typeface="Calibri"/>
                        <a:ea typeface="Calibri"/>
                        <a:cs typeface="Calibri"/>
                      </a:endParaRPr>
                    </a:p>
                  </a:txBody>
                  <a:tcPr marL="49503" marR="49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gridSpan="2">
                  <a:txBody>
                    <a:bodyPr/>
                    <a:lstStyle/>
                    <a:p>
                      <a:pPr marL="14605" indent="-6350" algn="just">
                        <a:lnSpc>
                          <a:spcPct val="120000"/>
                        </a:lnSpc>
                        <a:spcAft>
                          <a:spcPts val="0"/>
                        </a:spcAft>
                      </a:pPr>
                      <a:endParaRPr lang="id-ID" sz="1200">
                        <a:solidFill>
                          <a:srgbClr val="000000"/>
                        </a:solidFill>
                        <a:latin typeface="Calibri"/>
                        <a:ea typeface="Calibri"/>
                        <a:cs typeface="Calibri"/>
                      </a:endParaRPr>
                    </a:p>
                    <a:p>
                      <a:pPr marL="14605" indent="-6350" algn="just">
                        <a:lnSpc>
                          <a:spcPct val="120000"/>
                        </a:lnSpc>
                        <a:spcAft>
                          <a:spcPts val="0"/>
                        </a:spcAft>
                      </a:pPr>
                      <a:r>
                        <a:rPr lang="en-US" sz="1200" b="1">
                          <a:solidFill>
                            <a:srgbClr val="000000"/>
                          </a:solidFill>
                          <a:latin typeface="Times New Roman"/>
                          <a:ea typeface="Calibri"/>
                          <a:cs typeface="Calibri"/>
                        </a:rPr>
                        <a:t>Nama SKPD</a:t>
                      </a:r>
                      <a:endParaRPr lang="id-ID" sz="1200">
                        <a:solidFill>
                          <a:srgbClr val="000000"/>
                        </a:solidFill>
                        <a:latin typeface="Calibri"/>
                        <a:ea typeface="Calibri"/>
                        <a:cs typeface="Calibri"/>
                      </a:endParaRPr>
                    </a:p>
                  </a:txBody>
                  <a:tcPr marL="49503" marR="49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hMerge="1">
                  <a:txBody>
                    <a:bodyPr/>
                    <a:lstStyle/>
                    <a:p>
                      <a:endParaRPr lang="id-ID"/>
                    </a:p>
                  </a:txBody>
                  <a:tcPr/>
                </a:tc>
                <a:tc>
                  <a:txBody>
                    <a:bodyPr/>
                    <a:lstStyle/>
                    <a:p>
                      <a:pPr marL="14605" indent="-6350" algn="just">
                        <a:lnSpc>
                          <a:spcPct val="120000"/>
                        </a:lnSpc>
                        <a:spcAft>
                          <a:spcPts val="0"/>
                        </a:spcAft>
                      </a:pPr>
                      <a:endParaRPr lang="en-US" sz="1200" dirty="0">
                        <a:solidFill>
                          <a:srgbClr val="000000"/>
                        </a:solidFill>
                        <a:latin typeface="Times New Roman"/>
                        <a:ea typeface="Calibri"/>
                        <a:cs typeface="Calibri"/>
                      </a:endParaRPr>
                    </a:p>
                  </a:txBody>
                  <a:tcPr marL="49503" marR="49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939944">
                <a:tc>
                  <a:txBody>
                    <a:bodyPr/>
                    <a:lstStyle/>
                    <a:p>
                      <a:pPr marL="14605" indent="-6350" algn="ctr">
                        <a:lnSpc>
                          <a:spcPct val="120000"/>
                        </a:lnSpc>
                        <a:spcAft>
                          <a:spcPts val="0"/>
                        </a:spcAft>
                      </a:pPr>
                      <a:r>
                        <a:rPr lang="en-US" sz="1200">
                          <a:solidFill>
                            <a:srgbClr val="000000"/>
                          </a:solidFill>
                          <a:latin typeface="Times New Roman"/>
                          <a:ea typeface="Calibri"/>
                          <a:cs typeface="Calibri"/>
                        </a:rPr>
                        <a:t>BARIS 2</a:t>
                      </a:r>
                      <a:endParaRPr lang="id-ID" sz="1200">
                        <a:solidFill>
                          <a:srgbClr val="000000"/>
                        </a:solidFill>
                        <a:latin typeface="Calibri"/>
                        <a:ea typeface="Calibri"/>
                        <a:cs typeface="Calibri"/>
                      </a:endParaRPr>
                    </a:p>
                  </a:txBody>
                  <a:tcPr marL="49503" marR="495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gridSpan="2">
                  <a:txBody>
                    <a:bodyPr/>
                    <a:lstStyle/>
                    <a:p>
                      <a:pPr marL="14605" indent="-6350" algn="just">
                        <a:lnSpc>
                          <a:spcPct val="120000"/>
                        </a:lnSpc>
                        <a:spcAft>
                          <a:spcPts val="0"/>
                        </a:spcAft>
                      </a:pPr>
                      <a:r>
                        <a:rPr lang="en-US" sz="1200" b="1">
                          <a:solidFill>
                            <a:srgbClr val="000000"/>
                          </a:solidFill>
                          <a:latin typeface="Times New Roman"/>
                          <a:ea typeface="Calibri"/>
                          <a:cs typeface="Calibri"/>
                        </a:rPr>
                        <a:t>Data Pembuka Wawasan (Data Pilah Gender)</a:t>
                      </a:r>
                      <a:endParaRPr lang="id-ID" sz="1200">
                        <a:solidFill>
                          <a:srgbClr val="000000"/>
                        </a:solidFill>
                        <a:latin typeface="Calibri"/>
                        <a:ea typeface="Calibri"/>
                        <a:cs typeface="Calibri"/>
                      </a:endParaRPr>
                    </a:p>
                  </a:txBody>
                  <a:tcPr marL="49503" marR="495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hMerge="1">
                  <a:txBody>
                    <a:bodyPr/>
                    <a:lstStyle/>
                    <a:p>
                      <a:endParaRPr lang="id-ID"/>
                    </a:p>
                  </a:txBody>
                  <a:tcPr/>
                </a:tc>
                <a:tc>
                  <a:txBody>
                    <a:bodyPr/>
                    <a:lstStyle/>
                    <a:p>
                      <a:pPr marL="14605" indent="-6350" algn="just">
                        <a:lnSpc>
                          <a:spcPct val="120000"/>
                        </a:lnSpc>
                        <a:spcAft>
                          <a:spcPts val="0"/>
                        </a:spcAft>
                      </a:pPr>
                      <a:endParaRPr lang="id-ID" sz="1200" dirty="0">
                        <a:solidFill>
                          <a:srgbClr val="000000"/>
                        </a:solidFill>
                        <a:latin typeface="Calibri"/>
                        <a:ea typeface="Calibri"/>
                        <a:cs typeface="Calibri"/>
                      </a:endParaRPr>
                    </a:p>
                  </a:txBody>
                  <a:tcPr marL="49503" marR="49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1"/>
                  </a:ext>
                </a:extLst>
              </a:tr>
              <a:tr h="939944">
                <a:tc>
                  <a:txBody>
                    <a:bodyPr/>
                    <a:lstStyle/>
                    <a:p>
                      <a:pPr marL="14605" indent="-6350" algn="ctr">
                        <a:lnSpc>
                          <a:spcPct val="120000"/>
                        </a:lnSpc>
                        <a:spcAft>
                          <a:spcPts val="0"/>
                        </a:spcAft>
                      </a:pPr>
                      <a:r>
                        <a:rPr lang="en-US" sz="1200">
                          <a:solidFill>
                            <a:srgbClr val="000000"/>
                          </a:solidFill>
                          <a:latin typeface="Times New Roman"/>
                          <a:ea typeface="Calibri"/>
                          <a:cs typeface="Calibri"/>
                        </a:rPr>
                        <a:t>BARIS 3</a:t>
                      </a:r>
                      <a:endParaRPr lang="id-ID" sz="1200">
                        <a:solidFill>
                          <a:srgbClr val="000000"/>
                        </a:solidFill>
                        <a:latin typeface="Calibri"/>
                        <a:ea typeface="Calibri"/>
                        <a:cs typeface="Calibri"/>
                      </a:endParaRPr>
                    </a:p>
                  </a:txBody>
                  <a:tcPr marL="49503" marR="495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71755" marR="71755" indent="-6350" algn="ctr">
                        <a:lnSpc>
                          <a:spcPct val="120000"/>
                        </a:lnSpc>
                        <a:spcAft>
                          <a:spcPts val="0"/>
                        </a:spcAft>
                      </a:pPr>
                      <a:r>
                        <a:rPr lang="en-US" sz="1200" b="1">
                          <a:solidFill>
                            <a:srgbClr val="000000"/>
                          </a:solidFill>
                          <a:latin typeface="Times New Roman"/>
                          <a:ea typeface="Calibri"/>
                          <a:cs typeface="Calibri"/>
                        </a:rPr>
                        <a:t>Isu Gender</a:t>
                      </a:r>
                      <a:endParaRPr lang="id-ID" sz="1200">
                        <a:solidFill>
                          <a:srgbClr val="000000"/>
                        </a:solidFill>
                        <a:latin typeface="Calibri"/>
                        <a:ea typeface="Calibri"/>
                        <a:cs typeface="Calibri"/>
                      </a:endParaRPr>
                    </a:p>
                  </a:txBody>
                  <a:tcPr marL="49503" marR="49503"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14605" indent="-6350" algn="l">
                        <a:lnSpc>
                          <a:spcPct val="120000"/>
                        </a:lnSpc>
                        <a:spcAft>
                          <a:spcPts val="0"/>
                        </a:spcAft>
                      </a:pPr>
                      <a:r>
                        <a:rPr lang="en-US" sz="1200" dirty="0" err="1">
                          <a:solidFill>
                            <a:srgbClr val="000000"/>
                          </a:solidFill>
                          <a:latin typeface="Times New Roman"/>
                          <a:ea typeface="Calibri"/>
                          <a:cs typeface="Calibri"/>
                        </a:rPr>
                        <a:t>Faktor</a:t>
                      </a:r>
                      <a:r>
                        <a:rPr lang="en-US" sz="1200" dirty="0">
                          <a:solidFill>
                            <a:srgbClr val="000000"/>
                          </a:solidFill>
                          <a:latin typeface="Times New Roman"/>
                          <a:ea typeface="Calibri"/>
                          <a:cs typeface="Calibri"/>
                        </a:rPr>
                        <a:t> </a:t>
                      </a:r>
                      <a:r>
                        <a:rPr lang="en-US" sz="1200" dirty="0" err="1">
                          <a:solidFill>
                            <a:srgbClr val="000000"/>
                          </a:solidFill>
                          <a:latin typeface="Times New Roman"/>
                          <a:ea typeface="Calibri"/>
                          <a:cs typeface="Calibri"/>
                        </a:rPr>
                        <a:t>Kesenjangan</a:t>
                      </a:r>
                      <a:r>
                        <a:rPr lang="id-ID" sz="1200" dirty="0">
                          <a:solidFill>
                            <a:srgbClr val="000000"/>
                          </a:solidFill>
                          <a:latin typeface="Times New Roman"/>
                          <a:ea typeface="Calibri"/>
                          <a:cs typeface="Calibri"/>
                        </a:rPr>
                        <a:t> </a:t>
                      </a:r>
                      <a:r>
                        <a:rPr lang="en-US" sz="1200" dirty="0">
                          <a:solidFill>
                            <a:srgbClr val="000000"/>
                          </a:solidFill>
                          <a:latin typeface="Times New Roman"/>
                          <a:ea typeface="Calibri"/>
                          <a:cs typeface="Calibri"/>
                        </a:rPr>
                        <a:t>/  </a:t>
                      </a:r>
                      <a:r>
                        <a:rPr lang="en-US" sz="1200" dirty="0" err="1">
                          <a:solidFill>
                            <a:srgbClr val="000000"/>
                          </a:solidFill>
                          <a:latin typeface="Times New Roman"/>
                          <a:ea typeface="Calibri"/>
                          <a:cs typeface="Calibri"/>
                        </a:rPr>
                        <a:t>Permasalahan</a:t>
                      </a:r>
                      <a:endParaRPr lang="id-ID" sz="1200" dirty="0">
                        <a:solidFill>
                          <a:srgbClr val="000000"/>
                        </a:solidFill>
                        <a:latin typeface="Calibri"/>
                        <a:ea typeface="Calibri"/>
                        <a:cs typeface="Calibri"/>
                      </a:endParaRPr>
                    </a:p>
                    <a:p>
                      <a:pPr marL="14605" indent="-6350" algn="just">
                        <a:lnSpc>
                          <a:spcPct val="120000"/>
                        </a:lnSpc>
                        <a:spcAft>
                          <a:spcPts val="0"/>
                        </a:spcAft>
                      </a:pPr>
                      <a:r>
                        <a:rPr lang="en-US" sz="1200" dirty="0">
                          <a:solidFill>
                            <a:srgbClr val="000000"/>
                          </a:solidFill>
                          <a:latin typeface="Times New Roman"/>
                          <a:ea typeface="Calibri"/>
                          <a:cs typeface="Calibri"/>
                        </a:rPr>
                        <a:t>(</a:t>
                      </a:r>
                      <a:r>
                        <a:rPr lang="en-US" sz="1200" dirty="0" err="1">
                          <a:solidFill>
                            <a:srgbClr val="000000"/>
                          </a:solidFill>
                          <a:latin typeface="Times New Roman"/>
                          <a:ea typeface="Calibri"/>
                          <a:cs typeface="Calibri"/>
                        </a:rPr>
                        <a:t>Akses</a:t>
                      </a:r>
                      <a:r>
                        <a:rPr lang="en-US" sz="1200" dirty="0">
                          <a:solidFill>
                            <a:srgbClr val="000000"/>
                          </a:solidFill>
                          <a:latin typeface="Times New Roman"/>
                          <a:ea typeface="Calibri"/>
                          <a:cs typeface="Calibri"/>
                        </a:rPr>
                        <a:t>, </a:t>
                      </a:r>
                      <a:r>
                        <a:rPr lang="en-US" sz="1200" dirty="0" err="1">
                          <a:solidFill>
                            <a:srgbClr val="000000"/>
                          </a:solidFill>
                          <a:latin typeface="Times New Roman"/>
                          <a:ea typeface="Calibri"/>
                          <a:cs typeface="Calibri"/>
                        </a:rPr>
                        <a:t>Kontrol</a:t>
                      </a:r>
                      <a:r>
                        <a:rPr lang="en-US" sz="1200" dirty="0">
                          <a:solidFill>
                            <a:srgbClr val="000000"/>
                          </a:solidFill>
                          <a:latin typeface="Times New Roman"/>
                          <a:ea typeface="Calibri"/>
                          <a:cs typeface="Calibri"/>
                        </a:rPr>
                        <a:t>, </a:t>
                      </a:r>
                      <a:r>
                        <a:rPr lang="en-US" sz="1200" dirty="0" err="1">
                          <a:solidFill>
                            <a:srgbClr val="000000"/>
                          </a:solidFill>
                          <a:latin typeface="Times New Roman"/>
                          <a:ea typeface="Calibri"/>
                          <a:cs typeface="Calibri"/>
                        </a:rPr>
                        <a:t>Manfaat</a:t>
                      </a:r>
                      <a:r>
                        <a:rPr lang="en-US" sz="1200" dirty="0">
                          <a:solidFill>
                            <a:srgbClr val="000000"/>
                          </a:solidFill>
                          <a:latin typeface="Times New Roman"/>
                          <a:ea typeface="Calibri"/>
                          <a:cs typeface="Calibri"/>
                        </a:rPr>
                        <a:t>, </a:t>
                      </a:r>
                      <a:r>
                        <a:rPr lang="en-US" sz="1200" dirty="0" err="1">
                          <a:solidFill>
                            <a:srgbClr val="000000"/>
                          </a:solidFill>
                          <a:latin typeface="Times New Roman"/>
                          <a:ea typeface="Calibri"/>
                          <a:cs typeface="Calibri"/>
                        </a:rPr>
                        <a:t>Partisipasi</a:t>
                      </a:r>
                      <a:r>
                        <a:rPr lang="en-US" sz="1200" dirty="0">
                          <a:solidFill>
                            <a:srgbClr val="000000"/>
                          </a:solidFill>
                          <a:latin typeface="Times New Roman"/>
                          <a:ea typeface="Calibri"/>
                          <a:cs typeface="Calibri"/>
                        </a:rPr>
                        <a:t>)</a:t>
                      </a:r>
                      <a:endParaRPr lang="id-ID" sz="1200" dirty="0">
                        <a:solidFill>
                          <a:srgbClr val="000000"/>
                        </a:solidFill>
                        <a:latin typeface="Calibri"/>
                        <a:ea typeface="Calibri"/>
                        <a:cs typeface="Calibri"/>
                      </a:endParaRPr>
                    </a:p>
                  </a:txBody>
                  <a:tcPr marL="49503" marR="49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14605" indent="-6350" algn="just">
                        <a:lnSpc>
                          <a:spcPct val="120000"/>
                        </a:lnSpc>
                        <a:spcAft>
                          <a:spcPts val="0"/>
                        </a:spcAft>
                      </a:pPr>
                      <a:endParaRPr lang="id-ID" sz="1200" dirty="0">
                        <a:solidFill>
                          <a:srgbClr val="000000"/>
                        </a:solidFill>
                        <a:latin typeface="Calibri"/>
                        <a:ea typeface="Calibri"/>
                        <a:cs typeface="Calibri"/>
                      </a:endParaRPr>
                    </a:p>
                  </a:txBody>
                  <a:tcPr marL="49503" marR="49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2"/>
                  </a:ext>
                </a:extLst>
              </a:tr>
              <a:tr h="469972">
                <a:tc rowSpan="3">
                  <a:txBody>
                    <a:bodyPr/>
                    <a:lstStyle/>
                    <a:p>
                      <a:pPr marL="14605" indent="-6350" algn="ctr">
                        <a:lnSpc>
                          <a:spcPct val="120000"/>
                        </a:lnSpc>
                        <a:spcAft>
                          <a:spcPts val="0"/>
                        </a:spcAft>
                      </a:pPr>
                      <a:r>
                        <a:rPr lang="en-US" sz="1200">
                          <a:solidFill>
                            <a:srgbClr val="000000"/>
                          </a:solidFill>
                          <a:latin typeface="Times New Roman"/>
                          <a:ea typeface="Calibri"/>
                          <a:cs typeface="Calibri"/>
                        </a:rPr>
                        <a:t>BARIS 4</a:t>
                      </a:r>
                      <a:endParaRPr lang="id-ID" sz="1200">
                        <a:solidFill>
                          <a:srgbClr val="000000"/>
                        </a:solidFill>
                        <a:latin typeface="Calibri"/>
                        <a:ea typeface="Calibri"/>
                        <a:cs typeface="Calibri"/>
                      </a:endParaRPr>
                    </a:p>
                  </a:txBody>
                  <a:tcPr marL="49503" marR="495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rowSpan="3">
                  <a:txBody>
                    <a:bodyPr/>
                    <a:lstStyle/>
                    <a:p>
                      <a:pPr marL="71755" marR="71755" indent="-6350" algn="ctr">
                        <a:lnSpc>
                          <a:spcPct val="120000"/>
                        </a:lnSpc>
                        <a:spcAft>
                          <a:spcPts val="0"/>
                        </a:spcAft>
                      </a:pPr>
                      <a:r>
                        <a:rPr lang="id-ID" sz="1200" b="1">
                          <a:solidFill>
                            <a:srgbClr val="000000"/>
                          </a:solidFill>
                          <a:latin typeface="Times New Roman"/>
                          <a:ea typeface="Calibri"/>
                          <a:cs typeface="Calibri"/>
                        </a:rPr>
                        <a:t>Faktor Penyebab</a:t>
                      </a:r>
                      <a:endParaRPr lang="id-ID" sz="1200">
                        <a:solidFill>
                          <a:srgbClr val="000000"/>
                        </a:solidFill>
                        <a:latin typeface="Calibri"/>
                        <a:ea typeface="Calibri"/>
                        <a:cs typeface="Calibri"/>
                      </a:endParaRPr>
                    </a:p>
                  </a:txBody>
                  <a:tcPr marL="49503" marR="49503"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14605" indent="-6350" algn="just">
                        <a:lnSpc>
                          <a:spcPct val="120000"/>
                        </a:lnSpc>
                        <a:spcAft>
                          <a:spcPts val="0"/>
                        </a:spcAft>
                      </a:pPr>
                      <a:r>
                        <a:rPr lang="id-ID" sz="1200" dirty="0">
                          <a:solidFill>
                            <a:srgbClr val="000000"/>
                          </a:solidFill>
                          <a:latin typeface="Times New Roman"/>
                          <a:ea typeface="Calibri"/>
                          <a:cs typeface="Calibri"/>
                        </a:rPr>
                        <a:t>Langsung : penyebab langsung yang terjadi atas</a:t>
                      </a:r>
                      <a:r>
                        <a:rPr lang="id-ID" sz="1200" baseline="0" dirty="0">
                          <a:solidFill>
                            <a:srgbClr val="000000"/>
                          </a:solidFill>
                          <a:latin typeface="Times New Roman"/>
                          <a:ea typeface="Calibri"/>
                          <a:cs typeface="Calibri"/>
                        </a:rPr>
                        <a:t> munculnya masalah gender</a:t>
                      </a:r>
                      <a:endParaRPr lang="id-ID" sz="1200" dirty="0">
                        <a:solidFill>
                          <a:srgbClr val="000000"/>
                        </a:solidFill>
                        <a:latin typeface="Calibri"/>
                        <a:ea typeface="Calibri"/>
                        <a:cs typeface="Calibri"/>
                      </a:endParaRPr>
                    </a:p>
                  </a:txBody>
                  <a:tcPr marL="49503" marR="49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154940" indent="-6350" algn="just">
                        <a:lnSpc>
                          <a:spcPct val="120000"/>
                        </a:lnSpc>
                        <a:spcAft>
                          <a:spcPts val="0"/>
                        </a:spcAft>
                      </a:pPr>
                      <a:endParaRPr lang="en-US" sz="1200">
                        <a:solidFill>
                          <a:srgbClr val="000000"/>
                        </a:solidFill>
                        <a:latin typeface="Times New Roman"/>
                        <a:ea typeface="Calibri"/>
                        <a:cs typeface="Calibri"/>
                      </a:endParaRPr>
                    </a:p>
                  </a:txBody>
                  <a:tcPr marL="49503" marR="49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3"/>
                  </a:ext>
                </a:extLst>
              </a:tr>
              <a:tr h="469972">
                <a:tc vMerge="1">
                  <a:txBody>
                    <a:bodyPr/>
                    <a:lstStyle/>
                    <a:p>
                      <a:endParaRPr lang="id-ID"/>
                    </a:p>
                  </a:txBody>
                  <a:tcPr/>
                </a:tc>
                <a:tc vMerge="1">
                  <a:txBody>
                    <a:bodyPr/>
                    <a:lstStyle/>
                    <a:p>
                      <a:endParaRPr lang="id-ID"/>
                    </a:p>
                  </a:txBody>
                  <a:tcPr/>
                </a:tc>
                <a:tc>
                  <a:txBody>
                    <a:bodyPr/>
                    <a:lstStyle/>
                    <a:p>
                      <a:pPr marL="14605" indent="-6350" algn="just">
                        <a:lnSpc>
                          <a:spcPct val="120000"/>
                        </a:lnSpc>
                        <a:spcAft>
                          <a:spcPts val="0"/>
                        </a:spcAft>
                      </a:pPr>
                      <a:r>
                        <a:rPr lang="id-ID" sz="1200" dirty="0">
                          <a:solidFill>
                            <a:srgbClr val="000000"/>
                          </a:solidFill>
                          <a:latin typeface="Times New Roman"/>
                          <a:ea typeface="Calibri"/>
                          <a:cs typeface="Calibri"/>
                        </a:rPr>
                        <a:t>Tidak Langsung : penyebab yang berpotensi mendukung terjadinya masalah gender</a:t>
                      </a:r>
                      <a:endParaRPr lang="id-ID" sz="1200" dirty="0">
                        <a:solidFill>
                          <a:srgbClr val="000000"/>
                        </a:solidFill>
                        <a:latin typeface="Calibri"/>
                        <a:ea typeface="Calibri"/>
                        <a:cs typeface="Calibri"/>
                      </a:endParaRPr>
                    </a:p>
                  </a:txBody>
                  <a:tcPr marL="49503" marR="49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154940" indent="-6350" algn="just">
                        <a:lnSpc>
                          <a:spcPct val="120000"/>
                        </a:lnSpc>
                        <a:spcAft>
                          <a:spcPts val="0"/>
                        </a:spcAft>
                      </a:pPr>
                      <a:endParaRPr lang="en-US" sz="1200">
                        <a:solidFill>
                          <a:srgbClr val="000000"/>
                        </a:solidFill>
                        <a:latin typeface="Times New Roman"/>
                        <a:ea typeface="Calibri"/>
                        <a:cs typeface="Calibri"/>
                      </a:endParaRPr>
                    </a:p>
                  </a:txBody>
                  <a:tcPr marL="49503" marR="49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4"/>
                  </a:ext>
                </a:extLst>
              </a:tr>
              <a:tr h="469972">
                <a:tc vMerge="1">
                  <a:txBody>
                    <a:bodyPr/>
                    <a:lstStyle/>
                    <a:p>
                      <a:endParaRPr lang="id-ID"/>
                    </a:p>
                  </a:txBody>
                  <a:tcPr/>
                </a:tc>
                <a:tc vMerge="1">
                  <a:txBody>
                    <a:bodyPr/>
                    <a:lstStyle/>
                    <a:p>
                      <a:endParaRPr lang="id-ID"/>
                    </a:p>
                  </a:txBody>
                  <a:tcPr/>
                </a:tc>
                <a:tc>
                  <a:txBody>
                    <a:bodyPr/>
                    <a:lstStyle/>
                    <a:p>
                      <a:pPr marL="14605" indent="-6350" algn="just">
                        <a:lnSpc>
                          <a:spcPct val="120000"/>
                        </a:lnSpc>
                        <a:spcAft>
                          <a:spcPts val="0"/>
                        </a:spcAft>
                      </a:pPr>
                      <a:endParaRPr lang="en-US" sz="1200" dirty="0">
                        <a:solidFill>
                          <a:srgbClr val="000000"/>
                        </a:solidFill>
                        <a:latin typeface="Times New Roman"/>
                        <a:ea typeface="Calibri"/>
                        <a:cs typeface="Calibri"/>
                      </a:endParaRPr>
                    </a:p>
                    <a:p>
                      <a:pPr marL="14605" indent="-6350" algn="just">
                        <a:lnSpc>
                          <a:spcPct val="120000"/>
                        </a:lnSpc>
                        <a:spcAft>
                          <a:spcPts val="0"/>
                        </a:spcAft>
                      </a:pPr>
                      <a:r>
                        <a:rPr lang="id-ID" sz="1200" dirty="0">
                          <a:solidFill>
                            <a:srgbClr val="000000"/>
                          </a:solidFill>
                          <a:latin typeface="Times New Roman"/>
                          <a:ea typeface="Calibri"/>
                          <a:cs typeface="Calibri"/>
                        </a:rPr>
                        <a:t>Mendasar : akar masalah </a:t>
                      </a:r>
                      <a:endParaRPr lang="id-ID" sz="1200" dirty="0">
                        <a:solidFill>
                          <a:srgbClr val="000000"/>
                        </a:solidFill>
                        <a:latin typeface="Calibri"/>
                        <a:ea typeface="Calibri"/>
                        <a:cs typeface="Calibri"/>
                      </a:endParaRPr>
                    </a:p>
                  </a:txBody>
                  <a:tcPr marL="49503" marR="49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154940" indent="-6350" algn="just">
                        <a:lnSpc>
                          <a:spcPct val="120000"/>
                        </a:lnSpc>
                        <a:spcAft>
                          <a:spcPts val="0"/>
                        </a:spcAft>
                      </a:pPr>
                      <a:endParaRPr lang="en-US" sz="1200">
                        <a:solidFill>
                          <a:srgbClr val="000000"/>
                        </a:solidFill>
                        <a:latin typeface="Times New Roman"/>
                        <a:ea typeface="Calibri"/>
                        <a:cs typeface="Calibri"/>
                      </a:endParaRPr>
                    </a:p>
                  </a:txBody>
                  <a:tcPr marL="49503" marR="49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5"/>
                  </a:ext>
                </a:extLst>
              </a:tr>
              <a:tr h="469972">
                <a:tc>
                  <a:txBody>
                    <a:bodyPr/>
                    <a:lstStyle/>
                    <a:p>
                      <a:pPr marL="14605" indent="-6350" algn="ctr">
                        <a:lnSpc>
                          <a:spcPct val="120000"/>
                        </a:lnSpc>
                        <a:spcAft>
                          <a:spcPts val="0"/>
                        </a:spcAft>
                      </a:pPr>
                      <a:r>
                        <a:rPr lang="en-US" sz="1200">
                          <a:solidFill>
                            <a:srgbClr val="000000"/>
                          </a:solidFill>
                          <a:latin typeface="Times New Roman"/>
                          <a:ea typeface="Calibri"/>
                          <a:cs typeface="Calibri"/>
                        </a:rPr>
                        <a:t>BARIS </a:t>
                      </a:r>
                      <a:r>
                        <a:rPr lang="id-ID" sz="1200">
                          <a:solidFill>
                            <a:srgbClr val="000000"/>
                          </a:solidFill>
                          <a:latin typeface="Times New Roman"/>
                          <a:ea typeface="Calibri"/>
                          <a:cs typeface="Calibri"/>
                        </a:rPr>
                        <a:t>5</a:t>
                      </a:r>
                      <a:endParaRPr lang="id-ID" sz="1200">
                        <a:solidFill>
                          <a:srgbClr val="000000"/>
                        </a:solidFill>
                        <a:latin typeface="Calibri"/>
                        <a:ea typeface="Calibri"/>
                        <a:cs typeface="Calibri"/>
                      </a:endParaRPr>
                    </a:p>
                  </a:txBody>
                  <a:tcPr marL="49503" marR="495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gridSpan="2">
                  <a:txBody>
                    <a:bodyPr/>
                    <a:lstStyle/>
                    <a:p>
                      <a:pPr marL="14605" indent="-6350" algn="just">
                        <a:lnSpc>
                          <a:spcPct val="120000"/>
                        </a:lnSpc>
                        <a:spcAft>
                          <a:spcPts val="0"/>
                        </a:spcAft>
                      </a:pPr>
                      <a:r>
                        <a:rPr lang="en-US" sz="1200" b="1" dirty="0" err="1">
                          <a:solidFill>
                            <a:srgbClr val="000000"/>
                          </a:solidFill>
                          <a:latin typeface="Times New Roman"/>
                          <a:ea typeface="Calibri"/>
                          <a:cs typeface="Calibri"/>
                        </a:rPr>
                        <a:t>Nama</a:t>
                      </a:r>
                      <a:r>
                        <a:rPr lang="en-US" sz="1200" b="1" dirty="0">
                          <a:solidFill>
                            <a:srgbClr val="000000"/>
                          </a:solidFill>
                          <a:latin typeface="Times New Roman"/>
                          <a:ea typeface="Calibri"/>
                          <a:cs typeface="Calibri"/>
                        </a:rPr>
                        <a:t> Program </a:t>
                      </a:r>
                      <a:r>
                        <a:rPr lang="en-US" sz="1200" b="1" dirty="0" err="1">
                          <a:solidFill>
                            <a:srgbClr val="000000"/>
                          </a:solidFill>
                          <a:latin typeface="Times New Roman"/>
                          <a:ea typeface="Calibri"/>
                          <a:cs typeface="Calibri"/>
                        </a:rPr>
                        <a:t>dan</a:t>
                      </a:r>
                      <a:r>
                        <a:rPr lang="en-US" sz="1200" b="1" dirty="0">
                          <a:solidFill>
                            <a:srgbClr val="000000"/>
                          </a:solidFill>
                          <a:latin typeface="Times New Roman"/>
                          <a:ea typeface="Calibri"/>
                          <a:cs typeface="Calibri"/>
                        </a:rPr>
                        <a:t> </a:t>
                      </a:r>
                      <a:r>
                        <a:rPr lang="en-US" sz="1200" b="1" dirty="0" err="1">
                          <a:solidFill>
                            <a:srgbClr val="000000"/>
                          </a:solidFill>
                          <a:latin typeface="Times New Roman"/>
                          <a:ea typeface="Calibri"/>
                          <a:cs typeface="Calibri"/>
                        </a:rPr>
                        <a:t>Kegiatan</a:t>
                      </a:r>
                      <a:endParaRPr lang="id-ID" sz="1200" dirty="0">
                        <a:solidFill>
                          <a:srgbClr val="000000"/>
                        </a:solidFill>
                        <a:latin typeface="Calibri"/>
                        <a:ea typeface="Calibri"/>
                        <a:cs typeface="Calibri"/>
                      </a:endParaRPr>
                    </a:p>
                  </a:txBody>
                  <a:tcPr marL="49503" marR="49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hMerge="1">
                  <a:txBody>
                    <a:bodyPr/>
                    <a:lstStyle/>
                    <a:p>
                      <a:endParaRPr lang="id-ID"/>
                    </a:p>
                  </a:txBody>
                  <a:tcPr/>
                </a:tc>
                <a:tc>
                  <a:txBody>
                    <a:bodyPr/>
                    <a:lstStyle/>
                    <a:p>
                      <a:pPr marL="14605" indent="-6350" algn="just">
                        <a:lnSpc>
                          <a:spcPct val="120000"/>
                        </a:lnSpc>
                        <a:spcAft>
                          <a:spcPts val="0"/>
                        </a:spcAft>
                      </a:pPr>
                      <a:r>
                        <a:rPr lang="en-US" sz="1200" dirty="0">
                          <a:solidFill>
                            <a:srgbClr val="000000"/>
                          </a:solidFill>
                          <a:latin typeface="Times New Roman"/>
                          <a:ea typeface="Calibri"/>
                          <a:cs typeface="Calibri"/>
                        </a:rPr>
                        <a:t>Program</a:t>
                      </a:r>
                      <a:r>
                        <a:rPr lang="id-ID" sz="1200" dirty="0">
                          <a:solidFill>
                            <a:srgbClr val="000000"/>
                          </a:solidFill>
                          <a:latin typeface="Times New Roman"/>
                          <a:ea typeface="Calibri"/>
                          <a:cs typeface="Calibri"/>
                        </a:rPr>
                        <a:t>:</a:t>
                      </a:r>
                      <a:endParaRPr lang="id-ID" sz="1200" dirty="0">
                        <a:solidFill>
                          <a:srgbClr val="000000"/>
                        </a:solidFill>
                        <a:latin typeface="Calibri"/>
                        <a:ea typeface="Calibri"/>
                        <a:cs typeface="Calibri"/>
                      </a:endParaRPr>
                    </a:p>
                    <a:p>
                      <a:pPr marL="14605" indent="-6350" algn="just">
                        <a:lnSpc>
                          <a:spcPct val="120000"/>
                        </a:lnSpc>
                        <a:spcAft>
                          <a:spcPts val="0"/>
                        </a:spcAft>
                      </a:pPr>
                      <a:r>
                        <a:rPr lang="en-US" sz="1200" dirty="0" err="1">
                          <a:solidFill>
                            <a:srgbClr val="000000"/>
                          </a:solidFill>
                          <a:latin typeface="Times New Roman"/>
                          <a:ea typeface="Calibri"/>
                          <a:cs typeface="Calibri"/>
                        </a:rPr>
                        <a:t>Kegiatan</a:t>
                      </a:r>
                      <a:r>
                        <a:rPr lang="id-ID" sz="1200" dirty="0">
                          <a:solidFill>
                            <a:srgbClr val="000000"/>
                          </a:solidFill>
                          <a:latin typeface="Times New Roman"/>
                          <a:ea typeface="Calibri"/>
                          <a:cs typeface="Calibri"/>
                        </a:rPr>
                        <a:t>:</a:t>
                      </a:r>
                      <a:endParaRPr lang="id-ID" sz="1200" dirty="0">
                        <a:solidFill>
                          <a:srgbClr val="000000"/>
                        </a:solidFill>
                        <a:latin typeface="Calibri"/>
                        <a:ea typeface="Calibri"/>
                        <a:cs typeface="Calibri"/>
                      </a:endParaRPr>
                    </a:p>
                  </a:txBody>
                  <a:tcPr marL="49503" marR="49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6"/>
                  </a:ext>
                </a:extLst>
              </a:tr>
              <a:tr h="234986">
                <a:tc>
                  <a:txBody>
                    <a:bodyPr/>
                    <a:lstStyle/>
                    <a:p>
                      <a:pPr marL="14605" indent="-6350" algn="ctr">
                        <a:lnSpc>
                          <a:spcPct val="120000"/>
                        </a:lnSpc>
                        <a:spcAft>
                          <a:spcPts val="0"/>
                        </a:spcAft>
                      </a:pPr>
                      <a:r>
                        <a:rPr lang="en-US" sz="1200">
                          <a:solidFill>
                            <a:srgbClr val="000000"/>
                          </a:solidFill>
                          <a:latin typeface="Times New Roman"/>
                          <a:ea typeface="Calibri"/>
                          <a:cs typeface="Calibri"/>
                        </a:rPr>
                        <a:t>BARIS </a:t>
                      </a:r>
                      <a:r>
                        <a:rPr lang="id-ID" sz="1200">
                          <a:solidFill>
                            <a:srgbClr val="000000"/>
                          </a:solidFill>
                          <a:latin typeface="Times New Roman"/>
                          <a:ea typeface="Calibri"/>
                          <a:cs typeface="Calibri"/>
                        </a:rPr>
                        <a:t>6</a:t>
                      </a:r>
                      <a:endParaRPr lang="id-ID" sz="1200">
                        <a:solidFill>
                          <a:srgbClr val="000000"/>
                        </a:solidFill>
                        <a:latin typeface="Calibri"/>
                        <a:ea typeface="Calibri"/>
                        <a:cs typeface="Calibri"/>
                      </a:endParaRPr>
                    </a:p>
                  </a:txBody>
                  <a:tcPr marL="49503" marR="495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gridSpan="2">
                  <a:txBody>
                    <a:bodyPr/>
                    <a:lstStyle/>
                    <a:p>
                      <a:pPr marL="14605" indent="-6350" algn="just">
                        <a:lnSpc>
                          <a:spcPct val="120000"/>
                        </a:lnSpc>
                        <a:spcAft>
                          <a:spcPts val="0"/>
                        </a:spcAft>
                      </a:pPr>
                      <a:r>
                        <a:rPr lang="en-US" sz="1200" b="1">
                          <a:solidFill>
                            <a:srgbClr val="000000"/>
                          </a:solidFill>
                          <a:latin typeface="Times New Roman"/>
                          <a:ea typeface="Calibri"/>
                          <a:cs typeface="Calibri"/>
                        </a:rPr>
                        <a:t>Tujuan Responsif Gender</a:t>
                      </a:r>
                      <a:endParaRPr lang="id-ID" sz="1200">
                        <a:solidFill>
                          <a:srgbClr val="000000"/>
                        </a:solidFill>
                        <a:latin typeface="Calibri"/>
                        <a:ea typeface="Calibri"/>
                        <a:cs typeface="Calibri"/>
                      </a:endParaRPr>
                    </a:p>
                  </a:txBody>
                  <a:tcPr marL="49503" marR="49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hMerge="1">
                  <a:txBody>
                    <a:bodyPr/>
                    <a:lstStyle/>
                    <a:p>
                      <a:endParaRPr lang="id-ID"/>
                    </a:p>
                  </a:txBody>
                  <a:tcPr/>
                </a:tc>
                <a:tc>
                  <a:txBody>
                    <a:bodyPr/>
                    <a:lstStyle/>
                    <a:p>
                      <a:pPr marL="14605" indent="-6350" algn="just">
                        <a:lnSpc>
                          <a:spcPct val="120000"/>
                        </a:lnSpc>
                        <a:spcAft>
                          <a:spcPts val="0"/>
                        </a:spcAft>
                      </a:pPr>
                      <a:endParaRPr lang="en-US" sz="1200">
                        <a:solidFill>
                          <a:srgbClr val="000000"/>
                        </a:solidFill>
                        <a:latin typeface="Times New Roman"/>
                        <a:ea typeface="Calibri"/>
                        <a:cs typeface="Calibri"/>
                      </a:endParaRPr>
                    </a:p>
                  </a:txBody>
                  <a:tcPr marL="49503" marR="49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7"/>
                  </a:ext>
                </a:extLst>
              </a:tr>
              <a:tr h="281516">
                <a:tc>
                  <a:txBody>
                    <a:bodyPr/>
                    <a:lstStyle/>
                    <a:p>
                      <a:pPr marL="14605" indent="-6350" algn="ctr">
                        <a:lnSpc>
                          <a:spcPct val="120000"/>
                        </a:lnSpc>
                        <a:spcAft>
                          <a:spcPts val="0"/>
                        </a:spcAft>
                      </a:pPr>
                      <a:r>
                        <a:rPr lang="en-US" sz="1200">
                          <a:solidFill>
                            <a:srgbClr val="000000"/>
                          </a:solidFill>
                          <a:latin typeface="Times New Roman"/>
                          <a:ea typeface="Calibri"/>
                          <a:cs typeface="Calibri"/>
                        </a:rPr>
                        <a:t>BARIS </a:t>
                      </a:r>
                      <a:r>
                        <a:rPr lang="id-ID" sz="1200">
                          <a:solidFill>
                            <a:srgbClr val="000000"/>
                          </a:solidFill>
                          <a:latin typeface="Times New Roman"/>
                          <a:ea typeface="Calibri"/>
                          <a:cs typeface="Calibri"/>
                        </a:rPr>
                        <a:t>7</a:t>
                      </a:r>
                      <a:endParaRPr lang="id-ID" sz="1200">
                        <a:solidFill>
                          <a:srgbClr val="000000"/>
                        </a:solidFill>
                        <a:latin typeface="Calibri"/>
                        <a:ea typeface="Calibri"/>
                        <a:cs typeface="Calibri"/>
                      </a:endParaRPr>
                    </a:p>
                  </a:txBody>
                  <a:tcPr marL="49503" marR="495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gridSpan="2">
                  <a:txBody>
                    <a:bodyPr/>
                    <a:lstStyle/>
                    <a:p>
                      <a:pPr marL="14605" indent="-6350" algn="ctr">
                        <a:lnSpc>
                          <a:spcPct val="120000"/>
                        </a:lnSpc>
                        <a:spcAft>
                          <a:spcPts val="0"/>
                        </a:spcAft>
                      </a:pPr>
                      <a:r>
                        <a:rPr lang="en-US" sz="1200" b="1">
                          <a:solidFill>
                            <a:srgbClr val="000000"/>
                          </a:solidFill>
                          <a:latin typeface="Times New Roman"/>
                          <a:ea typeface="Calibri"/>
                          <a:cs typeface="Calibri"/>
                        </a:rPr>
                        <a:t>Rencana Aksi</a:t>
                      </a:r>
                      <a:endParaRPr lang="id-ID" sz="1200">
                        <a:solidFill>
                          <a:srgbClr val="000000"/>
                        </a:solidFill>
                        <a:latin typeface="Calibri"/>
                        <a:ea typeface="Calibri"/>
                        <a:cs typeface="Calibri"/>
                      </a:endParaRPr>
                    </a:p>
                  </a:txBody>
                  <a:tcPr marL="49503" marR="495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hMerge="1">
                  <a:txBody>
                    <a:bodyPr/>
                    <a:lstStyle/>
                    <a:p>
                      <a:endParaRPr lang="id-ID"/>
                    </a:p>
                  </a:txBody>
                  <a:tcPr/>
                </a:tc>
                <a:tc>
                  <a:txBody>
                    <a:bodyPr/>
                    <a:lstStyle/>
                    <a:p>
                      <a:pPr marL="14605" indent="-6350" algn="just">
                        <a:lnSpc>
                          <a:spcPct val="120000"/>
                        </a:lnSpc>
                        <a:spcAft>
                          <a:spcPts val="0"/>
                        </a:spcAft>
                      </a:pPr>
                      <a:endParaRPr lang="en-US" sz="1200" dirty="0">
                        <a:solidFill>
                          <a:srgbClr val="000000"/>
                        </a:solidFill>
                        <a:latin typeface="Times New Roman"/>
                        <a:ea typeface="Calibri"/>
                        <a:cs typeface="Calibri"/>
                      </a:endParaRPr>
                    </a:p>
                  </a:txBody>
                  <a:tcPr marL="49503" marR="49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8"/>
                  </a:ext>
                </a:extLst>
              </a:tr>
              <a:tr h="469972">
                <a:tc rowSpan="2">
                  <a:txBody>
                    <a:bodyPr/>
                    <a:lstStyle/>
                    <a:p>
                      <a:pPr marL="14605" indent="-6350" algn="ctr">
                        <a:lnSpc>
                          <a:spcPct val="120000"/>
                        </a:lnSpc>
                        <a:spcAft>
                          <a:spcPts val="0"/>
                        </a:spcAft>
                      </a:pPr>
                      <a:r>
                        <a:rPr lang="en-US" sz="1200">
                          <a:solidFill>
                            <a:srgbClr val="000000"/>
                          </a:solidFill>
                          <a:latin typeface="Times New Roman"/>
                          <a:ea typeface="Calibri"/>
                          <a:cs typeface="Calibri"/>
                        </a:rPr>
                        <a:t>BARIS </a:t>
                      </a:r>
                      <a:r>
                        <a:rPr lang="id-ID" sz="1200">
                          <a:solidFill>
                            <a:srgbClr val="000000"/>
                          </a:solidFill>
                          <a:latin typeface="Times New Roman"/>
                          <a:ea typeface="Calibri"/>
                          <a:cs typeface="Calibri"/>
                        </a:rPr>
                        <a:t>8</a:t>
                      </a:r>
                      <a:endParaRPr lang="id-ID" sz="1200">
                        <a:solidFill>
                          <a:srgbClr val="000000"/>
                        </a:solidFill>
                        <a:latin typeface="Calibri"/>
                        <a:ea typeface="Calibri"/>
                        <a:cs typeface="Calibri"/>
                      </a:endParaRPr>
                    </a:p>
                  </a:txBody>
                  <a:tcPr marL="49503" marR="495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rowSpan="2">
                  <a:txBody>
                    <a:bodyPr/>
                    <a:lstStyle/>
                    <a:p>
                      <a:pPr marL="71755" marR="71755" indent="-6350" algn="ctr">
                        <a:lnSpc>
                          <a:spcPct val="120000"/>
                        </a:lnSpc>
                        <a:spcAft>
                          <a:spcPts val="0"/>
                        </a:spcAft>
                      </a:pPr>
                      <a:r>
                        <a:rPr lang="en-US" sz="1200" b="1">
                          <a:solidFill>
                            <a:srgbClr val="000000"/>
                          </a:solidFill>
                          <a:latin typeface="Times New Roman"/>
                          <a:ea typeface="Calibri"/>
                          <a:cs typeface="Calibri"/>
                        </a:rPr>
                        <a:t>Pengukuran Hasil</a:t>
                      </a:r>
                      <a:endParaRPr lang="id-ID" sz="1200">
                        <a:solidFill>
                          <a:srgbClr val="000000"/>
                        </a:solidFill>
                        <a:latin typeface="Calibri"/>
                        <a:ea typeface="Calibri"/>
                        <a:cs typeface="Calibri"/>
                      </a:endParaRPr>
                    </a:p>
                  </a:txBody>
                  <a:tcPr marL="49503" marR="49503"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14605" indent="-6350" algn="just">
                        <a:lnSpc>
                          <a:spcPct val="120000"/>
                        </a:lnSpc>
                        <a:spcAft>
                          <a:spcPts val="0"/>
                        </a:spcAft>
                      </a:pPr>
                      <a:r>
                        <a:rPr lang="en-US" sz="1200">
                          <a:solidFill>
                            <a:srgbClr val="000000"/>
                          </a:solidFill>
                          <a:latin typeface="Times New Roman"/>
                          <a:ea typeface="Calibri"/>
                          <a:cs typeface="Calibri"/>
                        </a:rPr>
                        <a:t>Output</a:t>
                      </a:r>
                      <a:endParaRPr lang="id-ID" sz="1200">
                        <a:solidFill>
                          <a:srgbClr val="000000"/>
                        </a:solidFill>
                        <a:latin typeface="Calibri"/>
                        <a:ea typeface="Calibri"/>
                        <a:cs typeface="Calibri"/>
                      </a:endParaRPr>
                    </a:p>
                  </a:txBody>
                  <a:tcPr marL="49503" marR="49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342900" lvl="0" indent="-342900" algn="just">
                        <a:lnSpc>
                          <a:spcPct val="120000"/>
                        </a:lnSpc>
                        <a:spcAft>
                          <a:spcPts val="0"/>
                        </a:spcAft>
                        <a:buFont typeface="Symbol"/>
                        <a:buChar char=""/>
                      </a:pPr>
                      <a:r>
                        <a:rPr lang="en-US" sz="1200">
                          <a:solidFill>
                            <a:srgbClr val="000000"/>
                          </a:solidFill>
                          <a:latin typeface="Times New Roman"/>
                          <a:ea typeface="Calibri"/>
                          <a:cs typeface="Calibri"/>
                        </a:rPr>
                        <a:t>Indikator Kinerja</a:t>
                      </a:r>
                      <a:endParaRPr lang="id-ID" sz="1200">
                        <a:solidFill>
                          <a:srgbClr val="000000"/>
                        </a:solidFill>
                        <a:latin typeface="Calibri"/>
                        <a:ea typeface="Calibri"/>
                        <a:cs typeface="Calibri"/>
                      </a:endParaRPr>
                    </a:p>
                    <a:p>
                      <a:pPr marL="342900" lvl="0" indent="-342900" algn="just">
                        <a:lnSpc>
                          <a:spcPct val="120000"/>
                        </a:lnSpc>
                        <a:spcAft>
                          <a:spcPts val="0"/>
                        </a:spcAft>
                        <a:buFont typeface="Symbol"/>
                        <a:buChar char=""/>
                      </a:pPr>
                      <a:r>
                        <a:rPr lang="id-ID" sz="1200">
                          <a:solidFill>
                            <a:srgbClr val="000000"/>
                          </a:solidFill>
                          <a:latin typeface="Times New Roman"/>
                          <a:ea typeface="Calibri"/>
                          <a:cs typeface="Calibri"/>
                        </a:rPr>
                        <a:t>Target </a:t>
                      </a:r>
                      <a:r>
                        <a:rPr lang="en-US" sz="1200">
                          <a:solidFill>
                            <a:srgbClr val="000000"/>
                          </a:solidFill>
                          <a:latin typeface="Times New Roman"/>
                          <a:ea typeface="Calibri"/>
                          <a:cs typeface="Calibri"/>
                        </a:rPr>
                        <a:t> K</a:t>
                      </a:r>
                      <a:r>
                        <a:rPr lang="id-ID" sz="1200">
                          <a:solidFill>
                            <a:srgbClr val="000000"/>
                          </a:solidFill>
                          <a:latin typeface="Times New Roman"/>
                          <a:ea typeface="Calibri"/>
                          <a:cs typeface="Calibri"/>
                        </a:rPr>
                        <a:t>i</a:t>
                      </a:r>
                      <a:r>
                        <a:rPr lang="en-US" sz="1200">
                          <a:solidFill>
                            <a:srgbClr val="000000"/>
                          </a:solidFill>
                          <a:latin typeface="Times New Roman"/>
                          <a:ea typeface="Calibri"/>
                          <a:cs typeface="Calibri"/>
                        </a:rPr>
                        <a:t>nerja</a:t>
                      </a:r>
                      <a:endParaRPr lang="id-ID" sz="1200">
                        <a:solidFill>
                          <a:srgbClr val="000000"/>
                        </a:solidFill>
                        <a:latin typeface="Calibri"/>
                        <a:ea typeface="Calibri"/>
                        <a:cs typeface="Calibri"/>
                      </a:endParaRPr>
                    </a:p>
                  </a:txBody>
                  <a:tcPr marL="49503" marR="49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9"/>
                  </a:ext>
                </a:extLst>
              </a:tr>
              <a:tr h="498818">
                <a:tc vMerge="1">
                  <a:txBody>
                    <a:bodyPr/>
                    <a:lstStyle/>
                    <a:p>
                      <a:endParaRPr lang="id-ID"/>
                    </a:p>
                  </a:txBody>
                  <a:tcPr/>
                </a:tc>
                <a:tc vMerge="1">
                  <a:txBody>
                    <a:bodyPr/>
                    <a:lstStyle/>
                    <a:p>
                      <a:endParaRPr lang="id-ID"/>
                    </a:p>
                  </a:txBody>
                  <a:tcPr/>
                </a:tc>
                <a:tc>
                  <a:txBody>
                    <a:bodyPr/>
                    <a:lstStyle/>
                    <a:p>
                      <a:pPr marL="14605" indent="-6350" algn="just">
                        <a:lnSpc>
                          <a:spcPct val="120000"/>
                        </a:lnSpc>
                        <a:spcAft>
                          <a:spcPts val="0"/>
                        </a:spcAft>
                      </a:pPr>
                      <a:r>
                        <a:rPr lang="en-US" sz="1200">
                          <a:solidFill>
                            <a:srgbClr val="000000"/>
                          </a:solidFill>
                          <a:latin typeface="Times New Roman"/>
                          <a:ea typeface="Calibri"/>
                          <a:cs typeface="Calibri"/>
                        </a:rPr>
                        <a:t>Outcome</a:t>
                      </a:r>
                      <a:endParaRPr lang="id-ID" sz="1200">
                        <a:solidFill>
                          <a:srgbClr val="000000"/>
                        </a:solidFill>
                        <a:latin typeface="Calibri"/>
                        <a:ea typeface="Calibri"/>
                        <a:cs typeface="Calibri"/>
                      </a:endParaRPr>
                    </a:p>
                  </a:txBody>
                  <a:tcPr marL="49503" marR="49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342900" lvl="0" indent="-342900" algn="just">
                        <a:lnSpc>
                          <a:spcPct val="120000"/>
                        </a:lnSpc>
                        <a:spcAft>
                          <a:spcPts val="0"/>
                        </a:spcAft>
                        <a:buFont typeface="Symbol"/>
                        <a:buChar char=""/>
                      </a:pPr>
                      <a:r>
                        <a:rPr lang="en-US" sz="1200" dirty="0" err="1">
                          <a:solidFill>
                            <a:srgbClr val="000000"/>
                          </a:solidFill>
                          <a:latin typeface="Times New Roman"/>
                          <a:ea typeface="Calibri"/>
                          <a:cs typeface="Calibri"/>
                        </a:rPr>
                        <a:t>Indikator</a:t>
                      </a:r>
                      <a:r>
                        <a:rPr lang="en-US" sz="1200" dirty="0">
                          <a:solidFill>
                            <a:srgbClr val="000000"/>
                          </a:solidFill>
                          <a:latin typeface="Times New Roman"/>
                          <a:ea typeface="Calibri"/>
                          <a:cs typeface="Calibri"/>
                        </a:rPr>
                        <a:t> </a:t>
                      </a:r>
                      <a:r>
                        <a:rPr lang="en-US" sz="1200" dirty="0" err="1">
                          <a:solidFill>
                            <a:srgbClr val="000000"/>
                          </a:solidFill>
                          <a:latin typeface="Times New Roman"/>
                          <a:ea typeface="Calibri"/>
                          <a:cs typeface="Calibri"/>
                        </a:rPr>
                        <a:t>Kinerja</a:t>
                      </a:r>
                      <a:endParaRPr lang="id-ID" sz="1200" dirty="0">
                        <a:solidFill>
                          <a:srgbClr val="000000"/>
                        </a:solidFill>
                        <a:latin typeface="Calibri"/>
                        <a:ea typeface="Calibri"/>
                        <a:cs typeface="Calibri"/>
                      </a:endParaRPr>
                    </a:p>
                    <a:p>
                      <a:pPr marL="342900" lvl="0" indent="-342900" algn="just">
                        <a:lnSpc>
                          <a:spcPct val="120000"/>
                        </a:lnSpc>
                        <a:spcAft>
                          <a:spcPts val="0"/>
                        </a:spcAft>
                        <a:buFont typeface="Symbol"/>
                        <a:buChar char=""/>
                      </a:pPr>
                      <a:r>
                        <a:rPr lang="id-ID" sz="1200" dirty="0">
                          <a:solidFill>
                            <a:srgbClr val="000000"/>
                          </a:solidFill>
                          <a:latin typeface="Times New Roman"/>
                          <a:ea typeface="Calibri"/>
                          <a:cs typeface="Calibri"/>
                        </a:rPr>
                        <a:t>Target </a:t>
                      </a:r>
                      <a:r>
                        <a:rPr lang="en-US" sz="1200" dirty="0">
                          <a:solidFill>
                            <a:srgbClr val="000000"/>
                          </a:solidFill>
                          <a:latin typeface="Times New Roman"/>
                          <a:ea typeface="Calibri"/>
                          <a:cs typeface="Calibri"/>
                        </a:rPr>
                        <a:t> K</a:t>
                      </a:r>
                      <a:r>
                        <a:rPr lang="id-ID" sz="1200" dirty="0">
                          <a:solidFill>
                            <a:srgbClr val="000000"/>
                          </a:solidFill>
                          <a:latin typeface="Times New Roman"/>
                          <a:ea typeface="Calibri"/>
                          <a:cs typeface="Calibri"/>
                        </a:rPr>
                        <a:t>i</a:t>
                      </a:r>
                      <a:r>
                        <a:rPr lang="en-US" sz="1200" dirty="0" err="1">
                          <a:solidFill>
                            <a:srgbClr val="000000"/>
                          </a:solidFill>
                          <a:latin typeface="Times New Roman"/>
                          <a:ea typeface="Calibri"/>
                          <a:cs typeface="Calibri"/>
                        </a:rPr>
                        <a:t>nerja</a:t>
                      </a:r>
                      <a:endParaRPr lang="id-ID" sz="1200" dirty="0">
                        <a:solidFill>
                          <a:srgbClr val="000000"/>
                        </a:solidFill>
                        <a:latin typeface="Calibri"/>
                        <a:ea typeface="Calibri"/>
                        <a:cs typeface="Calibri"/>
                      </a:endParaRPr>
                    </a:p>
                  </a:txBody>
                  <a:tcPr marL="49503" marR="49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10"/>
                  </a:ext>
                </a:extLst>
              </a:tr>
            </a:tbl>
          </a:graphicData>
        </a:graphic>
      </p:graphicFrame>
      <p:sp>
        <p:nvSpPr>
          <p:cNvPr id="95233" name="Rectangle 1"/>
          <p:cNvSpPr>
            <a:spLocks noChangeArrowheads="1"/>
          </p:cNvSpPr>
          <p:nvPr/>
        </p:nvSpPr>
        <p:spPr bwMode="auto">
          <a:xfrm>
            <a:off x="1071538" y="357166"/>
            <a:ext cx="6715172"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d-ID" sz="2000" b="1" i="0" u="none" strike="noStrike" cap="none" normalizeH="0" baseline="0" dirty="0" bmk="_Toc342595296">
                <a:ln>
                  <a:noFill/>
                </a:ln>
                <a:solidFill>
                  <a:srgbClr val="000000"/>
                </a:solidFill>
                <a:effectLst/>
                <a:latin typeface="Times New Roman" pitchFamily="18" charset="0"/>
                <a:ea typeface="Calibri" pitchFamily="34" charset="0"/>
                <a:cs typeface="Arial" pitchFamily="34" charset="0"/>
              </a:rPr>
              <a:t>Matrik Lembar Kerja Problem Based Analysis (PROBA)</a:t>
            </a:r>
            <a:endParaRPr kumimoji="0" lang="id-ID" sz="20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9260917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Hal Penting Dalam Proba</a:t>
            </a:r>
          </a:p>
        </p:txBody>
      </p:sp>
      <p:sp>
        <p:nvSpPr>
          <p:cNvPr id="3" name="Content Placeholder 2"/>
          <p:cNvSpPr>
            <a:spLocks noGrp="1"/>
          </p:cNvSpPr>
          <p:nvPr>
            <p:ph idx="1"/>
          </p:nvPr>
        </p:nvSpPr>
        <p:spPr/>
        <p:txBody>
          <a:bodyPr/>
          <a:lstStyle/>
          <a:p>
            <a:r>
              <a:rPr lang="id-ID" dirty="0"/>
              <a:t>Data yang harus tersedia</a:t>
            </a:r>
          </a:p>
          <a:p>
            <a:r>
              <a:rPr lang="id-ID" dirty="0"/>
              <a:t>Isu Strategis</a:t>
            </a:r>
          </a:p>
          <a:p>
            <a:r>
              <a:rPr lang="id-ID" dirty="0"/>
              <a:t>Pogram dan kegiatan lintas SKPD</a:t>
            </a:r>
          </a:p>
          <a:p>
            <a:r>
              <a:rPr lang="id-ID" dirty="0"/>
              <a:t>Monitoring dan Evaluasi</a:t>
            </a:r>
          </a:p>
        </p:txBody>
      </p:sp>
    </p:spTree>
    <p:extLst>
      <p:ext uri="{BB962C8B-B14F-4D97-AF65-F5344CB8AC3E}">
        <p14:creationId xmlns:p14="http://schemas.microsoft.com/office/powerpoint/2010/main" val="38201378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74638"/>
            <a:ext cx="8572560" cy="725470"/>
          </a:xfrm>
        </p:spPr>
        <p:txBody>
          <a:bodyPr/>
          <a:lstStyle/>
          <a:p>
            <a:r>
              <a:rPr lang="id-ID" sz="3200" dirty="0"/>
              <a:t>Contoh : Pendapatan Perempuan Rendah</a:t>
            </a:r>
          </a:p>
        </p:txBody>
      </p:sp>
      <p:sp>
        <p:nvSpPr>
          <p:cNvPr id="4" name="Oval 3"/>
          <p:cNvSpPr/>
          <p:nvPr/>
        </p:nvSpPr>
        <p:spPr>
          <a:xfrm>
            <a:off x="3500430" y="2643182"/>
            <a:ext cx="2214578" cy="1643074"/>
          </a:xfrm>
          <a:prstGeom prst="ellipse">
            <a:avLst/>
          </a:prstGeom>
          <a:solidFill>
            <a:srgbClr val="FAA4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a:solidFill>
                  <a:schemeClr val="bg2"/>
                </a:solidFill>
              </a:rPr>
              <a:t>Kontribusi Pendapatan Perempuan Rendah</a:t>
            </a:r>
          </a:p>
        </p:txBody>
      </p:sp>
      <p:sp>
        <p:nvSpPr>
          <p:cNvPr id="5" name="Oval 4"/>
          <p:cNvSpPr/>
          <p:nvPr/>
        </p:nvSpPr>
        <p:spPr>
          <a:xfrm>
            <a:off x="6000760" y="1214422"/>
            <a:ext cx="2214578" cy="164307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a:solidFill>
                  <a:schemeClr val="bg2"/>
                </a:solidFill>
              </a:rPr>
              <a:t>Akses pasar sulit dijangkau</a:t>
            </a:r>
          </a:p>
        </p:txBody>
      </p:sp>
      <p:sp>
        <p:nvSpPr>
          <p:cNvPr id="6" name="Oval 5"/>
          <p:cNvSpPr/>
          <p:nvPr/>
        </p:nvSpPr>
        <p:spPr>
          <a:xfrm>
            <a:off x="6429388" y="3357562"/>
            <a:ext cx="2214578" cy="164307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a:solidFill>
                  <a:schemeClr val="bg2"/>
                </a:solidFill>
              </a:rPr>
              <a:t>Modal Rendah</a:t>
            </a:r>
          </a:p>
        </p:txBody>
      </p:sp>
      <p:sp>
        <p:nvSpPr>
          <p:cNvPr id="7" name="Oval 6"/>
          <p:cNvSpPr/>
          <p:nvPr/>
        </p:nvSpPr>
        <p:spPr>
          <a:xfrm>
            <a:off x="500034" y="1571612"/>
            <a:ext cx="2214578" cy="1643074"/>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a:solidFill>
                  <a:schemeClr val="bg2"/>
                </a:solidFill>
              </a:rPr>
              <a:t>Ketrampilan terbatas</a:t>
            </a:r>
          </a:p>
        </p:txBody>
      </p:sp>
      <p:sp>
        <p:nvSpPr>
          <p:cNvPr id="8" name="Oval 7"/>
          <p:cNvSpPr/>
          <p:nvPr/>
        </p:nvSpPr>
        <p:spPr>
          <a:xfrm>
            <a:off x="3071802" y="785794"/>
            <a:ext cx="2214578" cy="1643074"/>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a:solidFill>
                  <a:schemeClr val="bg2"/>
                </a:solidFill>
              </a:rPr>
              <a:t>Ketrampilan terbatas</a:t>
            </a:r>
          </a:p>
        </p:txBody>
      </p:sp>
      <p:sp>
        <p:nvSpPr>
          <p:cNvPr id="9" name="Oval 8"/>
          <p:cNvSpPr/>
          <p:nvPr/>
        </p:nvSpPr>
        <p:spPr>
          <a:xfrm>
            <a:off x="928662" y="3857628"/>
            <a:ext cx="2214578" cy="164307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a:solidFill>
                  <a:schemeClr val="bg2"/>
                </a:solidFill>
              </a:rPr>
              <a:t>Kemampuan kelembagaan</a:t>
            </a:r>
          </a:p>
        </p:txBody>
      </p:sp>
      <p:sp>
        <p:nvSpPr>
          <p:cNvPr id="10" name="Oval 9"/>
          <p:cNvSpPr/>
          <p:nvPr/>
        </p:nvSpPr>
        <p:spPr>
          <a:xfrm>
            <a:off x="3571868" y="5000636"/>
            <a:ext cx="2214578" cy="164307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a:solidFill>
                  <a:schemeClr val="bg2"/>
                </a:solidFill>
              </a:rPr>
              <a:t>Jejaring antara perempuan rendah </a:t>
            </a:r>
          </a:p>
        </p:txBody>
      </p:sp>
    </p:spTree>
    <p:extLst>
      <p:ext uri="{BB962C8B-B14F-4D97-AF65-F5344CB8AC3E}">
        <p14:creationId xmlns:p14="http://schemas.microsoft.com/office/powerpoint/2010/main" val="16167530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714908" cy="1011222"/>
          </a:xfrm>
        </p:spPr>
        <p:txBody>
          <a:bodyPr/>
          <a:lstStyle/>
          <a:p>
            <a:r>
              <a:rPr lang="id-ID" dirty="0"/>
              <a:t>Solusi</a:t>
            </a:r>
          </a:p>
        </p:txBody>
      </p:sp>
      <p:sp>
        <p:nvSpPr>
          <p:cNvPr id="4" name="Oval 3"/>
          <p:cNvSpPr/>
          <p:nvPr/>
        </p:nvSpPr>
        <p:spPr>
          <a:xfrm>
            <a:off x="3357554" y="1000108"/>
            <a:ext cx="2214578" cy="1643074"/>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a:solidFill>
                  <a:schemeClr val="bg2"/>
                </a:solidFill>
              </a:rPr>
              <a:t>Ketrampilan terbatas</a:t>
            </a:r>
          </a:p>
        </p:txBody>
      </p:sp>
      <p:sp>
        <p:nvSpPr>
          <p:cNvPr id="5" name="Oval 4"/>
          <p:cNvSpPr/>
          <p:nvPr/>
        </p:nvSpPr>
        <p:spPr>
          <a:xfrm>
            <a:off x="6357950" y="2786058"/>
            <a:ext cx="2214578" cy="164307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a:solidFill>
                  <a:schemeClr val="tx1"/>
                </a:solidFill>
              </a:rPr>
              <a:t>?</a:t>
            </a:r>
          </a:p>
        </p:txBody>
      </p:sp>
      <p:sp>
        <p:nvSpPr>
          <p:cNvPr id="6" name="Oval 5"/>
          <p:cNvSpPr/>
          <p:nvPr/>
        </p:nvSpPr>
        <p:spPr>
          <a:xfrm>
            <a:off x="3500430" y="3929066"/>
            <a:ext cx="2214578" cy="1643074"/>
          </a:xfrm>
          <a:prstGeom prst="ellipse">
            <a:avLst/>
          </a:prstGeom>
          <a:solidFill>
            <a:srgbClr val="10E0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a:solidFill>
                  <a:schemeClr val="tx1"/>
                </a:solidFill>
              </a:rPr>
              <a:t>?</a:t>
            </a:r>
          </a:p>
        </p:txBody>
      </p:sp>
      <p:sp>
        <p:nvSpPr>
          <p:cNvPr id="7" name="Oval 6"/>
          <p:cNvSpPr/>
          <p:nvPr/>
        </p:nvSpPr>
        <p:spPr>
          <a:xfrm>
            <a:off x="642910" y="2571744"/>
            <a:ext cx="2214578" cy="1643074"/>
          </a:xfrm>
          <a:prstGeom prst="ellipse">
            <a:avLst/>
          </a:prstGeom>
          <a:solidFill>
            <a:srgbClr val="FAA4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a:solidFill>
                  <a:schemeClr val="tx1"/>
                </a:solidFill>
              </a:rPr>
              <a:t>?</a:t>
            </a:r>
          </a:p>
        </p:txBody>
      </p:sp>
    </p:spTree>
    <p:extLst>
      <p:ext uri="{BB962C8B-B14F-4D97-AF65-F5344CB8AC3E}">
        <p14:creationId xmlns:p14="http://schemas.microsoft.com/office/powerpoint/2010/main" val="1584891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7176" y="2771775"/>
            <a:ext cx="850106" cy="12573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900" dirty="0">
                <a:solidFill>
                  <a:schemeClr val="tx1"/>
                </a:solidFill>
              </a:rPr>
              <a:t>1.</a:t>
            </a:r>
          </a:p>
          <a:p>
            <a:pPr algn="ctr"/>
            <a:r>
              <a:rPr lang="en-ID" sz="900" dirty="0" err="1">
                <a:solidFill>
                  <a:schemeClr val="tx1"/>
                </a:solidFill>
              </a:rPr>
              <a:t>Sasaran</a:t>
            </a:r>
            <a:r>
              <a:rPr lang="en-ID" sz="900" dirty="0">
                <a:solidFill>
                  <a:schemeClr val="tx1"/>
                </a:solidFill>
              </a:rPr>
              <a:t> </a:t>
            </a:r>
            <a:r>
              <a:rPr lang="en-ID" sz="900" dirty="0" err="1">
                <a:solidFill>
                  <a:schemeClr val="tx1"/>
                </a:solidFill>
              </a:rPr>
              <a:t>Umum</a:t>
            </a:r>
            <a:endParaRPr lang="en-ID" sz="900" dirty="0">
              <a:solidFill>
                <a:schemeClr val="tx1"/>
              </a:solidFill>
            </a:endParaRPr>
          </a:p>
        </p:txBody>
      </p:sp>
      <p:sp>
        <p:nvSpPr>
          <p:cNvPr id="3" name="Rectangle 2"/>
          <p:cNvSpPr/>
          <p:nvPr/>
        </p:nvSpPr>
        <p:spPr>
          <a:xfrm>
            <a:off x="1214438" y="2357438"/>
            <a:ext cx="1007269" cy="9429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900" dirty="0">
                <a:solidFill>
                  <a:schemeClr val="tx1"/>
                </a:solidFill>
              </a:rPr>
              <a:t>2.</a:t>
            </a:r>
          </a:p>
          <a:p>
            <a:pPr algn="ctr"/>
            <a:r>
              <a:rPr lang="en-ID" sz="900" dirty="0">
                <a:solidFill>
                  <a:schemeClr val="tx1"/>
                </a:solidFill>
              </a:rPr>
              <a:t>Data “</a:t>
            </a:r>
            <a:r>
              <a:rPr lang="en-ID" sz="900" dirty="0" err="1">
                <a:solidFill>
                  <a:schemeClr val="tx1"/>
                </a:solidFill>
              </a:rPr>
              <a:t>Pembuka</a:t>
            </a:r>
            <a:r>
              <a:rPr lang="en-ID" sz="900" dirty="0">
                <a:solidFill>
                  <a:schemeClr val="tx1"/>
                </a:solidFill>
              </a:rPr>
              <a:t> </a:t>
            </a:r>
            <a:r>
              <a:rPr lang="en-ID" sz="900" dirty="0" err="1">
                <a:solidFill>
                  <a:schemeClr val="tx1"/>
                </a:solidFill>
              </a:rPr>
              <a:t>Wawasan</a:t>
            </a:r>
            <a:r>
              <a:rPr lang="en-ID" sz="900" dirty="0">
                <a:solidFill>
                  <a:schemeClr val="tx1"/>
                </a:solidFill>
              </a:rPr>
              <a:t>”</a:t>
            </a:r>
          </a:p>
          <a:p>
            <a:pPr algn="ctr"/>
            <a:r>
              <a:rPr lang="en-ID" sz="900" dirty="0" err="1">
                <a:solidFill>
                  <a:schemeClr val="tx1"/>
                </a:solidFill>
              </a:rPr>
              <a:t>Indikator</a:t>
            </a:r>
            <a:r>
              <a:rPr lang="en-ID" sz="900" dirty="0">
                <a:solidFill>
                  <a:schemeClr val="tx1"/>
                </a:solidFill>
              </a:rPr>
              <a:t> </a:t>
            </a:r>
            <a:r>
              <a:rPr lang="en-ID" sz="900" dirty="0" err="1">
                <a:solidFill>
                  <a:schemeClr val="tx1"/>
                </a:solidFill>
              </a:rPr>
              <a:t>menurut</a:t>
            </a:r>
            <a:endParaRPr lang="en-ID" sz="900" dirty="0">
              <a:solidFill>
                <a:schemeClr val="tx1"/>
              </a:solidFill>
            </a:endParaRPr>
          </a:p>
          <a:p>
            <a:pPr algn="ctr"/>
            <a:r>
              <a:rPr lang="en-ID" sz="900" dirty="0" err="1">
                <a:solidFill>
                  <a:schemeClr val="tx1"/>
                </a:solidFill>
              </a:rPr>
              <a:t>Jenis</a:t>
            </a:r>
            <a:r>
              <a:rPr lang="en-ID" sz="900" dirty="0">
                <a:solidFill>
                  <a:schemeClr val="tx1"/>
                </a:solidFill>
              </a:rPr>
              <a:t> </a:t>
            </a:r>
            <a:r>
              <a:rPr lang="en-ID" sz="900" dirty="0" err="1">
                <a:solidFill>
                  <a:schemeClr val="tx1"/>
                </a:solidFill>
              </a:rPr>
              <a:t>Kelamin</a:t>
            </a:r>
            <a:endParaRPr lang="en-ID" sz="900" dirty="0">
              <a:solidFill>
                <a:schemeClr val="tx1"/>
              </a:solidFill>
            </a:endParaRPr>
          </a:p>
        </p:txBody>
      </p:sp>
      <p:sp>
        <p:nvSpPr>
          <p:cNvPr id="4" name="Rectangle 3"/>
          <p:cNvSpPr/>
          <p:nvPr/>
        </p:nvSpPr>
        <p:spPr>
          <a:xfrm>
            <a:off x="1214438" y="3643312"/>
            <a:ext cx="1007269" cy="15073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900" dirty="0">
                <a:solidFill>
                  <a:schemeClr val="tx1"/>
                </a:solidFill>
              </a:rPr>
              <a:t>3.</a:t>
            </a:r>
          </a:p>
          <a:p>
            <a:pPr algn="ctr"/>
            <a:r>
              <a:rPr lang="en-ID" sz="900" dirty="0" err="1">
                <a:solidFill>
                  <a:schemeClr val="tx1"/>
                </a:solidFill>
              </a:rPr>
              <a:t>Faktor</a:t>
            </a:r>
            <a:r>
              <a:rPr lang="en-ID" sz="900" dirty="0">
                <a:solidFill>
                  <a:schemeClr val="tx1"/>
                </a:solidFill>
              </a:rPr>
              <a:t>-factor </a:t>
            </a:r>
            <a:r>
              <a:rPr lang="en-ID" sz="900" dirty="0" err="1">
                <a:solidFill>
                  <a:schemeClr val="tx1"/>
                </a:solidFill>
              </a:rPr>
              <a:t>Kesenjangan</a:t>
            </a:r>
            <a:endParaRPr lang="en-ID" sz="900" dirty="0">
              <a:solidFill>
                <a:schemeClr val="tx1"/>
              </a:solidFill>
            </a:endParaRPr>
          </a:p>
          <a:p>
            <a:pPr algn="ctr"/>
            <a:endParaRPr lang="en-ID" sz="900" dirty="0">
              <a:solidFill>
                <a:schemeClr val="tx1"/>
              </a:solidFill>
            </a:endParaRPr>
          </a:p>
          <a:p>
            <a:pPr algn="ctr"/>
            <a:r>
              <a:rPr lang="en-ID" sz="900" dirty="0">
                <a:solidFill>
                  <a:schemeClr val="tx1"/>
                </a:solidFill>
              </a:rPr>
              <a:t>-</a:t>
            </a:r>
            <a:r>
              <a:rPr lang="en-ID" sz="900" dirty="0" err="1">
                <a:solidFill>
                  <a:schemeClr val="tx1"/>
                </a:solidFill>
              </a:rPr>
              <a:t>kewenangan</a:t>
            </a:r>
            <a:r>
              <a:rPr lang="en-ID" sz="900" dirty="0">
                <a:solidFill>
                  <a:schemeClr val="tx1"/>
                </a:solidFill>
              </a:rPr>
              <a:t> </a:t>
            </a:r>
            <a:r>
              <a:rPr lang="en-ID" sz="900" dirty="0" err="1">
                <a:solidFill>
                  <a:schemeClr val="tx1"/>
                </a:solidFill>
              </a:rPr>
              <a:t>Akses</a:t>
            </a:r>
            <a:endParaRPr lang="en-ID" sz="900" dirty="0">
              <a:solidFill>
                <a:schemeClr val="tx1"/>
              </a:solidFill>
            </a:endParaRPr>
          </a:p>
          <a:p>
            <a:pPr algn="ctr"/>
            <a:r>
              <a:rPr lang="en-ID" sz="900" dirty="0">
                <a:solidFill>
                  <a:schemeClr val="tx1"/>
                </a:solidFill>
              </a:rPr>
              <a:t>-</a:t>
            </a:r>
            <a:r>
              <a:rPr lang="en-ID" sz="900" dirty="0" err="1">
                <a:solidFill>
                  <a:schemeClr val="tx1"/>
                </a:solidFill>
              </a:rPr>
              <a:t>Peran</a:t>
            </a:r>
            <a:r>
              <a:rPr lang="en-ID" sz="900" dirty="0">
                <a:solidFill>
                  <a:schemeClr val="tx1"/>
                </a:solidFill>
              </a:rPr>
              <a:t> Serta</a:t>
            </a:r>
          </a:p>
          <a:p>
            <a:pPr algn="ctr"/>
            <a:r>
              <a:rPr lang="en-ID" sz="900" dirty="0">
                <a:solidFill>
                  <a:schemeClr val="tx1"/>
                </a:solidFill>
              </a:rPr>
              <a:t>-</a:t>
            </a:r>
            <a:r>
              <a:rPr lang="en-ID" sz="900" dirty="0" err="1">
                <a:solidFill>
                  <a:schemeClr val="tx1"/>
                </a:solidFill>
              </a:rPr>
              <a:t>Penguasaan</a:t>
            </a:r>
            <a:endParaRPr lang="en-ID" sz="900" dirty="0">
              <a:solidFill>
                <a:schemeClr val="tx1"/>
              </a:solidFill>
            </a:endParaRPr>
          </a:p>
          <a:p>
            <a:pPr algn="ctr"/>
            <a:r>
              <a:rPr lang="en-ID" sz="900" dirty="0">
                <a:solidFill>
                  <a:schemeClr val="tx1"/>
                </a:solidFill>
              </a:rPr>
              <a:t>-</a:t>
            </a:r>
            <a:r>
              <a:rPr lang="en-ID" sz="900" dirty="0" err="1">
                <a:solidFill>
                  <a:schemeClr val="tx1"/>
                </a:solidFill>
              </a:rPr>
              <a:t>Pemanfaatan</a:t>
            </a:r>
            <a:endParaRPr lang="en-US" sz="900" dirty="0">
              <a:solidFill>
                <a:schemeClr val="tx1"/>
              </a:solidFill>
            </a:endParaRPr>
          </a:p>
        </p:txBody>
      </p:sp>
      <p:sp>
        <p:nvSpPr>
          <p:cNvPr id="5" name="Right Arrow 4"/>
          <p:cNvSpPr/>
          <p:nvPr/>
        </p:nvSpPr>
        <p:spPr>
          <a:xfrm>
            <a:off x="2221707" y="2786063"/>
            <a:ext cx="321469" cy="45720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 name="Right Arrow 5"/>
          <p:cNvSpPr/>
          <p:nvPr/>
        </p:nvSpPr>
        <p:spPr>
          <a:xfrm>
            <a:off x="2221706" y="3979069"/>
            <a:ext cx="321469" cy="45720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7" name="Rectangle 6"/>
          <p:cNvSpPr/>
          <p:nvPr/>
        </p:nvSpPr>
        <p:spPr>
          <a:xfrm>
            <a:off x="2607469" y="2643188"/>
            <a:ext cx="1235869" cy="21216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900" dirty="0">
                <a:solidFill>
                  <a:schemeClr val="tx1"/>
                </a:solidFill>
              </a:rPr>
              <a:t>4.</a:t>
            </a:r>
          </a:p>
          <a:p>
            <a:pPr algn="ctr"/>
            <a:r>
              <a:rPr lang="en-ID" sz="900" dirty="0" err="1">
                <a:solidFill>
                  <a:schemeClr val="tx1"/>
                </a:solidFill>
              </a:rPr>
              <a:t>Masalah</a:t>
            </a:r>
            <a:r>
              <a:rPr lang="en-ID" sz="900" dirty="0">
                <a:solidFill>
                  <a:schemeClr val="tx1"/>
                </a:solidFill>
              </a:rPr>
              <a:t> </a:t>
            </a:r>
          </a:p>
          <a:p>
            <a:pPr algn="ctr"/>
            <a:r>
              <a:rPr lang="en-ID" sz="900" dirty="0">
                <a:solidFill>
                  <a:schemeClr val="tx1"/>
                </a:solidFill>
              </a:rPr>
              <a:t>Gender</a:t>
            </a:r>
          </a:p>
          <a:p>
            <a:pPr algn="ctr"/>
            <a:r>
              <a:rPr lang="en-ID" sz="900" dirty="0" err="1">
                <a:solidFill>
                  <a:schemeClr val="tx1"/>
                </a:solidFill>
              </a:rPr>
              <a:t>Kesenjangan</a:t>
            </a:r>
            <a:r>
              <a:rPr lang="en-ID" sz="900" dirty="0">
                <a:solidFill>
                  <a:schemeClr val="tx1"/>
                </a:solidFill>
              </a:rPr>
              <a:t> </a:t>
            </a:r>
            <a:r>
              <a:rPr lang="en-ID" sz="900" dirty="0" err="1">
                <a:solidFill>
                  <a:schemeClr val="tx1"/>
                </a:solidFill>
              </a:rPr>
              <a:t>apa</a:t>
            </a:r>
            <a:r>
              <a:rPr lang="en-ID" sz="900" dirty="0">
                <a:solidFill>
                  <a:schemeClr val="tx1"/>
                </a:solidFill>
              </a:rPr>
              <a:t>?</a:t>
            </a:r>
          </a:p>
          <a:p>
            <a:pPr algn="ctr"/>
            <a:endParaRPr lang="en-ID" sz="900" dirty="0">
              <a:solidFill>
                <a:schemeClr val="tx1"/>
              </a:solidFill>
            </a:endParaRPr>
          </a:p>
          <a:p>
            <a:pPr algn="ctr"/>
            <a:endParaRPr lang="en-ID" sz="900" dirty="0">
              <a:solidFill>
                <a:schemeClr val="tx1"/>
              </a:solidFill>
            </a:endParaRPr>
          </a:p>
          <a:p>
            <a:pPr algn="ctr"/>
            <a:endParaRPr lang="en-ID" sz="900" dirty="0">
              <a:solidFill>
                <a:schemeClr val="tx1"/>
              </a:solidFill>
            </a:endParaRPr>
          </a:p>
          <a:p>
            <a:pPr algn="ctr"/>
            <a:endParaRPr lang="en-ID" sz="900" dirty="0">
              <a:solidFill>
                <a:schemeClr val="tx1"/>
              </a:solidFill>
            </a:endParaRPr>
          </a:p>
          <a:p>
            <a:pPr algn="ctr"/>
            <a:endParaRPr lang="en-ID" sz="900" dirty="0">
              <a:solidFill>
                <a:schemeClr val="tx1"/>
              </a:solidFill>
            </a:endParaRPr>
          </a:p>
          <a:p>
            <a:pPr algn="ctr"/>
            <a:endParaRPr lang="en-ID" sz="900" dirty="0">
              <a:solidFill>
                <a:schemeClr val="tx1"/>
              </a:solidFill>
            </a:endParaRPr>
          </a:p>
          <a:p>
            <a:pPr algn="ctr"/>
            <a:endParaRPr lang="en-ID" sz="900" dirty="0">
              <a:solidFill>
                <a:schemeClr val="tx1"/>
              </a:solidFill>
            </a:endParaRPr>
          </a:p>
          <a:p>
            <a:pPr algn="ctr"/>
            <a:r>
              <a:rPr lang="en-ID" sz="900" dirty="0" err="1">
                <a:solidFill>
                  <a:schemeClr val="tx1"/>
                </a:solidFill>
              </a:rPr>
              <a:t>Mengapa</a:t>
            </a:r>
            <a:r>
              <a:rPr lang="en-ID" sz="900" dirty="0">
                <a:solidFill>
                  <a:schemeClr val="tx1"/>
                </a:solidFill>
              </a:rPr>
              <a:t> </a:t>
            </a:r>
            <a:r>
              <a:rPr lang="en-ID" sz="900" dirty="0" err="1">
                <a:solidFill>
                  <a:schemeClr val="tx1"/>
                </a:solidFill>
              </a:rPr>
              <a:t>terjadi</a:t>
            </a:r>
            <a:r>
              <a:rPr lang="en-ID" sz="900" dirty="0">
                <a:solidFill>
                  <a:schemeClr val="tx1"/>
                </a:solidFill>
              </a:rPr>
              <a:t> </a:t>
            </a:r>
            <a:r>
              <a:rPr lang="en-ID" sz="900" dirty="0" err="1">
                <a:solidFill>
                  <a:schemeClr val="tx1"/>
                </a:solidFill>
              </a:rPr>
              <a:t>kesenjangan</a:t>
            </a:r>
            <a:r>
              <a:rPr lang="en-ID" sz="900" dirty="0">
                <a:solidFill>
                  <a:schemeClr val="tx1"/>
                </a:solidFill>
              </a:rPr>
              <a:t>?</a:t>
            </a:r>
          </a:p>
        </p:txBody>
      </p:sp>
      <p:sp>
        <p:nvSpPr>
          <p:cNvPr id="8" name="Rectangle 7"/>
          <p:cNvSpPr/>
          <p:nvPr/>
        </p:nvSpPr>
        <p:spPr>
          <a:xfrm>
            <a:off x="3979069" y="2643187"/>
            <a:ext cx="1235869" cy="21216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900" dirty="0">
                <a:solidFill>
                  <a:schemeClr val="tx1"/>
                </a:solidFill>
              </a:rPr>
              <a:t>5.</a:t>
            </a:r>
          </a:p>
          <a:p>
            <a:pPr algn="ctr"/>
            <a:endParaRPr lang="en-ID" sz="900" dirty="0">
              <a:solidFill>
                <a:schemeClr val="tx1"/>
              </a:solidFill>
            </a:endParaRPr>
          </a:p>
          <a:p>
            <a:pPr algn="ctr"/>
            <a:r>
              <a:rPr lang="en-ID" sz="900" dirty="0" err="1">
                <a:solidFill>
                  <a:schemeClr val="tx1"/>
                </a:solidFill>
              </a:rPr>
              <a:t>Sasaran</a:t>
            </a:r>
            <a:r>
              <a:rPr lang="en-ID" sz="900" dirty="0">
                <a:solidFill>
                  <a:schemeClr val="tx1"/>
                </a:solidFill>
              </a:rPr>
              <a:t> </a:t>
            </a:r>
            <a:r>
              <a:rPr lang="en-ID" sz="900" dirty="0" err="1">
                <a:solidFill>
                  <a:schemeClr val="tx1"/>
                </a:solidFill>
              </a:rPr>
              <a:t>Kebijakan</a:t>
            </a:r>
            <a:endParaRPr lang="en-ID" sz="900" dirty="0">
              <a:solidFill>
                <a:schemeClr val="tx1"/>
              </a:solidFill>
            </a:endParaRPr>
          </a:p>
          <a:p>
            <a:pPr algn="ctr"/>
            <a:r>
              <a:rPr lang="en-ID" sz="900" dirty="0">
                <a:solidFill>
                  <a:schemeClr val="tx1"/>
                </a:solidFill>
              </a:rPr>
              <a:t>Gender</a:t>
            </a:r>
          </a:p>
          <a:p>
            <a:pPr algn="ctr"/>
            <a:endParaRPr lang="en-ID" sz="900" dirty="0">
              <a:solidFill>
                <a:schemeClr val="tx1"/>
              </a:solidFill>
            </a:endParaRPr>
          </a:p>
          <a:p>
            <a:pPr algn="ctr"/>
            <a:endParaRPr lang="en-ID" sz="900" dirty="0">
              <a:solidFill>
                <a:schemeClr val="tx1"/>
              </a:solidFill>
            </a:endParaRPr>
          </a:p>
          <a:p>
            <a:pPr algn="ctr"/>
            <a:endParaRPr lang="en-ID" sz="900" dirty="0">
              <a:solidFill>
                <a:schemeClr val="tx1"/>
              </a:solidFill>
            </a:endParaRPr>
          </a:p>
          <a:p>
            <a:pPr algn="ctr"/>
            <a:endParaRPr lang="en-ID" sz="900" dirty="0">
              <a:solidFill>
                <a:schemeClr val="tx1"/>
              </a:solidFill>
            </a:endParaRPr>
          </a:p>
          <a:p>
            <a:pPr algn="ctr"/>
            <a:endParaRPr lang="en-ID" sz="900" dirty="0">
              <a:solidFill>
                <a:schemeClr val="tx1"/>
              </a:solidFill>
            </a:endParaRPr>
          </a:p>
          <a:p>
            <a:pPr algn="ctr"/>
            <a:r>
              <a:rPr lang="en-ID" sz="900" dirty="0" err="1">
                <a:solidFill>
                  <a:schemeClr val="tx1"/>
                </a:solidFill>
              </a:rPr>
              <a:t>Apa</a:t>
            </a:r>
            <a:r>
              <a:rPr lang="en-ID" sz="900" dirty="0">
                <a:solidFill>
                  <a:schemeClr val="tx1"/>
                </a:solidFill>
              </a:rPr>
              <a:t> yang </a:t>
            </a:r>
            <a:r>
              <a:rPr lang="en-ID" sz="900" dirty="0" err="1">
                <a:solidFill>
                  <a:schemeClr val="tx1"/>
                </a:solidFill>
              </a:rPr>
              <a:t>harus</a:t>
            </a:r>
            <a:endParaRPr lang="en-ID" sz="900" dirty="0">
              <a:solidFill>
                <a:schemeClr val="tx1"/>
              </a:solidFill>
            </a:endParaRPr>
          </a:p>
          <a:p>
            <a:pPr algn="ctr"/>
            <a:r>
              <a:rPr lang="en-ID" sz="900" dirty="0" err="1">
                <a:solidFill>
                  <a:schemeClr val="tx1"/>
                </a:solidFill>
              </a:rPr>
              <a:t>Dilakukan</a:t>
            </a:r>
            <a:r>
              <a:rPr lang="en-ID" sz="900" dirty="0">
                <a:solidFill>
                  <a:schemeClr val="tx1"/>
                </a:solidFill>
              </a:rPr>
              <a:t> </a:t>
            </a:r>
            <a:r>
              <a:rPr lang="en-ID" sz="900" dirty="0" err="1">
                <a:solidFill>
                  <a:schemeClr val="tx1"/>
                </a:solidFill>
              </a:rPr>
              <a:t>untuk</a:t>
            </a:r>
            <a:endParaRPr lang="en-ID" sz="900" dirty="0">
              <a:solidFill>
                <a:schemeClr val="tx1"/>
              </a:solidFill>
            </a:endParaRPr>
          </a:p>
          <a:p>
            <a:pPr algn="ctr"/>
            <a:r>
              <a:rPr lang="en-ID" sz="900" dirty="0" err="1">
                <a:solidFill>
                  <a:schemeClr val="tx1"/>
                </a:solidFill>
              </a:rPr>
              <a:t>Mengurangi</a:t>
            </a:r>
            <a:r>
              <a:rPr lang="en-ID" sz="900" dirty="0">
                <a:solidFill>
                  <a:schemeClr val="tx1"/>
                </a:solidFill>
              </a:rPr>
              <a:t> </a:t>
            </a:r>
            <a:r>
              <a:rPr lang="en-ID" sz="900" dirty="0" err="1">
                <a:solidFill>
                  <a:schemeClr val="tx1"/>
                </a:solidFill>
              </a:rPr>
              <a:t>kesenjangan</a:t>
            </a:r>
            <a:r>
              <a:rPr lang="en-ID" sz="900" dirty="0">
                <a:solidFill>
                  <a:schemeClr val="tx1"/>
                </a:solidFill>
              </a:rPr>
              <a:t>?</a:t>
            </a:r>
          </a:p>
        </p:txBody>
      </p:sp>
      <p:sp>
        <p:nvSpPr>
          <p:cNvPr id="9" name="Rectangle 8"/>
          <p:cNvSpPr/>
          <p:nvPr/>
        </p:nvSpPr>
        <p:spPr>
          <a:xfrm>
            <a:off x="5429250" y="3300412"/>
            <a:ext cx="814388" cy="103227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900" dirty="0" err="1">
                <a:solidFill>
                  <a:schemeClr val="tx1"/>
                </a:solidFill>
              </a:rPr>
              <a:t>Kuantitatif</a:t>
            </a:r>
            <a:endParaRPr lang="en-ID" sz="900" dirty="0">
              <a:solidFill>
                <a:schemeClr val="tx1"/>
              </a:solidFill>
            </a:endParaRPr>
          </a:p>
          <a:p>
            <a:pPr algn="ctr"/>
            <a:r>
              <a:rPr lang="en-ID" sz="900" dirty="0">
                <a:solidFill>
                  <a:schemeClr val="tx1"/>
                </a:solidFill>
              </a:rPr>
              <a:t>Dan</a:t>
            </a:r>
          </a:p>
          <a:p>
            <a:pPr algn="ctr"/>
            <a:r>
              <a:rPr lang="en-ID" sz="900" dirty="0" err="1">
                <a:solidFill>
                  <a:schemeClr val="tx1"/>
                </a:solidFill>
              </a:rPr>
              <a:t>Kualitatif</a:t>
            </a:r>
            <a:endParaRPr lang="en-US" sz="900" dirty="0">
              <a:solidFill>
                <a:schemeClr val="tx1"/>
              </a:solidFill>
            </a:endParaRPr>
          </a:p>
        </p:txBody>
      </p:sp>
      <p:sp>
        <p:nvSpPr>
          <p:cNvPr id="10" name="Right Arrow 9"/>
          <p:cNvSpPr/>
          <p:nvPr/>
        </p:nvSpPr>
        <p:spPr>
          <a:xfrm>
            <a:off x="6379369" y="3579019"/>
            <a:ext cx="485775" cy="40005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1" name="Rectangle 10"/>
          <p:cNvSpPr/>
          <p:nvPr/>
        </p:nvSpPr>
        <p:spPr>
          <a:xfrm>
            <a:off x="7000875" y="2643187"/>
            <a:ext cx="921544" cy="21216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900" dirty="0">
                <a:solidFill>
                  <a:schemeClr val="tx1"/>
                </a:solidFill>
              </a:rPr>
              <a:t>7.</a:t>
            </a:r>
          </a:p>
          <a:p>
            <a:pPr algn="ctr"/>
            <a:r>
              <a:rPr lang="en-ID" sz="900" dirty="0" err="1">
                <a:solidFill>
                  <a:schemeClr val="tx1"/>
                </a:solidFill>
              </a:rPr>
              <a:t>Indikator</a:t>
            </a:r>
            <a:endParaRPr lang="en-ID" sz="900" dirty="0">
              <a:solidFill>
                <a:schemeClr val="tx1"/>
              </a:solidFill>
            </a:endParaRPr>
          </a:p>
          <a:p>
            <a:pPr algn="ctr"/>
            <a:r>
              <a:rPr lang="en-ID" sz="900" dirty="0">
                <a:solidFill>
                  <a:schemeClr val="tx1"/>
                </a:solidFill>
              </a:rPr>
              <a:t>Gender</a:t>
            </a:r>
          </a:p>
          <a:p>
            <a:pPr algn="ctr"/>
            <a:endParaRPr lang="en-ID" sz="900" dirty="0">
              <a:solidFill>
                <a:schemeClr val="tx1"/>
              </a:solidFill>
            </a:endParaRPr>
          </a:p>
          <a:p>
            <a:pPr algn="ctr"/>
            <a:endParaRPr lang="en-ID" sz="900" dirty="0">
              <a:solidFill>
                <a:schemeClr val="tx1"/>
              </a:solidFill>
            </a:endParaRPr>
          </a:p>
          <a:p>
            <a:pPr algn="ctr"/>
            <a:endParaRPr lang="en-ID" sz="900" dirty="0">
              <a:solidFill>
                <a:schemeClr val="tx1"/>
              </a:solidFill>
            </a:endParaRPr>
          </a:p>
          <a:p>
            <a:pPr algn="ctr"/>
            <a:r>
              <a:rPr lang="en-ID" sz="900" dirty="0" err="1">
                <a:solidFill>
                  <a:schemeClr val="tx1"/>
                </a:solidFill>
              </a:rPr>
              <a:t>Pengurangan</a:t>
            </a:r>
            <a:endParaRPr lang="en-ID" sz="900" dirty="0">
              <a:solidFill>
                <a:schemeClr val="tx1"/>
              </a:solidFill>
            </a:endParaRPr>
          </a:p>
          <a:p>
            <a:pPr algn="ctr"/>
            <a:r>
              <a:rPr lang="en-ID" sz="900" dirty="0" err="1">
                <a:solidFill>
                  <a:schemeClr val="tx1"/>
                </a:solidFill>
              </a:rPr>
              <a:t>Kesenjangan</a:t>
            </a:r>
            <a:endParaRPr lang="en-ID" sz="900" dirty="0">
              <a:solidFill>
                <a:schemeClr val="tx1"/>
              </a:solidFill>
            </a:endParaRPr>
          </a:p>
          <a:p>
            <a:pPr algn="ctr"/>
            <a:r>
              <a:rPr lang="en-ID" sz="900" dirty="0" err="1">
                <a:solidFill>
                  <a:schemeClr val="tx1"/>
                </a:solidFill>
              </a:rPr>
              <a:t>Ditunjukan</a:t>
            </a:r>
            <a:endParaRPr lang="en-ID" sz="900" dirty="0">
              <a:solidFill>
                <a:schemeClr val="tx1"/>
              </a:solidFill>
            </a:endParaRPr>
          </a:p>
          <a:p>
            <a:pPr algn="ctr"/>
            <a:r>
              <a:rPr lang="en-ID" sz="900" dirty="0" err="1">
                <a:solidFill>
                  <a:schemeClr val="tx1"/>
                </a:solidFill>
              </a:rPr>
              <a:t>Dengan</a:t>
            </a:r>
            <a:r>
              <a:rPr lang="en-ID" sz="900" dirty="0">
                <a:solidFill>
                  <a:schemeClr val="tx1"/>
                </a:solidFill>
              </a:rPr>
              <a:t> </a:t>
            </a:r>
            <a:r>
              <a:rPr lang="en-ID" sz="900" dirty="0" err="1">
                <a:solidFill>
                  <a:schemeClr val="tx1"/>
                </a:solidFill>
              </a:rPr>
              <a:t>apa</a:t>
            </a:r>
            <a:r>
              <a:rPr lang="en-ID" sz="900" dirty="0">
                <a:solidFill>
                  <a:schemeClr val="tx1"/>
                </a:solidFill>
              </a:rPr>
              <a:t>?</a:t>
            </a:r>
            <a:endParaRPr lang="en-US" sz="900" dirty="0">
              <a:solidFill>
                <a:schemeClr val="tx1"/>
              </a:solidFill>
            </a:endParaRPr>
          </a:p>
        </p:txBody>
      </p:sp>
      <p:sp>
        <p:nvSpPr>
          <p:cNvPr id="14" name="Curved Down Arrow 13"/>
          <p:cNvSpPr/>
          <p:nvPr/>
        </p:nvSpPr>
        <p:spPr>
          <a:xfrm>
            <a:off x="3000375" y="1643062"/>
            <a:ext cx="1921669" cy="871538"/>
          </a:xfrm>
          <a:prstGeom prst="curved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5" name="Up Arrow 14"/>
          <p:cNvSpPr/>
          <p:nvPr/>
        </p:nvSpPr>
        <p:spPr>
          <a:xfrm>
            <a:off x="4300537" y="4836319"/>
            <a:ext cx="621507" cy="392906"/>
          </a:xfrm>
          <a:prstGeom prst="upArrow">
            <a:avLst>
              <a:gd name="adj1" fmla="val 50000"/>
              <a:gd name="adj2" fmla="val 4767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6" name="Rectangle 15"/>
          <p:cNvSpPr/>
          <p:nvPr/>
        </p:nvSpPr>
        <p:spPr>
          <a:xfrm>
            <a:off x="2757488" y="5229225"/>
            <a:ext cx="4107656" cy="50720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900" dirty="0">
                <a:solidFill>
                  <a:schemeClr val="tx1"/>
                </a:solidFill>
              </a:rPr>
              <a:t>6.</a:t>
            </a:r>
          </a:p>
          <a:p>
            <a:pPr algn="ctr"/>
            <a:r>
              <a:rPr lang="en-ID" sz="900" dirty="0" err="1">
                <a:solidFill>
                  <a:schemeClr val="tx1"/>
                </a:solidFill>
              </a:rPr>
              <a:t>Periksa</a:t>
            </a:r>
            <a:r>
              <a:rPr lang="en-ID" sz="900" dirty="0">
                <a:solidFill>
                  <a:schemeClr val="tx1"/>
                </a:solidFill>
              </a:rPr>
              <a:t> </a:t>
            </a:r>
            <a:r>
              <a:rPr lang="en-ID" sz="900" dirty="0" err="1">
                <a:solidFill>
                  <a:schemeClr val="tx1"/>
                </a:solidFill>
              </a:rPr>
              <a:t>kembali</a:t>
            </a:r>
            <a:r>
              <a:rPr lang="en-ID" sz="900" dirty="0">
                <a:solidFill>
                  <a:schemeClr val="tx1"/>
                </a:solidFill>
              </a:rPr>
              <a:t>: </a:t>
            </a:r>
            <a:r>
              <a:rPr lang="en-ID" sz="900" dirty="0" err="1">
                <a:solidFill>
                  <a:schemeClr val="tx1"/>
                </a:solidFill>
              </a:rPr>
              <a:t>Apakah</a:t>
            </a:r>
            <a:r>
              <a:rPr lang="en-ID" sz="900" dirty="0">
                <a:solidFill>
                  <a:schemeClr val="tx1"/>
                </a:solidFill>
              </a:rPr>
              <a:t> </a:t>
            </a:r>
            <a:r>
              <a:rPr lang="en-ID" sz="900" dirty="0" err="1">
                <a:solidFill>
                  <a:schemeClr val="tx1"/>
                </a:solidFill>
              </a:rPr>
              <a:t>semua</a:t>
            </a:r>
            <a:r>
              <a:rPr lang="en-ID" sz="900" dirty="0">
                <a:solidFill>
                  <a:schemeClr val="tx1"/>
                </a:solidFill>
              </a:rPr>
              <a:t> factor </a:t>
            </a:r>
            <a:r>
              <a:rPr lang="en-ID" sz="900" dirty="0" err="1">
                <a:solidFill>
                  <a:schemeClr val="tx1"/>
                </a:solidFill>
              </a:rPr>
              <a:t>kesenjangan</a:t>
            </a:r>
            <a:r>
              <a:rPr lang="en-ID" sz="900" dirty="0">
                <a:solidFill>
                  <a:schemeClr val="tx1"/>
                </a:solidFill>
              </a:rPr>
              <a:t> </a:t>
            </a:r>
            <a:r>
              <a:rPr lang="en-ID" sz="900" dirty="0" err="1">
                <a:solidFill>
                  <a:schemeClr val="tx1"/>
                </a:solidFill>
              </a:rPr>
              <a:t>telak</a:t>
            </a:r>
            <a:r>
              <a:rPr lang="en-ID" sz="900" dirty="0">
                <a:solidFill>
                  <a:schemeClr val="tx1"/>
                </a:solidFill>
              </a:rPr>
              <a:t> </a:t>
            </a:r>
            <a:r>
              <a:rPr lang="en-ID" sz="900" dirty="0" err="1">
                <a:solidFill>
                  <a:schemeClr val="tx1"/>
                </a:solidFill>
              </a:rPr>
              <a:t>tercakup</a:t>
            </a:r>
            <a:r>
              <a:rPr lang="en-ID" sz="900" dirty="0">
                <a:solidFill>
                  <a:schemeClr val="tx1"/>
                </a:solidFill>
              </a:rPr>
              <a:t>?</a:t>
            </a:r>
            <a:endParaRPr lang="en-US" sz="900" dirty="0">
              <a:solidFill>
                <a:schemeClr val="tx1"/>
              </a:solidFill>
            </a:endParaRPr>
          </a:p>
        </p:txBody>
      </p:sp>
      <p:sp>
        <p:nvSpPr>
          <p:cNvPr id="17" name="Left Arrow 16"/>
          <p:cNvSpPr/>
          <p:nvPr/>
        </p:nvSpPr>
        <p:spPr>
          <a:xfrm>
            <a:off x="2382440" y="5268516"/>
            <a:ext cx="321469" cy="350044"/>
          </a:xfrm>
          <a:prstGeom prst="lef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20" name="Rectangle 19"/>
          <p:cNvSpPr/>
          <p:nvPr/>
        </p:nvSpPr>
        <p:spPr>
          <a:xfrm>
            <a:off x="2157413" y="944002"/>
            <a:ext cx="4572000" cy="507831"/>
          </a:xfrm>
          <a:prstGeom prst="rect">
            <a:avLst/>
          </a:prstGeom>
        </p:spPr>
        <p:txBody>
          <a:bodyPr>
            <a:spAutoFit/>
          </a:bodyPr>
          <a:lstStyle/>
          <a:p>
            <a:pPr algn="ctr"/>
            <a:r>
              <a:rPr lang="en-ID" sz="1350" dirty="0">
                <a:latin typeface="Calibri Light" panose="020F0302020204030204"/>
              </a:rPr>
              <a:t>Diagram 1.</a:t>
            </a:r>
            <a:br>
              <a:rPr lang="en-ID" sz="1350" dirty="0">
                <a:latin typeface="Calibri Light" panose="020F0302020204030204"/>
              </a:rPr>
            </a:br>
            <a:r>
              <a:rPr lang="en-ID" sz="1350" dirty="0">
                <a:latin typeface="Calibri Light" panose="020F0302020204030204"/>
              </a:rPr>
              <a:t> </a:t>
            </a:r>
            <a:r>
              <a:rPr lang="en-ID" sz="1350" dirty="0" err="1">
                <a:latin typeface="Calibri Light" panose="020F0302020204030204"/>
              </a:rPr>
              <a:t>Alur</a:t>
            </a:r>
            <a:r>
              <a:rPr lang="en-ID" sz="1350" dirty="0">
                <a:latin typeface="Calibri Light" panose="020F0302020204030204"/>
              </a:rPr>
              <a:t> </a:t>
            </a:r>
            <a:r>
              <a:rPr lang="en-ID" sz="1350" dirty="0" err="1">
                <a:latin typeface="Calibri Light" panose="020F0302020204030204"/>
              </a:rPr>
              <a:t>Kerja</a:t>
            </a:r>
            <a:r>
              <a:rPr lang="en-ID" sz="1350" dirty="0">
                <a:latin typeface="Calibri Light" panose="020F0302020204030204"/>
              </a:rPr>
              <a:t> </a:t>
            </a:r>
            <a:r>
              <a:rPr lang="en-ID" sz="1350" dirty="0" err="1">
                <a:latin typeface="Calibri Light" panose="020F0302020204030204"/>
              </a:rPr>
              <a:t>Analisis</a:t>
            </a:r>
            <a:r>
              <a:rPr lang="en-ID" sz="1350" dirty="0">
                <a:latin typeface="Calibri Light" panose="020F0302020204030204"/>
              </a:rPr>
              <a:t> Gender (Gender Analysis Pathway [GAP])</a:t>
            </a:r>
            <a:endParaRPr lang="en-US" sz="1350" dirty="0"/>
          </a:p>
        </p:txBody>
      </p:sp>
      <p:sp>
        <p:nvSpPr>
          <p:cNvPr id="23" name="Rectangle 22"/>
          <p:cNvSpPr/>
          <p:nvPr/>
        </p:nvSpPr>
        <p:spPr>
          <a:xfrm>
            <a:off x="2984525" y="2076063"/>
            <a:ext cx="2146742" cy="300082"/>
          </a:xfrm>
          <a:prstGeom prst="rect">
            <a:avLst/>
          </a:prstGeom>
        </p:spPr>
        <p:txBody>
          <a:bodyPr wrap="none">
            <a:spAutoFit/>
          </a:bodyPr>
          <a:lstStyle/>
          <a:p>
            <a:r>
              <a:rPr lang="en-ID" sz="1350" dirty="0" err="1"/>
              <a:t>Memilih</a:t>
            </a:r>
            <a:r>
              <a:rPr lang="en-ID" sz="1350" dirty="0"/>
              <a:t> </a:t>
            </a:r>
            <a:r>
              <a:rPr lang="en-ID" sz="1350" dirty="0" err="1"/>
              <a:t>Sasaran-sasaran</a:t>
            </a:r>
            <a:endParaRPr lang="en-US" sz="1350" dirty="0"/>
          </a:p>
        </p:txBody>
      </p:sp>
    </p:spTree>
    <p:extLst>
      <p:ext uri="{BB962C8B-B14F-4D97-AF65-F5344CB8AC3E}">
        <p14:creationId xmlns:p14="http://schemas.microsoft.com/office/powerpoint/2010/main" val="13151727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6FF9309-B99A-41A2-8417-317DDF2429EE}"/>
              </a:ext>
            </a:extLst>
          </p:cNvPr>
          <p:cNvPicPr>
            <a:picLocks noGrp="1" noChangeAspect="1"/>
          </p:cNvPicPr>
          <p:nvPr>
            <p:ph idx="1"/>
          </p:nvPr>
        </p:nvPicPr>
        <p:blipFill>
          <a:blip r:embed="rId2"/>
          <a:stretch>
            <a:fillRect/>
          </a:stretch>
        </p:blipFill>
        <p:spPr>
          <a:xfrm>
            <a:off x="6238983" y="3650132"/>
            <a:ext cx="1885950" cy="1364456"/>
          </a:xfrm>
        </p:spPr>
      </p:pic>
      <p:sp>
        <p:nvSpPr>
          <p:cNvPr id="4" name="Text Box 3">
            <a:extLst>
              <a:ext uri="{FF2B5EF4-FFF2-40B4-BE49-F238E27FC236}">
                <a16:creationId xmlns:a16="http://schemas.microsoft.com/office/drawing/2014/main" id="{C68D6EFF-9BF9-43AD-80A5-94711FE85E9A}"/>
              </a:ext>
            </a:extLst>
          </p:cNvPr>
          <p:cNvSpPr txBox="1">
            <a:spLocks noChangeArrowheads="1"/>
          </p:cNvSpPr>
          <p:nvPr/>
        </p:nvSpPr>
        <p:spPr bwMode="auto">
          <a:xfrm>
            <a:off x="560967" y="4135287"/>
            <a:ext cx="6048672" cy="1107996"/>
          </a:xfrm>
          <a:prstGeom prst="rect">
            <a:avLst/>
          </a:prstGeom>
          <a:noFill/>
          <a:ln w="9525">
            <a:noFill/>
            <a:miter lim="800000"/>
            <a:headEnd/>
            <a:tailEnd/>
          </a:ln>
          <a:effectLst>
            <a:outerShdw dist="107763" dir="2700000" algn="ctr" rotWithShape="0">
              <a:schemeClr val="bg2">
                <a:alpha val="50000"/>
              </a:schemeClr>
            </a:outerShdw>
          </a:effectLst>
        </p:spPr>
        <p:txBody>
          <a:bodyPr wrap="square" lIns="0" tIns="0" rIns="0" bIns="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spcBef>
                <a:spcPct val="50000"/>
              </a:spcBef>
              <a:defRPr/>
            </a:pPr>
            <a:r>
              <a:rPr lang="en-US" sz="7200" b="1" dirty="0">
                <a:ln w="11430"/>
                <a:solidFill>
                  <a:schemeClr val="accent5">
                    <a:lumMod val="50000"/>
                  </a:schemeClr>
                </a:solidFill>
                <a:effectLst>
                  <a:outerShdw blurRad="50800" dist="39000" dir="5460000" algn="tl">
                    <a:srgbClr val="000000">
                      <a:alpha val="38000"/>
                    </a:srgbClr>
                  </a:outerShdw>
                </a:effectLst>
                <a:latin typeface="Monotype Corsiva" pitchFamily="66" charset="0"/>
              </a:rPr>
              <a:t>Terima kasih</a:t>
            </a:r>
          </a:p>
        </p:txBody>
      </p:sp>
      <p:sp>
        <p:nvSpPr>
          <p:cNvPr id="6" name="TextBox 5">
            <a:extLst>
              <a:ext uri="{FF2B5EF4-FFF2-40B4-BE49-F238E27FC236}">
                <a16:creationId xmlns:a16="http://schemas.microsoft.com/office/drawing/2014/main" id="{077CAE7A-DF7D-40E6-8B20-ED7BD21D6372}"/>
              </a:ext>
            </a:extLst>
          </p:cNvPr>
          <p:cNvSpPr txBox="1"/>
          <p:nvPr/>
        </p:nvSpPr>
        <p:spPr>
          <a:xfrm>
            <a:off x="167640" y="35764"/>
            <a:ext cx="8583033" cy="3416320"/>
          </a:xfrm>
          <a:prstGeom prst="rect">
            <a:avLst/>
          </a:prstGeom>
          <a:solidFill>
            <a:schemeClr val="bg1"/>
          </a:solidFill>
        </p:spPr>
        <p:txBody>
          <a:bodyPr wrap="square">
            <a:spAutoFit/>
          </a:bodyPr>
          <a:lstStyle/>
          <a:p>
            <a:pPr algn="ctr"/>
            <a:r>
              <a:rPr lang="en-ID" sz="3600" dirty="0" err="1">
                <a:ln w="0"/>
                <a:effectLst>
                  <a:outerShdw blurRad="38100" dist="19050" dir="2700000" algn="tl" rotWithShape="0">
                    <a:schemeClr val="dk1">
                      <a:alpha val="40000"/>
                    </a:schemeClr>
                  </a:outerShdw>
                </a:effectLst>
                <a:latin typeface="Bodoni MT Condensed" panose="02070606080606020203" pitchFamily="18" charset="0"/>
              </a:rPr>
              <a:t>Kesetaraan</a:t>
            </a:r>
            <a:r>
              <a:rPr lang="en-ID" sz="3600" dirty="0">
                <a:ln w="0"/>
                <a:effectLst>
                  <a:outerShdw blurRad="38100" dist="19050" dir="2700000" algn="tl" rotWithShape="0">
                    <a:schemeClr val="dk1">
                      <a:alpha val="40000"/>
                    </a:schemeClr>
                  </a:outerShdw>
                </a:effectLst>
                <a:latin typeface="Bodoni MT Condensed" panose="02070606080606020203" pitchFamily="18" charset="0"/>
              </a:rPr>
              <a:t> dan </a:t>
            </a:r>
            <a:r>
              <a:rPr lang="en-ID" sz="3600" dirty="0" err="1">
                <a:ln w="0"/>
                <a:effectLst>
                  <a:outerShdw blurRad="38100" dist="19050" dir="2700000" algn="tl" rotWithShape="0">
                    <a:schemeClr val="dk1">
                      <a:alpha val="40000"/>
                    </a:schemeClr>
                  </a:outerShdw>
                </a:effectLst>
                <a:latin typeface="Bodoni MT Condensed" panose="02070606080606020203" pitchFamily="18" charset="0"/>
              </a:rPr>
              <a:t>Keadilan</a:t>
            </a:r>
            <a:r>
              <a:rPr lang="en-ID" sz="3600" dirty="0">
                <a:ln w="0"/>
                <a:effectLst>
                  <a:outerShdw blurRad="38100" dist="19050" dir="2700000" algn="tl" rotWithShape="0">
                    <a:schemeClr val="dk1">
                      <a:alpha val="40000"/>
                    </a:schemeClr>
                  </a:outerShdw>
                </a:effectLst>
                <a:latin typeface="Bodoni MT Condensed" panose="02070606080606020203" pitchFamily="18" charset="0"/>
              </a:rPr>
              <a:t>  GENDER</a:t>
            </a:r>
          </a:p>
          <a:p>
            <a:pPr algn="ctr"/>
            <a:r>
              <a:rPr lang="en-ID" sz="3600" i="1" dirty="0">
                <a:ln w="0"/>
                <a:effectLst>
                  <a:outerShdw blurRad="38100" dist="19050" dir="2700000" algn="tl" rotWithShape="0">
                    <a:schemeClr val="dk1">
                      <a:alpha val="40000"/>
                    </a:schemeClr>
                  </a:outerShdw>
                </a:effectLst>
                <a:latin typeface="Bodoni MT Condensed" panose="02070606080606020203" pitchFamily="18" charset="0"/>
              </a:rPr>
              <a:t>Gender Equality Social Inclusion </a:t>
            </a:r>
            <a:r>
              <a:rPr lang="en-ID" sz="3600" dirty="0">
                <a:ln w="0"/>
                <a:effectLst>
                  <a:outerShdw blurRad="38100" dist="19050" dir="2700000" algn="tl" rotWithShape="0">
                    <a:schemeClr val="dk1">
                      <a:alpha val="40000"/>
                    </a:schemeClr>
                  </a:outerShdw>
                </a:effectLst>
                <a:latin typeface="Bodoni MT Condensed" panose="02070606080606020203" pitchFamily="18" charset="0"/>
              </a:rPr>
              <a:t>(GESI) </a:t>
            </a:r>
          </a:p>
          <a:p>
            <a:pPr algn="ctr"/>
            <a:r>
              <a:rPr lang="en-ID" sz="3600" dirty="0" err="1">
                <a:ln w="0"/>
                <a:effectLst>
                  <a:outerShdw blurRad="38100" dist="19050" dir="2700000" algn="tl" rotWithShape="0">
                    <a:schemeClr val="dk1">
                      <a:alpha val="40000"/>
                    </a:schemeClr>
                  </a:outerShdw>
                </a:effectLst>
                <a:latin typeface="Bodoni MT Condensed" panose="02070606080606020203" pitchFamily="18" charset="0"/>
              </a:rPr>
              <a:t>membawa</a:t>
            </a:r>
            <a:r>
              <a:rPr lang="en-ID" sz="3600" dirty="0">
                <a:ln w="0"/>
                <a:effectLst>
                  <a:outerShdw blurRad="38100" dist="19050" dir="2700000" algn="tl" rotWithShape="0">
                    <a:schemeClr val="dk1">
                      <a:alpha val="40000"/>
                    </a:schemeClr>
                  </a:outerShdw>
                </a:effectLst>
                <a:latin typeface="Bodoni MT Condensed" panose="02070606080606020203" pitchFamily="18" charset="0"/>
              </a:rPr>
              <a:t> Kalimantan Timur </a:t>
            </a:r>
          </a:p>
          <a:p>
            <a:pPr algn="ctr"/>
            <a:r>
              <a:rPr lang="en-ID" sz="3600" dirty="0">
                <a:ln w="0"/>
                <a:effectLst>
                  <a:outerShdw blurRad="38100" dist="19050" dir="2700000" algn="tl" rotWithShape="0">
                    <a:schemeClr val="dk1">
                      <a:alpha val="40000"/>
                    </a:schemeClr>
                  </a:outerShdw>
                </a:effectLst>
                <a:latin typeface="Bodoni MT Condensed" panose="02070606080606020203" pitchFamily="18" charset="0"/>
              </a:rPr>
              <a:t>Adil dan Sejahtera </a:t>
            </a:r>
          </a:p>
          <a:p>
            <a:pPr algn="ctr"/>
            <a:r>
              <a:rPr lang="en-ID" sz="3600" dirty="0" err="1">
                <a:ln w="0"/>
                <a:effectLst>
                  <a:outerShdw blurRad="38100" dist="19050" dir="2700000" algn="tl" rotWithShape="0">
                    <a:schemeClr val="dk1">
                      <a:alpha val="40000"/>
                    </a:schemeClr>
                  </a:outerShdw>
                </a:effectLst>
                <a:latin typeface="Bodoni MT Condensed" panose="02070606080606020203" pitchFamily="18" charset="0"/>
              </a:rPr>
              <a:t>bagi</a:t>
            </a:r>
            <a:r>
              <a:rPr lang="en-ID" sz="3600" dirty="0">
                <a:ln w="0"/>
                <a:effectLst>
                  <a:outerShdw blurRad="38100" dist="19050" dir="2700000" algn="tl" rotWithShape="0">
                    <a:schemeClr val="dk1">
                      <a:alpha val="40000"/>
                    </a:schemeClr>
                  </a:outerShdw>
                </a:effectLst>
                <a:latin typeface="Bodoni MT Condensed" panose="02070606080606020203" pitchFamily="18" charset="0"/>
              </a:rPr>
              <a:t> </a:t>
            </a:r>
            <a:r>
              <a:rPr lang="en-ID" sz="3600" dirty="0" err="1">
                <a:ln w="0"/>
                <a:effectLst>
                  <a:outerShdw blurRad="38100" dist="19050" dir="2700000" algn="tl" rotWithShape="0">
                    <a:schemeClr val="dk1">
                      <a:alpha val="40000"/>
                    </a:schemeClr>
                  </a:outerShdw>
                </a:effectLst>
                <a:latin typeface="Bodoni MT Condensed" panose="02070606080606020203" pitchFamily="18" charset="0"/>
              </a:rPr>
              <a:t>semua</a:t>
            </a:r>
            <a:r>
              <a:rPr lang="en-ID" sz="3600" dirty="0">
                <a:ln w="0"/>
                <a:effectLst>
                  <a:outerShdw blurRad="38100" dist="19050" dir="2700000" algn="tl" rotWithShape="0">
                    <a:schemeClr val="dk1">
                      <a:alpha val="40000"/>
                    </a:schemeClr>
                  </a:outerShdw>
                </a:effectLst>
                <a:latin typeface="Bodoni MT Condensed" panose="02070606080606020203" pitchFamily="18" charset="0"/>
              </a:rPr>
              <a:t> </a:t>
            </a:r>
            <a:r>
              <a:rPr lang="en-ID" sz="3600" dirty="0" err="1">
                <a:ln w="0"/>
                <a:effectLst>
                  <a:outerShdw blurRad="38100" dist="19050" dir="2700000" algn="tl" rotWithShape="0">
                    <a:schemeClr val="dk1">
                      <a:alpha val="40000"/>
                    </a:schemeClr>
                  </a:outerShdw>
                </a:effectLst>
                <a:latin typeface="Bodoni MT Condensed" panose="02070606080606020203" pitchFamily="18" charset="0"/>
              </a:rPr>
              <a:t>rakyatnya</a:t>
            </a:r>
            <a:endParaRPr lang="en-ID" sz="3600" dirty="0">
              <a:ln w="0"/>
              <a:effectLst>
                <a:outerShdw blurRad="38100" dist="19050" dir="2700000" algn="tl" rotWithShape="0">
                  <a:schemeClr val="dk1">
                    <a:alpha val="40000"/>
                  </a:schemeClr>
                </a:outerShdw>
              </a:effectLst>
              <a:latin typeface="Bodoni MT Condensed" panose="02070606080606020203" pitchFamily="18" charset="0"/>
            </a:endParaRPr>
          </a:p>
          <a:p>
            <a:pPr algn="ctr"/>
            <a:endParaRPr lang="en-ID" sz="3600" dirty="0">
              <a:ln w="0"/>
              <a:effectLst>
                <a:outerShdw blurRad="38100" dist="19050" dir="2700000" algn="tl" rotWithShape="0">
                  <a:schemeClr val="dk1">
                    <a:alpha val="40000"/>
                  </a:schemeClr>
                </a:outerShdw>
              </a:effectLst>
              <a:latin typeface="Bodoni MT Condensed" panose="02070606080606020203" pitchFamily="18" charset="0"/>
            </a:endParaRPr>
          </a:p>
        </p:txBody>
      </p:sp>
      <p:pic>
        <p:nvPicPr>
          <p:cNvPr id="7" name="Picture 2" descr="C:\Users\RYZKI\Downloads\gender-at-work.png">
            <a:extLst>
              <a:ext uri="{FF2B5EF4-FFF2-40B4-BE49-F238E27FC236}">
                <a16:creationId xmlns:a16="http://schemas.microsoft.com/office/drawing/2014/main" id="{63B4F12C-B2FB-4E07-AAAD-5E24C81DC2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09331"/>
            <a:ext cx="2195081" cy="1148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641960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klan - Mama Lemon 01 (Choky Sitohang)_30s">
            <a:hlinkClick r:id="" action="ppaction://media"/>
            <a:extLst>
              <a:ext uri="{FF2B5EF4-FFF2-40B4-BE49-F238E27FC236}">
                <a16:creationId xmlns:a16="http://schemas.microsoft.com/office/drawing/2014/main" id="{33DE6BD2-ED66-E24C-8698-88ABE2C26EA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63225" y="1125415"/>
            <a:ext cx="8204121" cy="4515730"/>
          </a:xfrm>
          <a:prstGeom prst="rect">
            <a:avLst/>
          </a:prstGeom>
        </p:spPr>
      </p:pic>
    </p:spTree>
    <p:extLst>
      <p:ext uri="{BB962C8B-B14F-4D97-AF65-F5344CB8AC3E}">
        <p14:creationId xmlns:p14="http://schemas.microsoft.com/office/powerpoint/2010/main" val="241360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7_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1681</TotalTime>
  <Words>5133</Words>
  <Application>Microsoft Office PowerPoint</Application>
  <PresentationFormat>On-screen Show (4:3)</PresentationFormat>
  <Paragraphs>947</Paragraphs>
  <Slides>88</Slides>
  <Notes>0</Notes>
  <HiddenSlides>0</HiddenSlides>
  <MMClips>5</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88</vt:i4>
      </vt:variant>
    </vt:vector>
  </HeadingPairs>
  <TitlesOfParts>
    <vt:vector size="104" baseType="lpstr">
      <vt:lpstr>AR ESSENCE</vt:lpstr>
      <vt:lpstr>Arial</vt:lpstr>
      <vt:lpstr>Arial Narrow</vt:lpstr>
      <vt:lpstr>Bodoni MT Condensed</vt:lpstr>
      <vt:lpstr>Calibri</vt:lpstr>
      <vt:lpstr>Calibri Light</vt:lpstr>
      <vt:lpstr>Garamond</vt:lpstr>
      <vt:lpstr>Gill Sans Ultra Bold</vt:lpstr>
      <vt:lpstr>Monotype Corsiva</vt:lpstr>
      <vt:lpstr>Palatino Linotype</vt:lpstr>
      <vt:lpstr>Symbol</vt:lpstr>
      <vt:lpstr>Tahoma</vt:lpstr>
      <vt:lpstr>Times New Roman</vt:lpstr>
      <vt:lpstr>Trebuchet MS</vt:lpstr>
      <vt:lpstr>Wingdings</vt:lpstr>
      <vt:lpstr>7_Mountain Top</vt:lpstr>
      <vt:lpstr>DATA TERPILAH DALAM SINERGITAS PENGUMPULAN DATA  UNTUK PENYUSUNAN PROFIL GENDER DAN ANAK</vt:lpstr>
      <vt:lpstr>BIODATA</vt:lpstr>
      <vt:lpstr>PowerPoint Presentation</vt:lpstr>
      <vt:lpstr>PowerPoint Presentation</vt:lpstr>
      <vt:lpstr>PowerPoint Presentation</vt:lpstr>
      <vt:lpstr>KONSEP GENDER</vt:lpstr>
      <vt:lpstr>PowerPoint Presentation</vt:lpstr>
      <vt:lpstr>PowerPoint Presentation</vt:lpstr>
      <vt:lpstr>PowerPoint Presentation</vt:lpstr>
      <vt:lpstr>PowerPoint Presentation</vt:lpstr>
      <vt:lpstr>PowerPoint Presentation</vt:lpstr>
      <vt:lpstr>PowerPoint Presentation</vt:lpstr>
      <vt:lpstr>Bagaimana melihat perbedaan perempuan dan laki-laki?</vt:lpstr>
      <vt:lpstr>PERBEDAAN LAKI-LAKI DAN PEREMPUAN SECARA BIOLOGIS</vt:lpstr>
      <vt:lpstr>PowerPoint Presentation</vt:lpstr>
      <vt:lpstr>PERBEDAAN LAKI-LAKI DAN PEREMPUAN SECARA KULTURAL &amp; PSIKOLOGIS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INDIKATOR DATA MAKRO</vt:lpstr>
      <vt:lpstr>INDIKATOR DATA TERPILAH</vt:lpstr>
      <vt:lpstr>INDIKATOR DATA TERPILAH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Metode Analisis Gender</vt:lpstr>
      <vt:lpstr>Tujuan</vt:lpstr>
      <vt:lpstr>Jenis Analisis Gender</vt:lpstr>
      <vt:lpstr>Model Harvard</vt:lpstr>
      <vt:lpstr>Tujuan Analisis Harvard</vt:lpstr>
      <vt:lpstr>Alat  Analisis Harvard 1: Profil Kegiatan</vt:lpstr>
      <vt:lpstr>Alat  Analisis Harvard 2: Akses dan Kontrol</vt:lpstr>
      <vt:lpstr>Alat  Analisis Harvard 3: Faktor-faktor Yang Memengaruhi</vt:lpstr>
      <vt:lpstr>Alat  Analisis Harvard 4: Ceklist untuk Analisis Siklus Proyek</vt:lpstr>
      <vt:lpstr>Model Moser</vt:lpstr>
      <vt:lpstr>Tujuan</vt:lpstr>
      <vt:lpstr> Alat 1 Identifikasi Peranan Gender </vt:lpstr>
      <vt:lpstr>Alat 2 :Penilaian Kebutuhan Gender</vt:lpstr>
      <vt:lpstr>PowerPoint Presentation</vt:lpstr>
      <vt:lpstr>Alat 6 :Pelibatan stakeholder </vt:lpstr>
      <vt:lpstr>Analisis  Gender Model SWOT (Strength, Weakness, Opportunity and Threat)</vt:lpstr>
      <vt:lpstr>Lanjutan</vt:lpstr>
      <vt:lpstr>Secara Lengkap Kerangka Analisis SWOT disusun sebagai berikut</vt:lpstr>
      <vt:lpstr>GAP</vt:lpstr>
      <vt:lpstr>PowerPoint Presentation</vt:lpstr>
      <vt:lpstr>PROBA (Problem Based Approach)</vt:lpstr>
      <vt:lpstr>Langkah-langkah yang harus dilakukan dalam Model PROBA </vt:lpstr>
      <vt:lpstr>Beberapa tahap dalam  Analisis Masalah Gender</vt:lpstr>
      <vt:lpstr>Identifikasi data terpilah</vt:lpstr>
      <vt:lpstr>Penetapan Masalah Kesenjangan </vt:lpstr>
      <vt:lpstr>Identifikasi Faktor Penyebab</vt:lpstr>
      <vt:lpstr> 2. Telaah Kebijakan /Program/Kegiatan Pembangunan </vt:lpstr>
      <vt:lpstr>Tahapan yang dilakukan </vt:lpstr>
      <vt:lpstr>3. Penetapan Kebijakan, Tujuan dan Program Pokok Baru yang Responsif Gender</vt:lpstr>
      <vt:lpstr> 4. Penyusunan Kegiatan Intervensi </vt:lpstr>
      <vt:lpstr>5. Rencana Pelaksanaan Monitoring dan Evaluasi </vt:lpstr>
      <vt:lpstr>Langkah-langkah Kerja PROBA</vt:lpstr>
      <vt:lpstr>Lanjutan</vt:lpstr>
      <vt:lpstr>PowerPoint Presentation</vt:lpstr>
      <vt:lpstr>Hal Penting Dalam Proba</vt:lpstr>
      <vt:lpstr>Contoh : Pendapatan Perempuan Rendah</vt:lpstr>
      <vt:lpstr>Solusi</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WIDYATMIKE</dc:creator>
  <cp:lastModifiedBy>ASUS</cp:lastModifiedBy>
  <cp:revision>39</cp:revision>
  <dcterms:modified xsi:type="dcterms:W3CDTF">2022-09-12T21:43:58Z</dcterms:modified>
</cp:coreProperties>
</file>