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8" r:id="rId6"/>
    <p:sldId id="261" r:id="rId7"/>
    <p:sldId id="262" r:id="rId8"/>
    <p:sldId id="263" r:id="rId9"/>
    <p:sldId id="269" r:id="rId10"/>
    <p:sldId id="264" r:id="rId11"/>
    <p:sldId id="265" r:id="rId12"/>
    <p:sldId id="266" r:id="rId13"/>
    <p:sldId id="267" r:id="rId14"/>
  </p:sldIdLst>
  <p:sldSz cx="18288000" cy="10287000"/>
  <p:notesSz cx="6858000" cy="9144000"/>
  <p:embeddedFontLst>
    <p:embeddedFont>
      <p:font typeface="Book Antiqua" pitchFamily="18" charset="0"/>
      <p:regular r:id="rId15"/>
      <p:bold r:id="rId16"/>
      <p:italic r:id="rId17"/>
      <p:boldItalic r:id="rId18"/>
    </p:embeddedFont>
    <p:embeddedFont>
      <p:font typeface="Open Sans" charset="0"/>
      <p:regular r:id="rId19"/>
      <p:bold r:id="rId20"/>
      <p:italic r:id="rId21"/>
      <p:boldItalic r:id="rId22"/>
    </p:embeddedFont>
    <p:embeddedFont>
      <p:font typeface="Poppins Bold" charset="0"/>
      <p:regular r:id="rId23"/>
    </p:embeddedFont>
    <p:embeddedFont>
      <p:font typeface="Calibri" pitchFamily="34" charset="0"/>
      <p:regular r:id="rId24"/>
      <p:bold r:id="rId25"/>
      <p:italic r:id="rId26"/>
      <p:boldItalic r:id="rId27"/>
    </p:embeddedFont>
    <p:embeddedFont>
      <p:font typeface="Rockwell" pitchFamily="18" charset="0"/>
      <p:regular r:id="rId28"/>
      <p:bold r:id="rId29"/>
      <p:italic r:id="rId30"/>
      <p:boldItalic r:id="rId31"/>
    </p:embeddedFont>
    <p:embeddedFont>
      <p:font typeface="Poppins Bold Italics" charset="0"/>
      <p:regular r:id="rId32"/>
    </p:embeddedFont>
    <p:embeddedFont>
      <p:font typeface="Bookman Old Style"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696"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3000"/>
          </a:blip>
          <a:srcRect l="3562" t="10793" r="3562" b="10793"/>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3226560" y="2405473"/>
            <a:ext cx="10895153" cy="6123479"/>
          </a:xfrm>
          <a:prstGeom prst="rect">
            <a:avLst/>
          </a:prstGeom>
        </p:spPr>
      </p:pic>
      <p:grpSp>
        <p:nvGrpSpPr>
          <p:cNvPr id="4" name="Group 4"/>
          <p:cNvGrpSpPr/>
          <p:nvPr/>
        </p:nvGrpSpPr>
        <p:grpSpPr>
          <a:xfrm>
            <a:off x="2835526" y="8701513"/>
            <a:ext cx="11677222" cy="1113574"/>
            <a:chOff x="0" y="0"/>
            <a:chExt cx="15569629" cy="1484765"/>
          </a:xfrm>
        </p:grpSpPr>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0"/>
              <a:ext cx="6629478" cy="148476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625413" y="0"/>
              <a:ext cx="6629478" cy="1484765"/>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40152" y="0"/>
              <a:ext cx="6629478" cy="1484765"/>
            </a:xfrm>
            <a:prstGeom prst="rect">
              <a:avLst/>
            </a:prstGeom>
          </p:spPr>
        </p:pic>
        <p:sp>
          <p:nvSpPr>
            <p:cNvPr id="8" name="TextBox 8"/>
            <p:cNvSpPr txBox="1"/>
            <p:nvPr/>
          </p:nvSpPr>
          <p:spPr>
            <a:xfrm>
              <a:off x="1326166" y="-57150"/>
              <a:ext cx="11921915" cy="1500768"/>
            </a:xfrm>
            <a:prstGeom prst="rect">
              <a:avLst/>
            </a:prstGeom>
          </p:spPr>
          <p:txBody>
            <a:bodyPr lIns="0" tIns="0" rIns="0" bIns="0" rtlCol="0" anchor="t">
              <a:spAutoFit/>
            </a:bodyPr>
            <a:lstStyle/>
            <a:p>
              <a:pPr algn="ctr">
                <a:lnSpc>
                  <a:spcPts val="4599"/>
                </a:lnSpc>
              </a:pPr>
              <a:r>
                <a:rPr lang="en-US" sz="3285">
                  <a:solidFill>
                    <a:srgbClr val="FFFFFF"/>
                  </a:solidFill>
                  <a:latin typeface="Open Sans"/>
                </a:rPr>
                <a:t>Unit Layanan Strategis (ULS2C)</a:t>
              </a:r>
            </a:p>
            <a:p>
              <a:pPr algn="ctr">
                <a:lnSpc>
                  <a:spcPts val="4599"/>
                </a:lnSpc>
              </a:pPr>
              <a:r>
                <a:rPr lang="en-US" sz="3285">
                  <a:solidFill>
                    <a:srgbClr val="FFFFFF"/>
                  </a:solidFill>
                  <a:latin typeface="Open Sans"/>
                </a:rPr>
                <a:t>Universitas Mulawarman</a:t>
              </a:r>
            </a:p>
          </p:txBody>
        </p:sp>
      </p:grpSp>
      <p:sp>
        <p:nvSpPr>
          <p:cNvPr id="9" name="TextBox 9"/>
          <p:cNvSpPr txBox="1"/>
          <p:nvPr/>
        </p:nvSpPr>
        <p:spPr>
          <a:xfrm>
            <a:off x="227955" y="420645"/>
            <a:ext cx="17832090" cy="1812266"/>
          </a:xfrm>
          <a:prstGeom prst="rect">
            <a:avLst/>
          </a:prstGeom>
        </p:spPr>
        <p:txBody>
          <a:bodyPr lIns="0" tIns="0" rIns="0" bIns="0" rtlCol="0" anchor="t">
            <a:spAutoFit/>
          </a:bodyPr>
          <a:lstStyle/>
          <a:p>
            <a:pPr algn="ctr">
              <a:lnSpc>
                <a:spcPts val="6948"/>
              </a:lnSpc>
            </a:pPr>
            <a:r>
              <a:rPr lang="en-US" sz="5938">
                <a:solidFill>
                  <a:srgbClr val="FFFFFF"/>
                </a:solidFill>
                <a:latin typeface="Poppins Bold"/>
              </a:rPr>
              <a:t>Kajian Pembentukan Taman BudayaTerpadu Kabupaten Mahakam Ulu Tahun 2022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347288" y="-855338"/>
            <a:ext cx="10287000" cy="11679586"/>
            <a:chOff x="0" y="0"/>
            <a:chExt cx="5068937" cy="5755136"/>
          </a:xfrm>
        </p:grpSpPr>
        <p:sp>
          <p:nvSpPr>
            <p:cNvPr id="3" name="Freeform 3"/>
            <p:cNvSpPr/>
            <p:nvPr/>
          </p:nvSpPr>
          <p:spPr>
            <a:xfrm>
              <a:off x="0" y="0"/>
              <a:ext cx="5068937" cy="5755136"/>
            </a:xfrm>
            <a:custGeom>
              <a:avLst/>
              <a:gdLst/>
              <a:ahLst/>
              <a:cxnLst/>
              <a:rect l="l" t="t" r="r" b="b"/>
              <a:pathLst>
                <a:path w="5068937" h="5755136">
                  <a:moveTo>
                    <a:pt x="4944476" y="5755136"/>
                  </a:moveTo>
                  <a:lnTo>
                    <a:pt x="124460" y="5755136"/>
                  </a:lnTo>
                  <a:cubicBezTo>
                    <a:pt x="55880" y="5755136"/>
                    <a:pt x="0" y="5699256"/>
                    <a:pt x="0" y="5630676"/>
                  </a:cubicBezTo>
                  <a:lnTo>
                    <a:pt x="0" y="124460"/>
                  </a:lnTo>
                  <a:cubicBezTo>
                    <a:pt x="0" y="55880"/>
                    <a:pt x="55880" y="0"/>
                    <a:pt x="124460" y="0"/>
                  </a:cubicBezTo>
                  <a:lnTo>
                    <a:pt x="4944477" y="0"/>
                  </a:lnTo>
                  <a:cubicBezTo>
                    <a:pt x="5013057" y="0"/>
                    <a:pt x="5068937" y="55880"/>
                    <a:pt x="5068937" y="124460"/>
                  </a:cubicBezTo>
                  <a:lnTo>
                    <a:pt x="5068937" y="5630676"/>
                  </a:lnTo>
                  <a:cubicBezTo>
                    <a:pt x="5068937" y="5699256"/>
                    <a:pt x="5013057" y="5755136"/>
                    <a:pt x="4944477" y="5755136"/>
                  </a:cubicBezTo>
                  <a:close/>
                </a:path>
              </a:pathLst>
            </a:custGeom>
            <a:solidFill>
              <a:srgbClr val="A6D95B"/>
            </a:solidFill>
          </p:spPr>
        </p:sp>
      </p:grpSp>
      <p:pic>
        <p:nvPicPr>
          <p:cNvPr id="4" name="Picture 4"/>
          <p:cNvPicPr>
            <a:picLocks noChangeAspect="1"/>
          </p:cNvPicPr>
          <p:nvPr/>
        </p:nvPicPr>
        <p:blipFill>
          <a:blip r:embed="rId2"/>
          <a:srcRect/>
          <a:stretch>
            <a:fillRect/>
          </a:stretch>
        </p:blipFill>
        <p:spPr>
          <a:xfrm>
            <a:off x="11700634" y="1717926"/>
            <a:ext cx="5946810" cy="6935410"/>
          </a:xfrm>
          <a:prstGeom prst="rect">
            <a:avLst/>
          </a:prstGeom>
        </p:spPr>
      </p:pic>
      <p:sp>
        <p:nvSpPr>
          <p:cNvPr id="5" name="TextBox 5"/>
          <p:cNvSpPr txBox="1"/>
          <p:nvPr/>
        </p:nvSpPr>
        <p:spPr>
          <a:xfrm>
            <a:off x="636402" y="188695"/>
            <a:ext cx="9272492" cy="2194827"/>
          </a:xfrm>
          <a:prstGeom prst="rect">
            <a:avLst/>
          </a:prstGeom>
        </p:spPr>
        <p:txBody>
          <a:bodyPr lIns="0" tIns="0" rIns="0" bIns="0" rtlCol="0" anchor="t">
            <a:spAutoFit/>
          </a:bodyPr>
          <a:lstStyle/>
          <a:p>
            <a:pPr algn="ctr">
              <a:lnSpc>
                <a:spcPts val="5581"/>
              </a:lnSpc>
            </a:pPr>
            <a:r>
              <a:rPr lang="en-US" sz="5366">
                <a:solidFill>
                  <a:srgbClr val="2D3240"/>
                </a:solidFill>
                <a:latin typeface="Poppins Bold"/>
              </a:rPr>
              <a:t>Pengelola Taman Budaya Terpadu Kabupaten Mahakam Ulu</a:t>
            </a:r>
          </a:p>
        </p:txBody>
      </p:sp>
      <p:sp>
        <p:nvSpPr>
          <p:cNvPr id="6" name="TextBox 6"/>
          <p:cNvSpPr txBox="1"/>
          <p:nvPr/>
        </p:nvSpPr>
        <p:spPr>
          <a:xfrm>
            <a:off x="344825" y="3332526"/>
            <a:ext cx="9855647" cy="6107331"/>
          </a:xfrm>
          <a:prstGeom prst="rect">
            <a:avLst/>
          </a:prstGeom>
        </p:spPr>
        <p:txBody>
          <a:bodyPr lIns="0" tIns="0" rIns="0" bIns="0" rtlCol="0" anchor="t">
            <a:spAutoFit/>
          </a:bodyPr>
          <a:lstStyle/>
          <a:p>
            <a:pPr algn="just">
              <a:lnSpc>
                <a:spcPts val="4424"/>
              </a:lnSpc>
            </a:pPr>
            <a:r>
              <a:rPr lang="en-US" sz="3160">
                <a:solidFill>
                  <a:srgbClr val="2D3240"/>
                </a:solidFill>
                <a:latin typeface="Open Sans"/>
              </a:rPr>
              <a:t>Penyelenggara atau pengelola taman budaya secara substansi di bawah kewenangan Dinas Pendidikan dan Kebudayaan Kabupaten Mahakam Ulu. Oleh karena itu, perlu dibentuk sejenis Unit Pelaksana Teknis Daerah yang berpedoman pada Peraturan Menteri Dalam Negeri Nomor 12 Tahun 2017 tentang Pedoman Pembentukan dan Klasifikasi Cabang Dinas dan Unit Pelaksana Teknis Daerah (UPTD) untuk menyelenggarakan atau mengelola taman budaya terpadu di Kabupaten Mahakam Ulu.</a:t>
            </a:r>
          </a:p>
          <a:p>
            <a:pPr algn="just">
              <a:lnSpc>
                <a:spcPts val="4424"/>
              </a:lnSpc>
              <a:spcBef>
                <a:spcPct val="0"/>
              </a:spcBef>
            </a:pPr>
            <a:endParaRPr lang="en-US" sz="3160">
              <a:solidFill>
                <a:srgbClr val="2D3240"/>
              </a:solidFill>
              <a:latin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233878"/>
            <a:ext cx="6897636" cy="6737985"/>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46450"/>
              </a:stretch>
            </a:blipFill>
          </p:spPr>
        </p:sp>
      </p:grpSp>
      <p:grpSp>
        <p:nvGrpSpPr>
          <p:cNvPr id="4" name="Group 4"/>
          <p:cNvGrpSpPr/>
          <p:nvPr/>
        </p:nvGrpSpPr>
        <p:grpSpPr>
          <a:xfrm>
            <a:off x="5860151" y="0"/>
            <a:ext cx="1423029" cy="142302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758C"/>
            </a:solidFill>
          </p:spPr>
        </p:sp>
      </p:grpSp>
      <p:sp>
        <p:nvSpPr>
          <p:cNvPr id="6" name="TextBox 6"/>
          <p:cNvSpPr txBox="1"/>
          <p:nvPr/>
        </p:nvSpPr>
        <p:spPr>
          <a:xfrm>
            <a:off x="7889656" y="348186"/>
            <a:ext cx="9861779" cy="2380627"/>
          </a:xfrm>
          <a:prstGeom prst="rect">
            <a:avLst/>
          </a:prstGeom>
        </p:spPr>
        <p:txBody>
          <a:bodyPr lIns="0" tIns="0" rIns="0" bIns="0" rtlCol="0" anchor="t">
            <a:spAutoFit/>
          </a:bodyPr>
          <a:lstStyle/>
          <a:p>
            <a:pPr marL="0" lvl="0" indent="0" algn="l">
              <a:lnSpc>
                <a:spcPts val="9303"/>
              </a:lnSpc>
              <a:spcBef>
                <a:spcPct val="0"/>
              </a:spcBef>
            </a:pPr>
            <a:r>
              <a:rPr lang="en-US" sz="6645">
                <a:solidFill>
                  <a:srgbClr val="2D3240"/>
                </a:solidFill>
                <a:latin typeface="Poppins Bold"/>
              </a:rPr>
              <a:t>Taman Budaya Dalam Perspektif Ekonomi</a:t>
            </a:r>
          </a:p>
        </p:txBody>
      </p:sp>
      <p:sp>
        <p:nvSpPr>
          <p:cNvPr id="7" name="TextBox 7"/>
          <p:cNvSpPr txBox="1"/>
          <p:nvPr/>
        </p:nvSpPr>
        <p:spPr>
          <a:xfrm>
            <a:off x="7283180" y="3290996"/>
            <a:ext cx="10602432" cy="3412874"/>
          </a:xfrm>
          <a:prstGeom prst="rect">
            <a:avLst/>
          </a:prstGeom>
        </p:spPr>
        <p:txBody>
          <a:bodyPr lIns="0" tIns="0" rIns="0" bIns="0" rtlCol="0" anchor="t">
            <a:spAutoFit/>
          </a:bodyPr>
          <a:lstStyle/>
          <a:p>
            <a:pPr>
              <a:lnSpc>
                <a:spcPts val="3952"/>
              </a:lnSpc>
              <a:spcBef>
                <a:spcPct val="0"/>
              </a:spcBef>
            </a:pPr>
            <a:r>
              <a:rPr lang="en-US" sz="2823">
                <a:solidFill>
                  <a:srgbClr val="2D3240"/>
                </a:solidFill>
                <a:latin typeface="Open Sans"/>
              </a:rPr>
              <a:t>Dari perspektif ekonomi, salah satu upaya dalam memberikan manfaat ekonomi bagi masyarakat melalui pengembangan kebudayaan adalah pembentukan taman budaya. Taman budaya dapat berperan sebagai wadah pengembangan potensi dan kearifan lokal yang menjadi nafas kehidupan masyarakat, serta menjadi solusi alternatif yang dapat mendorong perkembangan ekonomi daerah.</a:t>
            </a:r>
          </a:p>
        </p:txBody>
      </p:sp>
      <p:sp>
        <p:nvSpPr>
          <p:cNvPr id="8" name="TextBox 8"/>
          <p:cNvSpPr txBox="1"/>
          <p:nvPr/>
        </p:nvSpPr>
        <p:spPr>
          <a:xfrm>
            <a:off x="229167" y="7256528"/>
            <a:ext cx="17963583" cy="2846054"/>
          </a:xfrm>
          <a:prstGeom prst="rect">
            <a:avLst/>
          </a:prstGeom>
        </p:spPr>
        <p:txBody>
          <a:bodyPr lIns="0" tIns="0" rIns="0" bIns="0" rtlCol="0" anchor="t">
            <a:spAutoFit/>
          </a:bodyPr>
          <a:lstStyle/>
          <a:p>
            <a:pPr algn="just">
              <a:lnSpc>
                <a:spcPts val="3780"/>
              </a:lnSpc>
              <a:spcBef>
                <a:spcPct val="0"/>
              </a:spcBef>
            </a:pPr>
            <a:r>
              <a:rPr lang="en-US" sz="2700">
                <a:solidFill>
                  <a:srgbClr val="2D3240"/>
                </a:solidFill>
                <a:latin typeface="Open Sans"/>
              </a:rPr>
              <a:t>Pada sisi pembangunan inklusif sebagai dampak dari pembentukan taman budaya terpadu terdapat 2 elemen yang diidentifikasi yaitu pertumbuhan dan perkembangan ekonomi, dan perluasan akses dan kesempatan berusaha bagi masyarakat Mahakam Ulu. Aktivitas kebudayaan yang ditimbulkan dari keberadaan taman budaya terpadu akan mendorong peningkatan kegiatan ekonomi di sektor riil. Sebagai efeknya maka akan terjadi perputaran barang dan jasa di masyarakat, baik antar penduduk di dalam wilayah itu sendiri maupun interaksi dengan penduduk di luar wilayah kabupaten.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22359" y="289337"/>
            <a:ext cx="9643283" cy="1568994"/>
          </a:xfrm>
          <a:prstGeom prst="rect">
            <a:avLst/>
          </a:prstGeom>
        </p:spPr>
        <p:txBody>
          <a:bodyPr lIns="0" tIns="0" rIns="0" bIns="0" rtlCol="0" anchor="t">
            <a:spAutoFit/>
          </a:bodyPr>
          <a:lstStyle/>
          <a:p>
            <a:pPr algn="ctr">
              <a:lnSpc>
                <a:spcPts val="12163"/>
              </a:lnSpc>
              <a:spcBef>
                <a:spcPct val="0"/>
              </a:spcBef>
            </a:pPr>
            <a:r>
              <a:rPr lang="en-US" sz="8688">
                <a:solidFill>
                  <a:srgbClr val="2D3240"/>
                </a:solidFill>
                <a:latin typeface="Poppins Bold"/>
              </a:rPr>
              <a:t>REKOMENDASI</a:t>
            </a:r>
          </a:p>
        </p:txBody>
      </p:sp>
      <p:sp>
        <p:nvSpPr>
          <p:cNvPr id="3" name="TextBox 3"/>
          <p:cNvSpPr txBox="1"/>
          <p:nvPr/>
        </p:nvSpPr>
        <p:spPr>
          <a:xfrm>
            <a:off x="564040" y="2366684"/>
            <a:ext cx="17159921" cy="6162008"/>
          </a:xfrm>
          <a:prstGeom prst="rect">
            <a:avLst/>
          </a:prstGeom>
        </p:spPr>
        <p:txBody>
          <a:bodyPr lIns="0" tIns="0" rIns="0" bIns="0" rtlCol="0" anchor="t">
            <a:spAutoFit/>
          </a:bodyPr>
          <a:lstStyle/>
          <a:p>
            <a:pPr marL="627716" lvl="1" indent="-313858" algn="just">
              <a:lnSpc>
                <a:spcPts val="4361"/>
              </a:lnSpc>
              <a:buFont typeface="Arial"/>
              <a:buChar char="•"/>
            </a:pPr>
            <a:r>
              <a:rPr lang="en-US" sz="2907" dirty="0" err="1">
                <a:solidFill>
                  <a:srgbClr val="2D3240"/>
                </a:solidFill>
                <a:latin typeface="Open Sans"/>
              </a:rPr>
              <a:t>Pembentukan</a:t>
            </a:r>
            <a:r>
              <a:rPr lang="en-US" sz="2907" dirty="0">
                <a:solidFill>
                  <a:srgbClr val="2D3240"/>
                </a:solidFill>
                <a:latin typeface="Open Sans"/>
              </a:rPr>
              <a:t> Taman </a:t>
            </a:r>
            <a:r>
              <a:rPr lang="en-US" sz="2907" dirty="0" err="1">
                <a:solidFill>
                  <a:srgbClr val="2D3240"/>
                </a:solidFill>
                <a:latin typeface="Open Sans"/>
              </a:rPr>
              <a:t>Budaya</a:t>
            </a:r>
            <a:r>
              <a:rPr lang="en-US" sz="2907" dirty="0">
                <a:solidFill>
                  <a:srgbClr val="2D3240"/>
                </a:solidFill>
                <a:latin typeface="Open Sans"/>
              </a:rPr>
              <a:t> </a:t>
            </a:r>
            <a:r>
              <a:rPr lang="en-US" sz="2907" dirty="0" err="1">
                <a:solidFill>
                  <a:srgbClr val="2D3240"/>
                </a:solidFill>
                <a:latin typeface="Open Sans"/>
              </a:rPr>
              <a:t>Terpadu</a:t>
            </a:r>
            <a:r>
              <a:rPr lang="en-US" sz="2907" dirty="0">
                <a:solidFill>
                  <a:srgbClr val="2D3240"/>
                </a:solidFill>
                <a:latin typeface="Open Sans"/>
              </a:rPr>
              <a:t> </a:t>
            </a:r>
            <a:r>
              <a:rPr lang="en-US" sz="2907" dirty="0" err="1">
                <a:solidFill>
                  <a:srgbClr val="2D3240"/>
                </a:solidFill>
                <a:latin typeface="Open Sans"/>
              </a:rPr>
              <a:t>Kabupaten</a:t>
            </a:r>
            <a:r>
              <a:rPr lang="en-US" sz="2907" dirty="0">
                <a:solidFill>
                  <a:srgbClr val="2D3240"/>
                </a:solidFill>
                <a:latin typeface="Open Sans"/>
              </a:rPr>
              <a:t> Mahakam Ulu </a:t>
            </a:r>
            <a:r>
              <a:rPr lang="en-US" sz="2907" dirty="0" err="1">
                <a:solidFill>
                  <a:srgbClr val="2D3240"/>
                </a:solidFill>
                <a:latin typeface="Open Sans"/>
              </a:rPr>
              <a:t>ini</a:t>
            </a:r>
            <a:r>
              <a:rPr lang="en-US" sz="2907" dirty="0">
                <a:solidFill>
                  <a:srgbClr val="2D3240"/>
                </a:solidFill>
                <a:latin typeface="Open Sans"/>
              </a:rPr>
              <a:t> </a:t>
            </a:r>
            <a:r>
              <a:rPr lang="en-US" sz="2907" dirty="0" err="1">
                <a:solidFill>
                  <a:srgbClr val="2D3240"/>
                </a:solidFill>
                <a:latin typeface="Open Sans"/>
              </a:rPr>
              <a:t>merupakan</a:t>
            </a:r>
            <a:r>
              <a:rPr lang="en-US" sz="2907" dirty="0">
                <a:solidFill>
                  <a:srgbClr val="2D3240"/>
                </a:solidFill>
                <a:latin typeface="Open Sans"/>
              </a:rPr>
              <a:t> </a:t>
            </a:r>
            <a:r>
              <a:rPr lang="en-US" sz="2907" dirty="0" err="1">
                <a:solidFill>
                  <a:srgbClr val="2D3240"/>
                </a:solidFill>
                <a:latin typeface="Open Sans"/>
              </a:rPr>
              <a:t>rencana</a:t>
            </a:r>
            <a:r>
              <a:rPr lang="en-US" sz="2907" dirty="0">
                <a:solidFill>
                  <a:srgbClr val="2D3240"/>
                </a:solidFill>
                <a:latin typeface="Open Sans"/>
              </a:rPr>
              <a:t> yang </a:t>
            </a:r>
            <a:r>
              <a:rPr lang="en-US" sz="2907" dirty="0" err="1">
                <a:solidFill>
                  <a:srgbClr val="2D3240"/>
                </a:solidFill>
                <a:latin typeface="Open Sans"/>
              </a:rPr>
              <a:t>sudah</a:t>
            </a:r>
            <a:r>
              <a:rPr lang="en-US" sz="2907" dirty="0">
                <a:solidFill>
                  <a:srgbClr val="2D3240"/>
                </a:solidFill>
                <a:latin typeface="Open Sans"/>
              </a:rPr>
              <a:t> </a:t>
            </a:r>
            <a:r>
              <a:rPr lang="en-US" sz="2907" dirty="0" err="1">
                <a:solidFill>
                  <a:srgbClr val="2D3240"/>
                </a:solidFill>
                <a:latin typeface="Open Sans"/>
              </a:rPr>
              <a:t>cukup</a:t>
            </a:r>
            <a:r>
              <a:rPr lang="en-US" sz="2907" dirty="0">
                <a:solidFill>
                  <a:srgbClr val="2D3240"/>
                </a:solidFill>
                <a:latin typeface="Open Sans"/>
              </a:rPr>
              <a:t> lama </a:t>
            </a:r>
            <a:r>
              <a:rPr lang="en-US" sz="2907" dirty="0" err="1">
                <a:solidFill>
                  <a:srgbClr val="2D3240"/>
                </a:solidFill>
                <a:latin typeface="Open Sans"/>
              </a:rPr>
              <a:t>digagas</a:t>
            </a:r>
            <a:r>
              <a:rPr lang="en-US" sz="2907" dirty="0">
                <a:solidFill>
                  <a:srgbClr val="2D3240"/>
                </a:solidFill>
                <a:latin typeface="Open Sans"/>
              </a:rPr>
              <a:t> </a:t>
            </a:r>
            <a:r>
              <a:rPr lang="en-US" sz="2907" dirty="0" err="1">
                <a:solidFill>
                  <a:srgbClr val="2D3240"/>
                </a:solidFill>
                <a:latin typeface="Open Sans"/>
              </a:rPr>
              <a:t>namun</a:t>
            </a:r>
            <a:r>
              <a:rPr lang="en-US" sz="2907" dirty="0">
                <a:solidFill>
                  <a:srgbClr val="2D3240"/>
                </a:solidFill>
                <a:latin typeface="Open Sans"/>
              </a:rPr>
              <a:t> </a:t>
            </a:r>
            <a:r>
              <a:rPr lang="en-US" sz="2907" dirty="0" err="1">
                <a:solidFill>
                  <a:srgbClr val="2D3240"/>
                </a:solidFill>
                <a:latin typeface="Open Sans"/>
              </a:rPr>
              <a:t>belum</a:t>
            </a:r>
            <a:r>
              <a:rPr lang="en-US" sz="2907" dirty="0">
                <a:solidFill>
                  <a:srgbClr val="2D3240"/>
                </a:solidFill>
                <a:latin typeface="Open Sans"/>
              </a:rPr>
              <a:t> juga </a:t>
            </a:r>
            <a:r>
              <a:rPr lang="en-US" sz="2907" dirty="0" err="1">
                <a:solidFill>
                  <a:srgbClr val="2D3240"/>
                </a:solidFill>
                <a:latin typeface="Open Sans"/>
              </a:rPr>
              <a:t>terwujud</a:t>
            </a:r>
            <a:r>
              <a:rPr lang="en-US" sz="2907" dirty="0">
                <a:solidFill>
                  <a:srgbClr val="2D3240"/>
                </a:solidFill>
                <a:latin typeface="Open Sans"/>
              </a:rPr>
              <a:t>. Oleh </a:t>
            </a:r>
            <a:r>
              <a:rPr lang="en-US" sz="2907" dirty="0" err="1">
                <a:solidFill>
                  <a:srgbClr val="2D3240"/>
                </a:solidFill>
                <a:latin typeface="Open Sans"/>
              </a:rPr>
              <a:t>sebab</a:t>
            </a:r>
            <a:r>
              <a:rPr lang="en-US" sz="2907" dirty="0">
                <a:solidFill>
                  <a:srgbClr val="2D3240"/>
                </a:solidFill>
                <a:latin typeface="Open Sans"/>
              </a:rPr>
              <a:t> </a:t>
            </a:r>
            <a:r>
              <a:rPr lang="en-US" sz="2907" dirty="0" err="1">
                <a:solidFill>
                  <a:srgbClr val="2D3240"/>
                </a:solidFill>
                <a:latin typeface="Open Sans"/>
              </a:rPr>
              <a:t>itu</a:t>
            </a:r>
            <a:r>
              <a:rPr lang="en-US" sz="2907" dirty="0">
                <a:solidFill>
                  <a:srgbClr val="2D3240"/>
                </a:solidFill>
                <a:latin typeface="Open Sans"/>
              </a:rPr>
              <a:t>, </a:t>
            </a:r>
            <a:r>
              <a:rPr lang="en-US" sz="2907" dirty="0" err="1">
                <a:solidFill>
                  <a:srgbClr val="2D3240"/>
                </a:solidFill>
                <a:latin typeface="Open Sans"/>
              </a:rPr>
              <a:t>Pemerintah</a:t>
            </a:r>
            <a:r>
              <a:rPr lang="en-US" sz="2907" dirty="0">
                <a:solidFill>
                  <a:srgbClr val="2D3240"/>
                </a:solidFill>
                <a:latin typeface="Open Sans"/>
              </a:rPr>
              <a:t> </a:t>
            </a:r>
            <a:r>
              <a:rPr lang="en-US" sz="2907" dirty="0" err="1">
                <a:solidFill>
                  <a:srgbClr val="2D3240"/>
                </a:solidFill>
                <a:latin typeface="Open Sans"/>
              </a:rPr>
              <a:t>Kabupaten</a:t>
            </a:r>
            <a:r>
              <a:rPr lang="en-US" sz="2907" dirty="0">
                <a:solidFill>
                  <a:srgbClr val="2D3240"/>
                </a:solidFill>
                <a:latin typeface="Open Sans"/>
              </a:rPr>
              <a:t> Mahakam Ulu </a:t>
            </a:r>
            <a:r>
              <a:rPr lang="en-US" sz="2907" dirty="0" err="1">
                <a:solidFill>
                  <a:srgbClr val="2D3240"/>
                </a:solidFill>
                <a:latin typeface="Open Sans"/>
              </a:rPr>
              <a:t>perlu</a:t>
            </a:r>
            <a:r>
              <a:rPr lang="en-US" sz="2907" dirty="0">
                <a:solidFill>
                  <a:srgbClr val="2D3240"/>
                </a:solidFill>
                <a:latin typeface="Open Sans"/>
              </a:rPr>
              <a:t> </a:t>
            </a:r>
            <a:r>
              <a:rPr lang="en-US" sz="2907" dirty="0" err="1">
                <a:solidFill>
                  <a:srgbClr val="2D3240"/>
                </a:solidFill>
                <a:latin typeface="Open Sans"/>
              </a:rPr>
              <a:t>untuk</a:t>
            </a:r>
            <a:r>
              <a:rPr lang="en-US" sz="2907" dirty="0">
                <a:solidFill>
                  <a:srgbClr val="2D3240"/>
                </a:solidFill>
                <a:latin typeface="Open Sans"/>
              </a:rPr>
              <a:t> </a:t>
            </a:r>
            <a:r>
              <a:rPr lang="en-US" sz="2907" dirty="0" err="1">
                <a:solidFill>
                  <a:srgbClr val="2D3240"/>
                </a:solidFill>
                <a:latin typeface="Open Sans"/>
              </a:rPr>
              <a:t>mengawal</a:t>
            </a:r>
            <a:r>
              <a:rPr lang="en-US" sz="2907" dirty="0">
                <a:solidFill>
                  <a:srgbClr val="2D3240"/>
                </a:solidFill>
                <a:latin typeface="Open Sans"/>
              </a:rPr>
              <a:t> </a:t>
            </a:r>
            <a:r>
              <a:rPr lang="en-US" sz="2907" dirty="0" err="1">
                <a:solidFill>
                  <a:srgbClr val="2D3240"/>
                </a:solidFill>
                <a:latin typeface="Open Sans"/>
              </a:rPr>
              <a:t>pembentukan</a:t>
            </a:r>
            <a:r>
              <a:rPr lang="en-US" sz="2907" dirty="0">
                <a:solidFill>
                  <a:srgbClr val="2D3240"/>
                </a:solidFill>
                <a:latin typeface="Open Sans"/>
              </a:rPr>
              <a:t> Taman </a:t>
            </a:r>
            <a:r>
              <a:rPr lang="en-US" sz="2907" dirty="0" err="1">
                <a:solidFill>
                  <a:srgbClr val="2D3240"/>
                </a:solidFill>
                <a:latin typeface="Open Sans"/>
              </a:rPr>
              <a:t>Budaya</a:t>
            </a:r>
            <a:r>
              <a:rPr lang="en-US" sz="2907" dirty="0">
                <a:solidFill>
                  <a:srgbClr val="2D3240"/>
                </a:solidFill>
                <a:latin typeface="Open Sans"/>
              </a:rPr>
              <a:t> </a:t>
            </a:r>
            <a:r>
              <a:rPr lang="en-US" sz="2907" dirty="0" err="1">
                <a:solidFill>
                  <a:srgbClr val="2D3240"/>
                </a:solidFill>
                <a:latin typeface="Open Sans"/>
              </a:rPr>
              <a:t>Terpadu</a:t>
            </a:r>
            <a:r>
              <a:rPr lang="en-US" sz="2907" dirty="0">
                <a:solidFill>
                  <a:srgbClr val="2D3240"/>
                </a:solidFill>
                <a:latin typeface="Open Sans"/>
              </a:rPr>
              <a:t> kali </a:t>
            </a:r>
            <a:r>
              <a:rPr lang="en-US" sz="2907" dirty="0" err="1">
                <a:solidFill>
                  <a:srgbClr val="2D3240"/>
                </a:solidFill>
                <a:latin typeface="Open Sans"/>
              </a:rPr>
              <a:t>ini</a:t>
            </a:r>
            <a:r>
              <a:rPr lang="en-US" sz="2907" dirty="0">
                <a:solidFill>
                  <a:srgbClr val="2D3240"/>
                </a:solidFill>
                <a:latin typeface="Open Sans"/>
              </a:rPr>
              <a:t> </a:t>
            </a:r>
            <a:r>
              <a:rPr lang="en-US" sz="2907" dirty="0" err="1">
                <a:solidFill>
                  <a:srgbClr val="2D3240"/>
                </a:solidFill>
                <a:latin typeface="Open Sans"/>
              </a:rPr>
              <a:t>dengan</a:t>
            </a:r>
            <a:r>
              <a:rPr lang="en-US" sz="2907" dirty="0">
                <a:solidFill>
                  <a:srgbClr val="2D3240"/>
                </a:solidFill>
                <a:latin typeface="Open Sans"/>
              </a:rPr>
              <a:t> </a:t>
            </a:r>
            <a:r>
              <a:rPr lang="en-US" sz="2907" dirty="0" err="1">
                <a:solidFill>
                  <a:srgbClr val="2D3240"/>
                </a:solidFill>
                <a:latin typeface="Open Sans"/>
              </a:rPr>
              <a:t>lebih</a:t>
            </a:r>
            <a:r>
              <a:rPr lang="en-US" sz="2907" dirty="0">
                <a:solidFill>
                  <a:srgbClr val="2D3240"/>
                </a:solidFill>
                <a:latin typeface="Open Sans"/>
              </a:rPr>
              <a:t> </a:t>
            </a:r>
            <a:r>
              <a:rPr lang="en-US" sz="2907" dirty="0" err="1">
                <a:solidFill>
                  <a:srgbClr val="2D3240"/>
                </a:solidFill>
                <a:latin typeface="Open Sans"/>
              </a:rPr>
              <a:t>fokus</a:t>
            </a:r>
            <a:r>
              <a:rPr lang="en-US" sz="2907" dirty="0">
                <a:solidFill>
                  <a:srgbClr val="2D3240"/>
                </a:solidFill>
                <a:latin typeface="Open Sans"/>
              </a:rPr>
              <a:t> agar </a:t>
            </a:r>
            <a:r>
              <a:rPr lang="en-US" sz="2907" dirty="0" err="1">
                <a:solidFill>
                  <a:srgbClr val="2D3240"/>
                </a:solidFill>
                <a:latin typeface="Open Sans"/>
              </a:rPr>
              <a:t>pelaksanaan</a:t>
            </a:r>
            <a:r>
              <a:rPr lang="en-US" sz="2907" dirty="0">
                <a:solidFill>
                  <a:srgbClr val="2D3240"/>
                </a:solidFill>
                <a:latin typeface="Open Sans"/>
              </a:rPr>
              <a:t> </a:t>
            </a:r>
            <a:r>
              <a:rPr lang="en-US" sz="2907" dirty="0" err="1">
                <a:solidFill>
                  <a:srgbClr val="2D3240"/>
                </a:solidFill>
                <a:latin typeface="Open Sans"/>
              </a:rPr>
              <a:t>pembangunan</a:t>
            </a:r>
            <a:r>
              <a:rPr lang="en-US" sz="2907" dirty="0">
                <a:solidFill>
                  <a:srgbClr val="2D3240"/>
                </a:solidFill>
                <a:latin typeface="Open Sans"/>
              </a:rPr>
              <a:t> Taman </a:t>
            </a:r>
            <a:r>
              <a:rPr lang="en-US" sz="2907" dirty="0" err="1">
                <a:solidFill>
                  <a:srgbClr val="2D3240"/>
                </a:solidFill>
                <a:latin typeface="Open Sans"/>
              </a:rPr>
              <a:t>Budaya</a:t>
            </a:r>
            <a:r>
              <a:rPr lang="en-US" sz="2907" dirty="0">
                <a:solidFill>
                  <a:srgbClr val="2D3240"/>
                </a:solidFill>
                <a:latin typeface="Open Sans"/>
              </a:rPr>
              <a:t> </a:t>
            </a:r>
            <a:r>
              <a:rPr lang="en-US" sz="2907" dirty="0" err="1">
                <a:solidFill>
                  <a:srgbClr val="2D3240"/>
                </a:solidFill>
                <a:latin typeface="Open Sans"/>
              </a:rPr>
              <a:t>Terpadu</a:t>
            </a:r>
            <a:r>
              <a:rPr lang="en-US" sz="2907" dirty="0">
                <a:solidFill>
                  <a:srgbClr val="2D3240"/>
                </a:solidFill>
                <a:latin typeface="Open Sans"/>
              </a:rPr>
              <a:t> </a:t>
            </a:r>
            <a:r>
              <a:rPr lang="en-US" sz="2907" dirty="0" err="1">
                <a:solidFill>
                  <a:srgbClr val="2D3240"/>
                </a:solidFill>
                <a:latin typeface="Open Sans"/>
              </a:rPr>
              <a:t>ini</a:t>
            </a:r>
            <a:r>
              <a:rPr lang="en-US" sz="2907" dirty="0">
                <a:solidFill>
                  <a:srgbClr val="2D3240"/>
                </a:solidFill>
                <a:latin typeface="Open Sans"/>
              </a:rPr>
              <a:t> </a:t>
            </a:r>
            <a:r>
              <a:rPr lang="en-US" sz="2907" dirty="0" err="1">
                <a:solidFill>
                  <a:srgbClr val="2D3240"/>
                </a:solidFill>
                <a:latin typeface="Open Sans"/>
              </a:rPr>
              <a:t>tidak</a:t>
            </a:r>
            <a:r>
              <a:rPr lang="en-US" sz="2907" dirty="0">
                <a:solidFill>
                  <a:srgbClr val="2D3240"/>
                </a:solidFill>
                <a:latin typeface="Open Sans"/>
              </a:rPr>
              <a:t> </a:t>
            </a:r>
            <a:r>
              <a:rPr lang="en-US" sz="2907" dirty="0" err="1">
                <a:solidFill>
                  <a:srgbClr val="2D3240"/>
                </a:solidFill>
                <a:latin typeface="Open Sans"/>
              </a:rPr>
              <a:t>mengalami</a:t>
            </a:r>
            <a:r>
              <a:rPr lang="en-US" sz="2907" dirty="0">
                <a:solidFill>
                  <a:srgbClr val="2D3240"/>
                </a:solidFill>
                <a:latin typeface="Open Sans"/>
              </a:rPr>
              <a:t> </a:t>
            </a:r>
            <a:r>
              <a:rPr lang="en-US" sz="2907" dirty="0" err="1">
                <a:solidFill>
                  <a:srgbClr val="2D3240"/>
                </a:solidFill>
                <a:latin typeface="Open Sans"/>
              </a:rPr>
              <a:t>hambatan</a:t>
            </a:r>
            <a:r>
              <a:rPr lang="en-US" sz="2907" dirty="0">
                <a:solidFill>
                  <a:srgbClr val="2D3240"/>
                </a:solidFill>
                <a:latin typeface="Open Sans"/>
              </a:rPr>
              <a:t> </a:t>
            </a:r>
            <a:r>
              <a:rPr lang="en-US" sz="2907" dirty="0" err="1">
                <a:solidFill>
                  <a:srgbClr val="2D3240"/>
                </a:solidFill>
                <a:latin typeface="Open Sans"/>
              </a:rPr>
              <a:t>lagi</a:t>
            </a:r>
            <a:r>
              <a:rPr lang="en-US" sz="2907" dirty="0">
                <a:solidFill>
                  <a:srgbClr val="2D3240"/>
                </a:solidFill>
                <a:latin typeface="Open Sans"/>
              </a:rPr>
              <a:t>.</a:t>
            </a:r>
          </a:p>
          <a:p>
            <a:pPr marL="627716" lvl="1" indent="-313858" algn="just">
              <a:lnSpc>
                <a:spcPts val="4361"/>
              </a:lnSpc>
              <a:buFont typeface="Arial"/>
              <a:buChar char="•"/>
            </a:pPr>
            <a:r>
              <a:rPr lang="en-US" sz="2907" dirty="0">
                <a:solidFill>
                  <a:srgbClr val="2D3240"/>
                </a:solidFill>
                <a:latin typeface="Open Sans"/>
              </a:rPr>
              <a:t>Dari </a:t>
            </a:r>
            <a:r>
              <a:rPr lang="en-US" sz="2907" dirty="0" err="1">
                <a:solidFill>
                  <a:srgbClr val="2D3240"/>
                </a:solidFill>
                <a:latin typeface="Open Sans"/>
              </a:rPr>
              <a:t>hasil</a:t>
            </a:r>
            <a:r>
              <a:rPr lang="en-US" sz="2907" dirty="0">
                <a:solidFill>
                  <a:srgbClr val="2D3240"/>
                </a:solidFill>
                <a:latin typeface="Open Sans"/>
              </a:rPr>
              <a:t> </a:t>
            </a:r>
            <a:r>
              <a:rPr lang="en-US" sz="2907" dirty="0" err="1">
                <a:solidFill>
                  <a:srgbClr val="2D3240"/>
                </a:solidFill>
                <a:latin typeface="Open Sans"/>
              </a:rPr>
              <a:t>penyerapan</a:t>
            </a:r>
            <a:r>
              <a:rPr lang="en-US" sz="2907" dirty="0">
                <a:solidFill>
                  <a:srgbClr val="2D3240"/>
                </a:solidFill>
                <a:latin typeface="Open Sans"/>
              </a:rPr>
              <a:t> </a:t>
            </a:r>
            <a:r>
              <a:rPr lang="en-US" sz="2907" dirty="0" err="1">
                <a:solidFill>
                  <a:srgbClr val="2D3240"/>
                </a:solidFill>
                <a:latin typeface="Open Sans"/>
              </a:rPr>
              <a:t>aspirasi</a:t>
            </a:r>
            <a:r>
              <a:rPr lang="en-US" sz="2907" dirty="0">
                <a:solidFill>
                  <a:srgbClr val="2D3240"/>
                </a:solidFill>
                <a:latin typeface="Open Sans"/>
              </a:rPr>
              <a:t> </a:t>
            </a:r>
            <a:r>
              <a:rPr lang="en-US" sz="2907" dirty="0" err="1">
                <a:solidFill>
                  <a:srgbClr val="2D3240"/>
                </a:solidFill>
                <a:latin typeface="Open Sans"/>
              </a:rPr>
              <a:t>dapat</a:t>
            </a:r>
            <a:r>
              <a:rPr lang="en-US" sz="2907" dirty="0">
                <a:solidFill>
                  <a:srgbClr val="2D3240"/>
                </a:solidFill>
                <a:latin typeface="Open Sans"/>
              </a:rPr>
              <a:t> </a:t>
            </a:r>
            <a:r>
              <a:rPr lang="en-US" sz="2907" dirty="0" err="1">
                <a:solidFill>
                  <a:srgbClr val="2D3240"/>
                </a:solidFill>
                <a:latin typeface="Open Sans"/>
              </a:rPr>
              <a:t>disimpulkan</a:t>
            </a:r>
            <a:r>
              <a:rPr lang="en-US" sz="2907" dirty="0">
                <a:solidFill>
                  <a:srgbClr val="2D3240"/>
                </a:solidFill>
                <a:latin typeface="Open Sans"/>
              </a:rPr>
              <a:t> </a:t>
            </a:r>
            <a:r>
              <a:rPr lang="en-US" sz="2907" dirty="0" err="1">
                <a:solidFill>
                  <a:srgbClr val="2D3240"/>
                </a:solidFill>
                <a:latin typeface="Open Sans"/>
              </a:rPr>
              <a:t>bahwa</a:t>
            </a:r>
            <a:r>
              <a:rPr lang="en-US" sz="2907" dirty="0">
                <a:solidFill>
                  <a:srgbClr val="2D3240"/>
                </a:solidFill>
                <a:latin typeface="Open Sans"/>
              </a:rPr>
              <a:t> </a:t>
            </a:r>
            <a:r>
              <a:rPr lang="en-US" sz="2907" dirty="0" err="1">
                <a:solidFill>
                  <a:srgbClr val="2D3240"/>
                </a:solidFill>
                <a:latin typeface="Open Sans"/>
              </a:rPr>
              <a:t>seluruh</a:t>
            </a:r>
            <a:r>
              <a:rPr lang="en-US" sz="2907" dirty="0">
                <a:solidFill>
                  <a:srgbClr val="2D3240"/>
                </a:solidFill>
                <a:latin typeface="Open Sans"/>
              </a:rPr>
              <a:t> </a:t>
            </a:r>
            <a:r>
              <a:rPr lang="en-US" sz="2907" dirty="0" err="1">
                <a:solidFill>
                  <a:srgbClr val="2D3240"/>
                </a:solidFill>
                <a:latin typeface="Open Sans"/>
              </a:rPr>
              <a:t>elemen</a:t>
            </a:r>
            <a:r>
              <a:rPr lang="en-US" sz="2907" dirty="0">
                <a:solidFill>
                  <a:srgbClr val="2D3240"/>
                </a:solidFill>
                <a:latin typeface="Open Sans"/>
              </a:rPr>
              <a:t> </a:t>
            </a:r>
            <a:r>
              <a:rPr lang="en-US" sz="2907" dirty="0" err="1">
                <a:solidFill>
                  <a:srgbClr val="2D3240"/>
                </a:solidFill>
                <a:latin typeface="Open Sans"/>
              </a:rPr>
              <a:t>pemangku</a:t>
            </a:r>
            <a:r>
              <a:rPr lang="en-US" sz="2907" dirty="0">
                <a:solidFill>
                  <a:srgbClr val="2D3240"/>
                </a:solidFill>
                <a:latin typeface="Open Sans"/>
              </a:rPr>
              <a:t> </a:t>
            </a:r>
            <a:r>
              <a:rPr lang="en-US" sz="2907" dirty="0" err="1">
                <a:solidFill>
                  <a:srgbClr val="2D3240"/>
                </a:solidFill>
                <a:latin typeface="Open Sans"/>
              </a:rPr>
              <a:t>kepentingan</a:t>
            </a:r>
            <a:r>
              <a:rPr lang="en-US" sz="2907" dirty="0">
                <a:solidFill>
                  <a:srgbClr val="2D3240"/>
                </a:solidFill>
                <a:latin typeface="Open Sans"/>
              </a:rPr>
              <a:t> </a:t>
            </a:r>
            <a:r>
              <a:rPr lang="en-US" sz="2907" dirty="0" err="1">
                <a:solidFill>
                  <a:srgbClr val="2D3240"/>
                </a:solidFill>
                <a:latin typeface="Open Sans"/>
              </a:rPr>
              <a:t>kebudayaan</a:t>
            </a:r>
            <a:r>
              <a:rPr lang="en-US" sz="2907" dirty="0">
                <a:solidFill>
                  <a:srgbClr val="2D3240"/>
                </a:solidFill>
                <a:latin typeface="Open Sans"/>
              </a:rPr>
              <a:t> dan </a:t>
            </a:r>
            <a:r>
              <a:rPr lang="en-US" sz="2907" dirty="0" err="1">
                <a:solidFill>
                  <a:srgbClr val="2D3240"/>
                </a:solidFill>
                <a:latin typeface="Open Sans"/>
              </a:rPr>
              <a:t>kesenian</a:t>
            </a:r>
            <a:r>
              <a:rPr lang="en-US" sz="2907" dirty="0">
                <a:solidFill>
                  <a:srgbClr val="2D3240"/>
                </a:solidFill>
                <a:latin typeface="Open Sans"/>
              </a:rPr>
              <a:t> </a:t>
            </a:r>
            <a:r>
              <a:rPr lang="en-US" sz="2907" dirty="0" err="1">
                <a:solidFill>
                  <a:srgbClr val="2D3240"/>
                </a:solidFill>
                <a:latin typeface="Open Sans"/>
              </a:rPr>
              <a:t>daerah</a:t>
            </a:r>
            <a:r>
              <a:rPr lang="en-US" sz="2907" dirty="0">
                <a:solidFill>
                  <a:srgbClr val="2D3240"/>
                </a:solidFill>
                <a:latin typeface="Open Sans"/>
              </a:rPr>
              <a:t> </a:t>
            </a:r>
            <a:r>
              <a:rPr lang="en-US" sz="2907" dirty="0" err="1">
                <a:solidFill>
                  <a:srgbClr val="2D3240"/>
                </a:solidFill>
                <a:latin typeface="Open Sans"/>
              </a:rPr>
              <a:t>setuju</a:t>
            </a:r>
            <a:r>
              <a:rPr lang="en-US" sz="2907" dirty="0">
                <a:solidFill>
                  <a:srgbClr val="2D3240"/>
                </a:solidFill>
                <a:latin typeface="Open Sans"/>
              </a:rPr>
              <a:t> </a:t>
            </a:r>
            <a:r>
              <a:rPr lang="en-US" sz="2907" dirty="0" err="1">
                <a:solidFill>
                  <a:srgbClr val="2D3240"/>
                </a:solidFill>
                <a:latin typeface="Open Sans"/>
              </a:rPr>
              <a:t>dengan</a:t>
            </a:r>
            <a:r>
              <a:rPr lang="en-US" sz="2907" dirty="0">
                <a:solidFill>
                  <a:srgbClr val="2D3240"/>
                </a:solidFill>
                <a:latin typeface="Open Sans"/>
              </a:rPr>
              <a:t> </a:t>
            </a:r>
            <a:r>
              <a:rPr lang="en-US" sz="2907" dirty="0" err="1">
                <a:solidFill>
                  <a:srgbClr val="2D3240"/>
                </a:solidFill>
                <a:latin typeface="Open Sans"/>
              </a:rPr>
              <a:t>rencana</a:t>
            </a:r>
            <a:r>
              <a:rPr lang="en-US" sz="2907" dirty="0">
                <a:solidFill>
                  <a:srgbClr val="2D3240"/>
                </a:solidFill>
                <a:latin typeface="Open Sans"/>
              </a:rPr>
              <a:t> </a:t>
            </a:r>
            <a:r>
              <a:rPr lang="en-US" sz="2907" dirty="0" err="1">
                <a:solidFill>
                  <a:srgbClr val="2D3240"/>
                </a:solidFill>
                <a:latin typeface="Open Sans"/>
              </a:rPr>
              <a:t>pembangunan</a:t>
            </a:r>
            <a:r>
              <a:rPr lang="en-US" sz="2907" dirty="0">
                <a:solidFill>
                  <a:srgbClr val="2D3240"/>
                </a:solidFill>
                <a:latin typeface="Open Sans"/>
              </a:rPr>
              <a:t> Taman </a:t>
            </a:r>
            <a:r>
              <a:rPr lang="en-US" sz="2907" dirty="0" err="1">
                <a:solidFill>
                  <a:srgbClr val="2D3240"/>
                </a:solidFill>
                <a:latin typeface="Open Sans"/>
              </a:rPr>
              <a:t>Budaya</a:t>
            </a:r>
            <a:r>
              <a:rPr lang="en-US" sz="2907" dirty="0">
                <a:solidFill>
                  <a:srgbClr val="2D3240"/>
                </a:solidFill>
                <a:latin typeface="Open Sans"/>
              </a:rPr>
              <a:t> </a:t>
            </a:r>
            <a:r>
              <a:rPr lang="en-US" sz="2907" dirty="0" err="1">
                <a:solidFill>
                  <a:srgbClr val="2D3240"/>
                </a:solidFill>
                <a:latin typeface="Open Sans"/>
              </a:rPr>
              <a:t>Terpadu</a:t>
            </a:r>
            <a:r>
              <a:rPr lang="en-US" sz="2907" dirty="0">
                <a:solidFill>
                  <a:srgbClr val="2D3240"/>
                </a:solidFill>
                <a:latin typeface="Open Sans"/>
              </a:rPr>
              <a:t>, </a:t>
            </a:r>
            <a:r>
              <a:rPr lang="en-US" sz="2907" dirty="0" err="1">
                <a:solidFill>
                  <a:srgbClr val="2D3240"/>
                </a:solidFill>
                <a:latin typeface="Open Sans"/>
              </a:rPr>
              <a:t>bahkan</a:t>
            </a:r>
            <a:r>
              <a:rPr lang="en-US" sz="2907" dirty="0">
                <a:solidFill>
                  <a:srgbClr val="2D3240"/>
                </a:solidFill>
                <a:latin typeface="Open Sans"/>
              </a:rPr>
              <a:t> </a:t>
            </a:r>
            <a:r>
              <a:rPr lang="en-US" sz="2907" dirty="0" err="1">
                <a:solidFill>
                  <a:srgbClr val="2D3240"/>
                </a:solidFill>
                <a:latin typeface="Open Sans"/>
              </a:rPr>
              <a:t>mereka</a:t>
            </a:r>
            <a:r>
              <a:rPr lang="en-US" sz="2907" dirty="0">
                <a:solidFill>
                  <a:srgbClr val="2D3240"/>
                </a:solidFill>
                <a:latin typeface="Open Sans"/>
              </a:rPr>
              <a:t> </a:t>
            </a:r>
            <a:r>
              <a:rPr lang="en-US" sz="2907" dirty="0" err="1">
                <a:solidFill>
                  <a:srgbClr val="2D3240"/>
                </a:solidFill>
                <a:latin typeface="Open Sans"/>
              </a:rPr>
              <a:t>semua</a:t>
            </a:r>
            <a:r>
              <a:rPr lang="en-US" sz="2907" dirty="0">
                <a:solidFill>
                  <a:srgbClr val="2D3240"/>
                </a:solidFill>
                <a:latin typeface="Open Sans"/>
              </a:rPr>
              <a:t> </a:t>
            </a:r>
            <a:r>
              <a:rPr lang="en-US" sz="2907" dirty="0" err="1">
                <a:solidFill>
                  <a:srgbClr val="2D3240"/>
                </a:solidFill>
                <a:latin typeface="Open Sans"/>
              </a:rPr>
              <a:t>menginginkan</a:t>
            </a:r>
            <a:r>
              <a:rPr lang="en-US" sz="2907" dirty="0">
                <a:solidFill>
                  <a:srgbClr val="2D3240"/>
                </a:solidFill>
                <a:latin typeface="Open Sans"/>
              </a:rPr>
              <a:t> agar </a:t>
            </a:r>
            <a:r>
              <a:rPr lang="en-US" sz="2907" dirty="0" err="1">
                <a:solidFill>
                  <a:srgbClr val="2D3240"/>
                </a:solidFill>
                <a:latin typeface="Open Sans"/>
              </a:rPr>
              <a:t>fisik</a:t>
            </a:r>
            <a:r>
              <a:rPr lang="en-US" sz="2907" dirty="0">
                <a:solidFill>
                  <a:srgbClr val="2D3240"/>
                </a:solidFill>
                <a:latin typeface="Open Sans"/>
              </a:rPr>
              <a:t> </a:t>
            </a:r>
            <a:r>
              <a:rPr lang="en-US" sz="2907" dirty="0" err="1">
                <a:solidFill>
                  <a:srgbClr val="2D3240"/>
                </a:solidFill>
                <a:latin typeface="Open Sans"/>
              </a:rPr>
              <a:t>bangunannya</a:t>
            </a:r>
            <a:r>
              <a:rPr lang="en-US" sz="2907" dirty="0">
                <a:solidFill>
                  <a:srgbClr val="2D3240"/>
                </a:solidFill>
                <a:latin typeface="Open Sans"/>
              </a:rPr>
              <a:t> </a:t>
            </a:r>
            <a:r>
              <a:rPr lang="en-US" sz="2907" dirty="0" err="1">
                <a:solidFill>
                  <a:srgbClr val="2D3240"/>
                </a:solidFill>
                <a:latin typeface="Open Sans"/>
              </a:rPr>
              <a:t>sudah</a:t>
            </a:r>
            <a:r>
              <a:rPr lang="en-US" sz="2907" dirty="0">
                <a:solidFill>
                  <a:srgbClr val="2D3240"/>
                </a:solidFill>
                <a:latin typeface="Open Sans"/>
              </a:rPr>
              <a:t> </a:t>
            </a:r>
            <a:r>
              <a:rPr lang="en-US" sz="2907" dirty="0" err="1">
                <a:solidFill>
                  <a:srgbClr val="2D3240"/>
                </a:solidFill>
                <a:latin typeface="Open Sans"/>
              </a:rPr>
              <a:t>ada</a:t>
            </a:r>
            <a:r>
              <a:rPr lang="en-US" sz="2907" dirty="0">
                <a:solidFill>
                  <a:srgbClr val="2D3240"/>
                </a:solidFill>
                <a:latin typeface="Open Sans"/>
              </a:rPr>
              <a:t> </a:t>
            </a:r>
            <a:r>
              <a:rPr lang="en-US" sz="2907" dirty="0" err="1">
                <a:solidFill>
                  <a:srgbClr val="2D3240"/>
                </a:solidFill>
                <a:latin typeface="Open Sans"/>
              </a:rPr>
              <a:t>dalam</a:t>
            </a:r>
            <a:r>
              <a:rPr lang="en-US" sz="2907" dirty="0">
                <a:solidFill>
                  <a:srgbClr val="2D3240"/>
                </a:solidFill>
                <a:latin typeface="Open Sans"/>
              </a:rPr>
              <a:t> </a:t>
            </a:r>
            <a:r>
              <a:rPr lang="en-US" sz="2907" dirty="0" err="1">
                <a:solidFill>
                  <a:srgbClr val="2D3240"/>
                </a:solidFill>
                <a:latin typeface="Open Sans"/>
              </a:rPr>
              <a:t>waktu</a:t>
            </a:r>
            <a:r>
              <a:rPr lang="en-US" sz="2907" dirty="0">
                <a:solidFill>
                  <a:srgbClr val="2D3240"/>
                </a:solidFill>
                <a:latin typeface="Open Sans"/>
              </a:rPr>
              <a:t> </a:t>
            </a:r>
            <a:r>
              <a:rPr lang="en-US" sz="2907" dirty="0" err="1">
                <a:solidFill>
                  <a:srgbClr val="2D3240"/>
                </a:solidFill>
                <a:latin typeface="Open Sans"/>
              </a:rPr>
              <a:t>dekat</a:t>
            </a:r>
            <a:r>
              <a:rPr lang="en-US" sz="2907" dirty="0">
                <a:solidFill>
                  <a:srgbClr val="2D3240"/>
                </a:solidFill>
                <a:latin typeface="Open Sans"/>
              </a:rPr>
              <a:t>, </a:t>
            </a:r>
            <a:r>
              <a:rPr lang="en-US" sz="2907" dirty="0" err="1">
                <a:solidFill>
                  <a:srgbClr val="2D3240"/>
                </a:solidFill>
                <a:latin typeface="Open Sans"/>
              </a:rPr>
              <a:t>untuk</a:t>
            </a:r>
            <a:r>
              <a:rPr lang="en-US" sz="2907" dirty="0">
                <a:solidFill>
                  <a:srgbClr val="2D3240"/>
                </a:solidFill>
                <a:latin typeface="Open Sans"/>
              </a:rPr>
              <a:t> </a:t>
            </a:r>
            <a:r>
              <a:rPr lang="en-US" sz="2907" dirty="0" err="1">
                <a:solidFill>
                  <a:srgbClr val="2D3240"/>
                </a:solidFill>
                <a:latin typeface="Open Sans"/>
              </a:rPr>
              <a:t>itu</a:t>
            </a:r>
            <a:r>
              <a:rPr lang="en-US" sz="2907" dirty="0">
                <a:solidFill>
                  <a:srgbClr val="2D3240"/>
                </a:solidFill>
                <a:latin typeface="Open Sans"/>
              </a:rPr>
              <a:t> </a:t>
            </a:r>
            <a:r>
              <a:rPr lang="en-US" sz="2907" dirty="0" err="1">
                <a:solidFill>
                  <a:srgbClr val="2D3240"/>
                </a:solidFill>
                <a:latin typeface="Open Sans"/>
              </a:rPr>
              <a:t>perlu</a:t>
            </a:r>
            <a:r>
              <a:rPr lang="en-US" sz="2907" dirty="0">
                <a:solidFill>
                  <a:srgbClr val="2D3240"/>
                </a:solidFill>
                <a:latin typeface="Open Sans"/>
              </a:rPr>
              <a:t> </a:t>
            </a:r>
            <a:r>
              <a:rPr lang="en-US" sz="2907" dirty="0" err="1">
                <a:solidFill>
                  <a:srgbClr val="2D3240"/>
                </a:solidFill>
                <a:latin typeface="Open Sans"/>
              </a:rPr>
              <a:t>bagi</a:t>
            </a:r>
            <a:r>
              <a:rPr lang="en-US" sz="2907" dirty="0">
                <a:solidFill>
                  <a:srgbClr val="2D3240"/>
                </a:solidFill>
                <a:latin typeface="Open Sans"/>
              </a:rPr>
              <a:t> </a:t>
            </a:r>
            <a:r>
              <a:rPr lang="en-US" sz="2907" dirty="0" err="1">
                <a:solidFill>
                  <a:srgbClr val="2D3240"/>
                </a:solidFill>
                <a:latin typeface="Open Sans"/>
              </a:rPr>
              <a:t>Pemerintah</a:t>
            </a:r>
            <a:r>
              <a:rPr lang="en-US" sz="2907" dirty="0">
                <a:solidFill>
                  <a:srgbClr val="2D3240"/>
                </a:solidFill>
                <a:latin typeface="Open Sans"/>
              </a:rPr>
              <a:t> Daerah </a:t>
            </a:r>
            <a:r>
              <a:rPr lang="en-US" sz="2907" dirty="0" err="1">
                <a:solidFill>
                  <a:srgbClr val="2D3240"/>
                </a:solidFill>
                <a:latin typeface="Open Sans"/>
              </a:rPr>
              <a:t>untuk</a:t>
            </a:r>
            <a:r>
              <a:rPr lang="en-US" sz="2907" dirty="0">
                <a:solidFill>
                  <a:srgbClr val="2D3240"/>
                </a:solidFill>
                <a:latin typeface="Open Sans"/>
              </a:rPr>
              <a:t> </a:t>
            </a:r>
            <a:r>
              <a:rPr lang="en-US" sz="2907" dirty="0" err="1">
                <a:solidFill>
                  <a:srgbClr val="2D3240"/>
                </a:solidFill>
                <a:latin typeface="Open Sans"/>
              </a:rPr>
              <a:t>melakukan</a:t>
            </a:r>
            <a:r>
              <a:rPr lang="en-US" sz="2907" dirty="0">
                <a:solidFill>
                  <a:srgbClr val="2D3240"/>
                </a:solidFill>
                <a:latin typeface="Open Sans"/>
              </a:rPr>
              <a:t> </a:t>
            </a:r>
            <a:r>
              <a:rPr lang="en-US" sz="2907" dirty="0" err="1">
                <a:solidFill>
                  <a:srgbClr val="2D3240"/>
                </a:solidFill>
                <a:latin typeface="Open Sans"/>
              </a:rPr>
              <a:t>akselerasi</a:t>
            </a:r>
            <a:r>
              <a:rPr lang="en-US" sz="2907" dirty="0">
                <a:solidFill>
                  <a:srgbClr val="2D3240"/>
                </a:solidFill>
                <a:latin typeface="Open Sans"/>
              </a:rPr>
              <a:t> </a:t>
            </a:r>
            <a:r>
              <a:rPr lang="en-US" sz="2907" dirty="0" err="1">
                <a:solidFill>
                  <a:srgbClr val="2D3240"/>
                </a:solidFill>
                <a:latin typeface="Open Sans"/>
              </a:rPr>
              <a:t>pembangunan</a:t>
            </a:r>
            <a:r>
              <a:rPr lang="en-US" sz="2907" dirty="0">
                <a:solidFill>
                  <a:srgbClr val="2D3240"/>
                </a:solidFill>
                <a:latin typeface="Open Sans"/>
              </a:rPr>
              <a:t> Taman </a:t>
            </a:r>
            <a:r>
              <a:rPr lang="en-US" sz="2907" dirty="0" err="1">
                <a:solidFill>
                  <a:srgbClr val="2D3240"/>
                </a:solidFill>
                <a:latin typeface="Open Sans"/>
              </a:rPr>
              <a:t>Budaya</a:t>
            </a:r>
            <a:r>
              <a:rPr lang="en-US" sz="2907" dirty="0">
                <a:solidFill>
                  <a:srgbClr val="2D3240"/>
                </a:solidFill>
                <a:latin typeface="Open Sans"/>
              </a:rPr>
              <a:t> </a:t>
            </a:r>
            <a:r>
              <a:rPr lang="en-US" sz="2907" dirty="0" err="1">
                <a:solidFill>
                  <a:srgbClr val="2D3240"/>
                </a:solidFill>
                <a:latin typeface="Open Sans"/>
              </a:rPr>
              <a:t>Terpadu</a:t>
            </a:r>
            <a:r>
              <a:rPr lang="en-US" sz="2907" dirty="0">
                <a:solidFill>
                  <a:srgbClr val="2D3240"/>
                </a:solidFill>
                <a:latin typeface="Open Sans"/>
              </a:rPr>
              <a:t> </a:t>
            </a:r>
            <a:r>
              <a:rPr lang="en-US" sz="2907" dirty="0" err="1">
                <a:solidFill>
                  <a:srgbClr val="2D3240"/>
                </a:solidFill>
                <a:latin typeface="Open Sans"/>
              </a:rPr>
              <a:t>mengingat</a:t>
            </a:r>
            <a:r>
              <a:rPr lang="en-US" sz="2907" dirty="0">
                <a:solidFill>
                  <a:srgbClr val="2D3240"/>
                </a:solidFill>
                <a:latin typeface="Open Sans"/>
              </a:rPr>
              <a:t> </a:t>
            </a:r>
            <a:r>
              <a:rPr lang="en-US" sz="2907" dirty="0" err="1">
                <a:solidFill>
                  <a:srgbClr val="2D3240"/>
                </a:solidFill>
                <a:latin typeface="Open Sans"/>
              </a:rPr>
              <a:t>tidak</a:t>
            </a:r>
            <a:r>
              <a:rPr lang="en-US" sz="2907" dirty="0">
                <a:solidFill>
                  <a:srgbClr val="2D3240"/>
                </a:solidFill>
                <a:latin typeface="Open Sans"/>
              </a:rPr>
              <a:t> </a:t>
            </a:r>
            <a:r>
              <a:rPr lang="en-US" sz="2907" dirty="0" err="1">
                <a:solidFill>
                  <a:srgbClr val="2D3240"/>
                </a:solidFill>
                <a:latin typeface="Open Sans"/>
              </a:rPr>
              <a:t>adanya</a:t>
            </a:r>
            <a:r>
              <a:rPr lang="en-US" sz="2907" dirty="0">
                <a:solidFill>
                  <a:srgbClr val="2D3240"/>
                </a:solidFill>
                <a:latin typeface="Open Sans"/>
              </a:rPr>
              <a:t> </a:t>
            </a:r>
            <a:r>
              <a:rPr lang="en-US" sz="2907" dirty="0" err="1">
                <a:solidFill>
                  <a:srgbClr val="2D3240"/>
                </a:solidFill>
                <a:latin typeface="Open Sans"/>
              </a:rPr>
              <a:t>resistensi</a:t>
            </a:r>
            <a:r>
              <a:rPr lang="en-US" sz="2907" dirty="0">
                <a:solidFill>
                  <a:srgbClr val="2D3240"/>
                </a:solidFill>
                <a:latin typeface="Open Sans"/>
              </a:rPr>
              <a:t> </a:t>
            </a:r>
            <a:r>
              <a:rPr lang="en-US" sz="2907" dirty="0" err="1">
                <a:solidFill>
                  <a:srgbClr val="2D3240"/>
                </a:solidFill>
                <a:latin typeface="Open Sans"/>
              </a:rPr>
              <a:t>dari</a:t>
            </a:r>
            <a:r>
              <a:rPr lang="en-US" sz="2907" dirty="0">
                <a:solidFill>
                  <a:srgbClr val="2D3240"/>
                </a:solidFill>
                <a:latin typeface="Open Sans"/>
              </a:rPr>
              <a:t> para </a:t>
            </a:r>
            <a:r>
              <a:rPr lang="en-US" sz="2907" dirty="0" err="1">
                <a:solidFill>
                  <a:srgbClr val="2D3240"/>
                </a:solidFill>
                <a:latin typeface="Open Sans"/>
              </a:rPr>
              <a:t>pemangku</a:t>
            </a:r>
            <a:r>
              <a:rPr lang="en-US" sz="2907" dirty="0">
                <a:solidFill>
                  <a:srgbClr val="2D3240"/>
                </a:solidFill>
                <a:latin typeface="Open Sans"/>
              </a:rPr>
              <a:t> </a:t>
            </a:r>
            <a:r>
              <a:rPr lang="en-US" sz="2907" dirty="0" err="1">
                <a:solidFill>
                  <a:srgbClr val="2D3240"/>
                </a:solidFill>
                <a:latin typeface="Open Sans"/>
              </a:rPr>
              <a:t>kepentingan</a:t>
            </a:r>
            <a:r>
              <a:rPr lang="en-US" sz="2907" dirty="0">
                <a:solidFill>
                  <a:srgbClr val="2D3240"/>
                </a:solidFill>
                <a:latin typeface="Open Sans"/>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7832" y="1772989"/>
            <a:ext cx="16812336" cy="7967183"/>
          </a:xfrm>
          <a:prstGeom prst="rect">
            <a:avLst/>
          </a:prstGeom>
        </p:spPr>
        <p:txBody>
          <a:bodyPr lIns="0" tIns="0" rIns="0" bIns="0" rtlCol="0" anchor="t">
            <a:spAutoFit/>
          </a:bodyPr>
          <a:lstStyle/>
          <a:p>
            <a:pPr marL="615001" lvl="1" indent="-307500" algn="just">
              <a:lnSpc>
                <a:spcPts val="4272"/>
              </a:lnSpc>
              <a:buFont typeface="Arial"/>
              <a:buChar char="•"/>
            </a:pPr>
            <a:r>
              <a:rPr lang="en-US" sz="2848">
                <a:solidFill>
                  <a:srgbClr val="2D3240"/>
                </a:solidFill>
                <a:latin typeface="Open Sans"/>
              </a:rPr>
              <a:t>Pertimbangan khusus mungkin perlu lebih diperhatikan pada desain bangunan dimana aspirasi pemangku kepentingan kebudayaan lebih condong untuk mengharapkan Taman Budaya Terpadu ini menjadi suatu landmark Kabupaten dan destinasi wisata selain dari institusi dimana para pelaku kesenian dan kebudayaan beraktifitas. Oleh sebab itu Pemerintah Daerah perlu untuk memastikan bahwa Taman Budaya Terpadu benar-benar merepresentasikan unsur kesenian dan kebudayaan khas Mahakam Ulu.</a:t>
            </a:r>
          </a:p>
          <a:p>
            <a:pPr algn="just">
              <a:lnSpc>
                <a:spcPts val="4272"/>
              </a:lnSpc>
            </a:pPr>
            <a:endParaRPr lang="en-US" sz="2848">
              <a:solidFill>
                <a:srgbClr val="2D3240"/>
              </a:solidFill>
              <a:latin typeface="Open Sans"/>
            </a:endParaRPr>
          </a:p>
          <a:p>
            <a:pPr marL="615001" lvl="1" indent="-307500" algn="just">
              <a:lnSpc>
                <a:spcPts val="4272"/>
              </a:lnSpc>
              <a:buFont typeface="Arial"/>
              <a:buChar char="•"/>
            </a:pPr>
            <a:r>
              <a:rPr lang="en-US" sz="2848">
                <a:solidFill>
                  <a:srgbClr val="2D3240"/>
                </a:solidFill>
                <a:latin typeface="Open Sans"/>
              </a:rPr>
              <a:t>Pembentukan Taman Budaya Terpadu juga berimplikasi pada pertumbuhan ekonomi, untuk itu Pemerintah Daerah perlu untuk memastikan serta memaksimalkan peran seluruh aktor dalam kolaborasi Pentahelix benar-benar terwujud secara efektif.</a:t>
            </a:r>
          </a:p>
          <a:p>
            <a:pPr algn="just">
              <a:lnSpc>
                <a:spcPts val="4272"/>
              </a:lnSpc>
            </a:pPr>
            <a:endParaRPr lang="en-US" sz="2848">
              <a:solidFill>
                <a:srgbClr val="2D3240"/>
              </a:solidFill>
              <a:latin typeface="Open Sans"/>
            </a:endParaRPr>
          </a:p>
          <a:p>
            <a:pPr marL="615001" lvl="1" indent="-307500" algn="just">
              <a:lnSpc>
                <a:spcPts val="4272"/>
              </a:lnSpc>
              <a:buFont typeface="Arial"/>
              <a:buChar char="•"/>
            </a:pPr>
            <a:r>
              <a:rPr lang="en-US" sz="2848">
                <a:solidFill>
                  <a:srgbClr val="2D3240"/>
                </a:solidFill>
                <a:latin typeface="Open Sans"/>
              </a:rPr>
              <a:t>Pengelolaan Taman Budaya Terpadu Kabupaten Mahakam Ulu akan diserahkan kepada Unit Pelaksana Teknis Daerah (UPTD) di bawah kewenangan Dinas Pendidikan dan Kebudayaan Kabupaten Mahakam Ulu. Oleh karenanya, Pemerintah Daerah perlu untuk membuat kajian pembentukan UPTD yang dimaksud dalam waktu dekat.</a:t>
            </a:r>
          </a:p>
        </p:txBody>
      </p:sp>
      <p:sp>
        <p:nvSpPr>
          <p:cNvPr id="3" name="TextBox 3"/>
          <p:cNvSpPr txBox="1"/>
          <p:nvPr/>
        </p:nvSpPr>
        <p:spPr>
          <a:xfrm>
            <a:off x="4322359" y="120378"/>
            <a:ext cx="9643283" cy="1568994"/>
          </a:xfrm>
          <a:prstGeom prst="rect">
            <a:avLst/>
          </a:prstGeom>
        </p:spPr>
        <p:txBody>
          <a:bodyPr lIns="0" tIns="0" rIns="0" bIns="0" rtlCol="0" anchor="t">
            <a:spAutoFit/>
          </a:bodyPr>
          <a:lstStyle/>
          <a:p>
            <a:pPr algn="ctr">
              <a:lnSpc>
                <a:spcPts val="12163"/>
              </a:lnSpc>
              <a:spcBef>
                <a:spcPct val="0"/>
              </a:spcBef>
            </a:pPr>
            <a:r>
              <a:rPr lang="en-US" sz="8688">
                <a:solidFill>
                  <a:srgbClr val="2D3240"/>
                </a:solidFill>
                <a:latin typeface="Poppins Bold"/>
              </a:rPr>
              <a:t>REKOMENDASI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448890"/>
            <a:ext cx="18434459" cy="7044062"/>
            <a:chOff x="0" y="0"/>
            <a:chExt cx="6342126" cy="2423414"/>
          </a:xfrm>
        </p:grpSpPr>
        <p:sp>
          <p:nvSpPr>
            <p:cNvPr id="3" name="Freeform 3"/>
            <p:cNvSpPr/>
            <p:nvPr/>
          </p:nvSpPr>
          <p:spPr>
            <a:xfrm>
              <a:off x="-254508" y="-157988"/>
              <a:ext cx="6648958" cy="2581402"/>
            </a:xfrm>
            <a:custGeom>
              <a:avLst/>
              <a:gdLst/>
              <a:ahLst/>
              <a:cxnLst/>
              <a:rect l="l" t="t" r="r" b="b"/>
              <a:pathLst>
                <a:path w="6648958" h="2581402">
                  <a:moveTo>
                    <a:pt x="6582029" y="2132711"/>
                  </a:moveTo>
                  <a:cubicBezTo>
                    <a:pt x="6482842" y="2119757"/>
                    <a:pt x="6436614" y="2164969"/>
                    <a:pt x="6269482" y="2168144"/>
                  </a:cubicBezTo>
                  <a:cubicBezTo>
                    <a:pt x="6189345" y="2105914"/>
                    <a:pt x="6223508" y="2161794"/>
                    <a:pt x="6038088" y="2143252"/>
                  </a:cubicBezTo>
                  <a:cubicBezTo>
                    <a:pt x="6025896" y="2160778"/>
                    <a:pt x="6022721" y="2139823"/>
                    <a:pt x="6022594" y="2134870"/>
                  </a:cubicBezTo>
                  <a:cubicBezTo>
                    <a:pt x="6015355" y="2128012"/>
                    <a:pt x="5990590" y="2154555"/>
                    <a:pt x="6016117" y="2141855"/>
                  </a:cubicBezTo>
                  <a:cubicBezTo>
                    <a:pt x="6055233" y="2188210"/>
                    <a:pt x="5834761" y="2104771"/>
                    <a:pt x="5753862" y="2124075"/>
                  </a:cubicBezTo>
                  <a:cubicBezTo>
                    <a:pt x="5599811" y="2132203"/>
                    <a:pt x="5429631" y="2142744"/>
                    <a:pt x="5308854" y="2211578"/>
                  </a:cubicBezTo>
                  <a:cubicBezTo>
                    <a:pt x="5274056" y="2199132"/>
                    <a:pt x="5309235" y="2210689"/>
                    <a:pt x="5206238" y="2236851"/>
                  </a:cubicBezTo>
                  <a:cubicBezTo>
                    <a:pt x="5179568" y="2260219"/>
                    <a:pt x="5132197" y="2216277"/>
                    <a:pt x="5089525" y="2268728"/>
                  </a:cubicBezTo>
                  <a:cubicBezTo>
                    <a:pt x="5106543" y="2325624"/>
                    <a:pt x="4993386" y="2296287"/>
                    <a:pt x="4903470" y="2407412"/>
                  </a:cubicBezTo>
                  <a:cubicBezTo>
                    <a:pt x="4873371" y="2385822"/>
                    <a:pt x="4799457" y="2467991"/>
                    <a:pt x="4490847" y="2461133"/>
                  </a:cubicBezTo>
                  <a:cubicBezTo>
                    <a:pt x="4460367" y="2514981"/>
                    <a:pt x="4486275" y="2429129"/>
                    <a:pt x="4458462" y="2442718"/>
                  </a:cubicBezTo>
                  <a:cubicBezTo>
                    <a:pt x="4380484" y="2450338"/>
                    <a:pt x="4337050" y="2498979"/>
                    <a:pt x="4294759" y="2475611"/>
                  </a:cubicBezTo>
                  <a:cubicBezTo>
                    <a:pt x="4220972" y="2489327"/>
                    <a:pt x="4102354" y="2416937"/>
                    <a:pt x="4019804" y="2417953"/>
                  </a:cubicBezTo>
                  <a:cubicBezTo>
                    <a:pt x="3896741" y="2373757"/>
                    <a:pt x="3824732" y="2465959"/>
                    <a:pt x="3669919" y="2501392"/>
                  </a:cubicBezTo>
                  <a:cubicBezTo>
                    <a:pt x="3325114" y="2442210"/>
                    <a:pt x="3276092" y="2536190"/>
                    <a:pt x="2869565" y="2581402"/>
                  </a:cubicBezTo>
                  <a:cubicBezTo>
                    <a:pt x="2740914" y="2575941"/>
                    <a:pt x="2640838" y="2480310"/>
                    <a:pt x="2485263" y="2471293"/>
                  </a:cubicBezTo>
                  <a:cubicBezTo>
                    <a:pt x="2465197" y="2444369"/>
                    <a:pt x="2386965" y="2493264"/>
                    <a:pt x="2360549" y="2463165"/>
                  </a:cubicBezTo>
                  <a:cubicBezTo>
                    <a:pt x="2341245" y="2419858"/>
                    <a:pt x="2316226" y="2454275"/>
                    <a:pt x="2310384" y="2450465"/>
                  </a:cubicBezTo>
                  <a:cubicBezTo>
                    <a:pt x="2278507" y="2420747"/>
                    <a:pt x="2261743" y="2437130"/>
                    <a:pt x="2207260" y="2418842"/>
                  </a:cubicBezTo>
                  <a:cubicBezTo>
                    <a:pt x="2108200" y="2396236"/>
                    <a:pt x="2043684" y="2398395"/>
                    <a:pt x="1981073" y="2320544"/>
                  </a:cubicBezTo>
                  <a:cubicBezTo>
                    <a:pt x="1951482" y="2334641"/>
                    <a:pt x="1812671" y="2311654"/>
                    <a:pt x="1761236" y="2264664"/>
                  </a:cubicBezTo>
                  <a:cubicBezTo>
                    <a:pt x="1751965" y="2243836"/>
                    <a:pt x="1708912" y="2310384"/>
                    <a:pt x="1717802" y="2252853"/>
                  </a:cubicBezTo>
                  <a:cubicBezTo>
                    <a:pt x="1687322" y="2253742"/>
                    <a:pt x="1673733" y="2264664"/>
                    <a:pt x="1665224" y="2235581"/>
                  </a:cubicBezTo>
                  <a:cubicBezTo>
                    <a:pt x="1642364" y="2224151"/>
                    <a:pt x="1612646" y="2215515"/>
                    <a:pt x="1589786" y="2238629"/>
                  </a:cubicBezTo>
                  <a:cubicBezTo>
                    <a:pt x="1566418" y="2242312"/>
                    <a:pt x="1593723" y="2195703"/>
                    <a:pt x="1546352" y="2225802"/>
                  </a:cubicBezTo>
                  <a:cubicBezTo>
                    <a:pt x="1492250" y="2125980"/>
                    <a:pt x="1391031" y="2202942"/>
                    <a:pt x="1306957" y="2143887"/>
                  </a:cubicBezTo>
                  <a:cubicBezTo>
                    <a:pt x="1162431" y="2145538"/>
                    <a:pt x="948055" y="2171954"/>
                    <a:pt x="783336" y="2192020"/>
                  </a:cubicBezTo>
                  <a:cubicBezTo>
                    <a:pt x="678688" y="2122805"/>
                    <a:pt x="495427" y="2085594"/>
                    <a:pt x="357505" y="2110105"/>
                  </a:cubicBezTo>
                  <a:cubicBezTo>
                    <a:pt x="202184" y="2020316"/>
                    <a:pt x="273939" y="2430653"/>
                    <a:pt x="255143" y="251333"/>
                  </a:cubicBezTo>
                  <a:cubicBezTo>
                    <a:pt x="318135" y="135382"/>
                    <a:pt x="0" y="166497"/>
                    <a:pt x="1072388" y="162687"/>
                  </a:cubicBezTo>
                  <a:cubicBezTo>
                    <a:pt x="2517648" y="157226"/>
                    <a:pt x="4107434" y="173228"/>
                    <a:pt x="5670550" y="157988"/>
                  </a:cubicBezTo>
                  <a:cubicBezTo>
                    <a:pt x="5961634" y="166116"/>
                    <a:pt x="6219571" y="164084"/>
                    <a:pt x="6489827" y="159004"/>
                  </a:cubicBezTo>
                  <a:cubicBezTo>
                    <a:pt x="6648958" y="190754"/>
                    <a:pt x="6560566" y="0"/>
                    <a:pt x="6596507" y="1070356"/>
                  </a:cubicBezTo>
                  <a:cubicBezTo>
                    <a:pt x="6573266" y="1433322"/>
                    <a:pt x="6597904" y="1802892"/>
                    <a:pt x="6582029" y="2132711"/>
                  </a:cubicBezTo>
                  <a:close/>
                </a:path>
              </a:pathLst>
            </a:custGeom>
            <a:blipFill>
              <a:blip r:embed="rId2"/>
              <a:stretch>
                <a:fillRect t="-74467"/>
              </a:stretch>
            </a:blipFill>
          </p:spPr>
        </p:sp>
      </p:grpSp>
      <p:pic>
        <p:nvPicPr>
          <p:cNvPr id="4" name="Picture 4"/>
          <p:cNvPicPr>
            <a:picLocks noChangeAspect="1"/>
          </p:cNvPicPr>
          <p:nvPr/>
        </p:nvPicPr>
        <p:blipFill>
          <a:blip r:embed="rId3">
            <a:alphaModFix amt="15000"/>
          </a:blip>
          <a:srcRect b="596"/>
          <a:stretch>
            <a:fillRect/>
          </a:stretch>
        </p:blipFill>
        <p:spPr>
          <a:xfrm rot="5400000">
            <a:off x="1218092" y="4392735"/>
            <a:ext cx="4880115" cy="4851016"/>
          </a:xfrm>
          <a:prstGeom prst="rect">
            <a:avLst/>
          </a:prstGeom>
        </p:spPr>
      </p:pic>
      <p:pic>
        <p:nvPicPr>
          <p:cNvPr id="5" name="Picture 5"/>
          <p:cNvPicPr>
            <a:picLocks noChangeAspect="1"/>
          </p:cNvPicPr>
          <p:nvPr/>
        </p:nvPicPr>
        <p:blipFill>
          <a:blip r:embed="rId3">
            <a:alphaModFix amt="15000"/>
          </a:blip>
          <a:srcRect b="596"/>
          <a:stretch>
            <a:fillRect/>
          </a:stretch>
        </p:blipFill>
        <p:spPr>
          <a:xfrm rot="5400000">
            <a:off x="6345611" y="4392734"/>
            <a:ext cx="4880115" cy="4851016"/>
          </a:xfrm>
          <a:prstGeom prst="rect">
            <a:avLst/>
          </a:prstGeom>
        </p:spPr>
      </p:pic>
      <p:pic>
        <p:nvPicPr>
          <p:cNvPr id="6" name="Picture 6"/>
          <p:cNvPicPr>
            <a:picLocks noChangeAspect="1"/>
          </p:cNvPicPr>
          <p:nvPr/>
        </p:nvPicPr>
        <p:blipFill>
          <a:blip r:embed="rId3">
            <a:alphaModFix amt="15000"/>
          </a:blip>
          <a:srcRect b="596"/>
          <a:stretch>
            <a:fillRect/>
          </a:stretch>
        </p:blipFill>
        <p:spPr>
          <a:xfrm rot="5400000">
            <a:off x="11329594" y="3450530"/>
            <a:ext cx="6327012" cy="6289284"/>
          </a:xfrm>
          <a:prstGeom prst="rect">
            <a:avLst/>
          </a:prstGeom>
        </p:spPr>
      </p:pic>
      <p:sp>
        <p:nvSpPr>
          <p:cNvPr id="7" name="TextBox 7"/>
          <p:cNvSpPr txBox="1"/>
          <p:nvPr/>
        </p:nvSpPr>
        <p:spPr>
          <a:xfrm>
            <a:off x="10201849" y="183236"/>
            <a:ext cx="7977616" cy="1235921"/>
          </a:xfrm>
          <a:prstGeom prst="rect">
            <a:avLst/>
          </a:prstGeom>
        </p:spPr>
        <p:txBody>
          <a:bodyPr lIns="0" tIns="0" rIns="0" bIns="0" rtlCol="0" anchor="t">
            <a:spAutoFit/>
          </a:bodyPr>
          <a:lstStyle/>
          <a:p>
            <a:pPr algn="ctr">
              <a:lnSpc>
                <a:spcPts val="9604"/>
              </a:lnSpc>
            </a:pPr>
            <a:r>
              <a:rPr lang="en-US" sz="6860">
                <a:solidFill>
                  <a:srgbClr val="FFFFFF"/>
                </a:solidFill>
                <a:latin typeface="Poppins Bold"/>
              </a:rPr>
              <a:t>Latar Belakang</a:t>
            </a:r>
          </a:p>
        </p:txBody>
      </p:sp>
      <p:grpSp>
        <p:nvGrpSpPr>
          <p:cNvPr id="8" name="Group 8"/>
          <p:cNvGrpSpPr/>
          <p:nvPr/>
        </p:nvGrpSpPr>
        <p:grpSpPr>
          <a:xfrm>
            <a:off x="418675" y="3982024"/>
            <a:ext cx="4379386" cy="5463191"/>
            <a:chOff x="0" y="0"/>
            <a:chExt cx="5839181" cy="7284255"/>
          </a:xfrm>
        </p:grpSpPr>
        <p:grpSp>
          <p:nvGrpSpPr>
            <p:cNvPr id="9" name="Group 9"/>
            <p:cNvGrpSpPr/>
            <p:nvPr/>
          </p:nvGrpSpPr>
          <p:grpSpPr>
            <a:xfrm rot="5400000">
              <a:off x="-722537" y="722537"/>
              <a:ext cx="7284255" cy="5839181"/>
              <a:chOff x="0" y="0"/>
              <a:chExt cx="2691997" cy="2157950"/>
            </a:xfrm>
          </p:grpSpPr>
          <p:sp>
            <p:nvSpPr>
              <p:cNvPr id="10" name="Freeform 10"/>
              <p:cNvSpPr/>
              <p:nvPr/>
            </p:nvSpPr>
            <p:spPr>
              <a:xfrm>
                <a:off x="0" y="0"/>
                <a:ext cx="2691997" cy="2157950"/>
              </a:xfrm>
              <a:custGeom>
                <a:avLst/>
                <a:gdLst/>
                <a:ahLst/>
                <a:cxnLst/>
                <a:rect l="l" t="t" r="r" b="b"/>
                <a:pathLst>
                  <a:path w="2691997" h="2157950">
                    <a:moveTo>
                      <a:pt x="2567537" y="2157950"/>
                    </a:moveTo>
                    <a:lnTo>
                      <a:pt x="124460" y="2157950"/>
                    </a:lnTo>
                    <a:cubicBezTo>
                      <a:pt x="55880" y="2157950"/>
                      <a:pt x="0" y="2102070"/>
                      <a:pt x="0" y="2033490"/>
                    </a:cubicBezTo>
                    <a:lnTo>
                      <a:pt x="0" y="124460"/>
                    </a:lnTo>
                    <a:cubicBezTo>
                      <a:pt x="0" y="55880"/>
                      <a:pt x="55880" y="0"/>
                      <a:pt x="124460" y="0"/>
                    </a:cubicBezTo>
                    <a:lnTo>
                      <a:pt x="2567537" y="0"/>
                    </a:lnTo>
                    <a:cubicBezTo>
                      <a:pt x="2636117" y="0"/>
                      <a:pt x="2691997" y="55880"/>
                      <a:pt x="2691997" y="124460"/>
                    </a:cubicBezTo>
                    <a:lnTo>
                      <a:pt x="2691997" y="2033490"/>
                    </a:lnTo>
                    <a:cubicBezTo>
                      <a:pt x="2691997" y="2102070"/>
                      <a:pt x="2636117" y="2157950"/>
                      <a:pt x="2567537" y="2157950"/>
                    </a:cubicBezTo>
                    <a:close/>
                  </a:path>
                </a:pathLst>
              </a:custGeom>
              <a:solidFill>
                <a:srgbClr val="FFFFFF"/>
              </a:solidFill>
            </p:spPr>
          </p:sp>
        </p:grpSp>
        <p:sp>
          <p:nvSpPr>
            <p:cNvPr id="11" name="TextBox 11"/>
            <p:cNvSpPr txBox="1"/>
            <p:nvPr/>
          </p:nvSpPr>
          <p:spPr>
            <a:xfrm>
              <a:off x="129053" y="376981"/>
              <a:ext cx="5443428" cy="6650539"/>
            </a:xfrm>
            <a:prstGeom prst="rect">
              <a:avLst/>
            </a:prstGeom>
          </p:spPr>
          <p:txBody>
            <a:bodyPr lIns="0" tIns="0" rIns="0" bIns="0" rtlCol="0" anchor="t">
              <a:spAutoFit/>
            </a:bodyPr>
            <a:lstStyle/>
            <a:p>
              <a:pPr>
                <a:lnSpc>
                  <a:spcPts val="2605"/>
                </a:lnSpc>
              </a:pPr>
              <a:r>
                <a:rPr lang="en-US" sz="2000" dirty="0">
                  <a:solidFill>
                    <a:srgbClr val="2D3240"/>
                  </a:solidFill>
                  <a:latin typeface="Book Antiqua" panose="02040602050305030304" pitchFamily="18" charset="0"/>
                </a:rPr>
                <a:t>•</a:t>
              </a:r>
              <a:r>
                <a:rPr lang="en-US" sz="2000" dirty="0" err="1">
                  <a:solidFill>
                    <a:srgbClr val="2D3240"/>
                  </a:solidFill>
                  <a:latin typeface="Book Antiqua" panose="02040602050305030304" pitchFamily="18" charset="0"/>
                </a:rPr>
                <a:t>Sebagai</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bentuk</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implementasi</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dari</a:t>
              </a:r>
              <a:r>
                <a:rPr lang="en-US" sz="2000" dirty="0">
                  <a:solidFill>
                    <a:srgbClr val="2D3240"/>
                  </a:solidFill>
                  <a:latin typeface="Book Antiqua" panose="02040602050305030304" pitchFamily="18" charset="0"/>
                </a:rPr>
                <a:t> UU No.5 </a:t>
              </a:r>
              <a:r>
                <a:rPr lang="en-US" sz="2000" dirty="0" err="1">
                  <a:solidFill>
                    <a:srgbClr val="2D3240"/>
                  </a:solidFill>
                  <a:latin typeface="Book Antiqua" panose="02040602050305030304" pitchFamily="18" charset="0"/>
                </a:rPr>
                <a:t>tahun</a:t>
              </a:r>
              <a:r>
                <a:rPr lang="en-US" sz="2000" dirty="0">
                  <a:solidFill>
                    <a:srgbClr val="2D3240"/>
                  </a:solidFill>
                  <a:latin typeface="Book Antiqua" panose="02040602050305030304" pitchFamily="18" charset="0"/>
                </a:rPr>
                <a:t> 2017 </a:t>
              </a:r>
              <a:r>
                <a:rPr lang="en-US" sz="2000" dirty="0" err="1">
                  <a:solidFill>
                    <a:srgbClr val="2D3240"/>
                  </a:solidFill>
                  <a:latin typeface="Book Antiqua" panose="02040602050305030304" pitchFamily="18" charset="0"/>
                </a:rPr>
                <a:t>maka</a:t>
              </a:r>
              <a:r>
                <a:rPr lang="en-US" sz="2000" dirty="0">
                  <a:solidFill>
                    <a:srgbClr val="2D3240"/>
                  </a:solidFill>
                  <a:latin typeface="Book Antiqua" panose="02040602050305030304" pitchFamily="18" charset="0"/>
                </a:rPr>
                <a:t> pada </a:t>
              </a:r>
              <a:r>
                <a:rPr lang="en-US" sz="2000" dirty="0" err="1">
                  <a:solidFill>
                    <a:srgbClr val="2D3240"/>
                  </a:solidFill>
                  <a:latin typeface="Book Antiqua" panose="02040602050305030304" pitchFamily="18" charset="0"/>
                </a:rPr>
                <a:t>tahun</a:t>
              </a:r>
              <a:r>
                <a:rPr lang="en-US" sz="2000" dirty="0">
                  <a:solidFill>
                    <a:srgbClr val="2D3240"/>
                  </a:solidFill>
                  <a:latin typeface="Book Antiqua" panose="02040602050305030304" pitchFamily="18" charset="0"/>
                </a:rPr>
                <a:t> 2021 </a:t>
              </a:r>
              <a:r>
                <a:rPr lang="en-US" sz="2000" dirty="0" err="1">
                  <a:solidFill>
                    <a:srgbClr val="2D3240"/>
                  </a:solidFill>
                  <a:latin typeface="Book Antiqua" panose="02040602050305030304" pitchFamily="18" charset="0"/>
                </a:rPr>
                <a:t>Pemerintah</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Kabupaten</a:t>
              </a:r>
              <a:r>
                <a:rPr lang="en-US" sz="2000" dirty="0">
                  <a:solidFill>
                    <a:srgbClr val="2D3240"/>
                  </a:solidFill>
                  <a:latin typeface="Book Antiqua" panose="02040602050305030304" pitchFamily="18" charset="0"/>
                </a:rPr>
                <a:t> Mahakam Ulu </a:t>
              </a:r>
              <a:r>
                <a:rPr lang="en-US" sz="2000" dirty="0" err="1">
                  <a:solidFill>
                    <a:srgbClr val="2D3240"/>
                  </a:solidFill>
                  <a:latin typeface="Book Antiqua" panose="02040602050305030304" pitchFamily="18" charset="0"/>
                </a:rPr>
                <a:t>melalui</a:t>
              </a:r>
              <a:r>
                <a:rPr lang="en-US" sz="2000" dirty="0">
                  <a:solidFill>
                    <a:srgbClr val="2D3240"/>
                  </a:solidFill>
                  <a:latin typeface="Book Antiqua" panose="02040602050305030304" pitchFamily="18" charset="0"/>
                </a:rPr>
                <a:t> Dinas Pendidikan dan </a:t>
              </a:r>
              <a:r>
                <a:rPr lang="en-US" sz="2000" dirty="0" err="1">
                  <a:solidFill>
                    <a:srgbClr val="2D3240"/>
                  </a:solidFill>
                  <a:latin typeface="Book Antiqua" panose="02040602050305030304" pitchFamily="18" charset="0"/>
                </a:rPr>
                <a:t>Kebudayaan</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telah</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menyusun</a:t>
              </a:r>
              <a:r>
                <a:rPr lang="en-US" sz="2000" dirty="0">
                  <a:solidFill>
                    <a:srgbClr val="2D3240"/>
                  </a:solidFill>
                  <a:latin typeface="Book Antiqua" panose="02040602050305030304" pitchFamily="18" charset="0"/>
                </a:rPr>
                <a:t> </a:t>
              </a:r>
            </a:p>
            <a:p>
              <a:pPr>
                <a:lnSpc>
                  <a:spcPts val="2605"/>
                </a:lnSpc>
              </a:pPr>
              <a:r>
                <a:rPr lang="en-US" sz="2000" b="1" dirty="0" err="1">
                  <a:solidFill>
                    <a:srgbClr val="2D3240"/>
                  </a:solidFill>
                  <a:latin typeface="Book Antiqua" panose="02040602050305030304" pitchFamily="18" charset="0"/>
                </a:rPr>
                <a:t>Buku</a:t>
              </a:r>
              <a:r>
                <a:rPr lang="en-US" sz="2000" b="1" dirty="0">
                  <a:solidFill>
                    <a:srgbClr val="2D3240"/>
                  </a:solidFill>
                  <a:latin typeface="Book Antiqua" panose="02040602050305030304" pitchFamily="18" charset="0"/>
                </a:rPr>
                <a:t> Kajian </a:t>
              </a:r>
              <a:r>
                <a:rPr lang="en-US" sz="2000" b="1" dirty="0" err="1">
                  <a:solidFill>
                    <a:srgbClr val="2D3240"/>
                  </a:solidFill>
                  <a:latin typeface="Book Antiqua" panose="02040602050305030304" pitchFamily="18" charset="0"/>
                </a:rPr>
                <a:t>Potensi</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Sebaran</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Pengembangan</a:t>
              </a:r>
              <a:r>
                <a:rPr lang="en-US" sz="2000" b="1" dirty="0">
                  <a:solidFill>
                    <a:srgbClr val="2D3240"/>
                  </a:solidFill>
                  <a:latin typeface="Book Antiqua" panose="02040602050305030304" pitchFamily="18" charset="0"/>
                </a:rPr>
                <a:t> dan </a:t>
              </a:r>
              <a:r>
                <a:rPr lang="en-US" sz="2000" b="1" dirty="0" err="1">
                  <a:solidFill>
                    <a:srgbClr val="2D3240"/>
                  </a:solidFill>
                  <a:latin typeface="Book Antiqua" panose="02040602050305030304" pitchFamily="18" charset="0"/>
                </a:rPr>
                <a:t>Pemanfaatan</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Budaya</a:t>
              </a:r>
              <a:r>
                <a:rPr lang="en-US" sz="2000" b="1" dirty="0">
                  <a:solidFill>
                    <a:srgbClr val="2D3240"/>
                  </a:solidFill>
                  <a:latin typeface="Book Antiqua" panose="02040602050305030304" pitchFamily="18" charset="0"/>
                </a:rPr>
                <a:t> Daerah </a:t>
              </a:r>
              <a:r>
                <a:rPr lang="en-US" sz="2000" b="1" dirty="0" err="1">
                  <a:solidFill>
                    <a:srgbClr val="2D3240"/>
                  </a:solidFill>
                  <a:latin typeface="Book Antiqua" panose="02040602050305030304" pitchFamily="18" charset="0"/>
                </a:rPr>
                <a:t>Kabupaten</a:t>
              </a:r>
              <a:r>
                <a:rPr lang="en-US" sz="2000" b="1" dirty="0">
                  <a:solidFill>
                    <a:srgbClr val="2D3240"/>
                  </a:solidFill>
                  <a:latin typeface="Book Antiqua" panose="02040602050305030304" pitchFamily="18" charset="0"/>
                </a:rPr>
                <a:t> Mahakam Ulu</a:t>
              </a:r>
              <a:r>
                <a:rPr lang="en-US" sz="2000" dirty="0">
                  <a:solidFill>
                    <a:srgbClr val="2D3240"/>
                  </a:solidFill>
                  <a:latin typeface="Book Antiqua" panose="02040602050305030304" pitchFamily="18" charset="0"/>
                </a:rPr>
                <a:t> </a:t>
              </a:r>
              <a:r>
                <a:rPr lang="en-US" sz="2000" dirty="0" err="1">
                  <a:solidFill>
                    <a:srgbClr val="2D3240"/>
                  </a:solidFill>
                  <a:latin typeface="Book Antiqua" panose="02040602050305030304" pitchFamily="18" charset="0"/>
                </a:rPr>
                <a:t>serta</a:t>
              </a:r>
              <a:r>
                <a:rPr lang="en-US" sz="2000" dirty="0">
                  <a:solidFill>
                    <a:srgbClr val="2D3240"/>
                  </a:solidFill>
                  <a:latin typeface="Book Antiqua" panose="02040602050305030304" pitchFamily="18" charset="0"/>
                </a:rPr>
                <a:t> </a:t>
              </a:r>
            </a:p>
            <a:p>
              <a:pPr>
                <a:lnSpc>
                  <a:spcPts val="2605"/>
                </a:lnSpc>
              </a:pPr>
              <a:r>
                <a:rPr lang="en-US" sz="2000" b="1" dirty="0" err="1">
                  <a:solidFill>
                    <a:srgbClr val="2D3240"/>
                  </a:solidFill>
                  <a:latin typeface="Book Antiqua" panose="02040602050305030304" pitchFamily="18" charset="0"/>
                </a:rPr>
                <a:t>Buku</a:t>
              </a:r>
              <a:r>
                <a:rPr lang="en-US" sz="2000" b="1" dirty="0">
                  <a:solidFill>
                    <a:srgbClr val="2D3240"/>
                  </a:solidFill>
                  <a:latin typeface="Book Antiqua" panose="02040602050305030304" pitchFamily="18" charset="0"/>
                </a:rPr>
                <a:t> Kajian </a:t>
              </a:r>
              <a:r>
                <a:rPr lang="en-US" sz="2000" b="1" dirty="0" err="1">
                  <a:solidFill>
                    <a:srgbClr val="2D3240"/>
                  </a:solidFill>
                  <a:latin typeface="Book Antiqua" panose="02040602050305030304" pitchFamily="18" charset="0"/>
                </a:rPr>
                <a:t>Rencana</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Induk</a:t>
              </a:r>
              <a:r>
                <a:rPr lang="en-US" sz="2000" b="1" dirty="0">
                  <a:solidFill>
                    <a:srgbClr val="2D3240"/>
                  </a:solidFill>
                  <a:latin typeface="Book Antiqua" panose="02040602050305030304" pitchFamily="18" charset="0"/>
                </a:rPr>
                <a:t> dan </a:t>
              </a:r>
              <a:r>
                <a:rPr lang="en-US" sz="2000" b="1" dirty="0" err="1">
                  <a:solidFill>
                    <a:srgbClr val="2D3240"/>
                  </a:solidFill>
                  <a:latin typeface="Book Antiqua" panose="02040602050305030304" pitchFamily="18" charset="0"/>
                </a:rPr>
                <a:t>Arah</a:t>
              </a:r>
              <a:r>
                <a:rPr lang="en-US" sz="2000" b="1" dirty="0">
                  <a:solidFill>
                    <a:srgbClr val="2D3240"/>
                  </a:solidFill>
                  <a:latin typeface="Book Antiqua" panose="02040602050305030304" pitchFamily="18" charset="0"/>
                </a:rPr>
                <a:t> Strategi </a:t>
              </a:r>
              <a:r>
                <a:rPr lang="en-US" sz="2000" b="1" dirty="0" err="1">
                  <a:solidFill>
                    <a:srgbClr val="2D3240"/>
                  </a:solidFill>
                  <a:latin typeface="Book Antiqua" panose="02040602050305030304" pitchFamily="18" charset="0"/>
                </a:rPr>
                <a:t>Pemajuan</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Kebudayaan</a:t>
              </a:r>
              <a:r>
                <a:rPr lang="en-US" sz="2000" b="1" dirty="0">
                  <a:solidFill>
                    <a:srgbClr val="2D3240"/>
                  </a:solidFill>
                  <a:latin typeface="Book Antiqua" panose="02040602050305030304" pitchFamily="18" charset="0"/>
                </a:rPr>
                <a:t> </a:t>
              </a:r>
              <a:r>
                <a:rPr lang="en-US" sz="2000" b="1" dirty="0" err="1">
                  <a:solidFill>
                    <a:srgbClr val="2D3240"/>
                  </a:solidFill>
                  <a:latin typeface="Book Antiqua" panose="02040602050305030304" pitchFamily="18" charset="0"/>
                </a:rPr>
                <a:t>Kabupaten</a:t>
              </a:r>
              <a:r>
                <a:rPr lang="en-US" sz="2000" b="1" dirty="0">
                  <a:solidFill>
                    <a:srgbClr val="2D3240"/>
                  </a:solidFill>
                  <a:latin typeface="Book Antiqua" panose="02040602050305030304" pitchFamily="18" charset="0"/>
                </a:rPr>
                <a:t> Mahakam Ulu</a:t>
              </a:r>
              <a:endParaRPr lang="en-US" sz="2000" dirty="0">
                <a:solidFill>
                  <a:srgbClr val="2D3240"/>
                </a:solidFill>
                <a:latin typeface="Book Antiqua" panose="02040602050305030304" pitchFamily="18" charset="0"/>
              </a:endParaRPr>
            </a:p>
            <a:p>
              <a:pPr>
                <a:lnSpc>
                  <a:spcPts val="2605"/>
                </a:lnSpc>
              </a:pPr>
              <a:endParaRPr lang="en-US" sz="2000" dirty="0">
                <a:solidFill>
                  <a:srgbClr val="2D3240"/>
                </a:solidFill>
                <a:latin typeface="Book Antiqua" panose="02040602050305030304" pitchFamily="18" charset="0"/>
              </a:endParaRPr>
            </a:p>
          </p:txBody>
        </p:sp>
      </p:grpSp>
      <p:grpSp>
        <p:nvGrpSpPr>
          <p:cNvPr id="12" name="Group 12"/>
          <p:cNvGrpSpPr/>
          <p:nvPr/>
        </p:nvGrpSpPr>
        <p:grpSpPr>
          <a:xfrm>
            <a:off x="6838515" y="4086647"/>
            <a:ext cx="4379386" cy="5463191"/>
            <a:chOff x="0" y="0"/>
            <a:chExt cx="5839181" cy="7284255"/>
          </a:xfrm>
        </p:grpSpPr>
        <p:grpSp>
          <p:nvGrpSpPr>
            <p:cNvPr id="13" name="Group 13"/>
            <p:cNvGrpSpPr/>
            <p:nvPr/>
          </p:nvGrpSpPr>
          <p:grpSpPr>
            <a:xfrm rot="5400000">
              <a:off x="-722537" y="722537"/>
              <a:ext cx="7284255" cy="5839181"/>
              <a:chOff x="0" y="0"/>
              <a:chExt cx="2691997" cy="2157950"/>
            </a:xfrm>
          </p:grpSpPr>
          <p:sp>
            <p:nvSpPr>
              <p:cNvPr id="14" name="Freeform 14"/>
              <p:cNvSpPr/>
              <p:nvPr/>
            </p:nvSpPr>
            <p:spPr>
              <a:xfrm>
                <a:off x="0" y="0"/>
                <a:ext cx="2691997" cy="2157950"/>
              </a:xfrm>
              <a:custGeom>
                <a:avLst/>
                <a:gdLst/>
                <a:ahLst/>
                <a:cxnLst/>
                <a:rect l="l" t="t" r="r" b="b"/>
                <a:pathLst>
                  <a:path w="2691997" h="2157950">
                    <a:moveTo>
                      <a:pt x="2567537" y="2157950"/>
                    </a:moveTo>
                    <a:lnTo>
                      <a:pt x="124460" y="2157950"/>
                    </a:lnTo>
                    <a:cubicBezTo>
                      <a:pt x="55880" y="2157950"/>
                      <a:pt x="0" y="2102070"/>
                      <a:pt x="0" y="2033490"/>
                    </a:cubicBezTo>
                    <a:lnTo>
                      <a:pt x="0" y="124460"/>
                    </a:lnTo>
                    <a:cubicBezTo>
                      <a:pt x="0" y="55880"/>
                      <a:pt x="55880" y="0"/>
                      <a:pt x="124460" y="0"/>
                    </a:cubicBezTo>
                    <a:lnTo>
                      <a:pt x="2567537" y="0"/>
                    </a:lnTo>
                    <a:cubicBezTo>
                      <a:pt x="2636117" y="0"/>
                      <a:pt x="2691997" y="55880"/>
                      <a:pt x="2691997" y="124460"/>
                    </a:cubicBezTo>
                    <a:lnTo>
                      <a:pt x="2691997" y="2033490"/>
                    </a:lnTo>
                    <a:cubicBezTo>
                      <a:pt x="2691997" y="2102070"/>
                      <a:pt x="2636117" y="2157950"/>
                      <a:pt x="2567537" y="2157950"/>
                    </a:cubicBezTo>
                    <a:close/>
                  </a:path>
                </a:pathLst>
              </a:custGeom>
              <a:solidFill>
                <a:srgbClr val="FFFFFF"/>
              </a:solidFill>
            </p:spPr>
          </p:sp>
        </p:grpSp>
        <p:sp>
          <p:nvSpPr>
            <p:cNvPr id="15" name="TextBox 15"/>
            <p:cNvSpPr txBox="1"/>
            <p:nvPr/>
          </p:nvSpPr>
          <p:spPr>
            <a:xfrm>
              <a:off x="129053" y="376981"/>
              <a:ext cx="5443428" cy="4890228"/>
            </a:xfrm>
            <a:prstGeom prst="rect">
              <a:avLst/>
            </a:prstGeom>
          </p:spPr>
          <p:txBody>
            <a:bodyPr lIns="0" tIns="0" rIns="0" bIns="0" rtlCol="0" anchor="t">
              <a:spAutoFit/>
            </a:bodyPr>
            <a:lstStyle/>
            <a:p>
              <a:pPr>
                <a:lnSpc>
                  <a:spcPts val="2605"/>
                </a:lnSpc>
              </a:pPr>
              <a:r>
                <a:rPr lang="en-US" sz="2400" dirty="0">
                  <a:solidFill>
                    <a:srgbClr val="2D3240"/>
                  </a:solidFill>
                  <a:latin typeface="Book Antiqua" panose="02040602050305030304" pitchFamily="18" charset="0"/>
                </a:rPr>
                <a:t>•</a:t>
              </a:r>
              <a:r>
                <a:rPr lang="en-US" sz="2400" dirty="0" err="1">
                  <a:solidFill>
                    <a:srgbClr val="2D3240"/>
                  </a:solidFill>
                  <a:latin typeface="Book Antiqua" panose="02040602050305030304" pitchFamily="18" charset="0"/>
                </a:rPr>
                <a:t>Merujuk</a:t>
              </a:r>
              <a:r>
                <a:rPr lang="en-US" sz="2400" dirty="0">
                  <a:solidFill>
                    <a:srgbClr val="2D3240"/>
                  </a:solidFill>
                  <a:latin typeface="Book Antiqua" panose="02040602050305030304" pitchFamily="18" charset="0"/>
                </a:rPr>
                <a:t> pada Strategi </a:t>
              </a:r>
              <a:r>
                <a:rPr lang="en-US" sz="2400" dirty="0" err="1">
                  <a:solidFill>
                    <a:srgbClr val="2D3240"/>
                  </a:solidFill>
                  <a:latin typeface="Book Antiqua" panose="02040602050305030304" pitchFamily="18" charset="0"/>
                </a:rPr>
                <a:t>Pemajuan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Kebudayaan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Kabupaten</a:t>
              </a:r>
              <a:r>
                <a:rPr lang="en-US" sz="2400" dirty="0">
                  <a:solidFill>
                    <a:srgbClr val="2D3240"/>
                  </a:solidFill>
                  <a:latin typeface="Book Antiqua" panose="02040602050305030304" pitchFamily="18" charset="0"/>
                </a:rPr>
                <a:t> Mahakam Ulu </a:t>
              </a:r>
              <a:r>
                <a:rPr lang="en-US" sz="2400" dirty="0" err="1">
                  <a:solidFill>
                    <a:srgbClr val="2D3240"/>
                  </a:solidFill>
                  <a:latin typeface="Book Antiqua" panose="02040602050305030304" pitchFamily="18" charset="0"/>
                </a:rPr>
                <a:t>tersebut</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maka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dipandang</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perlu</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untuk</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membentuk</a:t>
              </a:r>
              <a:r>
                <a:rPr lang="en-US" sz="2400" dirty="0">
                  <a:solidFill>
                    <a:srgbClr val="2D3240"/>
                  </a:solidFill>
                  <a:latin typeface="Book Antiqua" panose="02040602050305030304" pitchFamily="18" charset="0"/>
                </a:rPr>
                <a:t> Taman </a:t>
              </a:r>
              <a:r>
                <a:rPr lang="en-US" sz="2400" dirty="0" err="1">
                  <a:solidFill>
                    <a:srgbClr val="2D3240"/>
                  </a:solidFill>
                  <a:latin typeface="Book Antiqua" panose="02040602050305030304" pitchFamily="18" charset="0"/>
                </a:rPr>
                <a:t>Budaya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Kabupaten</a:t>
              </a:r>
              <a:r>
                <a:rPr lang="en-US" sz="2400" dirty="0">
                  <a:solidFill>
                    <a:srgbClr val="2D3240"/>
                  </a:solidFill>
                  <a:latin typeface="Book Antiqua" panose="02040602050305030304" pitchFamily="18" charset="0"/>
                </a:rPr>
                <a:t> Mahakam Ulu </a:t>
              </a:r>
              <a:r>
                <a:rPr lang="en-US" sz="2400" dirty="0" err="1">
                  <a:solidFill>
                    <a:srgbClr val="2D3240"/>
                  </a:solidFill>
                  <a:latin typeface="Book Antiqua" panose="02040602050305030304" pitchFamily="18" charset="0"/>
                </a:rPr>
                <a:t>sebagai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akselerasi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keterpaduan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pemajuan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kebudayaan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serta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potensi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wisata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budaya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khas</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daerah</a:t>
              </a:r>
              <a:r>
                <a:rPr lang="en-US" sz="2400" dirty="0">
                  <a:solidFill>
                    <a:srgbClr val="2D3240"/>
                  </a:solidFill>
                  <a:latin typeface="Book Antiqua" panose="02040602050305030304" pitchFamily="18" charset="0"/>
                </a:rPr>
                <a:t>. </a:t>
              </a:r>
            </a:p>
          </p:txBody>
        </p:sp>
      </p:grpSp>
      <p:grpSp>
        <p:nvGrpSpPr>
          <p:cNvPr id="16" name="Group 16"/>
          <p:cNvGrpSpPr/>
          <p:nvPr/>
        </p:nvGrpSpPr>
        <p:grpSpPr>
          <a:xfrm>
            <a:off x="13258356" y="3982024"/>
            <a:ext cx="4379386" cy="5463191"/>
            <a:chOff x="0" y="0"/>
            <a:chExt cx="5839181" cy="7284255"/>
          </a:xfrm>
        </p:grpSpPr>
        <p:grpSp>
          <p:nvGrpSpPr>
            <p:cNvPr id="17" name="Group 17"/>
            <p:cNvGrpSpPr/>
            <p:nvPr/>
          </p:nvGrpSpPr>
          <p:grpSpPr>
            <a:xfrm rot="5400000">
              <a:off x="-722537" y="722537"/>
              <a:ext cx="7284255" cy="5839181"/>
              <a:chOff x="0" y="0"/>
              <a:chExt cx="2691997" cy="2157950"/>
            </a:xfrm>
          </p:grpSpPr>
          <p:sp>
            <p:nvSpPr>
              <p:cNvPr id="18" name="Freeform 18"/>
              <p:cNvSpPr/>
              <p:nvPr/>
            </p:nvSpPr>
            <p:spPr>
              <a:xfrm>
                <a:off x="0" y="0"/>
                <a:ext cx="2691997" cy="2157950"/>
              </a:xfrm>
              <a:custGeom>
                <a:avLst/>
                <a:gdLst/>
                <a:ahLst/>
                <a:cxnLst/>
                <a:rect l="l" t="t" r="r" b="b"/>
                <a:pathLst>
                  <a:path w="2691997" h="2157950">
                    <a:moveTo>
                      <a:pt x="2567537" y="2157950"/>
                    </a:moveTo>
                    <a:lnTo>
                      <a:pt x="124460" y="2157950"/>
                    </a:lnTo>
                    <a:cubicBezTo>
                      <a:pt x="55880" y="2157950"/>
                      <a:pt x="0" y="2102070"/>
                      <a:pt x="0" y="2033490"/>
                    </a:cubicBezTo>
                    <a:lnTo>
                      <a:pt x="0" y="124460"/>
                    </a:lnTo>
                    <a:cubicBezTo>
                      <a:pt x="0" y="55880"/>
                      <a:pt x="55880" y="0"/>
                      <a:pt x="124460" y="0"/>
                    </a:cubicBezTo>
                    <a:lnTo>
                      <a:pt x="2567537" y="0"/>
                    </a:lnTo>
                    <a:cubicBezTo>
                      <a:pt x="2636117" y="0"/>
                      <a:pt x="2691997" y="55880"/>
                      <a:pt x="2691997" y="124460"/>
                    </a:cubicBezTo>
                    <a:lnTo>
                      <a:pt x="2691997" y="2033490"/>
                    </a:lnTo>
                    <a:cubicBezTo>
                      <a:pt x="2691997" y="2102070"/>
                      <a:pt x="2636117" y="2157950"/>
                      <a:pt x="2567537" y="2157950"/>
                    </a:cubicBezTo>
                    <a:close/>
                  </a:path>
                </a:pathLst>
              </a:custGeom>
              <a:solidFill>
                <a:srgbClr val="FFFFFF"/>
              </a:solidFill>
            </p:spPr>
          </p:sp>
        </p:grpSp>
        <p:sp>
          <p:nvSpPr>
            <p:cNvPr id="19" name="TextBox 19"/>
            <p:cNvSpPr txBox="1"/>
            <p:nvPr/>
          </p:nvSpPr>
          <p:spPr>
            <a:xfrm>
              <a:off x="129053" y="376981"/>
              <a:ext cx="5443428" cy="6224610"/>
            </a:xfrm>
            <a:prstGeom prst="rect">
              <a:avLst/>
            </a:prstGeom>
          </p:spPr>
          <p:txBody>
            <a:bodyPr lIns="0" tIns="0" rIns="0" bIns="0" rtlCol="0" anchor="t">
              <a:spAutoFit/>
            </a:bodyPr>
            <a:lstStyle/>
            <a:p>
              <a:pPr>
                <a:lnSpc>
                  <a:spcPts val="2605"/>
                </a:lnSpc>
              </a:pPr>
              <a:r>
                <a:rPr lang="en-US" sz="2400" dirty="0">
                  <a:solidFill>
                    <a:srgbClr val="2D3240"/>
                  </a:solidFill>
                  <a:latin typeface="Book Antiqua" panose="02040602050305030304" pitchFamily="18" charset="0"/>
                </a:rPr>
                <a:t>•Kajian </a:t>
              </a:r>
              <a:r>
                <a:rPr lang="en-US" sz="2400" dirty="0" err="1">
                  <a:solidFill>
                    <a:srgbClr val="2D3240"/>
                  </a:solidFill>
                  <a:latin typeface="Book Antiqua" panose="02040602050305030304" pitchFamily="18" charset="0"/>
                </a:rPr>
                <a:t>Pembentukan</a:t>
              </a:r>
              <a:r>
                <a:rPr lang="en-US" sz="2400" dirty="0">
                  <a:solidFill>
                    <a:srgbClr val="2D3240"/>
                  </a:solidFill>
                  <a:latin typeface="Book Antiqua" panose="02040602050305030304" pitchFamily="18" charset="0"/>
                </a:rPr>
                <a:t> Taman </a:t>
              </a:r>
              <a:r>
                <a:rPr lang="en-US" sz="2400" dirty="0" err="1">
                  <a:solidFill>
                    <a:srgbClr val="2D3240"/>
                  </a:solidFill>
                  <a:latin typeface="Book Antiqua" panose="02040602050305030304" pitchFamily="18" charset="0"/>
                </a:rPr>
                <a:t>Budaya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Terpadu</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Kabupaten</a:t>
              </a:r>
              <a:r>
                <a:rPr lang="en-US" sz="2400" dirty="0">
                  <a:solidFill>
                    <a:srgbClr val="2D3240"/>
                  </a:solidFill>
                  <a:latin typeface="Book Antiqua" panose="02040602050305030304" pitchFamily="18" charset="0"/>
                </a:rPr>
                <a:t> Mahakam Ulu </a:t>
              </a:r>
              <a:r>
                <a:rPr lang="en-US" sz="2400" dirty="0" err="1">
                  <a:solidFill>
                    <a:srgbClr val="2D3240"/>
                  </a:solidFill>
                  <a:latin typeface="Book Antiqua" panose="02040602050305030304" pitchFamily="18" charset="0"/>
                </a:rPr>
                <a:t>Tahun</a:t>
              </a:r>
              <a:r>
                <a:rPr lang="en-US" sz="2400" dirty="0">
                  <a:solidFill>
                    <a:srgbClr val="2D3240"/>
                  </a:solidFill>
                  <a:latin typeface="Book Antiqua" panose="02040602050305030304" pitchFamily="18" charset="0"/>
                </a:rPr>
                <a:t> 2022 </a:t>
              </a:r>
              <a:r>
                <a:rPr lang="en-US" sz="2400" dirty="0" err="1">
                  <a:solidFill>
                    <a:srgbClr val="2D3240"/>
                  </a:solidFill>
                  <a:latin typeface="Book Antiqua" panose="02040602050305030304" pitchFamily="18" charset="0"/>
                </a:rPr>
                <a:t>ini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adalah</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sebagai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upaya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untuk</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mendapatkan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sebuah</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gambaran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atau</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deksripsi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mengenai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bentuk</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peran</a:t>
              </a:r>
              <a:r>
                <a:rPr lang="en-US" sz="2400" dirty="0">
                  <a:solidFill>
                    <a:srgbClr val="2D3240"/>
                  </a:solidFill>
                  <a:latin typeface="Book Antiqua" panose="02040602050305030304" pitchFamily="18" charset="0"/>
                </a:rPr>
                <a:t> dan </a:t>
              </a:r>
              <a:r>
                <a:rPr lang="en-US" sz="2400" dirty="0" err="1">
                  <a:solidFill>
                    <a:srgbClr val="2D3240"/>
                  </a:solidFill>
                  <a:latin typeface="Book Antiqua" panose="02040602050305030304" pitchFamily="18" charset="0"/>
                </a:rPr>
                <a:t>fungsi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dari</a:t>
              </a:r>
              <a:r>
                <a:rPr lang="en-US" sz="2400" dirty="0">
                  <a:solidFill>
                    <a:srgbClr val="2D3240"/>
                  </a:solidFill>
                  <a:latin typeface="Book Antiqua" panose="02040602050305030304" pitchFamily="18" charset="0"/>
                </a:rPr>
                <a:t> Taman </a:t>
              </a:r>
              <a:r>
                <a:rPr lang="en-US" sz="2400" dirty="0" err="1">
                  <a:solidFill>
                    <a:srgbClr val="2D3240"/>
                  </a:solidFill>
                  <a:latin typeface="Book Antiqua" panose="02040602050305030304" pitchFamily="18" charset="0"/>
                </a:rPr>
                <a:t>Budaya</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Terpadu</a:t>
              </a:r>
              <a:r>
                <a:rPr lang="en-US" sz="2400" dirty="0">
                  <a:solidFill>
                    <a:srgbClr val="2D3240"/>
                  </a:solidFill>
                  <a:latin typeface="Book Antiqua" panose="02040602050305030304" pitchFamily="18" charset="0"/>
                </a:rPr>
                <a:t> Mahakam Ulu yang </a:t>
              </a:r>
              <a:r>
                <a:rPr lang="en-US" sz="2400" dirty="0" err="1">
                  <a:solidFill>
                    <a:srgbClr val="2D3240"/>
                  </a:solidFill>
                  <a:latin typeface="Book Antiqua" panose="02040602050305030304" pitchFamily="18" charset="0"/>
                </a:rPr>
                <a:t>akan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dibangun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sebagai</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upaya</a:t>
              </a:r>
              <a:r>
                <a:rPr lang="en-US" sz="2400" dirty="0">
                  <a:solidFill>
                    <a:srgbClr val="2D3240"/>
                  </a:solidFill>
                  <a:latin typeface="Book Antiqua" panose="02040602050305030304" pitchFamily="18" charset="0"/>
                </a:rPr>
                <a:t> integral </a:t>
              </a:r>
              <a:r>
                <a:rPr lang="en-US" sz="2400" dirty="0" err="1">
                  <a:solidFill>
                    <a:srgbClr val="2D3240"/>
                  </a:solidFill>
                  <a:latin typeface="Book Antiqua" panose="02040602050305030304" pitchFamily="18" charset="0"/>
                </a:rPr>
                <a:t>dari</a:t>
              </a:r>
              <a:r>
                <a:rPr lang="en-US" sz="2400" dirty="0">
                  <a:solidFill>
                    <a:srgbClr val="2D3240"/>
                  </a:solidFill>
                  <a:latin typeface="Book Antiqua" panose="02040602050305030304" pitchFamily="18" charset="0"/>
                </a:rPr>
                <a:t> strategi </a:t>
              </a:r>
              <a:r>
                <a:rPr lang="en-US" sz="2400" dirty="0" err="1">
                  <a:solidFill>
                    <a:srgbClr val="2D3240"/>
                  </a:solidFill>
                  <a:latin typeface="Book Antiqua" panose="02040602050305030304" pitchFamily="18" charset="0"/>
                </a:rPr>
                <a:t>pemajuan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kebudayaan</a:t>
              </a:r>
              <a:r>
                <a:rPr lang="en-US" sz="2400" dirty="0">
                  <a:solidFill>
                    <a:srgbClr val="2D3240"/>
                  </a:solidFill>
                  <a:latin typeface="Book Antiqua" panose="02040602050305030304" pitchFamily="18" charset="0"/>
                </a:rPr>
                <a:t> </a:t>
              </a:r>
              <a:r>
                <a:rPr lang="en-US" sz="2400" dirty="0" err="1">
                  <a:solidFill>
                    <a:srgbClr val="2D3240"/>
                  </a:solidFill>
                  <a:latin typeface="Book Antiqua" panose="02040602050305030304" pitchFamily="18" charset="0"/>
                </a:rPr>
                <a:t>daerah</a:t>
              </a:r>
              <a:r>
                <a:rPr lang="en-US" sz="2400" dirty="0">
                  <a:solidFill>
                    <a:srgbClr val="2D3240"/>
                  </a:solidFill>
                  <a:latin typeface="Book Antiqua" panose="02040602050305030304" pitchFamily="18" charset="0"/>
                </a:rPr>
                <a:t>.</a:t>
              </a:r>
            </a:p>
            <a:p>
              <a:pPr>
                <a:lnSpc>
                  <a:spcPts val="2605"/>
                </a:lnSpc>
              </a:pPr>
              <a:endParaRPr lang="en-US" sz="2400" dirty="0">
                <a:solidFill>
                  <a:srgbClr val="2D3240"/>
                </a:solidFill>
                <a:latin typeface="Book Antiqua" panose="02040602050305030304" pitchFamily="18" charset="0"/>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23806" y="2832436"/>
            <a:ext cx="1165629" cy="1165629"/>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758C"/>
            </a:solidFill>
          </p:spPr>
        </p:sp>
      </p:grpSp>
      <p:grpSp>
        <p:nvGrpSpPr>
          <p:cNvPr id="4" name="Group 4"/>
          <p:cNvGrpSpPr/>
          <p:nvPr/>
        </p:nvGrpSpPr>
        <p:grpSpPr>
          <a:xfrm>
            <a:off x="9514230" y="2832436"/>
            <a:ext cx="1165629" cy="1165629"/>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758C"/>
            </a:solidFill>
          </p:spPr>
        </p:sp>
      </p:grpSp>
      <p:grpSp>
        <p:nvGrpSpPr>
          <p:cNvPr id="6" name="Group 6"/>
          <p:cNvGrpSpPr/>
          <p:nvPr/>
        </p:nvGrpSpPr>
        <p:grpSpPr>
          <a:xfrm>
            <a:off x="16401972" y="2832436"/>
            <a:ext cx="1165629" cy="116562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B758C"/>
            </a:solidFill>
          </p:spPr>
        </p:sp>
      </p:grpSp>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405785" y="3214415"/>
            <a:ext cx="401670" cy="40167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07301" y="3214415"/>
            <a:ext cx="401670" cy="40167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267339" y="3499060"/>
            <a:ext cx="467739" cy="40167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04633" y="647700"/>
            <a:ext cx="2784348" cy="278434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961085" y="1028700"/>
            <a:ext cx="3865981" cy="2432054"/>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2451510" y="571500"/>
            <a:ext cx="4119861" cy="2921356"/>
          </a:xfrm>
          <a:prstGeom prst="rect">
            <a:avLst/>
          </a:prstGeom>
        </p:spPr>
      </p:pic>
      <p:sp>
        <p:nvSpPr>
          <p:cNvPr id="14" name="TextBox 14"/>
          <p:cNvSpPr txBox="1"/>
          <p:nvPr/>
        </p:nvSpPr>
        <p:spPr>
          <a:xfrm>
            <a:off x="4191994" y="-161925"/>
            <a:ext cx="9245645" cy="978112"/>
          </a:xfrm>
          <a:prstGeom prst="rect">
            <a:avLst/>
          </a:prstGeom>
        </p:spPr>
        <p:txBody>
          <a:bodyPr lIns="0" tIns="0" rIns="0" bIns="0" rtlCol="0" anchor="t">
            <a:spAutoFit/>
          </a:bodyPr>
          <a:lstStyle/>
          <a:p>
            <a:pPr algn="ctr">
              <a:lnSpc>
                <a:spcPts val="7513"/>
              </a:lnSpc>
              <a:spcBef>
                <a:spcPct val="0"/>
              </a:spcBef>
            </a:pPr>
            <a:r>
              <a:rPr lang="en-US" sz="5366">
                <a:solidFill>
                  <a:srgbClr val="2D3240"/>
                </a:solidFill>
                <a:latin typeface="Poppins Bold"/>
              </a:rPr>
              <a:t>Hasil Kajian</a:t>
            </a:r>
          </a:p>
        </p:txBody>
      </p:sp>
      <p:grpSp>
        <p:nvGrpSpPr>
          <p:cNvPr id="15" name="Group 15"/>
          <p:cNvGrpSpPr/>
          <p:nvPr/>
        </p:nvGrpSpPr>
        <p:grpSpPr>
          <a:xfrm rot="5400000">
            <a:off x="6053009" y="-2343564"/>
            <a:ext cx="5960647" cy="19776746"/>
            <a:chOff x="0" y="0"/>
            <a:chExt cx="2937119" cy="9745025"/>
          </a:xfrm>
        </p:grpSpPr>
        <p:sp>
          <p:nvSpPr>
            <p:cNvPr id="16" name="Freeform 16"/>
            <p:cNvSpPr/>
            <p:nvPr/>
          </p:nvSpPr>
          <p:spPr>
            <a:xfrm>
              <a:off x="0" y="0"/>
              <a:ext cx="2937119" cy="9745025"/>
            </a:xfrm>
            <a:custGeom>
              <a:avLst/>
              <a:gdLst/>
              <a:ahLst/>
              <a:cxnLst/>
              <a:rect l="l" t="t" r="r" b="b"/>
              <a:pathLst>
                <a:path w="2937119" h="9745025">
                  <a:moveTo>
                    <a:pt x="2812659" y="9745025"/>
                  </a:moveTo>
                  <a:lnTo>
                    <a:pt x="124460" y="9745025"/>
                  </a:lnTo>
                  <a:cubicBezTo>
                    <a:pt x="55880" y="9745025"/>
                    <a:pt x="0" y="9689145"/>
                    <a:pt x="0" y="9620565"/>
                  </a:cubicBezTo>
                  <a:lnTo>
                    <a:pt x="0" y="124460"/>
                  </a:lnTo>
                  <a:cubicBezTo>
                    <a:pt x="0" y="55880"/>
                    <a:pt x="55880" y="0"/>
                    <a:pt x="124460" y="0"/>
                  </a:cubicBezTo>
                  <a:lnTo>
                    <a:pt x="2812659" y="0"/>
                  </a:lnTo>
                  <a:cubicBezTo>
                    <a:pt x="2881239" y="0"/>
                    <a:pt x="2937119" y="55880"/>
                    <a:pt x="2937119" y="124460"/>
                  </a:cubicBezTo>
                  <a:lnTo>
                    <a:pt x="2937119" y="9620565"/>
                  </a:lnTo>
                  <a:cubicBezTo>
                    <a:pt x="2937119" y="9689145"/>
                    <a:pt x="2881239" y="9745025"/>
                    <a:pt x="2812659" y="9745025"/>
                  </a:cubicBezTo>
                  <a:close/>
                </a:path>
              </a:pathLst>
            </a:custGeom>
            <a:solidFill>
              <a:srgbClr val="A6D95B"/>
            </a:solidFill>
          </p:spPr>
        </p:sp>
      </p:grpSp>
      <p:sp>
        <p:nvSpPr>
          <p:cNvPr id="17" name="TextBox 17"/>
          <p:cNvSpPr txBox="1"/>
          <p:nvPr/>
        </p:nvSpPr>
        <p:spPr>
          <a:xfrm>
            <a:off x="236696" y="4547162"/>
            <a:ext cx="4835856" cy="5712205"/>
          </a:xfrm>
          <a:prstGeom prst="rect">
            <a:avLst/>
          </a:prstGeom>
        </p:spPr>
        <p:txBody>
          <a:bodyPr lIns="0" tIns="0" rIns="0" bIns="0" rtlCol="0" anchor="t">
            <a:spAutoFit/>
          </a:bodyPr>
          <a:lstStyle/>
          <a:p>
            <a:pPr>
              <a:lnSpc>
                <a:spcPts val="2800"/>
              </a:lnSpc>
            </a:pPr>
            <a:r>
              <a:rPr lang="en-US" dirty="0">
                <a:latin typeface="Bookman Old Style" panose="02050604050505020204" pitchFamily="18" charset="0"/>
              </a:rPr>
              <a:t>Dari benchmarking yang </a:t>
            </a:r>
            <a:r>
              <a:rPr lang="en-US" dirty="0" err="1">
                <a:latin typeface="Bookman Old Style" panose="02050604050505020204" pitchFamily="18" charset="0"/>
              </a:rPr>
              <a:t>dilakukan</a:t>
            </a:r>
            <a:r>
              <a:rPr lang="en-US" dirty="0">
                <a:latin typeface="Bookman Old Style" panose="02050604050505020204" pitchFamily="18" charset="0"/>
              </a:rPr>
              <a:t> </a:t>
            </a:r>
            <a:r>
              <a:rPr lang="en-US" dirty="0" err="1">
                <a:latin typeface="Bookman Old Style" panose="02050604050505020204" pitchFamily="18" charset="0"/>
              </a:rPr>
              <a:t>terhadap</a:t>
            </a:r>
            <a:r>
              <a:rPr lang="en-US" dirty="0">
                <a:latin typeface="Bookman Old Style" panose="02050604050505020204" pitchFamily="18" charset="0"/>
              </a:rPr>
              <a:t> Taman </a:t>
            </a:r>
            <a:r>
              <a:rPr lang="en-US" dirty="0" err="1">
                <a:latin typeface="Bookman Old Style" panose="02050604050505020204" pitchFamily="18" charset="0"/>
              </a:rPr>
              <a:t>Budaya</a:t>
            </a:r>
            <a:r>
              <a:rPr lang="en-US" dirty="0">
                <a:latin typeface="Bookman Old Style" panose="02050604050505020204" pitchFamily="18" charset="0"/>
              </a:rPr>
              <a:t> Yogyakarta, Taman </a:t>
            </a:r>
            <a:r>
              <a:rPr lang="en-US" dirty="0" err="1">
                <a:latin typeface="Bookman Old Style" panose="02050604050505020204" pitchFamily="18" charset="0"/>
              </a:rPr>
              <a:t>Budaya</a:t>
            </a:r>
            <a:r>
              <a:rPr lang="en-US" dirty="0">
                <a:latin typeface="Bookman Old Style" panose="02050604050505020204" pitchFamily="18" charset="0"/>
              </a:rPr>
              <a:t> Bandung, Taman </a:t>
            </a:r>
            <a:r>
              <a:rPr lang="en-US" dirty="0" err="1">
                <a:latin typeface="Bookman Old Style" panose="02050604050505020204" pitchFamily="18" charset="0"/>
              </a:rPr>
              <a:t>Budaya</a:t>
            </a:r>
            <a:r>
              <a:rPr lang="en-US" dirty="0">
                <a:latin typeface="Bookman Old Style" panose="02050604050505020204" pitchFamily="18" charset="0"/>
              </a:rPr>
              <a:t> Bali, dan Taman Ismail </a:t>
            </a:r>
            <a:r>
              <a:rPr lang="en-US" dirty="0" err="1">
                <a:latin typeface="Bookman Old Style" panose="02050604050505020204" pitchFamily="18" charset="0"/>
              </a:rPr>
              <a:t>Marzuki</a:t>
            </a:r>
            <a:r>
              <a:rPr lang="en-US" dirty="0">
                <a:latin typeface="Bookman Old Style" panose="02050604050505020204" pitchFamily="18" charset="0"/>
              </a:rPr>
              <a:t> </a:t>
            </a:r>
            <a:r>
              <a:rPr lang="en-US" dirty="0" err="1">
                <a:latin typeface="Bookman Old Style" panose="02050604050505020204" pitchFamily="18" charset="0"/>
              </a:rPr>
              <a:t>dapat</a:t>
            </a:r>
            <a:r>
              <a:rPr lang="en-US" dirty="0">
                <a:latin typeface="Bookman Old Style" panose="02050604050505020204" pitchFamily="18" charset="0"/>
              </a:rPr>
              <a:t> </a:t>
            </a:r>
            <a:r>
              <a:rPr lang="en-US" dirty="0" err="1">
                <a:latin typeface="Bookman Old Style" panose="02050604050505020204" pitchFamily="18" charset="0"/>
              </a:rPr>
              <a:t>diketahui</a:t>
            </a:r>
            <a:r>
              <a:rPr lang="en-US" dirty="0">
                <a:latin typeface="Bookman Old Style" panose="02050604050505020204" pitchFamily="18" charset="0"/>
              </a:rPr>
              <a:t> </a:t>
            </a:r>
            <a:r>
              <a:rPr lang="en-US" dirty="0" err="1">
                <a:latin typeface="Bookman Old Style" panose="02050604050505020204" pitchFamily="18" charset="0"/>
              </a:rPr>
              <a:t>bahwa</a:t>
            </a:r>
            <a:r>
              <a:rPr lang="en-US" dirty="0">
                <a:latin typeface="Bookman Old Style" panose="02050604050505020204" pitchFamily="18" charset="0"/>
              </a:rPr>
              <a:t> masing-masing </a:t>
            </a:r>
            <a:r>
              <a:rPr lang="en-US" dirty="0" err="1">
                <a:latin typeface="Bookman Old Style" panose="02050604050505020204" pitchFamily="18" charset="0"/>
              </a:rPr>
              <a:t>taman</a:t>
            </a:r>
            <a:r>
              <a:rPr lang="en-US" dirty="0">
                <a:latin typeface="Bookman Old Style" panose="02050604050505020204" pitchFamily="18" charset="0"/>
              </a:rPr>
              <a:t> </a:t>
            </a:r>
            <a:r>
              <a:rPr lang="en-US" dirty="0" err="1">
                <a:latin typeface="Bookman Old Style" panose="02050604050505020204" pitchFamily="18" charset="0"/>
              </a:rPr>
              <a:t>budaya</a:t>
            </a:r>
            <a:r>
              <a:rPr lang="en-US" dirty="0">
                <a:latin typeface="Bookman Old Style" panose="02050604050505020204" pitchFamily="18" charset="0"/>
              </a:rPr>
              <a:t> </a:t>
            </a:r>
            <a:r>
              <a:rPr lang="en-US" dirty="0" err="1">
                <a:latin typeface="Bookman Old Style" panose="02050604050505020204" pitchFamily="18" charset="0"/>
              </a:rPr>
              <a:t>tersebut</a:t>
            </a:r>
            <a:r>
              <a:rPr lang="en-US" dirty="0">
                <a:latin typeface="Bookman Old Style" panose="02050604050505020204" pitchFamily="18" charset="0"/>
              </a:rPr>
              <a:t> </a:t>
            </a:r>
            <a:r>
              <a:rPr lang="en-US" dirty="0" err="1">
                <a:latin typeface="Bookman Old Style" panose="02050604050505020204" pitchFamily="18" charset="0"/>
              </a:rPr>
              <a:t>memiliki</a:t>
            </a:r>
            <a:r>
              <a:rPr lang="en-US" dirty="0">
                <a:latin typeface="Bookman Old Style" panose="02050604050505020204" pitchFamily="18" charset="0"/>
              </a:rPr>
              <a:t> </a:t>
            </a:r>
            <a:r>
              <a:rPr lang="en-US" dirty="0" err="1">
                <a:latin typeface="Bookman Old Style" panose="02050604050505020204" pitchFamily="18" charset="0"/>
              </a:rPr>
              <a:t>berebagai</a:t>
            </a:r>
            <a:r>
              <a:rPr lang="en-US" dirty="0">
                <a:latin typeface="Bookman Old Style" panose="02050604050505020204" pitchFamily="18" charset="0"/>
              </a:rPr>
              <a:t> </a:t>
            </a:r>
            <a:r>
              <a:rPr lang="en-US" dirty="0" err="1">
                <a:latin typeface="Bookman Old Style" panose="02050604050505020204" pitchFamily="18" charset="0"/>
              </a:rPr>
              <a:t>ruang</a:t>
            </a:r>
            <a:r>
              <a:rPr lang="en-US" dirty="0">
                <a:latin typeface="Bookman Old Style" panose="02050604050505020204" pitchFamily="18" charset="0"/>
              </a:rPr>
              <a:t> yang </a:t>
            </a:r>
            <a:r>
              <a:rPr lang="en-US" dirty="0" err="1">
                <a:latin typeface="Bookman Old Style" panose="02050604050505020204" pitchFamily="18" charset="0"/>
              </a:rPr>
              <a:t>secara</a:t>
            </a:r>
            <a:r>
              <a:rPr lang="en-US" dirty="0">
                <a:latin typeface="Bookman Old Style" panose="02050604050505020204" pitchFamily="18" charset="0"/>
              </a:rPr>
              <a:t> </a:t>
            </a:r>
            <a:r>
              <a:rPr lang="en-US" dirty="0" err="1">
                <a:latin typeface="Bookman Old Style" panose="02050604050505020204" pitchFamily="18" charset="0"/>
              </a:rPr>
              <a:t>spesifik</a:t>
            </a:r>
            <a:r>
              <a:rPr lang="en-US" dirty="0">
                <a:latin typeface="Bookman Old Style" panose="02050604050505020204" pitchFamily="18" charset="0"/>
              </a:rPr>
              <a:t> </a:t>
            </a:r>
            <a:r>
              <a:rPr lang="en-US" dirty="0" err="1">
                <a:latin typeface="Bookman Old Style" panose="02050604050505020204" pitchFamily="18" charset="0"/>
              </a:rPr>
              <a:t>berfungsi</a:t>
            </a:r>
            <a:r>
              <a:rPr lang="en-US" dirty="0">
                <a:latin typeface="Bookman Old Style" panose="02050604050505020204" pitchFamily="18" charset="0"/>
              </a:rPr>
              <a:t> </a:t>
            </a:r>
            <a:r>
              <a:rPr lang="en-US" dirty="0" err="1">
                <a:latin typeface="Bookman Old Style" panose="02050604050505020204" pitchFamily="18" charset="0"/>
              </a:rPr>
              <a:t>untuk</a:t>
            </a:r>
            <a:r>
              <a:rPr lang="en-US" dirty="0">
                <a:latin typeface="Bookman Old Style" panose="02050604050505020204" pitchFamily="18" charset="0"/>
              </a:rPr>
              <a:t> </a:t>
            </a:r>
            <a:r>
              <a:rPr lang="en-US" dirty="0" err="1">
                <a:latin typeface="Bookman Old Style" panose="02050604050505020204" pitchFamily="18" charset="0"/>
              </a:rPr>
              <a:t>menunjang</a:t>
            </a:r>
            <a:r>
              <a:rPr lang="en-US" dirty="0">
                <a:latin typeface="Bookman Old Style" panose="02050604050505020204" pitchFamily="18" charset="0"/>
              </a:rPr>
              <a:t> </a:t>
            </a:r>
            <a:r>
              <a:rPr lang="en-US" dirty="0" err="1">
                <a:latin typeface="Bookman Old Style" panose="02050604050505020204" pitchFamily="18" charset="0"/>
              </a:rPr>
              <a:t>kegiatan</a:t>
            </a:r>
            <a:r>
              <a:rPr lang="en-US" dirty="0">
                <a:latin typeface="Bookman Old Style" panose="02050604050505020204" pitchFamily="18" charset="0"/>
              </a:rPr>
              <a:t> </a:t>
            </a:r>
            <a:r>
              <a:rPr lang="en-US" dirty="0" err="1">
                <a:latin typeface="Bookman Old Style" panose="02050604050505020204" pitchFamily="18" charset="0"/>
              </a:rPr>
              <a:t>pemajuan</a:t>
            </a:r>
            <a:r>
              <a:rPr lang="en-US" dirty="0">
                <a:latin typeface="Bookman Old Style" panose="02050604050505020204" pitchFamily="18" charset="0"/>
              </a:rPr>
              <a:t> dan </a:t>
            </a:r>
            <a:r>
              <a:rPr lang="en-US" dirty="0" err="1">
                <a:latin typeface="Bookman Old Style" panose="02050604050505020204" pitchFamily="18" charset="0"/>
              </a:rPr>
              <a:t>pelestarian</a:t>
            </a:r>
            <a:r>
              <a:rPr lang="en-US" dirty="0">
                <a:latin typeface="Bookman Old Style" panose="02050604050505020204" pitchFamily="18" charset="0"/>
              </a:rPr>
              <a:t> </a:t>
            </a:r>
            <a:r>
              <a:rPr lang="en-US" dirty="0" err="1">
                <a:latin typeface="Bookman Old Style" panose="02050604050505020204" pitchFamily="18" charset="0"/>
              </a:rPr>
              <a:t>kebudayaan</a:t>
            </a:r>
            <a:r>
              <a:rPr lang="en-US" dirty="0">
                <a:latin typeface="Bookman Old Style" panose="02050604050505020204" pitchFamily="18" charset="0"/>
              </a:rPr>
              <a:t>. </a:t>
            </a:r>
          </a:p>
          <a:p>
            <a:pPr>
              <a:lnSpc>
                <a:spcPts val="2800"/>
              </a:lnSpc>
            </a:pPr>
            <a:r>
              <a:rPr lang="en-US" dirty="0" err="1">
                <a:latin typeface="Bookman Old Style" panose="02050604050505020204" pitchFamily="18" charset="0"/>
              </a:rPr>
              <a:t>Selain</a:t>
            </a:r>
            <a:r>
              <a:rPr lang="en-US" dirty="0">
                <a:latin typeface="Bookman Old Style" panose="02050604050505020204" pitchFamily="18" charset="0"/>
              </a:rPr>
              <a:t> </a:t>
            </a:r>
            <a:r>
              <a:rPr lang="en-US" dirty="0" err="1">
                <a:latin typeface="Bookman Old Style" panose="02050604050505020204" pitchFamily="18" charset="0"/>
              </a:rPr>
              <a:t>itu</a:t>
            </a:r>
            <a:r>
              <a:rPr lang="en-US" dirty="0">
                <a:latin typeface="Bookman Old Style" panose="02050604050505020204" pitchFamily="18" charset="0"/>
              </a:rPr>
              <a:t>, </a:t>
            </a:r>
            <a:r>
              <a:rPr lang="en-US" dirty="0" err="1">
                <a:latin typeface="Bookman Old Style" panose="02050604050505020204" pitchFamily="18" charset="0"/>
              </a:rPr>
              <a:t>setiap</a:t>
            </a:r>
            <a:r>
              <a:rPr lang="en-US" dirty="0">
                <a:latin typeface="Bookman Old Style" panose="02050604050505020204" pitchFamily="18" charset="0"/>
              </a:rPr>
              <a:t> </a:t>
            </a:r>
            <a:r>
              <a:rPr lang="en-US" dirty="0" err="1">
                <a:latin typeface="Bookman Old Style" panose="02050604050505020204" pitchFamily="18" charset="0"/>
              </a:rPr>
              <a:t>taman</a:t>
            </a:r>
            <a:r>
              <a:rPr lang="en-US" dirty="0">
                <a:latin typeface="Bookman Old Style" panose="02050604050505020204" pitchFamily="18" charset="0"/>
              </a:rPr>
              <a:t> </a:t>
            </a:r>
            <a:r>
              <a:rPr lang="en-US" dirty="0" err="1">
                <a:latin typeface="Bookman Old Style" panose="02050604050505020204" pitchFamily="18" charset="0"/>
              </a:rPr>
              <a:t>budaya</a:t>
            </a:r>
            <a:r>
              <a:rPr lang="en-US" dirty="0">
                <a:latin typeface="Bookman Old Style" panose="02050604050505020204" pitchFamily="18" charset="0"/>
              </a:rPr>
              <a:t> yang </a:t>
            </a:r>
            <a:r>
              <a:rPr lang="en-US" dirty="0" err="1">
                <a:latin typeface="Bookman Old Style" panose="02050604050505020204" pitchFamily="18" charset="0"/>
              </a:rPr>
              <a:t>dibandingkan</a:t>
            </a:r>
            <a:r>
              <a:rPr lang="en-US" dirty="0">
                <a:latin typeface="Bookman Old Style" panose="02050604050505020204" pitchFamily="18" charset="0"/>
              </a:rPr>
              <a:t> </a:t>
            </a:r>
            <a:r>
              <a:rPr lang="en-US" dirty="0" err="1">
                <a:latin typeface="Bookman Old Style" panose="02050604050505020204" pitchFamily="18" charset="0"/>
              </a:rPr>
              <a:t>memiliki</a:t>
            </a:r>
            <a:r>
              <a:rPr lang="en-US" dirty="0">
                <a:latin typeface="Bookman Old Style" panose="02050604050505020204" pitchFamily="18" charset="0"/>
              </a:rPr>
              <a:t> </a:t>
            </a:r>
            <a:r>
              <a:rPr lang="en-US" dirty="0" err="1">
                <a:latin typeface="Bookman Old Style" panose="02050604050505020204" pitchFamily="18" charset="0"/>
              </a:rPr>
              <a:t>ciri</a:t>
            </a:r>
            <a:r>
              <a:rPr lang="en-US" dirty="0">
                <a:latin typeface="Bookman Old Style" panose="02050604050505020204" pitchFamily="18" charset="0"/>
              </a:rPr>
              <a:t> </a:t>
            </a:r>
            <a:r>
              <a:rPr lang="en-US" dirty="0" err="1">
                <a:latin typeface="Bookman Old Style" panose="02050604050505020204" pitchFamily="18" charset="0"/>
              </a:rPr>
              <a:t>khas</a:t>
            </a:r>
            <a:r>
              <a:rPr lang="en-US" dirty="0">
                <a:latin typeface="Bookman Old Style" panose="02050604050505020204" pitchFamily="18" charset="0"/>
              </a:rPr>
              <a:t> </a:t>
            </a:r>
            <a:r>
              <a:rPr lang="en-US" dirty="0" err="1">
                <a:latin typeface="Bookman Old Style" panose="02050604050505020204" pitchFamily="18" charset="0"/>
              </a:rPr>
              <a:t>serta</a:t>
            </a:r>
            <a:r>
              <a:rPr lang="en-US" dirty="0">
                <a:latin typeface="Bookman Old Style" panose="02050604050505020204" pitchFamily="18" charset="0"/>
              </a:rPr>
              <a:t> </a:t>
            </a:r>
            <a:r>
              <a:rPr lang="en-US" dirty="0" err="1">
                <a:latin typeface="Bookman Old Style" panose="02050604050505020204" pitchFamily="18" charset="0"/>
              </a:rPr>
              <a:t>keunikan</a:t>
            </a:r>
            <a:r>
              <a:rPr lang="en-US" dirty="0">
                <a:latin typeface="Bookman Old Style" panose="02050604050505020204" pitchFamily="18" charset="0"/>
              </a:rPr>
              <a:t> </a:t>
            </a:r>
            <a:r>
              <a:rPr lang="en-US" dirty="0" err="1">
                <a:latin typeface="Bookman Old Style" panose="02050604050505020204" pitchFamily="18" charset="0"/>
              </a:rPr>
              <a:t>tersendiri</a:t>
            </a:r>
            <a:r>
              <a:rPr lang="en-US" dirty="0">
                <a:latin typeface="Bookman Old Style" panose="02050604050505020204" pitchFamily="18" charset="0"/>
              </a:rPr>
              <a:t>. Pada </a:t>
            </a:r>
            <a:r>
              <a:rPr lang="en-US" dirty="0" err="1">
                <a:latin typeface="Bookman Old Style" panose="02050604050505020204" pitchFamily="18" charset="0"/>
              </a:rPr>
              <a:t>umumnya</a:t>
            </a:r>
            <a:r>
              <a:rPr lang="en-US" dirty="0">
                <a:latin typeface="Bookman Old Style" panose="02050604050505020204" pitchFamily="18" charset="0"/>
              </a:rPr>
              <a:t> </a:t>
            </a:r>
            <a:r>
              <a:rPr lang="en-US" dirty="0" err="1">
                <a:latin typeface="Bookman Old Style" panose="02050604050505020204" pitchFamily="18" charset="0"/>
              </a:rPr>
              <a:t>ciri</a:t>
            </a:r>
            <a:r>
              <a:rPr lang="en-US" dirty="0">
                <a:latin typeface="Bookman Old Style" panose="02050604050505020204" pitchFamily="18" charset="0"/>
              </a:rPr>
              <a:t> </a:t>
            </a:r>
            <a:r>
              <a:rPr lang="en-US" dirty="0" err="1">
                <a:latin typeface="Bookman Old Style" panose="02050604050505020204" pitchFamily="18" charset="0"/>
              </a:rPr>
              <a:t>khas</a:t>
            </a:r>
            <a:r>
              <a:rPr lang="en-US" dirty="0">
                <a:latin typeface="Bookman Old Style" panose="02050604050505020204" pitchFamily="18" charset="0"/>
              </a:rPr>
              <a:t> </a:t>
            </a:r>
            <a:r>
              <a:rPr lang="en-US" dirty="0" err="1">
                <a:latin typeface="Bookman Old Style" panose="02050604050505020204" pitchFamily="18" charset="0"/>
              </a:rPr>
              <a:t>tersebut</a:t>
            </a:r>
            <a:r>
              <a:rPr lang="en-US" dirty="0">
                <a:latin typeface="Bookman Old Style" panose="02050604050505020204" pitchFamily="18" charset="0"/>
              </a:rPr>
              <a:t> </a:t>
            </a:r>
            <a:r>
              <a:rPr lang="en-US" dirty="0" err="1">
                <a:latin typeface="Bookman Old Style" panose="02050604050505020204" pitchFamily="18" charset="0"/>
              </a:rPr>
              <a:t>merupakan</a:t>
            </a:r>
            <a:r>
              <a:rPr lang="en-US" dirty="0">
                <a:latin typeface="Bookman Old Style" panose="02050604050505020204" pitchFamily="18" charset="0"/>
              </a:rPr>
              <a:t> </a:t>
            </a:r>
            <a:r>
              <a:rPr lang="en-US" dirty="0" err="1">
                <a:latin typeface="Bookman Old Style" panose="02050604050505020204" pitchFamily="18" charset="0"/>
              </a:rPr>
              <a:t>representasi</a:t>
            </a:r>
            <a:r>
              <a:rPr lang="en-US" dirty="0">
                <a:latin typeface="Bookman Old Style" panose="02050604050505020204" pitchFamily="18" charset="0"/>
              </a:rPr>
              <a:t> </a:t>
            </a:r>
            <a:r>
              <a:rPr lang="en-US" dirty="0" err="1">
                <a:latin typeface="Bookman Old Style" panose="02050604050505020204" pitchFamily="18" charset="0"/>
              </a:rPr>
              <a:t>dari</a:t>
            </a:r>
            <a:r>
              <a:rPr lang="en-US" dirty="0">
                <a:latin typeface="Bookman Old Style" panose="02050604050505020204" pitchFamily="18" charset="0"/>
              </a:rPr>
              <a:t> </a:t>
            </a:r>
            <a:r>
              <a:rPr lang="en-US" dirty="0" err="1">
                <a:latin typeface="Bookman Old Style" panose="02050604050505020204" pitchFamily="18" charset="0"/>
              </a:rPr>
              <a:t>latar</a:t>
            </a:r>
            <a:r>
              <a:rPr lang="en-US" dirty="0">
                <a:latin typeface="Bookman Old Style" panose="02050604050505020204" pitchFamily="18" charset="0"/>
              </a:rPr>
              <a:t> </a:t>
            </a:r>
            <a:r>
              <a:rPr lang="en-US" dirty="0" err="1">
                <a:latin typeface="Bookman Old Style" panose="02050604050505020204" pitchFamily="18" charset="0"/>
              </a:rPr>
              <a:t>belakang</a:t>
            </a:r>
            <a:r>
              <a:rPr lang="en-US" dirty="0">
                <a:latin typeface="Bookman Old Style" panose="02050604050505020204" pitchFamily="18" charset="0"/>
              </a:rPr>
              <a:t> </a:t>
            </a:r>
            <a:r>
              <a:rPr lang="en-US" dirty="0" err="1">
                <a:latin typeface="Bookman Old Style" panose="02050604050505020204" pitchFamily="18" charset="0"/>
              </a:rPr>
              <a:t>serta</a:t>
            </a:r>
            <a:r>
              <a:rPr lang="en-US" dirty="0">
                <a:latin typeface="Bookman Old Style" panose="02050604050505020204" pitchFamily="18" charset="0"/>
              </a:rPr>
              <a:t> </a:t>
            </a:r>
            <a:r>
              <a:rPr lang="en-US" dirty="0" err="1">
                <a:latin typeface="Bookman Old Style" panose="02050604050505020204" pitchFamily="18" charset="0"/>
              </a:rPr>
              <a:t>kebudayaan</a:t>
            </a:r>
            <a:r>
              <a:rPr lang="en-US" dirty="0">
                <a:latin typeface="Bookman Old Style" panose="02050604050505020204" pitchFamily="18" charset="0"/>
              </a:rPr>
              <a:t> </a:t>
            </a:r>
            <a:r>
              <a:rPr lang="en-US" dirty="0" err="1">
                <a:latin typeface="Bookman Old Style" panose="02050604050505020204" pitchFamily="18" charset="0"/>
              </a:rPr>
              <a:t>setiap</a:t>
            </a:r>
            <a:r>
              <a:rPr lang="en-US" dirty="0">
                <a:latin typeface="Bookman Old Style" panose="02050604050505020204" pitchFamily="18" charset="0"/>
              </a:rPr>
              <a:t> </a:t>
            </a:r>
            <a:r>
              <a:rPr lang="en-US" dirty="0" err="1">
                <a:latin typeface="Bookman Old Style" panose="02050604050505020204" pitchFamily="18" charset="0"/>
              </a:rPr>
              <a:t>daerah</a:t>
            </a:r>
            <a:r>
              <a:rPr lang="en-US" dirty="0">
                <a:latin typeface="Bookman Old Style" panose="02050604050505020204" pitchFamily="18" charset="0"/>
              </a:rPr>
              <a:t> </a:t>
            </a:r>
            <a:r>
              <a:rPr lang="en-US" dirty="0" err="1">
                <a:latin typeface="Bookman Old Style" panose="02050604050505020204" pitchFamily="18" charset="0"/>
              </a:rPr>
              <a:t>dimana</a:t>
            </a:r>
            <a:r>
              <a:rPr lang="en-US" dirty="0">
                <a:latin typeface="Bookman Old Style" panose="02050604050505020204" pitchFamily="18" charset="0"/>
              </a:rPr>
              <a:t> </a:t>
            </a:r>
            <a:r>
              <a:rPr lang="en-US" dirty="0" err="1">
                <a:latin typeface="Bookman Old Style" panose="02050604050505020204" pitchFamily="18" charset="0"/>
              </a:rPr>
              <a:t>taman</a:t>
            </a:r>
            <a:r>
              <a:rPr lang="en-US" dirty="0">
                <a:latin typeface="Bookman Old Style" panose="02050604050505020204" pitchFamily="18" charset="0"/>
              </a:rPr>
              <a:t> </a:t>
            </a:r>
            <a:r>
              <a:rPr lang="en-US" dirty="0" err="1">
                <a:latin typeface="Bookman Old Style" panose="02050604050505020204" pitchFamily="18" charset="0"/>
              </a:rPr>
              <a:t>budaya</a:t>
            </a:r>
            <a:r>
              <a:rPr lang="en-US" dirty="0">
                <a:latin typeface="Bookman Old Style" panose="02050604050505020204" pitchFamily="18" charset="0"/>
              </a:rPr>
              <a:t> </a:t>
            </a:r>
            <a:r>
              <a:rPr lang="en-US" dirty="0" err="1">
                <a:latin typeface="Bookman Old Style" panose="02050604050505020204" pitchFamily="18" charset="0"/>
              </a:rPr>
              <a:t>tersebut</a:t>
            </a:r>
            <a:r>
              <a:rPr lang="en-US" dirty="0">
                <a:latin typeface="Bookman Old Style" panose="02050604050505020204" pitchFamily="18" charset="0"/>
              </a:rPr>
              <a:t> </a:t>
            </a:r>
            <a:r>
              <a:rPr lang="en-US" dirty="0" err="1">
                <a:latin typeface="Bookman Old Style" panose="02050604050505020204" pitchFamily="18" charset="0"/>
              </a:rPr>
              <a:t>berada</a:t>
            </a:r>
            <a:r>
              <a:rPr lang="en-US" dirty="0">
                <a:latin typeface="Bookman Old Style" panose="02050604050505020204" pitchFamily="18" charset="0"/>
              </a:rPr>
              <a:t>. </a:t>
            </a:r>
          </a:p>
        </p:txBody>
      </p:sp>
      <p:sp>
        <p:nvSpPr>
          <p:cNvPr id="18" name="TextBox 18"/>
          <p:cNvSpPr txBox="1"/>
          <p:nvPr/>
        </p:nvSpPr>
        <p:spPr>
          <a:xfrm>
            <a:off x="5844078" y="4533254"/>
            <a:ext cx="4835782" cy="4282326"/>
          </a:xfrm>
          <a:prstGeom prst="rect">
            <a:avLst/>
          </a:prstGeom>
        </p:spPr>
        <p:txBody>
          <a:bodyPr lIns="0" tIns="0" rIns="0" bIns="0" rtlCol="0" anchor="t">
            <a:spAutoFit/>
          </a:bodyPr>
          <a:lstStyle/>
          <a:p>
            <a:pPr>
              <a:lnSpc>
                <a:spcPts val="2800"/>
              </a:lnSpc>
              <a:spcBef>
                <a:spcPct val="0"/>
              </a:spcBef>
            </a:pPr>
            <a:r>
              <a:rPr lang="en-US" sz="2000" dirty="0">
                <a:latin typeface="Bookman Old Style" panose="02050604050505020204" pitchFamily="18" charset="0"/>
              </a:rPr>
              <a:t>Dari </a:t>
            </a:r>
            <a:r>
              <a:rPr lang="en-US" sz="2000" dirty="0" err="1">
                <a:latin typeface="Bookman Old Style" panose="02050604050505020204" pitchFamily="18" charset="0"/>
              </a:rPr>
              <a:t>hasil</a:t>
            </a:r>
            <a:r>
              <a:rPr lang="en-US" sz="2000" dirty="0">
                <a:latin typeface="Bookman Old Style" panose="02050604050505020204" pitchFamily="18" charset="0"/>
              </a:rPr>
              <a:t> FGD yang </a:t>
            </a:r>
            <a:r>
              <a:rPr lang="en-US" sz="2000" dirty="0" err="1">
                <a:latin typeface="Bookman Old Style" panose="02050604050505020204" pitchFamily="18" charset="0"/>
              </a:rPr>
              <a:t>dilaksanakan</a:t>
            </a:r>
            <a:r>
              <a:rPr lang="en-US" sz="2000" dirty="0">
                <a:latin typeface="Bookman Old Style" panose="02050604050505020204" pitchFamily="18" charset="0"/>
              </a:rPr>
              <a:t> oleh </a:t>
            </a:r>
            <a:r>
              <a:rPr lang="en-US" sz="2000" dirty="0" err="1">
                <a:latin typeface="Bookman Old Style" panose="02050604050505020204" pitchFamily="18" charset="0"/>
              </a:rPr>
              <a:t>tim</a:t>
            </a:r>
            <a:r>
              <a:rPr lang="en-US" sz="2000" dirty="0">
                <a:latin typeface="Bookman Old Style" panose="02050604050505020204" pitchFamily="18" charset="0"/>
              </a:rPr>
              <a:t> </a:t>
            </a:r>
            <a:r>
              <a:rPr lang="en-US" sz="2000" dirty="0" err="1">
                <a:latin typeface="Bookman Old Style" panose="02050604050505020204" pitchFamily="18" charset="0"/>
              </a:rPr>
              <a:t>pengkaji</a:t>
            </a:r>
            <a:r>
              <a:rPr lang="en-US" sz="2000" dirty="0">
                <a:latin typeface="Bookman Old Style" panose="02050604050505020204" pitchFamily="18" charset="0"/>
              </a:rPr>
              <a:t> </a:t>
            </a:r>
            <a:r>
              <a:rPr lang="en-US" sz="2000" dirty="0" err="1">
                <a:latin typeface="Bookman Old Style" panose="02050604050505020204" pitchFamily="18" charset="0"/>
              </a:rPr>
              <a:t>berserta</a:t>
            </a:r>
            <a:r>
              <a:rPr lang="en-US" sz="2000" dirty="0">
                <a:latin typeface="Bookman Old Style" panose="02050604050505020204" pitchFamily="18" charset="0"/>
              </a:rPr>
              <a:t> </a:t>
            </a:r>
            <a:r>
              <a:rPr lang="en-US" sz="2000" dirty="0" err="1">
                <a:latin typeface="Bookman Old Style" panose="02050604050505020204" pitchFamily="18" charset="0"/>
              </a:rPr>
              <a:t>dengan</a:t>
            </a:r>
            <a:r>
              <a:rPr lang="en-US" sz="2000" dirty="0">
                <a:latin typeface="Bookman Old Style" panose="02050604050505020204" pitchFamily="18" charset="0"/>
              </a:rPr>
              <a:t> para </a:t>
            </a:r>
            <a:r>
              <a:rPr lang="en-US" sz="2000" dirty="0" err="1">
                <a:latin typeface="Bookman Old Style" panose="02050604050505020204" pitchFamily="18" charset="0"/>
              </a:rPr>
              <a:t>pemangku</a:t>
            </a:r>
            <a:r>
              <a:rPr lang="en-US" sz="2000" dirty="0">
                <a:latin typeface="Bookman Old Style" panose="02050604050505020204" pitchFamily="18" charset="0"/>
              </a:rPr>
              <a:t> </a:t>
            </a:r>
            <a:r>
              <a:rPr lang="en-US" sz="2000" dirty="0" err="1">
                <a:latin typeface="Bookman Old Style" panose="02050604050505020204" pitchFamily="18" charset="0"/>
              </a:rPr>
              <a:t>kepentingan</a:t>
            </a:r>
            <a:r>
              <a:rPr lang="en-US" sz="2000" dirty="0">
                <a:latin typeface="Bookman Old Style" panose="02050604050505020204" pitchFamily="18" charset="0"/>
              </a:rPr>
              <a:t> pada </a:t>
            </a:r>
            <a:r>
              <a:rPr lang="en-US" sz="2000" dirty="0" err="1">
                <a:latin typeface="Bookman Old Style" panose="02050604050505020204" pitchFamily="18" charset="0"/>
              </a:rPr>
              <a:t>bidang</a:t>
            </a:r>
            <a:r>
              <a:rPr lang="en-US" sz="2000" dirty="0">
                <a:latin typeface="Bookman Old Style" panose="02050604050505020204" pitchFamily="18" charset="0"/>
              </a:rPr>
              <a:t> </a:t>
            </a:r>
            <a:r>
              <a:rPr lang="en-US" sz="2000" dirty="0" err="1">
                <a:latin typeface="Bookman Old Style" panose="02050604050505020204" pitchFamily="18" charset="0"/>
              </a:rPr>
              <a:t>kesenian</a:t>
            </a:r>
            <a:r>
              <a:rPr lang="en-US" sz="2000" dirty="0">
                <a:latin typeface="Bookman Old Style" panose="02050604050505020204" pitchFamily="18" charset="0"/>
              </a:rPr>
              <a:t> dan </a:t>
            </a:r>
            <a:r>
              <a:rPr lang="en-US" sz="2000" dirty="0" err="1">
                <a:latin typeface="Bookman Old Style" panose="02050604050505020204" pitchFamily="18" charset="0"/>
              </a:rPr>
              <a:t>kebudayaan</a:t>
            </a:r>
            <a:r>
              <a:rPr lang="en-US" sz="2000" dirty="0">
                <a:latin typeface="Bookman Old Style" panose="02050604050505020204" pitchFamily="18" charset="0"/>
              </a:rPr>
              <a:t> </a:t>
            </a:r>
            <a:r>
              <a:rPr lang="en-US" sz="2000" dirty="0" err="1">
                <a:latin typeface="Bookman Old Style" panose="02050604050505020204" pitchFamily="18" charset="0"/>
              </a:rPr>
              <a:t>daerah</a:t>
            </a:r>
            <a:r>
              <a:rPr lang="en-US" sz="2000" dirty="0">
                <a:latin typeface="Bookman Old Style" panose="02050604050505020204" pitchFamily="18" charset="0"/>
              </a:rPr>
              <a:t> </a:t>
            </a:r>
            <a:r>
              <a:rPr lang="en-US" sz="2000" dirty="0" err="1">
                <a:latin typeface="Bookman Old Style" panose="02050604050505020204" pitchFamily="18" charset="0"/>
              </a:rPr>
              <a:t>Kabupaten</a:t>
            </a:r>
            <a:r>
              <a:rPr lang="en-US" sz="2000" dirty="0">
                <a:latin typeface="Bookman Old Style" panose="02050604050505020204" pitchFamily="18" charset="0"/>
              </a:rPr>
              <a:t> Mahakam Ulu </a:t>
            </a:r>
            <a:r>
              <a:rPr lang="en-US" sz="2000" dirty="0" err="1">
                <a:latin typeface="Bookman Old Style" panose="02050604050505020204" pitchFamily="18" charset="0"/>
              </a:rPr>
              <a:t>maka</a:t>
            </a:r>
            <a:r>
              <a:rPr lang="en-US" sz="2000" dirty="0">
                <a:latin typeface="Bookman Old Style" panose="02050604050505020204" pitchFamily="18" charset="0"/>
              </a:rPr>
              <a:t> </a:t>
            </a:r>
            <a:r>
              <a:rPr lang="en-US" sz="2000" dirty="0" err="1">
                <a:latin typeface="Bookman Old Style" panose="02050604050505020204" pitchFamily="18" charset="0"/>
              </a:rPr>
              <a:t>bisa</a:t>
            </a:r>
            <a:r>
              <a:rPr lang="en-US" sz="2000" dirty="0">
                <a:latin typeface="Bookman Old Style" panose="02050604050505020204" pitchFamily="18" charset="0"/>
              </a:rPr>
              <a:t> </a:t>
            </a:r>
            <a:r>
              <a:rPr lang="en-US" sz="2000" dirty="0" err="1">
                <a:latin typeface="Bookman Old Style" panose="02050604050505020204" pitchFamily="18" charset="0"/>
              </a:rPr>
              <a:t>ditarik</a:t>
            </a:r>
            <a:r>
              <a:rPr lang="en-US" sz="2000" dirty="0">
                <a:latin typeface="Bookman Old Style" panose="02050604050505020204" pitchFamily="18" charset="0"/>
              </a:rPr>
              <a:t> </a:t>
            </a:r>
            <a:r>
              <a:rPr lang="en-US" sz="2000" dirty="0" err="1">
                <a:latin typeface="Bookman Old Style" panose="02050604050505020204" pitchFamily="18" charset="0"/>
              </a:rPr>
              <a:t>kesimpulan</a:t>
            </a:r>
            <a:r>
              <a:rPr lang="en-US" sz="2000" dirty="0">
                <a:latin typeface="Bookman Old Style" panose="02050604050505020204" pitchFamily="18" charset="0"/>
              </a:rPr>
              <a:t> </a:t>
            </a:r>
            <a:r>
              <a:rPr lang="en-US" sz="2000" dirty="0" err="1">
                <a:latin typeface="Bookman Old Style" panose="02050604050505020204" pitchFamily="18" charset="0"/>
              </a:rPr>
              <a:t>bahwa</a:t>
            </a:r>
            <a:r>
              <a:rPr lang="en-US" sz="2000" dirty="0">
                <a:latin typeface="Bookman Old Style" panose="02050604050505020204" pitchFamily="18" charset="0"/>
              </a:rPr>
              <a:t> </a:t>
            </a:r>
            <a:r>
              <a:rPr lang="en-US" sz="2000" dirty="0" err="1">
                <a:latin typeface="Bookman Old Style" panose="02050604050505020204" pitchFamily="18" charset="0"/>
              </a:rPr>
              <a:t>keberadaan</a:t>
            </a:r>
            <a:r>
              <a:rPr lang="en-US" sz="2000" dirty="0">
                <a:latin typeface="Bookman Old Style" panose="02050604050505020204" pitchFamily="18" charset="0"/>
              </a:rPr>
              <a:t> Taman </a:t>
            </a:r>
            <a:r>
              <a:rPr lang="en-US" sz="2000" dirty="0" err="1">
                <a:latin typeface="Bookman Old Style" panose="02050604050505020204" pitchFamily="18" charset="0"/>
              </a:rPr>
              <a:t>Budaya</a:t>
            </a:r>
            <a:r>
              <a:rPr lang="en-US" sz="2000" dirty="0">
                <a:latin typeface="Bookman Old Style" panose="02050604050505020204" pitchFamily="18" charset="0"/>
              </a:rPr>
              <a:t> </a:t>
            </a:r>
            <a:r>
              <a:rPr lang="en-US" sz="2000" dirty="0" err="1">
                <a:latin typeface="Bookman Old Style" panose="02050604050505020204" pitchFamily="18" charset="0"/>
              </a:rPr>
              <a:t>Terpadu</a:t>
            </a:r>
            <a:r>
              <a:rPr lang="en-US" sz="2000" dirty="0">
                <a:latin typeface="Bookman Old Style" panose="02050604050505020204" pitchFamily="18" charset="0"/>
              </a:rPr>
              <a:t> </a:t>
            </a:r>
            <a:r>
              <a:rPr lang="en-US" sz="2000" dirty="0" err="1">
                <a:latin typeface="Bookman Old Style" panose="02050604050505020204" pitchFamily="18" charset="0"/>
              </a:rPr>
              <a:t>Kabupaten</a:t>
            </a:r>
            <a:r>
              <a:rPr lang="en-US" sz="2000" dirty="0">
                <a:latin typeface="Bookman Old Style" panose="02050604050505020204" pitchFamily="18" charset="0"/>
              </a:rPr>
              <a:t> Mahakam Ulu </a:t>
            </a:r>
            <a:r>
              <a:rPr lang="en-US" sz="2000" dirty="0" err="1">
                <a:latin typeface="Bookman Old Style" panose="02050604050505020204" pitchFamily="18" charset="0"/>
              </a:rPr>
              <a:t>mutlak</a:t>
            </a:r>
            <a:r>
              <a:rPr lang="en-US" sz="2000" dirty="0">
                <a:latin typeface="Bookman Old Style" panose="02050604050505020204" pitchFamily="18" charset="0"/>
              </a:rPr>
              <a:t> </a:t>
            </a:r>
            <a:r>
              <a:rPr lang="en-US" sz="2000" dirty="0" err="1">
                <a:latin typeface="Bookman Old Style" panose="02050604050505020204" pitchFamily="18" charset="0"/>
              </a:rPr>
              <a:t>diperlukan</a:t>
            </a:r>
            <a:r>
              <a:rPr lang="en-US" sz="2000" dirty="0">
                <a:latin typeface="Bookman Old Style" panose="02050604050505020204" pitchFamily="18" charset="0"/>
              </a:rPr>
              <a:t> </a:t>
            </a:r>
            <a:r>
              <a:rPr lang="en-US" sz="2000" dirty="0" err="1">
                <a:latin typeface="Bookman Old Style" panose="02050604050505020204" pitchFamily="18" charset="0"/>
              </a:rPr>
              <a:t>sebagai</a:t>
            </a:r>
            <a:r>
              <a:rPr lang="en-US" sz="2000" dirty="0">
                <a:latin typeface="Bookman Old Style" panose="02050604050505020204" pitchFamily="18" charset="0"/>
              </a:rPr>
              <a:t> </a:t>
            </a:r>
            <a:r>
              <a:rPr lang="en-US" sz="2000" dirty="0" err="1">
                <a:latin typeface="Bookman Old Style" panose="02050604050505020204" pitchFamily="18" charset="0"/>
              </a:rPr>
              <a:t>sarana</a:t>
            </a:r>
            <a:r>
              <a:rPr lang="en-US" sz="2000" dirty="0">
                <a:latin typeface="Bookman Old Style" panose="02050604050505020204" pitchFamily="18" charset="0"/>
              </a:rPr>
              <a:t> dan Lembaga </a:t>
            </a:r>
            <a:r>
              <a:rPr lang="en-US" sz="2000" dirty="0" err="1">
                <a:latin typeface="Bookman Old Style" panose="02050604050505020204" pitchFamily="18" charset="0"/>
              </a:rPr>
              <a:t>khusus</a:t>
            </a:r>
            <a:r>
              <a:rPr lang="en-US" sz="2000" dirty="0">
                <a:latin typeface="Bookman Old Style" panose="02050604050505020204" pitchFamily="18" charset="0"/>
              </a:rPr>
              <a:t> </a:t>
            </a:r>
            <a:r>
              <a:rPr lang="en-US" sz="2000" dirty="0" err="1">
                <a:latin typeface="Bookman Old Style" panose="02050604050505020204" pitchFamily="18" charset="0"/>
              </a:rPr>
              <a:t>tempat</a:t>
            </a:r>
            <a:r>
              <a:rPr lang="en-US" sz="2000" dirty="0">
                <a:latin typeface="Bookman Old Style" panose="02050604050505020204" pitchFamily="18" charset="0"/>
              </a:rPr>
              <a:t> </a:t>
            </a:r>
            <a:r>
              <a:rPr lang="en-US" sz="2000" dirty="0" err="1">
                <a:latin typeface="Bookman Old Style" panose="02050604050505020204" pitchFamily="18" charset="0"/>
              </a:rPr>
              <a:t>berkumpulnya</a:t>
            </a:r>
            <a:r>
              <a:rPr lang="en-US" sz="2000" dirty="0">
                <a:latin typeface="Bookman Old Style" panose="02050604050505020204" pitchFamily="18" charset="0"/>
              </a:rPr>
              <a:t> para </a:t>
            </a:r>
            <a:r>
              <a:rPr lang="en-US" sz="2000" dirty="0" err="1">
                <a:latin typeface="Bookman Old Style" panose="02050604050505020204" pitchFamily="18" charset="0"/>
              </a:rPr>
              <a:t>seniman</a:t>
            </a:r>
            <a:r>
              <a:rPr lang="en-US" sz="2000" dirty="0">
                <a:latin typeface="Bookman Old Style" panose="02050604050505020204" pitchFamily="18" charset="0"/>
              </a:rPr>
              <a:t> </a:t>
            </a:r>
            <a:r>
              <a:rPr lang="en-US" sz="2000" dirty="0" err="1">
                <a:latin typeface="Bookman Old Style" panose="02050604050505020204" pitchFamily="18" charset="0"/>
              </a:rPr>
              <a:t>serta</a:t>
            </a:r>
            <a:r>
              <a:rPr lang="en-US" sz="2000" dirty="0">
                <a:latin typeface="Bookman Old Style" panose="02050604050505020204" pitchFamily="18" charset="0"/>
              </a:rPr>
              <a:t> </a:t>
            </a:r>
            <a:r>
              <a:rPr lang="en-US" sz="2000" dirty="0" err="1">
                <a:latin typeface="Bookman Old Style" panose="02050604050505020204" pitchFamily="18" charset="0"/>
              </a:rPr>
              <a:t>budayawan</a:t>
            </a:r>
            <a:r>
              <a:rPr lang="en-US" sz="2000" dirty="0">
                <a:latin typeface="Bookman Old Style" panose="02050604050505020204" pitchFamily="18" charset="0"/>
              </a:rPr>
              <a:t> </a:t>
            </a:r>
            <a:r>
              <a:rPr lang="en-US" sz="2000" dirty="0" err="1">
                <a:latin typeface="Bookman Old Style" panose="02050604050505020204" pitchFamily="18" charset="0"/>
              </a:rPr>
              <a:t>daerah</a:t>
            </a:r>
            <a:r>
              <a:rPr lang="en-US" sz="2000" dirty="0">
                <a:latin typeface="Bookman Old Style" panose="02050604050505020204" pitchFamily="18" charset="0"/>
              </a:rPr>
              <a:t>. </a:t>
            </a:r>
          </a:p>
        </p:txBody>
      </p:sp>
      <p:sp>
        <p:nvSpPr>
          <p:cNvPr id="19" name="TextBox 19"/>
          <p:cNvSpPr txBox="1"/>
          <p:nvPr/>
        </p:nvSpPr>
        <p:spPr>
          <a:xfrm>
            <a:off x="76795" y="3771900"/>
            <a:ext cx="3125179" cy="506394"/>
          </a:xfrm>
          <a:prstGeom prst="rect">
            <a:avLst/>
          </a:prstGeom>
        </p:spPr>
        <p:txBody>
          <a:bodyPr lIns="0" tIns="0" rIns="0" bIns="0" rtlCol="0" anchor="t">
            <a:spAutoFit/>
          </a:bodyPr>
          <a:lstStyle/>
          <a:p>
            <a:pPr algn="ctr">
              <a:lnSpc>
                <a:spcPts val="4036"/>
              </a:lnSpc>
            </a:pPr>
            <a:r>
              <a:rPr lang="en-US" sz="2883" dirty="0">
                <a:solidFill>
                  <a:srgbClr val="A6D95B"/>
                </a:solidFill>
                <a:latin typeface="Poppins Bold"/>
              </a:rPr>
              <a:t>Benchmarking</a:t>
            </a:r>
          </a:p>
        </p:txBody>
      </p:sp>
      <p:sp>
        <p:nvSpPr>
          <p:cNvPr id="20" name="TextBox 20"/>
          <p:cNvSpPr txBox="1"/>
          <p:nvPr/>
        </p:nvSpPr>
        <p:spPr>
          <a:xfrm>
            <a:off x="6098376" y="3619500"/>
            <a:ext cx="1266308" cy="845060"/>
          </a:xfrm>
          <a:prstGeom prst="rect">
            <a:avLst/>
          </a:prstGeom>
        </p:spPr>
        <p:txBody>
          <a:bodyPr lIns="0" tIns="0" rIns="0" bIns="0" rtlCol="0" anchor="t">
            <a:spAutoFit/>
          </a:bodyPr>
          <a:lstStyle/>
          <a:p>
            <a:pPr algn="ctr">
              <a:lnSpc>
                <a:spcPts val="6678"/>
              </a:lnSpc>
            </a:pPr>
            <a:r>
              <a:rPr lang="en-US" sz="4770" dirty="0">
                <a:solidFill>
                  <a:srgbClr val="A6D95B"/>
                </a:solidFill>
                <a:latin typeface="Poppins Bold"/>
              </a:rPr>
              <a:t>FGD</a:t>
            </a:r>
          </a:p>
        </p:txBody>
      </p:sp>
      <p:sp>
        <p:nvSpPr>
          <p:cNvPr id="21" name="TextBox 21"/>
          <p:cNvSpPr txBox="1"/>
          <p:nvPr/>
        </p:nvSpPr>
        <p:spPr>
          <a:xfrm>
            <a:off x="11451566" y="3619500"/>
            <a:ext cx="2529404" cy="716513"/>
          </a:xfrm>
          <a:prstGeom prst="rect">
            <a:avLst/>
          </a:prstGeom>
        </p:spPr>
        <p:txBody>
          <a:bodyPr lIns="0" tIns="0" rIns="0" bIns="0" rtlCol="0" anchor="t">
            <a:spAutoFit/>
          </a:bodyPr>
          <a:lstStyle/>
          <a:p>
            <a:pPr algn="ctr">
              <a:lnSpc>
                <a:spcPts val="5650"/>
              </a:lnSpc>
            </a:pPr>
            <a:r>
              <a:rPr lang="en-US" sz="4036" dirty="0" err="1">
                <a:solidFill>
                  <a:srgbClr val="A6D95B"/>
                </a:solidFill>
                <a:latin typeface="Poppins Bold"/>
              </a:rPr>
              <a:t>Proyeksi</a:t>
            </a:r>
            <a:endParaRPr lang="en-US" sz="4036" dirty="0">
              <a:solidFill>
                <a:srgbClr val="A6D95B"/>
              </a:solidFill>
              <a:latin typeface="Poppins Bold"/>
            </a:endParaRPr>
          </a:p>
        </p:txBody>
      </p:sp>
      <p:sp>
        <p:nvSpPr>
          <p:cNvPr id="22" name="TextBox 22"/>
          <p:cNvSpPr txBox="1"/>
          <p:nvPr/>
        </p:nvSpPr>
        <p:spPr>
          <a:xfrm>
            <a:off x="11451566" y="4533254"/>
            <a:ext cx="6440355" cy="5000471"/>
          </a:xfrm>
          <a:prstGeom prst="rect">
            <a:avLst/>
          </a:prstGeom>
        </p:spPr>
        <p:txBody>
          <a:bodyPr lIns="0" tIns="0" rIns="0" bIns="0" rtlCol="0" anchor="t">
            <a:spAutoFit/>
          </a:bodyPr>
          <a:lstStyle/>
          <a:p>
            <a:pPr>
              <a:lnSpc>
                <a:spcPts val="2800"/>
              </a:lnSpc>
              <a:spcBef>
                <a:spcPct val="0"/>
              </a:spcBef>
            </a:pPr>
            <a:r>
              <a:rPr lang="en-US" sz="2000" dirty="0" err="1">
                <a:latin typeface="Bookman Old Style" panose="02050604050505020204" pitchFamily="18" charset="0"/>
              </a:rPr>
              <a:t>Dengan</a:t>
            </a:r>
            <a:r>
              <a:rPr lang="en-US" sz="2000" dirty="0">
                <a:latin typeface="Bookman Old Style" panose="02050604050505020204" pitchFamily="18" charset="0"/>
              </a:rPr>
              <a:t> </a:t>
            </a:r>
            <a:r>
              <a:rPr lang="en-US" sz="2000" dirty="0" err="1">
                <a:latin typeface="Bookman Old Style" panose="02050604050505020204" pitchFamily="18" charset="0"/>
              </a:rPr>
              <a:t>diproyeksikannya</a:t>
            </a:r>
            <a:r>
              <a:rPr lang="en-US" sz="2000" dirty="0">
                <a:latin typeface="Bookman Old Style" panose="02050604050505020204" pitchFamily="18" charset="0"/>
              </a:rPr>
              <a:t> Taman </a:t>
            </a:r>
            <a:r>
              <a:rPr lang="en-US" sz="2000" dirty="0" err="1">
                <a:latin typeface="Bookman Old Style" panose="02050604050505020204" pitchFamily="18" charset="0"/>
              </a:rPr>
              <a:t>Budaya</a:t>
            </a:r>
            <a:r>
              <a:rPr lang="en-US" sz="2000" dirty="0">
                <a:latin typeface="Bookman Old Style" panose="02050604050505020204" pitchFamily="18" charset="0"/>
              </a:rPr>
              <a:t> </a:t>
            </a:r>
            <a:r>
              <a:rPr lang="en-US" sz="2000" dirty="0" err="1">
                <a:latin typeface="Bookman Old Style" panose="02050604050505020204" pitchFamily="18" charset="0"/>
              </a:rPr>
              <a:t>Terpadu</a:t>
            </a:r>
            <a:r>
              <a:rPr lang="en-US" sz="2000" dirty="0">
                <a:latin typeface="Bookman Old Style" panose="02050604050505020204" pitchFamily="18" charset="0"/>
              </a:rPr>
              <a:t> </a:t>
            </a:r>
            <a:r>
              <a:rPr lang="en-US" sz="2000" dirty="0" err="1">
                <a:latin typeface="Bookman Old Style" panose="02050604050505020204" pitchFamily="18" charset="0"/>
              </a:rPr>
              <a:t>sebagai</a:t>
            </a:r>
            <a:r>
              <a:rPr lang="en-US" sz="2000" dirty="0">
                <a:latin typeface="Bookman Old Style" panose="02050604050505020204" pitchFamily="18" charset="0"/>
              </a:rPr>
              <a:t> </a:t>
            </a:r>
            <a:r>
              <a:rPr lang="en-US" sz="2000" dirty="0" err="1">
                <a:latin typeface="Bookman Old Style" panose="02050604050505020204" pitchFamily="18" charset="0"/>
              </a:rPr>
              <a:t>titik</a:t>
            </a:r>
            <a:r>
              <a:rPr lang="en-US" sz="2000" dirty="0">
                <a:latin typeface="Bookman Old Style" panose="02050604050505020204" pitchFamily="18" charset="0"/>
              </a:rPr>
              <a:t> </a:t>
            </a:r>
            <a:r>
              <a:rPr lang="en-US" sz="2000" dirty="0" err="1">
                <a:latin typeface="Bookman Old Style" panose="02050604050505020204" pitchFamily="18" charset="0"/>
              </a:rPr>
              <a:t>referensi</a:t>
            </a:r>
            <a:r>
              <a:rPr lang="en-US" sz="2000" dirty="0">
                <a:latin typeface="Bookman Old Style" panose="02050604050505020204" pitchFamily="18" charset="0"/>
              </a:rPr>
              <a:t> para </a:t>
            </a:r>
            <a:r>
              <a:rPr lang="en-US" sz="2000" dirty="0" err="1">
                <a:latin typeface="Bookman Old Style" panose="02050604050505020204" pitchFamily="18" charset="0"/>
              </a:rPr>
              <a:t>pemangku</a:t>
            </a:r>
            <a:r>
              <a:rPr lang="en-US" sz="2000" dirty="0">
                <a:latin typeface="Bookman Old Style" panose="02050604050505020204" pitchFamily="18" charset="0"/>
              </a:rPr>
              <a:t> </a:t>
            </a:r>
            <a:r>
              <a:rPr lang="en-US" sz="2000" dirty="0" err="1">
                <a:latin typeface="Bookman Old Style" panose="02050604050505020204" pitchFamily="18" charset="0"/>
              </a:rPr>
              <a:t>kepentingan</a:t>
            </a:r>
            <a:r>
              <a:rPr lang="en-US" sz="2000" dirty="0">
                <a:latin typeface="Bookman Old Style" panose="02050604050505020204" pitchFamily="18" charset="0"/>
              </a:rPr>
              <a:t> </a:t>
            </a:r>
            <a:r>
              <a:rPr lang="en-US" sz="2000" dirty="0" err="1">
                <a:latin typeface="Bookman Old Style" panose="02050604050505020204" pitchFamily="18" charset="0"/>
              </a:rPr>
              <a:t>bidang</a:t>
            </a:r>
            <a:r>
              <a:rPr lang="en-US" sz="2000" dirty="0">
                <a:latin typeface="Bookman Old Style" panose="02050604050505020204" pitchFamily="18" charset="0"/>
              </a:rPr>
              <a:t> </a:t>
            </a:r>
            <a:r>
              <a:rPr lang="en-US" sz="2000" dirty="0" err="1">
                <a:latin typeface="Bookman Old Style" panose="02050604050505020204" pitchFamily="18" charset="0"/>
              </a:rPr>
              <a:t>kesenian</a:t>
            </a:r>
            <a:r>
              <a:rPr lang="en-US" sz="2000" dirty="0">
                <a:latin typeface="Bookman Old Style" panose="02050604050505020204" pitchFamily="18" charset="0"/>
              </a:rPr>
              <a:t> dan </a:t>
            </a:r>
            <a:r>
              <a:rPr lang="en-US" sz="2000" dirty="0" err="1">
                <a:latin typeface="Bookman Old Style" panose="02050604050505020204" pitchFamily="18" charset="0"/>
              </a:rPr>
              <a:t>kebudayaan</a:t>
            </a:r>
            <a:r>
              <a:rPr lang="en-US" sz="2000" dirty="0">
                <a:latin typeface="Bookman Old Style" panose="02050604050505020204" pitchFamily="18" charset="0"/>
              </a:rPr>
              <a:t> </a:t>
            </a:r>
            <a:r>
              <a:rPr lang="en-US" sz="2000" dirty="0" err="1">
                <a:latin typeface="Bookman Old Style" panose="02050604050505020204" pitchFamily="18" charset="0"/>
              </a:rPr>
              <a:t>daerah</a:t>
            </a:r>
            <a:r>
              <a:rPr lang="en-US" sz="2000" dirty="0">
                <a:latin typeface="Bookman Old Style" panose="02050604050505020204" pitchFamily="18" charset="0"/>
              </a:rPr>
              <a:t> </a:t>
            </a:r>
            <a:r>
              <a:rPr lang="en-US" sz="2000" dirty="0" err="1">
                <a:latin typeface="Bookman Old Style" panose="02050604050505020204" pitchFamily="18" charset="0"/>
              </a:rPr>
              <a:t>maka</a:t>
            </a:r>
            <a:r>
              <a:rPr lang="en-US" sz="2000" dirty="0">
                <a:latin typeface="Bookman Old Style" panose="02050604050505020204" pitchFamily="18" charset="0"/>
              </a:rPr>
              <a:t> </a:t>
            </a:r>
            <a:r>
              <a:rPr lang="en-US" sz="2000" dirty="0" err="1">
                <a:latin typeface="Bookman Old Style" panose="02050604050505020204" pitchFamily="18" charset="0"/>
              </a:rPr>
              <a:t>peran</a:t>
            </a:r>
            <a:r>
              <a:rPr lang="en-US" sz="2000" dirty="0">
                <a:latin typeface="Bookman Old Style" panose="02050604050505020204" pitchFamily="18" charset="0"/>
              </a:rPr>
              <a:t> Taman </a:t>
            </a:r>
            <a:r>
              <a:rPr lang="en-US" sz="2000" dirty="0" err="1">
                <a:latin typeface="Bookman Old Style" panose="02050604050505020204" pitchFamily="18" charset="0"/>
              </a:rPr>
              <a:t>Budaya</a:t>
            </a:r>
            <a:r>
              <a:rPr lang="en-US" sz="2000" dirty="0">
                <a:latin typeface="Bookman Old Style" panose="02050604050505020204" pitchFamily="18" charset="0"/>
              </a:rPr>
              <a:t> </a:t>
            </a:r>
            <a:r>
              <a:rPr lang="en-US" sz="2000" dirty="0" err="1">
                <a:latin typeface="Bookman Old Style" panose="02050604050505020204" pitchFamily="18" charset="0"/>
              </a:rPr>
              <a:t>Terpadu</a:t>
            </a:r>
            <a:r>
              <a:rPr lang="en-US" sz="2000" dirty="0">
                <a:latin typeface="Bookman Old Style" panose="02050604050505020204" pitchFamily="18" charset="0"/>
              </a:rPr>
              <a:t> </a:t>
            </a:r>
            <a:r>
              <a:rPr lang="en-US" sz="2000" dirty="0" err="1">
                <a:latin typeface="Bookman Old Style" panose="02050604050505020204" pitchFamily="18" charset="0"/>
              </a:rPr>
              <a:t>Kabupaten</a:t>
            </a:r>
            <a:r>
              <a:rPr lang="en-US" sz="2000" dirty="0">
                <a:latin typeface="Bookman Old Style" panose="02050604050505020204" pitchFamily="18" charset="0"/>
              </a:rPr>
              <a:t> Mahakam Ulu </a:t>
            </a:r>
            <a:r>
              <a:rPr lang="en-US" sz="2000" dirty="0" err="1">
                <a:latin typeface="Bookman Old Style" panose="02050604050505020204" pitchFamily="18" charset="0"/>
              </a:rPr>
              <a:t>ini</a:t>
            </a:r>
            <a:r>
              <a:rPr lang="en-US" sz="2000" dirty="0">
                <a:latin typeface="Bookman Old Style" panose="02050604050505020204" pitchFamily="18" charset="0"/>
              </a:rPr>
              <a:t> </a:t>
            </a:r>
            <a:r>
              <a:rPr lang="en-US" sz="2000" dirty="0" err="1">
                <a:latin typeface="Bookman Old Style" panose="02050604050505020204" pitchFamily="18" charset="0"/>
              </a:rPr>
              <a:t>adalah</a:t>
            </a:r>
            <a:r>
              <a:rPr lang="en-US" sz="2000" dirty="0">
                <a:latin typeface="Bookman Old Style" panose="02050604050505020204" pitchFamily="18" charset="0"/>
              </a:rPr>
              <a:t> </a:t>
            </a:r>
            <a:r>
              <a:rPr lang="en-US" sz="2000" dirty="0" err="1">
                <a:latin typeface="Bookman Old Style" panose="02050604050505020204" pitchFamily="18" charset="0"/>
              </a:rPr>
              <a:t>sebagai</a:t>
            </a:r>
            <a:r>
              <a:rPr lang="en-US" sz="2000" dirty="0">
                <a:latin typeface="Bookman Old Style" panose="02050604050505020204" pitchFamily="18" charset="0"/>
              </a:rPr>
              <a:t> </a:t>
            </a:r>
            <a:r>
              <a:rPr lang="en-US" sz="2000" dirty="0" err="1">
                <a:latin typeface="Bookman Old Style" panose="02050604050505020204" pitchFamily="18" charset="0"/>
              </a:rPr>
              <a:t>pusat</a:t>
            </a:r>
            <a:r>
              <a:rPr lang="en-US" sz="2000" dirty="0">
                <a:latin typeface="Bookman Old Style" panose="02050604050505020204" pitchFamily="18" charset="0"/>
              </a:rPr>
              <a:t> </a:t>
            </a:r>
            <a:r>
              <a:rPr lang="en-US" sz="2000" dirty="0" err="1">
                <a:latin typeface="Bookman Old Style" panose="02050604050505020204" pitchFamily="18" charset="0"/>
              </a:rPr>
              <a:t>sentral</a:t>
            </a:r>
            <a:r>
              <a:rPr lang="en-US" sz="2000" dirty="0">
                <a:latin typeface="Bookman Old Style" panose="02050604050505020204" pitchFamily="18" charset="0"/>
              </a:rPr>
              <a:t> </a:t>
            </a:r>
            <a:r>
              <a:rPr lang="en-US" sz="2000" dirty="0" err="1">
                <a:latin typeface="Bookman Old Style" panose="02050604050505020204" pitchFamily="18" charset="0"/>
              </a:rPr>
              <a:t>kegiatan</a:t>
            </a:r>
            <a:r>
              <a:rPr lang="en-US" sz="2000" dirty="0">
                <a:latin typeface="Bookman Old Style" panose="02050604050505020204" pitchFamily="18" charset="0"/>
              </a:rPr>
              <a:t> </a:t>
            </a:r>
            <a:r>
              <a:rPr lang="en-US" sz="2000" dirty="0" err="1">
                <a:latin typeface="Bookman Old Style" panose="02050604050505020204" pitchFamily="18" charset="0"/>
              </a:rPr>
              <a:t>kesenian</a:t>
            </a:r>
            <a:r>
              <a:rPr lang="en-US" sz="2000" dirty="0">
                <a:latin typeface="Bookman Old Style" panose="02050604050505020204" pitchFamily="18" charset="0"/>
              </a:rPr>
              <a:t> dan </a:t>
            </a:r>
            <a:r>
              <a:rPr lang="en-US" sz="2000" dirty="0" err="1">
                <a:latin typeface="Bookman Old Style" panose="02050604050505020204" pitchFamily="18" charset="0"/>
              </a:rPr>
              <a:t>kebudayaan</a:t>
            </a:r>
            <a:r>
              <a:rPr lang="en-US" sz="2000" dirty="0">
                <a:latin typeface="Bookman Old Style" panose="02050604050505020204" pitchFamily="18" charset="0"/>
              </a:rPr>
              <a:t> Mahakam Ulu. Adapun </a:t>
            </a:r>
            <a:r>
              <a:rPr lang="en-US" sz="2000" dirty="0" err="1">
                <a:latin typeface="Bookman Old Style" panose="02050604050505020204" pitchFamily="18" charset="0"/>
              </a:rPr>
              <a:t>fungsi</a:t>
            </a:r>
            <a:r>
              <a:rPr lang="en-US" sz="2000" dirty="0">
                <a:latin typeface="Bookman Old Style" panose="02050604050505020204" pitchFamily="18" charset="0"/>
              </a:rPr>
              <a:t> Taman </a:t>
            </a:r>
            <a:r>
              <a:rPr lang="en-US" sz="2000" dirty="0" err="1">
                <a:latin typeface="Bookman Old Style" panose="02050604050505020204" pitchFamily="18" charset="0"/>
              </a:rPr>
              <a:t>Budaya</a:t>
            </a:r>
            <a:r>
              <a:rPr lang="en-US" sz="2000" dirty="0">
                <a:latin typeface="Bookman Old Style" panose="02050604050505020204" pitchFamily="18" charset="0"/>
              </a:rPr>
              <a:t> </a:t>
            </a:r>
            <a:r>
              <a:rPr lang="en-US" sz="2000" dirty="0" err="1">
                <a:latin typeface="Bookman Old Style" panose="02050604050505020204" pitchFamily="18" charset="0"/>
              </a:rPr>
              <a:t>Terpadu</a:t>
            </a:r>
            <a:r>
              <a:rPr lang="en-US" sz="2000" dirty="0">
                <a:latin typeface="Bookman Old Style" panose="02050604050505020204" pitchFamily="18" charset="0"/>
              </a:rPr>
              <a:t> </a:t>
            </a:r>
            <a:r>
              <a:rPr lang="en-US" sz="2000" dirty="0" err="1">
                <a:latin typeface="Bookman Old Style" panose="02050604050505020204" pitchFamily="18" charset="0"/>
              </a:rPr>
              <a:t>Kabupaten</a:t>
            </a:r>
            <a:r>
              <a:rPr lang="en-US" sz="2000" dirty="0">
                <a:latin typeface="Bookman Old Style" panose="02050604050505020204" pitchFamily="18" charset="0"/>
              </a:rPr>
              <a:t> Mahakam Ulu </a:t>
            </a:r>
            <a:r>
              <a:rPr lang="en-US" sz="2000" dirty="0" err="1">
                <a:latin typeface="Bookman Old Style" panose="02050604050505020204" pitchFamily="18" charset="0"/>
              </a:rPr>
              <a:t>beriringan</a:t>
            </a:r>
            <a:r>
              <a:rPr lang="en-US" sz="2000" dirty="0">
                <a:latin typeface="Bookman Old Style" panose="02050604050505020204" pitchFamily="18" charset="0"/>
              </a:rPr>
              <a:t> dan </a:t>
            </a:r>
            <a:r>
              <a:rPr lang="en-US" sz="2000" dirty="0" err="1">
                <a:latin typeface="Bookman Old Style" panose="02050604050505020204" pitchFamily="18" charset="0"/>
              </a:rPr>
              <a:t>selaras</a:t>
            </a:r>
            <a:r>
              <a:rPr lang="en-US" sz="2000" dirty="0">
                <a:latin typeface="Bookman Old Style" panose="02050604050505020204" pitchFamily="18" charset="0"/>
              </a:rPr>
              <a:t> </a:t>
            </a:r>
            <a:r>
              <a:rPr lang="en-US" sz="2000" dirty="0" err="1">
                <a:latin typeface="Bookman Old Style" panose="02050604050505020204" pitchFamily="18" charset="0"/>
              </a:rPr>
              <a:t>dengan</a:t>
            </a:r>
            <a:r>
              <a:rPr lang="en-US" sz="2000" dirty="0">
                <a:latin typeface="Bookman Old Style" panose="02050604050505020204" pitchFamily="18" charset="0"/>
              </a:rPr>
              <a:t> </a:t>
            </a:r>
            <a:r>
              <a:rPr lang="en-US" sz="2000" dirty="0" err="1">
                <a:latin typeface="Bookman Old Style" panose="02050604050505020204" pitchFamily="18" charset="0"/>
              </a:rPr>
              <a:t>prinsip</a:t>
            </a:r>
            <a:r>
              <a:rPr lang="en-US" sz="2000" dirty="0">
                <a:latin typeface="Bookman Old Style" panose="02050604050505020204" pitchFamily="18" charset="0"/>
              </a:rPr>
              <a:t> </a:t>
            </a:r>
            <a:r>
              <a:rPr lang="en-US" sz="2000" dirty="0" err="1">
                <a:latin typeface="Bookman Old Style" panose="02050604050505020204" pitchFamily="18" charset="0"/>
              </a:rPr>
              <a:t>Pemajuan</a:t>
            </a:r>
            <a:r>
              <a:rPr lang="en-US" sz="2000" dirty="0">
                <a:latin typeface="Bookman Old Style" panose="02050604050505020204" pitchFamily="18" charset="0"/>
              </a:rPr>
              <a:t> </a:t>
            </a:r>
            <a:r>
              <a:rPr lang="en-US" sz="2000" dirty="0" err="1">
                <a:latin typeface="Bookman Old Style" panose="02050604050505020204" pitchFamily="18" charset="0"/>
              </a:rPr>
              <a:t>Kebudayaans</a:t>
            </a:r>
            <a:r>
              <a:rPr lang="en-US" sz="2000" dirty="0">
                <a:latin typeface="Bookman Old Style" panose="02050604050505020204" pitchFamily="18" charset="0"/>
              </a:rPr>
              <a:t> </a:t>
            </a:r>
            <a:r>
              <a:rPr lang="en-US" sz="2000" dirty="0" err="1">
                <a:latin typeface="Bookman Old Style" panose="02050604050505020204" pitchFamily="18" charset="0"/>
              </a:rPr>
              <a:t>ebagaimana</a:t>
            </a:r>
            <a:r>
              <a:rPr lang="en-US" sz="2000" dirty="0">
                <a:latin typeface="Bookman Old Style" panose="02050604050505020204" pitchFamily="18" charset="0"/>
              </a:rPr>
              <a:t> </a:t>
            </a:r>
            <a:r>
              <a:rPr lang="en-US" sz="2000" dirty="0" err="1">
                <a:latin typeface="Bookman Old Style" panose="02050604050505020204" pitchFamily="18" charset="0"/>
              </a:rPr>
              <a:t>tertuang</a:t>
            </a:r>
            <a:r>
              <a:rPr lang="en-US" sz="2000" dirty="0">
                <a:latin typeface="Bookman Old Style" panose="02050604050505020204" pitchFamily="18" charset="0"/>
              </a:rPr>
              <a:t> </a:t>
            </a:r>
            <a:r>
              <a:rPr lang="en-US" sz="2000" dirty="0" err="1">
                <a:latin typeface="Bookman Old Style" panose="02050604050505020204" pitchFamily="18" charset="0"/>
              </a:rPr>
              <a:t>dalam</a:t>
            </a:r>
            <a:r>
              <a:rPr lang="en-US" sz="2000" dirty="0">
                <a:latin typeface="Bookman Old Style" panose="02050604050505020204" pitchFamily="18" charset="0"/>
              </a:rPr>
              <a:t> </a:t>
            </a:r>
            <a:r>
              <a:rPr lang="en-US" sz="2000" dirty="0" err="1">
                <a:latin typeface="Bookman Old Style" panose="02050604050505020204" pitchFamily="18" charset="0"/>
              </a:rPr>
              <a:t>Undang-Undang</a:t>
            </a:r>
            <a:r>
              <a:rPr lang="en-US" sz="2000" dirty="0">
                <a:latin typeface="Bookman Old Style" panose="02050604050505020204" pitchFamily="18" charset="0"/>
              </a:rPr>
              <a:t> </a:t>
            </a:r>
            <a:r>
              <a:rPr lang="en-US" sz="2000" dirty="0" err="1">
                <a:latin typeface="Bookman Old Style" panose="02050604050505020204" pitchFamily="18" charset="0"/>
              </a:rPr>
              <a:t>nomor</a:t>
            </a:r>
            <a:r>
              <a:rPr lang="en-US" sz="2000" dirty="0">
                <a:latin typeface="Bookman Old Style" panose="02050604050505020204" pitchFamily="18" charset="0"/>
              </a:rPr>
              <a:t> 5 </a:t>
            </a:r>
            <a:r>
              <a:rPr lang="en-US" sz="2000" dirty="0" err="1">
                <a:latin typeface="Bookman Old Style" panose="02050604050505020204" pitchFamily="18" charset="0"/>
              </a:rPr>
              <a:t>Tahun</a:t>
            </a:r>
            <a:r>
              <a:rPr lang="en-US" sz="2000" dirty="0">
                <a:latin typeface="Bookman Old Style" panose="02050604050505020204" pitchFamily="18" charset="0"/>
              </a:rPr>
              <a:t> 2017 </a:t>
            </a:r>
            <a:r>
              <a:rPr lang="en-US" sz="2000" dirty="0" err="1">
                <a:latin typeface="Bookman Old Style" panose="02050604050505020204" pitchFamily="18" charset="0"/>
              </a:rPr>
              <a:t>yakni</a:t>
            </a:r>
            <a:r>
              <a:rPr lang="en-US" sz="2000" dirty="0">
                <a:latin typeface="Bookman Old Style" panose="02050604050505020204" pitchFamily="18" charset="0"/>
              </a:rPr>
              <a:t> </a:t>
            </a:r>
            <a:r>
              <a:rPr lang="en-US" sz="2000" dirty="0" err="1">
                <a:latin typeface="Bookman Old Style" panose="02050604050505020204" pitchFamily="18" charset="0"/>
              </a:rPr>
              <a:t>sebagai</a:t>
            </a:r>
            <a:r>
              <a:rPr lang="en-US" sz="2000" dirty="0">
                <a:latin typeface="Bookman Old Style" panose="02050604050505020204" pitchFamily="18" charset="0"/>
              </a:rPr>
              <a:t> Lembaga </a:t>
            </a:r>
            <a:r>
              <a:rPr lang="en-US" sz="2000" dirty="0" err="1">
                <a:latin typeface="Bookman Old Style" panose="02050604050505020204" pitchFamily="18" charset="0"/>
              </a:rPr>
              <a:t>untuk</a:t>
            </a:r>
            <a:r>
              <a:rPr lang="en-US" sz="2000" dirty="0">
                <a:latin typeface="Bookman Old Style" panose="02050604050505020204" pitchFamily="18" charset="0"/>
              </a:rPr>
              <a:t> </a:t>
            </a:r>
            <a:r>
              <a:rPr lang="en-US" sz="2000" dirty="0" err="1">
                <a:latin typeface="Bookman Old Style" panose="02050604050505020204" pitchFamily="18" charset="0"/>
              </a:rPr>
              <a:t>melakukan</a:t>
            </a:r>
            <a:r>
              <a:rPr lang="en-US" sz="2000" dirty="0">
                <a:latin typeface="Bookman Old Style" panose="02050604050505020204" pitchFamily="18" charset="0"/>
              </a:rPr>
              <a:t> </a:t>
            </a:r>
            <a:r>
              <a:rPr lang="en-US" sz="2000" dirty="0" err="1">
                <a:latin typeface="Bookman Old Style" panose="02050604050505020204" pitchFamily="18" charset="0"/>
              </a:rPr>
              <a:t>perlindungan</a:t>
            </a:r>
            <a:r>
              <a:rPr lang="en-US" sz="2000" dirty="0">
                <a:latin typeface="Bookman Old Style" panose="02050604050505020204" pitchFamily="18" charset="0"/>
              </a:rPr>
              <a:t>, </a:t>
            </a:r>
            <a:r>
              <a:rPr lang="en-US" sz="2000" dirty="0" err="1">
                <a:latin typeface="Bookman Old Style" panose="02050604050505020204" pitchFamily="18" charset="0"/>
              </a:rPr>
              <a:t>pengembangan</a:t>
            </a:r>
            <a:r>
              <a:rPr lang="en-US" sz="2000" dirty="0">
                <a:latin typeface="Bookman Old Style" panose="02050604050505020204" pitchFamily="18" charset="0"/>
              </a:rPr>
              <a:t>, </a:t>
            </a:r>
            <a:r>
              <a:rPr lang="en-US" sz="2000" dirty="0" err="1">
                <a:latin typeface="Bookman Old Style" panose="02050604050505020204" pitchFamily="18" charset="0"/>
              </a:rPr>
              <a:t>pemanfaatan</a:t>
            </a:r>
            <a:r>
              <a:rPr lang="en-US" sz="2000" dirty="0">
                <a:latin typeface="Bookman Old Style" panose="02050604050505020204" pitchFamily="18" charset="0"/>
              </a:rPr>
              <a:t> </a:t>
            </a:r>
            <a:r>
              <a:rPr lang="en-US" sz="2000" dirty="0" err="1">
                <a:latin typeface="Bookman Old Style" panose="02050604050505020204" pitchFamily="18" charset="0"/>
              </a:rPr>
              <a:t>serta</a:t>
            </a:r>
            <a:r>
              <a:rPr lang="en-US" sz="2000" dirty="0">
                <a:latin typeface="Bookman Old Style" panose="02050604050505020204" pitchFamily="18" charset="0"/>
              </a:rPr>
              <a:t> </a:t>
            </a:r>
            <a:r>
              <a:rPr lang="en-US" sz="2000" dirty="0" err="1">
                <a:latin typeface="Bookman Old Style" panose="02050604050505020204" pitchFamily="18" charset="0"/>
              </a:rPr>
              <a:t>pembinaan</a:t>
            </a:r>
            <a:r>
              <a:rPr lang="en-US" sz="2000" dirty="0">
                <a:latin typeface="Bookman Old Style" panose="02050604050505020204" pitchFamily="18" charset="0"/>
              </a:rPr>
              <a:t> </a:t>
            </a:r>
            <a:r>
              <a:rPr lang="en-US" sz="2000" dirty="0" err="1">
                <a:latin typeface="Bookman Old Style" panose="02050604050505020204" pitchFamily="18" charset="0"/>
              </a:rPr>
              <a:t>kebudayaan</a:t>
            </a:r>
            <a:r>
              <a:rPr lang="en-US" sz="2000" dirty="0">
                <a:latin typeface="Bookman Old Style" panose="02050604050505020204" pitchFamily="18" charset="0"/>
              </a:rPr>
              <a:t> di </a:t>
            </a:r>
            <a:r>
              <a:rPr lang="en-US" sz="2000" dirty="0" err="1">
                <a:latin typeface="Bookman Old Style" panose="02050604050505020204" pitchFamily="18" charset="0"/>
              </a:rPr>
              <a:t>lingkungan</a:t>
            </a:r>
            <a:r>
              <a:rPr lang="en-US" sz="2000" dirty="0">
                <a:latin typeface="Bookman Old Style" panose="02050604050505020204" pitchFamily="18" charset="0"/>
              </a:rPr>
              <a:t> </a:t>
            </a:r>
            <a:r>
              <a:rPr lang="en-US" sz="2000" dirty="0" err="1">
                <a:latin typeface="Bookman Old Style" panose="02050604050505020204" pitchFamily="18" charset="0"/>
              </a:rPr>
              <a:t>Kabupaten</a:t>
            </a:r>
            <a:r>
              <a:rPr lang="en-US" sz="2000" dirty="0">
                <a:latin typeface="Bookman Old Style" panose="02050604050505020204" pitchFamily="18" charset="0"/>
              </a:rPr>
              <a:t> Mahakam Ulu.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8255361" y="1668695"/>
            <a:ext cx="10248624" cy="7246631"/>
          </a:xfrm>
          <a:prstGeom prst="rect">
            <a:avLst/>
          </a:prstGeom>
        </p:spPr>
      </p:pic>
      <p:grpSp>
        <p:nvGrpSpPr>
          <p:cNvPr id="3" name="Group 3"/>
          <p:cNvGrpSpPr/>
          <p:nvPr/>
        </p:nvGrpSpPr>
        <p:grpSpPr>
          <a:xfrm rot="5400000">
            <a:off x="-1412310" y="390576"/>
            <a:ext cx="10691819" cy="9577288"/>
            <a:chOff x="0" y="0"/>
            <a:chExt cx="5268412" cy="4719225"/>
          </a:xfrm>
        </p:grpSpPr>
        <p:sp>
          <p:nvSpPr>
            <p:cNvPr id="4" name="Freeform 4"/>
            <p:cNvSpPr/>
            <p:nvPr/>
          </p:nvSpPr>
          <p:spPr>
            <a:xfrm>
              <a:off x="0" y="0"/>
              <a:ext cx="5268412" cy="4719225"/>
            </a:xfrm>
            <a:custGeom>
              <a:avLst/>
              <a:gdLst/>
              <a:ahLst/>
              <a:cxnLst/>
              <a:rect l="l" t="t" r="r" b="b"/>
              <a:pathLst>
                <a:path w="5268412" h="4719225">
                  <a:moveTo>
                    <a:pt x="5143952" y="4719225"/>
                  </a:moveTo>
                  <a:lnTo>
                    <a:pt x="124460" y="4719225"/>
                  </a:lnTo>
                  <a:cubicBezTo>
                    <a:pt x="55880" y="4719225"/>
                    <a:pt x="0" y="4663344"/>
                    <a:pt x="0" y="4594765"/>
                  </a:cubicBezTo>
                  <a:lnTo>
                    <a:pt x="0" y="124460"/>
                  </a:lnTo>
                  <a:cubicBezTo>
                    <a:pt x="0" y="55880"/>
                    <a:pt x="55880" y="0"/>
                    <a:pt x="124460" y="0"/>
                  </a:cubicBezTo>
                  <a:lnTo>
                    <a:pt x="5143952" y="0"/>
                  </a:lnTo>
                  <a:cubicBezTo>
                    <a:pt x="5212532" y="0"/>
                    <a:pt x="5268412" y="55880"/>
                    <a:pt x="5268412" y="124460"/>
                  </a:cubicBezTo>
                  <a:lnTo>
                    <a:pt x="5268412" y="4594765"/>
                  </a:lnTo>
                  <a:cubicBezTo>
                    <a:pt x="5268412" y="4663345"/>
                    <a:pt x="5212532" y="4719225"/>
                    <a:pt x="5143952" y="4719225"/>
                  </a:cubicBezTo>
                  <a:close/>
                </a:path>
              </a:pathLst>
            </a:custGeom>
            <a:solidFill>
              <a:srgbClr val="A6D95B"/>
            </a:solidFill>
          </p:spPr>
        </p:sp>
      </p:grpSp>
      <p:sp>
        <p:nvSpPr>
          <p:cNvPr id="5" name="TextBox 5"/>
          <p:cNvSpPr txBox="1"/>
          <p:nvPr/>
        </p:nvSpPr>
        <p:spPr>
          <a:xfrm>
            <a:off x="118038" y="146096"/>
            <a:ext cx="7968023" cy="2099934"/>
          </a:xfrm>
          <a:prstGeom prst="rect">
            <a:avLst/>
          </a:prstGeom>
        </p:spPr>
        <p:txBody>
          <a:bodyPr lIns="0" tIns="0" rIns="0" bIns="0" rtlCol="0" anchor="t">
            <a:spAutoFit/>
          </a:bodyPr>
          <a:lstStyle/>
          <a:p>
            <a:pPr>
              <a:lnSpc>
                <a:spcPts val="5508"/>
              </a:lnSpc>
              <a:spcBef>
                <a:spcPct val="0"/>
              </a:spcBef>
            </a:pPr>
            <a:r>
              <a:rPr lang="en-US" sz="3934" dirty="0" err="1">
                <a:solidFill>
                  <a:srgbClr val="FFFFFF"/>
                </a:solidFill>
                <a:latin typeface="Poppins Bold Italics"/>
              </a:rPr>
              <a:t>Rancangan</a:t>
            </a:r>
            <a:r>
              <a:rPr lang="en-US" sz="3934" dirty="0">
                <a:solidFill>
                  <a:srgbClr val="FFFFFF"/>
                </a:solidFill>
                <a:latin typeface="Poppins Bold Italics"/>
              </a:rPr>
              <a:t> </a:t>
            </a:r>
            <a:r>
              <a:rPr lang="en-US" sz="3934" dirty="0" err="1">
                <a:solidFill>
                  <a:srgbClr val="FFFFFF"/>
                </a:solidFill>
                <a:latin typeface="Poppins Bold Italics"/>
              </a:rPr>
              <a:t>Bentuk</a:t>
            </a:r>
            <a:r>
              <a:rPr lang="en-US" sz="3934" dirty="0">
                <a:solidFill>
                  <a:srgbClr val="FFFFFF"/>
                </a:solidFill>
                <a:latin typeface="Poppins Bold Italics"/>
              </a:rPr>
              <a:t> Taman </a:t>
            </a:r>
            <a:r>
              <a:rPr lang="en-US" sz="3934" dirty="0" err="1">
                <a:solidFill>
                  <a:srgbClr val="FFFFFF"/>
                </a:solidFill>
                <a:latin typeface="Poppins Bold Italics"/>
              </a:rPr>
              <a:t>Budaya</a:t>
            </a:r>
            <a:r>
              <a:rPr lang="en-US" sz="3934" dirty="0">
                <a:solidFill>
                  <a:srgbClr val="FFFFFF"/>
                </a:solidFill>
                <a:latin typeface="Poppins Bold Italics"/>
              </a:rPr>
              <a:t> </a:t>
            </a:r>
            <a:r>
              <a:rPr lang="en-US" sz="3934" dirty="0" err="1">
                <a:solidFill>
                  <a:srgbClr val="FFFFFF"/>
                </a:solidFill>
                <a:latin typeface="Poppins Bold Italics"/>
              </a:rPr>
              <a:t>Terpadu</a:t>
            </a:r>
            <a:r>
              <a:rPr lang="en-US" sz="3934" dirty="0">
                <a:solidFill>
                  <a:srgbClr val="FFFFFF"/>
                </a:solidFill>
                <a:latin typeface="Poppins Bold Italics"/>
              </a:rPr>
              <a:t> </a:t>
            </a:r>
            <a:r>
              <a:rPr lang="en-US" sz="3934" dirty="0" err="1">
                <a:solidFill>
                  <a:srgbClr val="FFFFFF"/>
                </a:solidFill>
                <a:latin typeface="Poppins Bold Italics"/>
              </a:rPr>
              <a:t>Kabupaten</a:t>
            </a:r>
            <a:r>
              <a:rPr lang="en-US" sz="3934" dirty="0">
                <a:solidFill>
                  <a:srgbClr val="FFFFFF"/>
                </a:solidFill>
                <a:latin typeface="Poppins Bold Italics"/>
              </a:rPr>
              <a:t> Mahakam Ulu</a:t>
            </a:r>
          </a:p>
        </p:txBody>
      </p:sp>
      <p:sp>
        <p:nvSpPr>
          <p:cNvPr id="6" name="TextBox 6"/>
          <p:cNvSpPr txBox="1"/>
          <p:nvPr/>
        </p:nvSpPr>
        <p:spPr>
          <a:xfrm>
            <a:off x="118038" y="2568350"/>
            <a:ext cx="8445159" cy="7813806"/>
          </a:xfrm>
          <a:prstGeom prst="rect">
            <a:avLst/>
          </a:prstGeom>
        </p:spPr>
        <p:txBody>
          <a:bodyPr lIns="0" tIns="0" rIns="0" bIns="0" rtlCol="0" anchor="t">
            <a:spAutoFit/>
          </a:bodyPr>
          <a:lstStyle/>
          <a:p>
            <a:pPr algn="just">
              <a:lnSpc>
                <a:spcPts val="3586"/>
              </a:lnSpc>
            </a:pPr>
            <a:r>
              <a:rPr lang="en-US" sz="2561" dirty="0">
                <a:solidFill>
                  <a:srgbClr val="FFFFFF"/>
                </a:solidFill>
                <a:latin typeface="Bookman Old Style" panose="02050604050505020204" pitchFamily="18" charset="0"/>
              </a:rPr>
              <a:t>Adapun </a:t>
            </a:r>
            <a:r>
              <a:rPr lang="en-US" sz="2561" dirty="0" err="1">
                <a:solidFill>
                  <a:srgbClr val="FFFFFF"/>
                </a:solidFill>
                <a:latin typeface="Bookman Old Style" panose="02050604050505020204" pitchFamily="18" charset="0"/>
              </a:rPr>
              <a:t>untuk</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rancangan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bentuk</a:t>
            </a:r>
            <a:r>
              <a:rPr lang="en-US" sz="2561" dirty="0">
                <a:solidFill>
                  <a:srgbClr val="FFFFFF"/>
                </a:solidFill>
                <a:latin typeface="Bookman Old Style" panose="02050604050505020204" pitchFamily="18" charset="0"/>
              </a:rPr>
              <a:t> Taman </a:t>
            </a:r>
            <a:r>
              <a:rPr lang="en-US" sz="2561" dirty="0" err="1">
                <a:solidFill>
                  <a:srgbClr val="FFFFFF"/>
                </a:solidFill>
                <a:latin typeface="Bookman Old Style" panose="02050604050505020204" pitchFamily="18" charset="0"/>
              </a:rPr>
              <a:t>Budaya</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Terpadu</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Kabupaten</a:t>
            </a:r>
            <a:r>
              <a:rPr lang="en-US" sz="2561" dirty="0">
                <a:solidFill>
                  <a:srgbClr val="FFFFFF"/>
                </a:solidFill>
                <a:latin typeface="Bookman Old Style" panose="02050604050505020204" pitchFamily="18" charset="0"/>
              </a:rPr>
              <a:t> Mahakam Ulu </a:t>
            </a:r>
            <a:r>
              <a:rPr lang="en-US" sz="2561" dirty="0" err="1">
                <a:solidFill>
                  <a:srgbClr val="FFFFFF"/>
                </a:solidFill>
                <a:latin typeface="Bookman Old Style" panose="02050604050505020204" pitchFamily="18" charset="0"/>
              </a:rPr>
              <a:t>sebaiknyaberwujud</a:t>
            </a:r>
            <a:r>
              <a:rPr lang="en-US" sz="2561" dirty="0">
                <a:solidFill>
                  <a:srgbClr val="FFFFFF"/>
                </a:solidFill>
                <a:latin typeface="Bookman Old Style" panose="02050604050505020204" pitchFamily="18" charset="0"/>
              </a:rPr>
              <a:t> Lamin yang </a:t>
            </a:r>
            <a:r>
              <a:rPr lang="en-US" sz="2561" dirty="0" err="1">
                <a:solidFill>
                  <a:srgbClr val="FFFFFF"/>
                </a:solidFill>
                <a:latin typeface="Bookman Old Style" panose="02050604050505020204" pitchFamily="18" charset="0"/>
              </a:rPr>
              <a:t>mewakili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tiapsuku</a:t>
            </a:r>
            <a:r>
              <a:rPr lang="en-US" sz="2561" dirty="0">
                <a:solidFill>
                  <a:srgbClr val="FFFFFF"/>
                </a:solidFill>
                <a:latin typeface="Bookman Old Style" panose="02050604050505020204" pitchFamily="18" charset="0"/>
              </a:rPr>
              <a:t> Dayak yang </a:t>
            </a:r>
            <a:r>
              <a:rPr lang="en-US" sz="2561" dirty="0" err="1">
                <a:solidFill>
                  <a:srgbClr val="FFFFFF"/>
                </a:solidFill>
                <a:latin typeface="Bookman Old Style" panose="02050604050505020204" pitchFamily="18" charset="0"/>
              </a:rPr>
              <a:t>hidup</a:t>
            </a:r>
            <a:r>
              <a:rPr lang="en-US" sz="2561" dirty="0">
                <a:solidFill>
                  <a:srgbClr val="FFFFFF"/>
                </a:solidFill>
                <a:latin typeface="Bookman Old Style" panose="02050604050505020204" pitchFamily="18" charset="0"/>
              </a:rPr>
              <a:t> di </a:t>
            </a:r>
            <a:r>
              <a:rPr lang="en-US" sz="2561" dirty="0" err="1">
                <a:solidFill>
                  <a:srgbClr val="FFFFFF"/>
                </a:solidFill>
                <a:latin typeface="Bookman Old Style" panose="02050604050505020204" pitchFamily="18" charset="0"/>
              </a:rPr>
              <a:t>daerah</a:t>
            </a:r>
            <a:r>
              <a:rPr lang="en-US" sz="2561" dirty="0">
                <a:solidFill>
                  <a:srgbClr val="FFFFFF"/>
                </a:solidFill>
                <a:latin typeface="Bookman Old Style" panose="02050604050505020204" pitchFamily="18" charset="0"/>
              </a:rPr>
              <a:t> Mahakam Ulu </a:t>
            </a:r>
            <a:r>
              <a:rPr lang="en-US" sz="2561" dirty="0" err="1">
                <a:solidFill>
                  <a:srgbClr val="FFFFFF"/>
                </a:solidFill>
                <a:latin typeface="Bookman Old Style" panose="02050604050505020204" pitchFamily="18" charset="0"/>
              </a:rPr>
              <a:t>sebagai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bentuk</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representasi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kebudayaan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khas</a:t>
            </a:r>
            <a:r>
              <a:rPr lang="en-US" sz="2561" dirty="0">
                <a:solidFill>
                  <a:srgbClr val="FFFFFF"/>
                </a:solidFill>
                <a:latin typeface="Bookman Old Style" panose="02050604050505020204" pitchFamily="18" charset="0"/>
              </a:rPr>
              <a:t> Mahakam Ulu. </a:t>
            </a:r>
            <a:r>
              <a:rPr lang="en-US" sz="2561" dirty="0" err="1">
                <a:solidFill>
                  <a:srgbClr val="FFFFFF"/>
                </a:solidFill>
                <a:latin typeface="Bookman Old Style" panose="02050604050505020204" pitchFamily="18" charset="0"/>
              </a:rPr>
              <a:t>Selainitu</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perlu</a:t>
            </a:r>
            <a:r>
              <a:rPr lang="en-US" sz="2561" dirty="0">
                <a:solidFill>
                  <a:srgbClr val="FFFFFF"/>
                </a:solidFill>
                <a:latin typeface="Bookman Old Style" panose="02050604050505020204" pitchFamily="18" charset="0"/>
              </a:rPr>
              <a:t> juga </a:t>
            </a:r>
            <a:r>
              <a:rPr lang="en-US" sz="2561" dirty="0" err="1">
                <a:solidFill>
                  <a:srgbClr val="FFFFFF"/>
                </a:solidFill>
                <a:latin typeface="Bookman Old Style" panose="02050604050505020204" pitchFamily="18" charset="0"/>
              </a:rPr>
              <a:t>untuk</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mempertimbangkan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komposisi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bahan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materian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penyusun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bangunan</a:t>
            </a:r>
            <a:r>
              <a:rPr lang="en-US" sz="2561" dirty="0">
                <a:solidFill>
                  <a:srgbClr val="FFFFFF"/>
                </a:solidFill>
                <a:latin typeface="Bookman Old Style" panose="02050604050505020204" pitchFamily="18" charset="0"/>
              </a:rPr>
              <a:t> Taman </a:t>
            </a:r>
            <a:r>
              <a:rPr lang="en-US" sz="2561" dirty="0" err="1">
                <a:solidFill>
                  <a:srgbClr val="FFFFFF"/>
                </a:solidFill>
                <a:latin typeface="Bookman Old Style" panose="02050604050505020204" pitchFamily="18" charset="0"/>
              </a:rPr>
              <a:t>Budaya</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Terpadu</a:t>
            </a:r>
            <a:r>
              <a:rPr lang="en-US" sz="2561" dirty="0">
                <a:solidFill>
                  <a:srgbClr val="FFFFFF"/>
                </a:solidFill>
                <a:latin typeface="Bookman Old Style" panose="02050604050505020204" pitchFamily="18" charset="0"/>
              </a:rPr>
              <a:t> yang </a:t>
            </a:r>
            <a:r>
              <a:rPr lang="en-US" sz="2561" dirty="0" err="1">
                <a:solidFill>
                  <a:srgbClr val="FFFFFF"/>
                </a:solidFill>
                <a:latin typeface="Bookman Old Style" panose="02050604050505020204" pitchFamily="18" charset="0"/>
              </a:rPr>
              <a:t>akan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dibangun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Ciri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khas</a:t>
            </a:r>
            <a:r>
              <a:rPr lang="en-US" sz="2561" dirty="0">
                <a:solidFill>
                  <a:srgbClr val="FFFFFF"/>
                </a:solidFill>
                <a:latin typeface="Bookman Old Style" panose="02050604050505020204" pitchFamily="18" charset="0"/>
              </a:rPr>
              <a:t> yang </a:t>
            </a:r>
            <a:r>
              <a:rPr lang="en-US" sz="2561" dirty="0" err="1">
                <a:solidFill>
                  <a:srgbClr val="FFFFFF"/>
                </a:solidFill>
                <a:latin typeface="Bookman Old Style" panose="02050604050505020204" pitchFamily="18" charset="0"/>
              </a:rPr>
              <a:t>tidak</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dapatditemukan</a:t>
            </a:r>
            <a:r>
              <a:rPr lang="en-US" sz="2561" dirty="0">
                <a:solidFill>
                  <a:srgbClr val="FFFFFF"/>
                </a:solidFill>
                <a:latin typeface="Bookman Old Style" panose="02050604050505020204" pitchFamily="18" charset="0"/>
              </a:rPr>
              <a:t> di </a:t>
            </a:r>
            <a:r>
              <a:rPr lang="en-US" sz="2561" dirty="0" err="1">
                <a:solidFill>
                  <a:srgbClr val="FFFFFF"/>
                </a:solidFill>
                <a:latin typeface="Bookman Old Style" panose="02050604050505020204" pitchFamily="18" charset="0"/>
              </a:rPr>
              <a:t>daerah</a:t>
            </a:r>
            <a:r>
              <a:rPr lang="en-US" sz="2561" dirty="0">
                <a:solidFill>
                  <a:srgbClr val="FFFFFF"/>
                </a:solidFill>
                <a:latin typeface="Bookman Old Style" panose="02050604050505020204" pitchFamily="18" charset="0"/>
              </a:rPr>
              <a:t> lain </a:t>
            </a:r>
            <a:r>
              <a:rPr lang="en-US" sz="2561" dirty="0" err="1">
                <a:solidFill>
                  <a:srgbClr val="FFFFFF"/>
                </a:solidFill>
                <a:latin typeface="Bookman Old Style" panose="02050604050505020204" pitchFamily="18" charset="0"/>
              </a:rPr>
              <a:t>adalah</a:t>
            </a:r>
            <a:r>
              <a:rPr lang="en-US" sz="2561" dirty="0">
                <a:solidFill>
                  <a:srgbClr val="FFFFFF"/>
                </a:solidFill>
                <a:latin typeface="Bookman Old Style" panose="02050604050505020204" pitchFamily="18" charset="0"/>
              </a:rPr>
              <a:t> Lamin, </a:t>
            </a:r>
            <a:r>
              <a:rPr lang="en-US" sz="2561" dirty="0" err="1">
                <a:solidFill>
                  <a:srgbClr val="FFFFFF"/>
                </a:solidFill>
                <a:latin typeface="Bookman Old Style" panose="02050604050505020204" pitchFamily="18" charset="0"/>
              </a:rPr>
              <a:t>namun</a:t>
            </a:r>
            <a:r>
              <a:rPr lang="en-US" sz="2561" dirty="0">
                <a:solidFill>
                  <a:srgbClr val="FFFFFF"/>
                </a:solidFill>
                <a:latin typeface="Bookman Old Style" panose="02050604050505020204" pitchFamily="18" charset="0"/>
              </a:rPr>
              <a:t> Lamin yang </a:t>
            </a:r>
            <a:r>
              <a:rPr lang="en-US" sz="2561" dirty="0" err="1">
                <a:solidFill>
                  <a:srgbClr val="FFFFFF"/>
                </a:solidFill>
                <a:latin typeface="Bookman Old Style" panose="02050604050505020204" pitchFamily="18" charset="0"/>
              </a:rPr>
              <a:t>khas</a:t>
            </a:r>
            <a:r>
              <a:rPr lang="en-US" sz="2561" dirty="0">
                <a:solidFill>
                  <a:srgbClr val="FFFFFF"/>
                </a:solidFill>
                <a:latin typeface="Bookman Old Style" panose="02050604050505020204" pitchFamily="18" charset="0"/>
              </a:rPr>
              <a:t> dan original </a:t>
            </a:r>
            <a:r>
              <a:rPr lang="en-US" sz="2561" dirty="0" err="1">
                <a:solidFill>
                  <a:srgbClr val="FFFFFF"/>
                </a:solidFill>
                <a:latin typeface="Bookman Old Style" panose="02050604050505020204" pitchFamily="18" charset="0"/>
              </a:rPr>
              <a:t>adalah</a:t>
            </a:r>
            <a:r>
              <a:rPr lang="en-US" sz="2561" dirty="0">
                <a:solidFill>
                  <a:srgbClr val="FFFFFF"/>
                </a:solidFill>
                <a:latin typeface="Bookman Old Style" panose="02050604050505020204" pitchFamily="18" charset="0"/>
              </a:rPr>
              <a:t> Lamin yang </a:t>
            </a:r>
            <a:r>
              <a:rPr lang="en-US" sz="2561" dirty="0" err="1">
                <a:solidFill>
                  <a:srgbClr val="FFFFFF"/>
                </a:solidFill>
                <a:latin typeface="Bookman Old Style" panose="02050604050505020204" pitchFamily="18" charset="0"/>
              </a:rPr>
              <a:t>berbahan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dasarkayu</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Dengan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menggunakan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kayu</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sebagai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bahan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dasar</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pembangunan</a:t>
            </a:r>
            <a:r>
              <a:rPr lang="en-US" sz="2561" dirty="0">
                <a:solidFill>
                  <a:srgbClr val="FFFFFF"/>
                </a:solidFill>
                <a:latin typeface="Bookman Old Style" panose="02050604050505020204" pitchFamily="18" charset="0"/>
              </a:rPr>
              <a:t> Taman </a:t>
            </a:r>
            <a:r>
              <a:rPr lang="en-US" sz="2561" dirty="0" err="1">
                <a:solidFill>
                  <a:srgbClr val="FFFFFF"/>
                </a:solidFill>
                <a:latin typeface="Bookman Old Style" panose="02050604050505020204" pitchFamily="18" charset="0"/>
              </a:rPr>
              <a:t>Budaya</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dengandesain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arsitekturkhas</a:t>
            </a:r>
            <a:r>
              <a:rPr lang="en-US" sz="2561" dirty="0">
                <a:solidFill>
                  <a:srgbClr val="FFFFFF"/>
                </a:solidFill>
                <a:latin typeface="Bookman Old Style" panose="02050604050505020204" pitchFamily="18" charset="0"/>
              </a:rPr>
              <a:t> Mahakam Ulu, </a:t>
            </a:r>
            <a:r>
              <a:rPr lang="en-US" sz="2561" dirty="0" err="1">
                <a:solidFill>
                  <a:srgbClr val="FFFFFF"/>
                </a:solidFill>
                <a:latin typeface="Bookman Old Style" panose="02050604050505020204" pitchFamily="18" charset="0"/>
              </a:rPr>
              <a:t>maka</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nuansa</a:t>
            </a:r>
            <a:r>
              <a:rPr lang="en-US" sz="2561" dirty="0">
                <a:solidFill>
                  <a:srgbClr val="FFFFFF"/>
                </a:solidFill>
                <a:latin typeface="Bookman Old Style" panose="02050604050505020204" pitchFamily="18" charset="0"/>
              </a:rPr>
              <a:t> dan </a:t>
            </a:r>
            <a:r>
              <a:rPr lang="en-US" sz="2561" dirty="0" err="1">
                <a:solidFill>
                  <a:srgbClr val="FFFFFF"/>
                </a:solidFill>
                <a:latin typeface="Bookman Old Style" panose="02050604050505020204" pitchFamily="18" charset="0"/>
              </a:rPr>
              <a:t>semangat</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pemajuanke</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budayaan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akanlebih</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bisa</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terwakili</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dengan</a:t>
            </a:r>
            <a:r>
              <a:rPr lang="en-US" sz="2561" dirty="0">
                <a:solidFill>
                  <a:srgbClr val="FFFFFF"/>
                </a:solidFill>
                <a:latin typeface="Bookman Old Style" panose="02050604050505020204" pitchFamily="18" charset="0"/>
              </a:rPr>
              <a:t> </a:t>
            </a:r>
            <a:r>
              <a:rPr lang="en-US" sz="2561" dirty="0" err="1">
                <a:solidFill>
                  <a:srgbClr val="FFFFFF"/>
                </a:solidFill>
                <a:latin typeface="Bookman Old Style" panose="02050604050505020204" pitchFamily="18" charset="0"/>
              </a:rPr>
              <a:t>baik</a:t>
            </a:r>
            <a:endParaRPr lang="en-US" sz="2561" dirty="0">
              <a:solidFill>
                <a:srgbClr val="FFFFFF"/>
              </a:solidFill>
              <a:latin typeface="Bookman Old Style" panose="02050604050505020204" pitchFamily="18" charset="0"/>
            </a:endParaRPr>
          </a:p>
          <a:p>
            <a:pPr algn="just">
              <a:lnSpc>
                <a:spcPts val="3586"/>
              </a:lnSpc>
              <a:spcBef>
                <a:spcPct val="0"/>
              </a:spcBef>
            </a:pPr>
            <a:endParaRPr lang="en-US" sz="2561" dirty="0">
              <a:solidFill>
                <a:srgbClr val="FFFFFF"/>
              </a:solidFill>
              <a:latin typeface="Bookman Old Style" panose="02050604050505020204" pitchFamily="18" charset="0"/>
            </a:endParaRPr>
          </a:p>
        </p:txBody>
      </p:sp>
      <p:sp>
        <p:nvSpPr>
          <p:cNvPr id="7" name="AutoShape 7"/>
          <p:cNvSpPr/>
          <p:nvPr/>
        </p:nvSpPr>
        <p:spPr>
          <a:xfrm>
            <a:off x="-2978841" y="2266776"/>
            <a:ext cx="11012495" cy="0"/>
          </a:xfrm>
          <a:prstGeom prst="line">
            <a:avLst/>
          </a:prstGeom>
          <a:ln w="3810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18F0FD4-6228-28B4-90BA-742E387F4DAB}"/>
              </a:ext>
            </a:extLst>
          </p:cNvPr>
          <p:cNvPicPr>
            <a:picLocks noChangeAspect="1"/>
          </p:cNvPicPr>
          <p:nvPr/>
        </p:nvPicPr>
        <p:blipFill>
          <a:blip r:embed="rId2"/>
          <a:srcRect/>
          <a:stretch>
            <a:fillRect/>
          </a:stretch>
        </p:blipFill>
        <p:spPr>
          <a:xfrm>
            <a:off x="0" y="-96208"/>
            <a:ext cx="18288000" cy="10129392"/>
          </a:xfrm>
          <a:prstGeom prst="rect">
            <a:avLst/>
          </a:prstGeom>
        </p:spPr>
      </p:pic>
    </p:spTree>
    <p:extLst>
      <p:ext uri="{BB962C8B-B14F-4D97-AF65-F5344CB8AC3E}">
        <p14:creationId xmlns:p14="http://schemas.microsoft.com/office/powerpoint/2010/main" val="3496046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1607014" y="6480495"/>
            <a:ext cx="5325163" cy="1448552"/>
            <a:chOff x="0" y="0"/>
            <a:chExt cx="1996470" cy="543080"/>
          </a:xfrm>
        </p:grpSpPr>
        <p:sp>
          <p:nvSpPr>
            <p:cNvPr id="3" name="Freeform 3"/>
            <p:cNvSpPr/>
            <p:nvPr/>
          </p:nvSpPr>
          <p:spPr>
            <a:xfrm>
              <a:off x="0" y="0"/>
              <a:ext cx="1996470" cy="543080"/>
            </a:xfrm>
            <a:custGeom>
              <a:avLst/>
              <a:gdLst/>
              <a:ahLst/>
              <a:cxnLst/>
              <a:rect l="l" t="t" r="r" b="b"/>
              <a:pathLst>
                <a:path w="1996470" h="543080">
                  <a:moveTo>
                    <a:pt x="0" y="0"/>
                  </a:moveTo>
                  <a:lnTo>
                    <a:pt x="1996470" y="0"/>
                  </a:lnTo>
                  <a:lnTo>
                    <a:pt x="1996470" y="543080"/>
                  </a:lnTo>
                  <a:lnTo>
                    <a:pt x="0" y="543080"/>
                  </a:lnTo>
                  <a:close/>
                </a:path>
              </a:pathLst>
            </a:custGeom>
            <a:solidFill>
              <a:srgbClr val="A6D95B"/>
            </a:solidFill>
          </p:spPr>
        </p:sp>
      </p:grpSp>
      <p:sp>
        <p:nvSpPr>
          <p:cNvPr id="4" name="TextBox 4"/>
          <p:cNvSpPr txBox="1"/>
          <p:nvPr/>
        </p:nvSpPr>
        <p:spPr>
          <a:xfrm>
            <a:off x="11946053" y="4776326"/>
            <a:ext cx="5128976" cy="493395"/>
          </a:xfrm>
          <a:prstGeom prst="rect">
            <a:avLst/>
          </a:prstGeom>
        </p:spPr>
        <p:txBody>
          <a:bodyPr lIns="0" tIns="0" rIns="0" bIns="0" rtlCol="0" anchor="t">
            <a:spAutoFit/>
          </a:bodyPr>
          <a:lstStyle/>
          <a:p>
            <a:pPr>
              <a:lnSpc>
                <a:spcPts val="4199"/>
              </a:lnSpc>
            </a:pPr>
            <a:r>
              <a:rPr lang="en-US" sz="2799" dirty="0">
                <a:solidFill>
                  <a:srgbClr val="2D3240"/>
                </a:solidFill>
                <a:latin typeface="Bookman Old Style" panose="02050604050505020204" pitchFamily="18" charset="0"/>
              </a:rPr>
              <a:t>Wisma </a:t>
            </a:r>
          </a:p>
        </p:txBody>
      </p:sp>
      <p:grpSp>
        <p:nvGrpSpPr>
          <p:cNvPr id="5" name="Group 5"/>
          <p:cNvGrpSpPr/>
          <p:nvPr/>
        </p:nvGrpSpPr>
        <p:grpSpPr>
          <a:xfrm rot="-10800000">
            <a:off x="11749866" y="2276350"/>
            <a:ext cx="5325163" cy="1448552"/>
            <a:chOff x="0" y="0"/>
            <a:chExt cx="1996470" cy="543080"/>
          </a:xfrm>
        </p:grpSpPr>
        <p:sp>
          <p:nvSpPr>
            <p:cNvPr id="6" name="Freeform 6"/>
            <p:cNvSpPr/>
            <p:nvPr/>
          </p:nvSpPr>
          <p:spPr>
            <a:xfrm>
              <a:off x="0" y="0"/>
              <a:ext cx="1996470" cy="543080"/>
            </a:xfrm>
            <a:custGeom>
              <a:avLst/>
              <a:gdLst/>
              <a:ahLst/>
              <a:cxnLst/>
              <a:rect l="l" t="t" r="r" b="b"/>
              <a:pathLst>
                <a:path w="1996470" h="543080">
                  <a:moveTo>
                    <a:pt x="0" y="0"/>
                  </a:moveTo>
                  <a:lnTo>
                    <a:pt x="1996470" y="0"/>
                  </a:lnTo>
                  <a:lnTo>
                    <a:pt x="1996470" y="543080"/>
                  </a:lnTo>
                  <a:lnTo>
                    <a:pt x="0" y="543080"/>
                  </a:lnTo>
                  <a:close/>
                </a:path>
              </a:pathLst>
            </a:custGeom>
            <a:solidFill>
              <a:srgbClr val="A6D95B"/>
            </a:solidFill>
          </p:spPr>
        </p:sp>
      </p:grpSp>
      <p:grpSp>
        <p:nvGrpSpPr>
          <p:cNvPr id="7" name="Group 7"/>
          <p:cNvGrpSpPr/>
          <p:nvPr/>
        </p:nvGrpSpPr>
        <p:grpSpPr>
          <a:xfrm rot="-10800000">
            <a:off x="16371784" y="2276350"/>
            <a:ext cx="1448552" cy="1448552"/>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D95B"/>
            </a:solidFill>
          </p:spPr>
        </p:sp>
      </p:grpSp>
      <p:sp>
        <p:nvSpPr>
          <p:cNvPr id="9" name="TextBox 9"/>
          <p:cNvSpPr txBox="1"/>
          <p:nvPr/>
        </p:nvSpPr>
        <p:spPr>
          <a:xfrm>
            <a:off x="11946053" y="2601816"/>
            <a:ext cx="5128976" cy="493395"/>
          </a:xfrm>
          <a:prstGeom prst="rect">
            <a:avLst/>
          </a:prstGeom>
        </p:spPr>
        <p:txBody>
          <a:bodyPr lIns="0" tIns="0" rIns="0" bIns="0" rtlCol="0" anchor="t">
            <a:spAutoFit/>
          </a:bodyPr>
          <a:lstStyle/>
          <a:p>
            <a:pPr>
              <a:lnSpc>
                <a:spcPts val="4199"/>
              </a:lnSpc>
            </a:pPr>
            <a:r>
              <a:rPr lang="en-US" sz="2799" dirty="0">
                <a:solidFill>
                  <a:srgbClr val="FFFFFF"/>
                </a:solidFill>
                <a:latin typeface="Bookman Old Style" panose="02050604050505020204" pitchFamily="18" charset="0"/>
              </a:rPr>
              <a:t>Ruang </a:t>
            </a:r>
            <a:r>
              <a:rPr lang="en-US" sz="2799" dirty="0" err="1">
                <a:solidFill>
                  <a:srgbClr val="FFFFFF"/>
                </a:solidFill>
                <a:latin typeface="Bookman Old Style" panose="02050604050505020204" pitchFamily="18" charset="0"/>
              </a:rPr>
              <a:t>suvenir</a:t>
            </a:r>
            <a:endParaRPr lang="en-US" sz="2799" dirty="0">
              <a:solidFill>
                <a:srgbClr val="FFFFFF"/>
              </a:solidFill>
              <a:latin typeface="Bookman Old Style" panose="02050604050505020204" pitchFamily="18" charset="0"/>
            </a:endParaRPr>
          </a:p>
        </p:txBody>
      </p:sp>
      <p:grpSp>
        <p:nvGrpSpPr>
          <p:cNvPr id="10" name="Group 10"/>
          <p:cNvGrpSpPr/>
          <p:nvPr/>
        </p:nvGrpSpPr>
        <p:grpSpPr>
          <a:xfrm>
            <a:off x="611729" y="4299080"/>
            <a:ext cx="6070469" cy="1448552"/>
            <a:chOff x="0" y="0"/>
            <a:chExt cx="8093959" cy="1931403"/>
          </a:xfrm>
        </p:grpSpPr>
        <p:grpSp>
          <p:nvGrpSpPr>
            <p:cNvPr id="11" name="Group 11"/>
            <p:cNvGrpSpPr/>
            <p:nvPr/>
          </p:nvGrpSpPr>
          <p:grpSpPr>
            <a:xfrm>
              <a:off x="993742" y="0"/>
              <a:ext cx="7100217" cy="1931403"/>
              <a:chOff x="0" y="0"/>
              <a:chExt cx="1996470" cy="543080"/>
            </a:xfrm>
          </p:grpSpPr>
          <p:sp>
            <p:nvSpPr>
              <p:cNvPr id="12" name="Freeform 12"/>
              <p:cNvSpPr/>
              <p:nvPr/>
            </p:nvSpPr>
            <p:spPr>
              <a:xfrm>
                <a:off x="0" y="0"/>
                <a:ext cx="1996470" cy="543080"/>
              </a:xfrm>
              <a:custGeom>
                <a:avLst/>
                <a:gdLst/>
                <a:ahLst/>
                <a:cxnLst/>
                <a:rect l="l" t="t" r="r" b="b"/>
                <a:pathLst>
                  <a:path w="1996470" h="543080">
                    <a:moveTo>
                      <a:pt x="0" y="0"/>
                    </a:moveTo>
                    <a:lnTo>
                      <a:pt x="1996470" y="0"/>
                    </a:lnTo>
                    <a:lnTo>
                      <a:pt x="1996470" y="543080"/>
                    </a:lnTo>
                    <a:lnTo>
                      <a:pt x="0" y="543080"/>
                    </a:lnTo>
                    <a:close/>
                  </a:path>
                </a:pathLst>
              </a:custGeom>
              <a:solidFill>
                <a:srgbClr val="A6D95B"/>
              </a:solidFill>
            </p:spPr>
          </p:sp>
        </p:grpSp>
        <p:grpSp>
          <p:nvGrpSpPr>
            <p:cNvPr id="13" name="Group 13"/>
            <p:cNvGrpSpPr/>
            <p:nvPr/>
          </p:nvGrpSpPr>
          <p:grpSpPr>
            <a:xfrm>
              <a:off x="0" y="0"/>
              <a:ext cx="1931403" cy="1931403"/>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D95B"/>
              </a:solidFill>
            </p:spPr>
          </p:sp>
        </p:grpSp>
      </p:grpSp>
      <p:grpSp>
        <p:nvGrpSpPr>
          <p:cNvPr id="15" name="Group 15"/>
          <p:cNvGrpSpPr/>
          <p:nvPr/>
        </p:nvGrpSpPr>
        <p:grpSpPr>
          <a:xfrm>
            <a:off x="611729" y="8441302"/>
            <a:ext cx="6070469" cy="1448552"/>
            <a:chOff x="0" y="0"/>
            <a:chExt cx="8093959" cy="1931403"/>
          </a:xfrm>
        </p:grpSpPr>
        <p:grpSp>
          <p:nvGrpSpPr>
            <p:cNvPr id="16" name="Group 16"/>
            <p:cNvGrpSpPr/>
            <p:nvPr/>
          </p:nvGrpSpPr>
          <p:grpSpPr>
            <a:xfrm>
              <a:off x="993742" y="0"/>
              <a:ext cx="7100217" cy="1931403"/>
              <a:chOff x="0" y="0"/>
              <a:chExt cx="1996470" cy="543080"/>
            </a:xfrm>
          </p:grpSpPr>
          <p:sp>
            <p:nvSpPr>
              <p:cNvPr id="17" name="Freeform 17"/>
              <p:cNvSpPr/>
              <p:nvPr/>
            </p:nvSpPr>
            <p:spPr>
              <a:xfrm>
                <a:off x="0" y="0"/>
                <a:ext cx="1996470" cy="543080"/>
              </a:xfrm>
              <a:custGeom>
                <a:avLst/>
                <a:gdLst/>
                <a:ahLst/>
                <a:cxnLst/>
                <a:rect l="l" t="t" r="r" b="b"/>
                <a:pathLst>
                  <a:path w="1996470" h="543080">
                    <a:moveTo>
                      <a:pt x="0" y="0"/>
                    </a:moveTo>
                    <a:lnTo>
                      <a:pt x="1996470" y="0"/>
                    </a:lnTo>
                    <a:lnTo>
                      <a:pt x="1996470" y="543080"/>
                    </a:lnTo>
                    <a:lnTo>
                      <a:pt x="0" y="543080"/>
                    </a:lnTo>
                    <a:close/>
                  </a:path>
                </a:pathLst>
              </a:custGeom>
              <a:solidFill>
                <a:srgbClr val="A6D95B"/>
              </a:solidFill>
            </p:spPr>
          </p:sp>
        </p:grpSp>
        <p:grpSp>
          <p:nvGrpSpPr>
            <p:cNvPr id="18" name="Group 18"/>
            <p:cNvGrpSpPr/>
            <p:nvPr/>
          </p:nvGrpSpPr>
          <p:grpSpPr>
            <a:xfrm>
              <a:off x="0" y="0"/>
              <a:ext cx="1931403" cy="1931403"/>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D95B"/>
              </a:solidFill>
            </p:spPr>
          </p:sp>
        </p:grpSp>
      </p:grpSp>
      <p:grpSp>
        <p:nvGrpSpPr>
          <p:cNvPr id="20" name="Group 20"/>
          <p:cNvGrpSpPr/>
          <p:nvPr/>
        </p:nvGrpSpPr>
        <p:grpSpPr>
          <a:xfrm>
            <a:off x="6538134" y="1989038"/>
            <a:ext cx="5211733" cy="8297962"/>
            <a:chOff x="0" y="0"/>
            <a:chExt cx="6948977" cy="11063949"/>
          </a:xfrm>
        </p:grpSpPr>
        <p:pic>
          <p:nvPicPr>
            <p:cNvPr id="21" name="Picture 21"/>
            <p:cNvPicPr>
              <a:picLocks noChangeAspect="1"/>
            </p:cNvPicPr>
            <p:nvPr/>
          </p:nvPicPr>
          <p:blipFill>
            <a:blip r:embed="rId2"/>
            <a:srcRect l="30466" t="7673" r="31586" b="6878"/>
            <a:stretch>
              <a:fillRect/>
            </a:stretch>
          </p:blipFill>
          <p:spPr>
            <a:xfrm>
              <a:off x="0" y="0"/>
              <a:ext cx="6948977" cy="11063949"/>
            </a:xfrm>
            <a:prstGeom prst="rect">
              <a:avLst/>
            </a:prstGeom>
          </p:spPr>
        </p:pic>
      </p:grpSp>
      <p:grpSp>
        <p:nvGrpSpPr>
          <p:cNvPr id="22" name="Group 22"/>
          <p:cNvGrpSpPr/>
          <p:nvPr/>
        </p:nvGrpSpPr>
        <p:grpSpPr>
          <a:xfrm rot="-10800000">
            <a:off x="16228931" y="6480495"/>
            <a:ext cx="1448552" cy="144855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6D95B"/>
            </a:solidFill>
          </p:spPr>
        </p:sp>
      </p:grpSp>
      <p:sp>
        <p:nvSpPr>
          <p:cNvPr id="24" name="TextBox 24"/>
          <p:cNvSpPr txBox="1"/>
          <p:nvPr/>
        </p:nvSpPr>
        <p:spPr>
          <a:xfrm>
            <a:off x="2651804" y="2458278"/>
            <a:ext cx="3743455" cy="1569597"/>
          </a:xfrm>
          <a:prstGeom prst="rect">
            <a:avLst/>
          </a:prstGeom>
        </p:spPr>
        <p:txBody>
          <a:bodyPr lIns="0" tIns="0" rIns="0" bIns="0" rtlCol="0" anchor="t">
            <a:spAutoFit/>
          </a:bodyPr>
          <a:lstStyle/>
          <a:p>
            <a:pPr algn="r">
              <a:lnSpc>
                <a:spcPts val="4199"/>
              </a:lnSpc>
            </a:pPr>
            <a:r>
              <a:rPr lang="en-US" sz="2799" dirty="0">
                <a:solidFill>
                  <a:srgbClr val="2D3240"/>
                </a:solidFill>
                <a:latin typeface="Bookman Old Style" panose="02050604050505020204" pitchFamily="18" charset="0"/>
              </a:rPr>
              <a:t>Ruang </a:t>
            </a:r>
            <a:r>
              <a:rPr lang="en-US" sz="2799" dirty="0" err="1">
                <a:solidFill>
                  <a:srgbClr val="2D3240"/>
                </a:solidFill>
                <a:latin typeface="Bookman Old Style" panose="02050604050505020204" pitchFamily="18" charset="0"/>
              </a:rPr>
              <a:t>pertunjukan</a:t>
            </a:r>
            <a:r>
              <a:rPr lang="en-US" sz="2799" dirty="0">
                <a:solidFill>
                  <a:srgbClr val="2D3240"/>
                </a:solidFill>
                <a:latin typeface="Bookman Old Style" panose="02050604050505020204" pitchFamily="18" charset="0"/>
              </a:rPr>
              <a:t> / </a:t>
            </a:r>
            <a:r>
              <a:rPr lang="en-US" sz="2799" dirty="0" err="1">
                <a:solidFill>
                  <a:srgbClr val="2D3240"/>
                </a:solidFill>
                <a:latin typeface="Bookman Old Style" panose="02050604050505020204" pitchFamily="18" charset="0"/>
              </a:rPr>
              <a:t>pagelaran</a:t>
            </a:r>
            <a:endParaRPr lang="en-US" sz="2799" dirty="0">
              <a:solidFill>
                <a:srgbClr val="2D3240"/>
              </a:solidFill>
              <a:latin typeface="Bookman Old Style" panose="02050604050505020204" pitchFamily="18" charset="0"/>
            </a:endParaRPr>
          </a:p>
          <a:p>
            <a:pPr algn="r">
              <a:lnSpc>
                <a:spcPts val="4199"/>
              </a:lnSpc>
            </a:pPr>
            <a:endParaRPr lang="en-US" sz="2799" dirty="0">
              <a:solidFill>
                <a:srgbClr val="2D3240"/>
              </a:solidFill>
              <a:latin typeface="Bookman Old Style" panose="02050604050505020204" pitchFamily="18" charset="0"/>
            </a:endParaRPr>
          </a:p>
        </p:txBody>
      </p:sp>
      <p:sp>
        <p:nvSpPr>
          <p:cNvPr id="25" name="TextBox 25"/>
          <p:cNvSpPr txBox="1"/>
          <p:nvPr/>
        </p:nvSpPr>
        <p:spPr>
          <a:xfrm>
            <a:off x="1409157" y="6881107"/>
            <a:ext cx="5128976" cy="1030988"/>
          </a:xfrm>
          <a:prstGeom prst="rect">
            <a:avLst/>
          </a:prstGeom>
        </p:spPr>
        <p:txBody>
          <a:bodyPr lIns="0" tIns="0" rIns="0" bIns="0" rtlCol="0" anchor="t">
            <a:spAutoFit/>
          </a:bodyPr>
          <a:lstStyle/>
          <a:p>
            <a:pPr algn="r">
              <a:lnSpc>
                <a:spcPts val="4199"/>
              </a:lnSpc>
            </a:pPr>
            <a:r>
              <a:rPr lang="en-US" sz="2799" dirty="0">
                <a:solidFill>
                  <a:srgbClr val="2D3240"/>
                </a:solidFill>
                <a:latin typeface="Bookman Old Style" panose="02050604050505020204" pitchFamily="18" charset="0"/>
              </a:rPr>
              <a:t>Ruang </a:t>
            </a:r>
            <a:r>
              <a:rPr lang="en-US" sz="2799" dirty="0" err="1">
                <a:solidFill>
                  <a:srgbClr val="2D3240"/>
                </a:solidFill>
                <a:latin typeface="Bookman Old Style" panose="02050604050505020204" pitchFamily="18" charset="0"/>
              </a:rPr>
              <a:t>perpustakaan</a:t>
            </a:r>
            <a:endParaRPr lang="en-US" sz="2799" dirty="0">
              <a:solidFill>
                <a:srgbClr val="2D3240"/>
              </a:solidFill>
              <a:latin typeface="Bookman Old Style" panose="02050604050505020204" pitchFamily="18" charset="0"/>
            </a:endParaRPr>
          </a:p>
          <a:p>
            <a:pPr algn="r">
              <a:lnSpc>
                <a:spcPts val="4199"/>
              </a:lnSpc>
            </a:pPr>
            <a:endParaRPr lang="en-US" sz="2799" dirty="0">
              <a:solidFill>
                <a:srgbClr val="2D3240"/>
              </a:solidFill>
              <a:latin typeface="Bookman Old Style" panose="02050604050505020204" pitchFamily="18" charset="0"/>
            </a:endParaRPr>
          </a:p>
        </p:txBody>
      </p:sp>
      <p:sp>
        <p:nvSpPr>
          <p:cNvPr id="26" name="TextBox 26"/>
          <p:cNvSpPr txBox="1"/>
          <p:nvPr/>
        </p:nvSpPr>
        <p:spPr>
          <a:xfrm>
            <a:off x="1600201" y="4461048"/>
            <a:ext cx="4737908" cy="1018420"/>
          </a:xfrm>
          <a:prstGeom prst="rect">
            <a:avLst/>
          </a:prstGeom>
        </p:spPr>
        <p:txBody>
          <a:bodyPr wrap="square" lIns="0" tIns="0" rIns="0" bIns="0" rtlCol="0" anchor="t">
            <a:spAutoFit/>
          </a:bodyPr>
          <a:lstStyle/>
          <a:p>
            <a:pPr>
              <a:lnSpc>
                <a:spcPts val="4199"/>
              </a:lnSpc>
            </a:pPr>
            <a:r>
              <a:rPr lang="en-US" sz="2400" dirty="0">
                <a:solidFill>
                  <a:srgbClr val="FFFFFF"/>
                </a:solidFill>
                <a:latin typeface="Bookman Old Style" panose="02050604050505020204" pitchFamily="18" charset="0"/>
              </a:rPr>
              <a:t>Ruang </a:t>
            </a:r>
            <a:r>
              <a:rPr lang="en-US" sz="2400" dirty="0" err="1">
                <a:solidFill>
                  <a:srgbClr val="FFFFFF"/>
                </a:solidFill>
                <a:latin typeface="Bookman Old Style" panose="02050604050505020204" pitchFamily="18" charset="0"/>
              </a:rPr>
              <a:t>pameran</a:t>
            </a:r>
            <a:r>
              <a:rPr lang="en-US" sz="2400" dirty="0">
                <a:solidFill>
                  <a:srgbClr val="FFFFFF"/>
                </a:solidFill>
                <a:latin typeface="Bookman Old Style" panose="02050604050505020204" pitchFamily="18" charset="0"/>
              </a:rPr>
              <a:t> / museum </a:t>
            </a:r>
            <a:r>
              <a:rPr lang="en-US" sz="2400" dirty="0" err="1">
                <a:solidFill>
                  <a:srgbClr val="FFFFFF"/>
                </a:solidFill>
                <a:latin typeface="Bookman Old Style" panose="02050604050505020204" pitchFamily="18" charset="0"/>
              </a:rPr>
              <a:t>kesenian</a:t>
            </a:r>
            <a:r>
              <a:rPr lang="en-US" sz="2400" dirty="0">
                <a:solidFill>
                  <a:srgbClr val="FFFFFF"/>
                </a:solidFill>
                <a:latin typeface="Bookman Old Style" panose="02050604050505020204" pitchFamily="18" charset="0"/>
              </a:rPr>
              <a:t> &amp; </a:t>
            </a:r>
            <a:r>
              <a:rPr lang="en-US" sz="2400" dirty="0" err="1">
                <a:solidFill>
                  <a:srgbClr val="FFFFFF"/>
                </a:solidFill>
                <a:latin typeface="Bookman Old Style" panose="02050604050505020204" pitchFamily="18" charset="0"/>
              </a:rPr>
              <a:t>kebudayaan</a:t>
            </a:r>
            <a:endParaRPr lang="en-US" sz="2400" dirty="0">
              <a:solidFill>
                <a:srgbClr val="FFFFFF"/>
              </a:solidFill>
              <a:latin typeface="Bookman Old Style" panose="02050604050505020204" pitchFamily="18" charset="0"/>
            </a:endParaRPr>
          </a:p>
        </p:txBody>
      </p:sp>
      <p:sp>
        <p:nvSpPr>
          <p:cNvPr id="27" name="TextBox 27"/>
          <p:cNvSpPr txBox="1"/>
          <p:nvPr/>
        </p:nvSpPr>
        <p:spPr>
          <a:xfrm>
            <a:off x="11946053" y="6946785"/>
            <a:ext cx="5128976" cy="1030988"/>
          </a:xfrm>
          <a:prstGeom prst="rect">
            <a:avLst/>
          </a:prstGeom>
        </p:spPr>
        <p:txBody>
          <a:bodyPr lIns="0" tIns="0" rIns="0" bIns="0" rtlCol="0" anchor="t">
            <a:spAutoFit/>
          </a:bodyPr>
          <a:lstStyle/>
          <a:p>
            <a:pPr>
              <a:lnSpc>
                <a:spcPts val="4199"/>
              </a:lnSpc>
            </a:pPr>
            <a:r>
              <a:rPr lang="en-US" sz="2799" dirty="0">
                <a:solidFill>
                  <a:srgbClr val="FFFFFF"/>
                </a:solidFill>
                <a:latin typeface="Bookman Old Style" panose="02050604050505020204" pitchFamily="18" charset="0"/>
              </a:rPr>
              <a:t>Ruang </a:t>
            </a:r>
            <a:r>
              <a:rPr lang="en-US" sz="2799" dirty="0" err="1">
                <a:solidFill>
                  <a:srgbClr val="FFFFFF"/>
                </a:solidFill>
                <a:latin typeface="Bookman Old Style" panose="02050604050505020204" pitchFamily="18" charset="0"/>
              </a:rPr>
              <a:t>administrasi</a:t>
            </a:r>
            <a:endParaRPr lang="en-US" sz="2799" dirty="0">
              <a:solidFill>
                <a:srgbClr val="FFFFFF"/>
              </a:solidFill>
              <a:latin typeface="Bookman Old Style" panose="02050604050505020204" pitchFamily="18" charset="0"/>
            </a:endParaRPr>
          </a:p>
          <a:p>
            <a:pPr>
              <a:lnSpc>
                <a:spcPts val="4199"/>
              </a:lnSpc>
            </a:pPr>
            <a:endParaRPr lang="en-US" sz="2799" dirty="0">
              <a:solidFill>
                <a:srgbClr val="FFFFFF"/>
              </a:solidFill>
              <a:latin typeface="Bookman Old Style" panose="02050604050505020204" pitchFamily="18" charset="0"/>
            </a:endParaRPr>
          </a:p>
        </p:txBody>
      </p:sp>
      <p:sp>
        <p:nvSpPr>
          <p:cNvPr id="28" name="TextBox 28"/>
          <p:cNvSpPr txBox="1"/>
          <p:nvPr/>
        </p:nvSpPr>
        <p:spPr>
          <a:xfrm>
            <a:off x="1028700" y="20737"/>
            <a:ext cx="16230600" cy="1968302"/>
          </a:xfrm>
          <a:prstGeom prst="rect">
            <a:avLst/>
          </a:prstGeom>
        </p:spPr>
        <p:txBody>
          <a:bodyPr lIns="0" tIns="0" rIns="0" bIns="0" rtlCol="0" anchor="t">
            <a:spAutoFit/>
          </a:bodyPr>
          <a:lstStyle/>
          <a:p>
            <a:pPr algn="ctr">
              <a:lnSpc>
                <a:spcPts val="5199"/>
              </a:lnSpc>
              <a:spcBef>
                <a:spcPct val="0"/>
              </a:spcBef>
            </a:pPr>
            <a:r>
              <a:rPr lang="en-US" sz="3200" dirty="0">
                <a:solidFill>
                  <a:srgbClr val="000000"/>
                </a:solidFill>
                <a:latin typeface="Rockwell" panose="02060603020205020403" pitchFamily="18" charset="0"/>
              </a:rPr>
              <a:t>Adapun </a:t>
            </a:r>
            <a:r>
              <a:rPr lang="en-US" sz="3200" dirty="0" err="1">
                <a:solidFill>
                  <a:srgbClr val="000000"/>
                </a:solidFill>
                <a:latin typeface="Rockwell" panose="02060603020205020403" pitchFamily="18" charset="0"/>
              </a:rPr>
              <a:t>untuk</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bagian-bagian</a:t>
            </a:r>
            <a:r>
              <a:rPr lang="en-US" sz="3200" dirty="0">
                <a:solidFill>
                  <a:srgbClr val="000000"/>
                </a:solidFill>
                <a:latin typeface="Rockwell" panose="02060603020205020403" pitchFamily="18" charset="0"/>
              </a:rPr>
              <a:t> yang </a:t>
            </a:r>
            <a:r>
              <a:rPr lang="en-US" sz="3200" dirty="0" err="1">
                <a:solidFill>
                  <a:srgbClr val="000000"/>
                </a:solidFill>
                <a:latin typeface="Rockwell" panose="02060603020205020403" pitchFamily="18" charset="0"/>
              </a:rPr>
              <a:t>ada</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dalam</a:t>
            </a:r>
            <a:r>
              <a:rPr lang="en-US" sz="3200" dirty="0">
                <a:solidFill>
                  <a:srgbClr val="000000"/>
                </a:solidFill>
                <a:latin typeface="Rockwell" panose="02060603020205020403" pitchFamily="18" charset="0"/>
              </a:rPr>
              <a:t> Taman </a:t>
            </a:r>
            <a:r>
              <a:rPr lang="en-US" sz="3200" dirty="0" err="1">
                <a:solidFill>
                  <a:srgbClr val="000000"/>
                </a:solidFill>
                <a:latin typeface="Rockwell" panose="02060603020205020403" pitchFamily="18" charset="0"/>
              </a:rPr>
              <a:t>Budaya</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sebagaimana</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komparasi</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dengan</a:t>
            </a:r>
            <a:r>
              <a:rPr lang="en-US" sz="3200" dirty="0">
                <a:solidFill>
                  <a:srgbClr val="000000"/>
                </a:solidFill>
                <a:latin typeface="Rockwell" panose="02060603020205020403" pitchFamily="18" charset="0"/>
              </a:rPr>
              <a:t> Taman </a:t>
            </a:r>
            <a:r>
              <a:rPr lang="en-US" sz="3200" dirty="0" err="1">
                <a:solidFill>
                  <a:srgbClr val="000000"/>
                </a:solidFill>
                <a:latin typeface="Rockwell" panose="02060603020205020403" pitchFamily="18" charset="0"/>
              </a:rPr>
              <a:t>Budaya</a:t>
            </a:r>
            <a:r>
              <a:rPr lang="en-US" sz="3200" dirty="0">
                <a:solidFill>
                  <a:srgbClr val="000000"/>
                </a:solidFill>
                <a:latin typeface="Rockwell" panose="02060603020205020403" pitchFamily="18" charset="0"/>
              </a:rPr>
              <a:t> di </a:t>
            </a:r>
            <a:r>
              <a:rPr lang="en-US" sz="3200" dirty="0" err="1">
                <a:solidFill>
                  <a:srgbClr val="000000"/>
                </a:solidFill>
                <a:latin typeface="Rockwell" panose="02060603020205020403" pitchFamily="18" charset="0"/>
              </a:rPr>
              <a:t>daerah</a:t>
            </a:r>
            <a:r>
              <a:rPr lang="en-US" sz="3200" dirty="0">
                <a:solidFill>
                  <a:srgbClr val="000000"/>
                </a:solidFill>
                <a:latin typeface="Rockwell" panose="02060603020205020403" pitchFamily="18" charset="0"/>
              </a:rPr>
              <a:t> lain, </a:t>
            </a:r>
            <a:r>
              <a:rPr lang="en-US" sz="3200" dirty="0" err="1">
                <a:solidFill>
                  <a:srgbClr val="000000"/>
                </a:solidFill>
                <a:latin typeface="Rockwell" panose="02060603020205020403" pitchFamily="18" charset="0"/>
              </a:rPr>
              <a:t>maka</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bagian</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atau</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ruangan</a:t>
            </a:r>
            <a:r>
              <a:rPr lang="en-US" sz="3200" dirty="0">
                <a:solidFill>
                  <a:srgbClr val="000000"/>
                </a:solidFill>
                <a:latin typeface="Rockwell" panose="02060603020205020403" pitchFamily="18" charset="0"/>
              </a:rPr>
              <a:t> yang </a:t>
            </a:r>
            <a:r>
              <a:rPr lang="en-US" sz="3200" dirty="0" err="1">
                <a:solidFill>
                  <a:srgbClr val="000000"/>
                </a:solidFill>
                <a:latin typeface="Rockwell" panose="02060603020205020403" pitchFamily="18" charset="0"/>
              </a:rPr>
              <a:t>harus</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ada</a:t>
            </a:r>
            <a:r>
              <a:rPr lang="en-US" sz="3200" dirty="0">
                <a:solidFill>
                  <a:srgbClr val="000000"/>
                </a:solidFill>
                <a:latin typeface="Rockwell" panose="02060603020205020403" pitchFamily="18" charset="0"/>
              </a:rPr>
              <a:t> </a:t>
            </a:r>
            <a:r>
              <a:rPr lang="en-US" sz="3200" dirty="0" err="1">
                <a:solidFill>
                  <a:srgbClr val="000000"/>
                </a:solidFill>
                <a:latin typeface="Rockwell" panose="02060603020205020403" pitchFamily="18" charset="0"/>
              </a:rPr>
              <a:t>antara</a:t>
            </a:r>
            <a:r>
              <a:rPr lang="en-US" sz="3200" dirty="0">
                <a:solidFill>
                  <a:srgbClr val="000000"/>
                </a:solidFill>
                <a:latin typeface="Rockwell" panose="02060603020205020403" pitchFamily="18" charset="0"/>
              </a:rPr>
              <a:t> lain:</a:t>
            </a:r>
          </a:p>
        </p:txBody>
      </p:sp>
      <p:sp>
        <p:nvSpPr>
          <p:cNvPr id="29" name="TextBox 29"/>
          <p:cNvSpPr txBox="1"/>
          <p:nvPr/>
        </p:nvSpPr>
        <p:spPr>
          <a:xfrm>
            <a:off x="2258831" y="8603271"/>
            <a:ext cx="4079277" cy="1030988"/>
          </a:xfrm>
          <a:prstGeom prst="rect">
            <a:avLst/>
          </a:prstGeom>
        </p:spPr>
        <p:txBody>
          <a:bodyPr lIns="0" tIns="0" rIns="0" bIns="0" rtlCol="0" anchor="t">
            <a:spAutoFit/>
          </a:bodyPr>
          <a:lstStyle/>
          <a:p>
            <a:pPr algn="r">
              <a:lnSpc>
                <a:spcPts val="4199"/>
              </a:lnSpc>
            </a:pPr>
            <a:r>
              <a:rPr lang="en-US" sz="2799" dirty="0" err="1">
                <a:solidFill>
                  <a:srgbClr val="FFFFFF"/>
                </a:solidFill>
                <a:latin typeface="Bookman Old Style" panose="02050604050505020204" pitchFamily="18" charset="0"/>
              </a:rPr>
              <a:t>Fasilitas</a:t>
            </a:r>
            <a:r>
              <a:rPr lang="en-US" sz="2799" dirty="0">
                <a:solidFill>
                  <a:srgbClr val="FFFFFF"/>
                </a:solidFill>
                <a:latin typeface="Bookman Old Style" panose="02050604050505020204" pitchFamily="18" charset="0"/>
              </a:rPr>
              <a:t> </a:t>
            </a:r>
            <a:r>
              <a:rPr lang="en-US" sz="2799" dirty="0" err="1">
                <a:solidFill>
                  <a:srgbClr val="FFFFFF"/>
                </a:solidFill>
                <a:latin typeface="Bookman Old Style" panose="02050604050505020204" pitchFamily="18" charset="0"/>
              </a:rPr>
              <a:t>pendukung</a:t>
            </a:r>
            <a:r>
              <a:rPr lang="en-US" sz="2799" dirty="0">
                <a:solidFill>
                  <a:srgbClr val="FFFFFF"/>
                </a:solidFill>
                <a:latin typeface="Bookman Old Style" panose="02050604050505020204" pitchFamily="18" charset="0"/>
              </a:rPr>
              <a:t> </a:t>
            </a:r>
            <a:r>
              <a:rPr lang="en-US" sz="2799" dirty="0" err="1">
                <a:solidFill>
                  <a:srgbClr val="FFFFFF"/>
                </a:solidFill>
                <a:latin typeface="Bookman Old Style" panose="02050604050505020204" pitchFamily="18" charset="0"/>
              </a:rPr>
              <a:t>lainnya</a:t>
            </a:r>
            <a:endParaRPr lang="en-US" sz="2799" dirty="0">
              <a:solidFill>
                <a:srgbClr val="FFFFFF"/>
              </a:solidFill>
              <a:latin typeface="Bookman Old Style" panose="020506040505050202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rot="-5400000">
            <a:off x="11227164" y="90099"/>
            <a:ext cx="7863246" cy="6809217"/>
            <a:chOff x="0" y="0"/>
            <a:chExt cx="4282440" cy="3708400"/>
          </a:xfrm>
        </p:grpSpPr>
        <p:sp>
          <p:nvSpPr>
            <p:cNvPr id="3" name="Freeform 3"/>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2"/>
              <a:stretch>
                <a:fillRect l="-24673" t="-7739" r="-24673" b="-7739"/>
              </a:stretch>
            </a:blipFill>
          </p:spPr>
        </p:sp>
      </p:grpSp>
      <p:grpSp>
        <p:nvGrpSpPr>
          <p:cNvPr id="4" name="Group 4"/>
          <p:cNvGrpSpPr>
            <a:grpSpLocks noChangeAspect="1"/>
          </p:cNvGrpSpPr>
          <p:nvPr/>
        </p:nvGrpSpPr>
        <p:grpSpPr>
          <a:xfrm rot="-5400000">
            <a:off x="14735420" y="6143079"/>
            <a:ext cx="7863246" cy="6809217"/>
            <a:chOff x="0" y="0"/>
            <a:chExt cx="4282440" cy="3708400"/>
          </a:xfrm>
        </p:grpSpPr>
        <p:sp>
          <p:nvSpPr>
            <p:cNvPr id="5" name="Freeform 5"/>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3"/>
              <a:stretch>
                <a:fillRect l="-20921" t="-7739" r="-20921" b="-7739"/>
              </a:stretch>
            </a:blipFill>
          </p:spPr>
        </p:sp>
      </p:grpSp>
      <p:grpSp>
        <p:nvGrpSpPr>
          <p:cNvPr id="6" name="Group 6"/>
          <p:cNvGrpSpPr>
            <a:grpSpLocks noChangeAspect="1"/>
          </p:cNvGrpSpPr>
          <p:nvPr/>
        </p:nvGrpSpPr>
        <p:grpSpPr>
          <a:xfrm rot="-5400000">
            <a:off x="7822556" y="6143079"/>
            <a:ext cx="7863246" cy="6809217"/>
            <a:chOff x="0" y="0"/>
            <a:chExt cx="4282440" cy="3708400"/>
          </a:xfrm>
        </p:grpSpPr>
        <p:sp>
          <p:nvSpPr>
            <p:cNvPr id="7" name="Freeform 7"/>
            <p:cNvSpPr/>
            <p:nvPr/>
          </p:nvSpPr>
          <p:spPr>
            <a:xfrm>
              <a:off x="0" y="0"/>
              <a:ext cx="4282440" cy="3708400"/>
            </a:xfrm>
            <a:custGeom>
              <a:avLst/>
              <a:gdLst/>
              <a:ahLst/>
              <a:cxnLst/>
              <a:rect l="l" t="t" r="r" b="b"/>
              <a:pathLst>
                <a:path w="4282440" h="3708400">
                  <a:moveTo>
                    <a:pt x="3211830" y="0"/>
                  </a:moveTo>
                  <a:lnTo>
                    <a:pt x="1070610" y="0"/>
                  </a:lnTo>
                  <a:lnTo>
                    <a:pt x="0" y="1854200"/>
                  </a:lnTo>
                  <a:lnTo>
                    <a:pt x="1070610" y="3708400"/>
                  </a:lnTo>
                  <a:lnTo>
                    <a:pt x="3211830" y="3708400"/>
                  </a:lnTo>
                  <a:lnTo>
                    <a:pt x="4282440" y="1854200"/>
                  </a:lnTo>
                  <a:close/>
                </a:path>
              </a:pathLst>
            </a:custGeom>
            <a:blipFill>
              <a:blip r:embed="rId4"/>
              <a:stretch>
                <a:fillRect l="-24948" t="-7739" r="-24948" b="-7739"/>
              </a:stretch>
            </a:blipFill>
          </p:spPr>
        </p:sp>
      </p:grpSp>
      <p:sp>
        <p:nvSpPr>
          <p:cNvPr id="8" name="TextBox 8"/>
          <p:cNvSpPr txBox="1"/>
          <p:nvPr/>
        </p:nvSpPr>
        <p:spPr>
          <a:xfrm>
            <a:off x="271098" y="184780"/>
            <a:ext cx="9286963" cy="2422454"/>
          </a:xfrm>
          <a:prstGeom prst="rect">
            <a:avLst/>
          </a:prstGeom>
        </p:spPr>
        <p:txBody>
          <a:bodyPr lIns="0" tIns="0" rIns="0" bIns="0" rtlCol="0" anchor="t">
            <a:spAutoFit/>
          </a:bodyPr>
          <a:lstStyle/>
          <a:p>
            <a:pPr>
              <a:lnSpc>
                <a:spcPts val="6132"/>
              </a:lnSpc>
            </a:pPr>
            <a:r>
              <a:rPr lang="en-US" sz="6258">
                <a:solidFill>
                  <a:srgbClr val="2D3240"/>
                </a:solidFill>
                <a:latin typeface="Poppins Bold"/>
              </a:rPr>
              <a:t>Peran Taman Budaya Terpadu Kabupaten Mahakam Ulu</a:t>
            </a:r>
          </a:p>
        </p:txBody>
      </p:sp>
      <p:sp>
        <p:nvSpPr>
          <p:cNvPr id="9" name="TextBox 9"/>
          <p:cNvSpPr txBox="1"/>
          <p:nvPr/>
        </p:nvSpPr>
        <p:spPr>
          <a:xfrm>
            <a:off x="567948" y="3187785"/>
            <a:ext cx="7781623" cy="7952652"/>
          </a:xfrm>
          <a:prstGeom prst="rect">
            <a:avLst/>
          </a:prstGeom>
        </p:spPr>
        <p:txBody>
          <a:bodyPr lIns="0" tIns="0" rIns="0" bIns="0" rtlCol="0" anchor="t">
            <a:spAutoFit/>
          </a:bodyPr>
          <a:lstStyle/>
          <a:p>
            <a:pPr>
              <a:lnSpc>
                <a:spcPts val="4582"/>
              </a:lnSpc>
            </a:pPr>
            <a:r>
              <a:rPr lang="en-US" sz="3272">
                <a:solidFill>
                  <a:srgbClr val="2D3240"/>
                </a:solidFill>
                <a:latin typeface="Open Sans"/>
              </a:rPr>
              <a:t>Peran Taman Budaya Terpadu Kabupaten Mahakam Ulu adalah sebagai fasilitas penunjang upaya pemajuan kebudayaan dan kesenian daerah serta sebagai ikon atau landmark daerah. Selain itu Taman Budaya Terpadu juga sebagai wadah representasi kepentingan para pelaku seni serta tokoh kebudayaan daerah yang mungkin tidak bisa dengan maksimal di salurkan pada lembaga lainnya.</a:t>
            </a:r>
          </a:p>
          <a:p>
            <a:pPr>
              <a:lnSpc>
                <a:spcPts val="4582"/>
              </a:lnSpc>
            </a:pPr>
            <a:endParaRPr lang="en-US" sz="3272">
              <a:solidFill>
                <a:srgbClr val="2D3240"/>
              </a:solidFill>
              <a:latin typeface="Open Sans"/>
            </a:endParaRPr>
          </a:p>
          <a:p>
            <a:pPr>
              <a:lnSpc>
                <a:spcPts val="4582"/>
              </a:lnSpc>
              <a:spcBef>
                <a:spcPct val="0"/>
              </a:spcBef>
            </a:pPr>
            <a:endParaRPr lang="en-US" sz="3272">
              <a:solidFill>
                <a:srgbClr val="2D3240"/>
              </a:solidFill>
              <a:latin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11347288" y="-855338"/>
            <a:ext cx="10287000" cy="11679586"/>
            <a:chOff x="0" y="0"/>
            <a:chExt cx="5068937" cy="5755136"/>
          </a:xfrm>
        </p:grpSpPr>
        <p:sp>
          <p:nvSpPr>
            <p:cNvPr id="3" name="Freeform 3"/>
            <p:cNvSpPr/>
            <p:nvPr/>
          </p:nvSpPr>
          <p:spPr>
            <a:xfrm>
              <a:off x="0" y="0"/>
              <a:ext cx="5068937" cy="5755136"/>
            </a:xfrm>
            <a:custGeom>
              <a:avLst/>
              <a:gdLst/>
              <a:ahLst/>
              <a:cxnLst/>
              <a:rect l="l" t="t" r="r" b="b"/>
              <a:pathLst>
                <a:path w="5068937" h="5755136">
                  <a:moveTo>
                    <a:pt x="4944476" y="5755136"/>
                  </a:moveTo>
                  <a:lnTo>
                    <a:pt x="124460" y="5755136"/>
                  </a:lnTo>
                  <a:cubicBezTo>
                    <a:pt x="55880" y="5755136"/>
                    <a:pt x="0" y="5699256"/>
                    <a:pt x="0" y="5630676"/>
                  </a:cubicBezTo>
                  <a:lnTo>
                    <a:pt x="0" y="124460"/>
                  </a:lnTo>
                  <a:cubicBezTo>
                    <a:pt x="0" y="55880"/>
                    <a:pt x="55880" y="0"/>
                    <a:pt x="124460" y="0"/>
                  </a:cubicBezTo>
                  <a:lnTo>
                    <a:pt x="4944477" y="0"/>
                  </a:lnTo>
                  <a:cubicBezTo>
                    <a:pt x="5013057" y="0"/>
                    <a:pt x="5068937" y="55880"/>
                    <a:pt x="5068937" y="124460"/>
                  </a:cubicBezTo>
                  <a:lnTo>
                    <a:pt x="5068937" y="5630676"/>
                  </a:lnTo>
                  <a:cubicBezTo>
                    <a:pt x="5068937" y="5699256"/>
                    <a:pt x="5013057" y="5755136"/>
                    <a:pt x="4944477" y="5755136"/>
                  </a:cubicBezTo>
                  <a:close/>
                </a:path>
              </a:pathLst>
            </a:custGeom>
            <a:solidFill>
              <a:srgbClr val="A6D95B"/>
            </a:solidFill>
          </p:spPr>
        </p:sp>
      </p:grpSp>
      <p:sp>
        <p:nvSpPr>
          <p:cNvPr id="4" name="TextBox 4"/>
          <p:cNvSpPr txBox="1"/>
          <p:nvPr/>
        </p:nvSpPr>
        <p:spPr>
          <a:xfrm>
            <a:off x="636402" y="188695"/>
            <a:ext cx="9272492" cy="2194827"/>
          </a:xfrm>
          <a:prstGeom prst="rect">
            <a:avLst/>
          </a:prstGeom>
        </p:spPr>
        <p:txBody>
          <a:bodyPr lIns="0" tIns="0" rIns="0" bIns="0" rtlCol="0" anchor="t">
            <a:spAutoFit/>
          </a:bodyPr>
          <a:lstStyle/>
          <a:p>
            <a:pPr algn="ctr">
              <a:lnSpc>
                <a:spcPts val="5581"/>
              </a:lnSpc>
            </a:pPr>
            <a:r>
              <a:rPr lang="en-US" sz="5366">
                <a:solidFill>
                  <a:srgbClr val="2D3240"/>
                </a:solidFill>
                <a:latin typeface="Poppins Bold"/>
              </a:rPr>
              <a:t>Fungsi Taman Budaya Terpadu Kabupaten Mahakam Ulu</a:t>
            </a:r>
          </a:p>
        </p:txBody>
      </p:sp>
      <p:sp>
        <p:nvSpPr>
          <p:cNvPr id="5" name="TextBox 5"/>
          <p:cNvSpPr txBox="1"/>
          <p:nvPr/>
        </p:nvSpPr>
        <p:spPr>
          <a:xfrm>
            <a:off x="92461" y="3177849"/>
            <a:ext cx="10360374" cy="6589304"/>
          </a:xfrm>
          <a:prstGeom prst="rect">
            <a:avLst/>
          </a:prstGeom>
        </p:spPr>
        <p:txBody>
          <a:bodyPr lIns="0" tIns="0" rIns="0" bIns="0" rtlCol="0" anchor="t">
            <a:spAutoFit/>
          </a:bodyPr>
          <a:lstStyle/>
          <a:p>
            <a:pPr algn="just">
              <a:lnSpc>
                <a:spcPts val="4650"/>
              </a:lnSpc>
            </a:pPr>
            <a:r>
              <a:rPr lang="en-US" sz="3321" dirty="0" err="1">
                <a:solidFill>
                  <a:srgbClr val="2D3240"/>
                </a:solidFill>
                <a:latin typeface="Open Sans"/>
              </a:rPr>
              <a:t>Fungsi</a:t>
            </a:r>
            <a:r>
              <a:rPr lang="en-US" sz="3321" dirty="0">
                <a:solidFill>
                  <a:srgbClr val="2D3240"/>
                </a:solidFill>
                <a:latin typeface="Open Sans"/>
              </a:rPr>
              <a:t> Taman </a:t>
            </a:r>
            <a:r>
              <a:rPr lang="en-US" sz="3321" dirty="0" err="1">
                <a:solidFill>
                  <a:srgbClr val="2D3240"/>
                </a:solidFill>
                <a:latin typeface="Open Sans"/>
              </a:rPr>
              <a:t>Budaya</a:t>
            </a:r>
            <a:r>
              <a:rPr lang="en-US" sz="3321" dirty="0">
                <a:solidFill>
                  <a:srgbClr val="2D3240"/>
                </a:solidFill>
                <a:latin typeface="Open Sans"/>
              </a:rPr>
              <a:t> </a:t>
            </a:r>
            <a:r>
              <a:rPr lang="en-US" sz="3321" dirty="0" err="1">
                <a:solidFill>
                  <a:srgbClr val="2D3240"/>
                </a:solidFill>
                <a:latin typeface="Open Sans"/>
              </a:rPr>
              <a:t>Terpadu</a:t>
            </a:r>
            <a:r>
              <a:rPr lang="en-US" sz="3321" dirty="0">
                <a:solidFill>
                  <a:srgbClr val="2D3240"/>
                </a:solidFill>
                <a:latin typeface="Open Sans"/>
              </a:rPr>
              <a:t> </a:t>
            </a:r>
            <a:r>
              <a:rPr lang="en-US" sz="3321" dirty="0" err="1">
                <a:solidFill>
                  <a:srgbClr val="2D3240"/>
                </a:solidFill>
                <a:latin typeface="Open Sans"/>
              </a:rPr>
              <a:t>Kabupaten</a:t>
            </a:r>
            <a:r>
              <a:rPr lang="en-US" sz="3321" dirty="0">
                <a:solidFill>
                  <a:srgbClr val="2D3240"/>
                </a:solidFill>
                <a:latin typeface="Open Sans"/>
              </a:rPr>
              <a:t> Mahakam Ulu </a:t>
            </a:r>
            <a:r>
              <a:rPr lang="en-US" sz="3321" dirty="0" err="1">
                <a:solidFill>
                  <a:srgbClr val="2D3240"/>
                </a:solidFill>
                <a:latin typeface="Open Sans"/>
              </a:rPr>
              <a:t>selaras</a:t>
            </a:r>
            <a:r>
              <a:rPr lang="en-US" sz="3321" dirty="0">
                <a:solidFill>
                  <a:srgbClr val="2D3240"/>
                </a:solidFill>
                <a:latin typeface="Open Sans"/>
              </a:rPr>
              <a:t> </a:t>
            </a:r>
            <a:r>
              <a:rPr lang="en-US" sz="3321" dirty="0" err="1">
                <a:solidFill>
                  <a:srgbClr val="2D3240"/>
                </a:solidFill>
                <a:latin typeface="Open Sans"/>
              </a:rPr>
              <a:t>dengan</a:t>
            </a:r>
            <a:r>
              <a:rPr lang="en-US" sz="3321" dirty="0">
                <a:solidFill>
                  <a:srgbClr val="2D3240"/>
                </a:solidFill>
                <a:latin typeface="Open Sans"/>
              </a:rPr>
              <a:t> </a:t>
            </a:r>
            <a:r>
              <a:rPr lang="en-US" sz="3321" dirty="0" err="1">
                <a:solidFill>
                  <a:srgbClr val="2D3240"/>
                </a:solidFill>
                <a:latin typeface="Open Sans"/>
              </a:rPr>
              <a:t>Undang-Undang</a:t>
            </a:r>
            <a:r>
              <a:rPr lang="en-US" sz="3321" dirty="0">
                <a:solidFill>
                  <a:srgbClr val="2D3240"/>
                </a:solidFill>
                <a:latin typeface="Open Sans"/>
              </a:rPr>
              <a:t> </a:t>
            </a:r>
            <a:r>
              <a:rPr lang="en-US" sz="3321" dirty="0" err="1">
                <a:solidFill>
                  <a:srgbClr val="2D3240"/>
                </a:solidFill>
                <a:latin typeface="Open Sans"/>
              </a:rPr>
              <a:t>Nomor</a:t>
            </a:r>
            <a:r>
              <a:rPr lang="en-US" sz="3321" dirty="0">
                <a:solidFill>
                  <a:srgbClr val="2D3240"/>
                </a:solidFill>
                <a:latin typeface="Open Sans"/>
              </a:rPr>
              <a:t> 5 </a:t>
            </a:r>
            <a:r>
              <a:rPr lang="en-US" sz="3321" dirty="0" err="1">
                <a:solidFill>
                  <a:srgbClr val="2D3240"/>
                </a:solidFill>
                <a:latin typeface="Open Sans"/>
              </a:rPr>
              <a:t>tahun</a:t>
            </a:r>
            <a:r>
              <a:rPr lang="en-US" sz="3321" dirty="0">
                <a:solidFill>
                  <a:srgbClr val="2D3240"/>
                </a:solidFill>
                <a:latin typeface="Open Sans"/>
              </a:rPr>
              <a:t> 2017 </a:t>
            </a:r>
            <a:r>
              <a:rPr lang="en-US" sz="3321" dirty="0" err="1">
                <a:solidFill>
                  <a:srgbClr val="2D3240"/>
                </a:solidFill>
                <a:latin typeface="Open Sans"/>
              </a:rPr>
              <a:t>tentang</a:t>
            </a:r>
            <a:r>
              <a:rPr lang="en-US" sz="3321" dirty="0">
                <a:solidFill>
                  <a:srgbClr val="2D3240"/>
                </a:solidFill>
                <a:latin typeface="Open Sans"/>
              </a:rPr>
              <a:t> </a:t>
            </a:r>
            <a:r>
              <a:rPr lang="en-US" sz="3321" dirty="0" err="1">
                <a:solidFill>
                  <a:srgbClr val="2D3240"/>
                </a:solidFill>
                <a:latin typeface="Open Sans"/>
              </a:rPr>
              <a:t>Pemajuan</a:t>
            </a:r>
            <a:r>
              <a:rPr lang="en-US" sz="3321" dirty="0">
                <a:solidFill>
                  <a:srgbClr val="2D3240"/>
                </a:solidFill>
                <a:latin typeface="Open Sans"/>
              </a:rPr>
              <a:t> </a:t>
            </a:r>
            <a:r>
              <a:rPr lang="en-US" sz="3321" dirty="0" err="1">
                <a:solidFill>
                  <a:srgbClr val="2D3240"/>
                </a:solidFill>
                <a:latin typeface="Open Sans"/>
              </a:rPr>
              <a:t>Kebudayaan</a:t>
            </a:r>
            <a:r>
              <a:rPr lang="en-US" sz="3321" dirty="0">
                <a:solidFill>
                  <a:srgbClr val="2D3240"/>
                </a:solidFill>
                <a:latin typeface="Open Sans"/>
              </a:rPr>
              <a:t> </a:t>
            </a:r>
            <a:r>
              <a:rPr lang="en-US" sz="3321" dirty="0" err="1">
                <a:solidFill>
                  <a:srgbClr val="2D3240"/>
                </a:solidFill>
                <a:latin typeface="Open Sans"/>
              </a:rPr>
              <a:t>dimana</a:t>
            </a:r>
            <a:r>
              <a:rPr lang="en-US" sz="3321" dirty="0">
                <a:solidFill>
                  <a:srgbClr val="2D3240"/>
                </a:solidFill>
                <a:latin typeface="Open Sans"/>
              </a:rPr>
              <a:t> Taman </a:t>
            </a:r>
            <a:r>
              <a:rPr lang="en-US" sz="3321" dirty="0" err="1">
                <a:solidFill>
                  <a:srgbClr val="2D3240"/>
                </a:solidFill>
                <a:latin typeface="Open Sans"/>
              </a:rPr>
              <a:t>Budaya</a:t>
            </a:r>
            <a:r>
              <a:rPr lang="en-US" sz="3321" dirty="0">
                <a:solidFill>
                  <a:srgbClr val="2D3240"/>
                </a:solidFill>
                <a:latin typeface="Open Sans"/>
              </a:rPr>
              <a:t> </a:t>
            </a:r>
            <a:r>
              <a:rPr lang="en-US" sz="3321" dirty="0" err="1">
                <a:solidFill>
                  <a:srgbClr val="2D3240"/>
                </a:solidFill>
                <a:latin typeface="Open Sans"/>
              </a:rPr>
              <a:t>Terpadu</a:t>
            </a:r>
            <a:r>
              <a:rPr lang="en-US" sz="3321" dirty="0">
                <a:solidFill>
                  <a:srgbClr val="2D3240"/>
                </a:solidFill>
                <a:latin typeface="Open Sans"/>
              </a:rPr>
              <a:t> </a:t>
            </a:r>
            <a:r>
              <a:rPr lang="en-US" sz="3321" dirty="0" err="1">
                <a:solidFill>
                  <a:srgbClr val="2D3240"/>
                </a:solidFill>
                <a:latin typeface="Open Sans"/>
              </a:rPr>
              <a:t>berkontribusi</a:t>
            </a:r>
            <a:r>
              <a:rPr lang="en-US" sz="3321" dirty="0">
                <a:solidFill>
                  <a:srgbClr val="2D3240"/>
                </a:solidFill>
                <a:latin typeface="Open Sans"/>
              </a:rPr>
              <a:t> </a:t>
            </a:r>
            <a:r>
              <a:rPr lang="en-US" sz="3321" dirty="0" err="1">
                <a:solidFill>
                  <a:srgbClr val="2D3240"/>
                </a:solidFill>
                <a:latin typeface="Open Sans"/>
              </a:rPr>
              <a:t>dalam</a:t>
            </a:r>
            <a:r>
              <a:rPr lang="en-US" sz="3321" dirty="0">
                <a:solidFill>
                  <a:srgbClr val="2D3240"/>
                </a:solidFill>
                <a:latin typeface="Open Sans"/>
              </a:rPr>
              <a:t> </a:t>
            </a:r>
            <a:r>
              <a:rPr lang="en-US" sz="3321" dirty="0" err="1">
                <a:solidFill>
                  <a:srgbClr val="2D3240"/>
                </a:solidFill>
                <a:latin typeface="Open Sans"/>
              </a:rPr>
              <a:t>upaya</a:t>
            </a:r>
            <a:r>
              <a:rPr lang="en-US" sz="3321" dirty="0">
                <a:solidFill>
                  <a:srgbClr val="2D3240"/>
                </a:solidFill>
                <a:latin typeface="Open Sans"/>
              </a:rPr>
              <a:t> </a:t>
            </a:r>
            <a:r>
              <a:rPr lang="en-US" sz="3321" dirty="0" err="1">
                <a:solidFill>
                  <a:srgbClr val="2D3240"/>
                </a:solidFill>
                <a:latin typeface="Open Sans"/>
              </a:rPr>
              <a:t>peningkatan</a:t>
            </a:r>
            <a:r>
              <a:rPr lang="en-US" sz="3321" dirty="0">
                <a:solidFill>
                  <a:srgbClr val="2D3240"/>
                </a:solidFill>
                <a:latin typeface="Open Sans"/>
              </a:rPr>
              <a:t> </a:t>
            </a:r>
            <a:r>
              <a:rPr lang="en-US" sz="3321" dirty="0" err="1">
                <a:solidFill>
                  <a:srgbClr val="2D3240"/>
                </a:solidFill>
                <a:latin typeface="Open Sans"/>
              </a:rPr>
              <a:t>ketahanan</a:t>
            </a:r>
            <a:r>
              <a:rPr lang="en-US" sz="3321" dirty="0">
                <a:solidFill>
                  <a:srgbClr val="2D3240"/>
                </a:solidFill>
                <a:latin typeface="Open Sans"/>
              </a:rPr>
              <a:t> </a:t>
            </a:r>
            <a:r>
              <a:rPr lang="en-US" sz="3321" dirty="0" err="1">
                <a:solidFill>
                  <a:srgbClr val="2D3240"/>
                </a:solidFill>
                <a:latin typeface="Open Sans"/>
              </a:rPr>
              <a:t>budaya</a:t>
            </a:r>
            <a:r>
              <a:rPr lang="en-US" sz="3321" dirty="0">
                <a:solidFill>
                  <a:srgbClr val="2D3240"/>
                </a:solidFill>
                <a:latin typeface="Open Sans"/>
              </a:rPr>
              <a:t> dan </a:t>
            </a:r>
            <a:r>
              <a:rPr lang="en-US" sz="3321" dirty="0" err="1">
                <a:solidFill>
                  <a:srgbClr val="2D3240"/>
                </a:solidFill>
                <a:latin typeface="Open Sans"/>
              </a:rPr>
              <a:t>kontribusi</a:t>
            </a:r>
            <a:r>
              <a:rPr lang="en-US" sz="3321" dirty="0">
                <a:solidFill>
                  <a:srgbClr val="2D3240"/>
                </a:solidFill>
                <a:latin typeface="Open Sans"/>
              </a:rPr>
              <a:t> </a:t>
            </a:r>
            <a:r>
              <a:rPr lang="en-US" sz="3321" dirty="0" err="1">
                <a:solidFill>
                  <a:srgbClr val="2D3240"/>
                </a:solidFill>
                <a:latin typeface="Open Sans"/>
              </a:rPr>
              <a:t>budaya</a:t>
            </a:r>
            <a:r>
              <a:rPr lang="en-US" sz="3321" dirty="0">
                <a:solidFill>
                  <a:srgbClr val="2D3240"/>
                </a:solidFill>
                <a:latin typeface="Open Sans"/>
              </a:rPr>
              <a:t> Indonesia di </a:t>
            </a:r>
            <a:r>
              <a:rPr lang="en-US" sz="3321" dirty="0" err="1">
                <a:solidFill>
                  <a:srgbClr val="2D3240"/>
                </a:solidFill>
                <a:latin typeface="Open Sans"/>
              </a:rPr>
              <a:t>tengah</a:t>
            </a:r>
            <a:r>
              <a:rPr lang="en-US" sz="3321" dirty="0">
                <a:solidFill>
                  <a:srgbClr val="2D3240"/>
                </a:solidFill>
                <a:latin typeface="Open Sans"/>
              </a:rPr>
              <a:t> </a:t>
            </a:r>
            <a:r>
              <a:rPr lang="en-US" sz="3321" dirty="0" err="1">
                <a:solidFill>
                  <a:srgbClr val="2D3240"/>
                </a:solidFill>
                <a:latin typeface="Open Sans"/>
              </a:rPr>
              <a:t>peradaban</a:t>
            </a:r>
            <a:r>
              <a:rPr lang="en-US" sz="3321" dirty="0">
                <a:solidFill>
                  <a:srgbClr val="2D3240"/>
                </a:solidFill>
                <a:latin typeface="Open Sans"/>
              </a:rPr>
              <a:t> dunia </a:t>
            </a:r>
            <a:r>
              <a:rPr lang="en-US" sz="3321" dirty="0" err="1">
                <a:solidFill>
                  <a:srgbClr val="2D3240"/>
                </a:solidFill>
                <a:latin typeface="Open Sans"/>
              </a:rPr>
              <a:t>melalui</a:t>
            </a:r>
            <a:r>
              <a:rPr lang="en-US" sz="3321" dirty="0">
                <a:solidFill>
                  <a:srgbClr val="2D3240"/>
                </a:solidFill>
                <a:latin typeface="Open Sans"/>
              </a:rPr>
              <a:t> </a:t>
            </a:r>
            <a:r>
              <a:rPr lang="en-US" sz="3321" dirty="0" err="1">
                <a:solidFill>
                  <a:srgbClr val="2D3240"/>
                </a:solidFill>
                <a:latin typeface="Open Sans"/>
              </a:rPr>
              <a:t>Pelindungan</a:t>
            </a:r>
            <a:r>
              <a:rPr lang="en-US" sz="3321" dirty="0">
                <a:solidFill>
                  <a:srgbClr val="2D3240"/>
                </a:solidFill>
                <a:latin typeface="Open Sans"/>
              </a:rPr>
              <a:t>, </a:t>
            </a:r>
            <a:r>
              <a:rPr lang="en-US" sz="3321" dirty="0" err="1">
                <a:solidFill>
                  <a:srgbClr val="2D3240"/>
                </a:solidFill>
                <a:latin typeface="Open Sans"/>
              </a:rPr>
              <a:t>Pengembangan</a:t>
            </a:r>
            <a:r>
              <a:rPr lang="en-US" sz="3321" dirty="0">
                <a:solidFill>
                  <a:srgbClr val="2D3240"/>
                </a:solidFill>
                <a:latin typeface="Open Sans"/>
              </a:rPr>
              <a:t>, </a:t>
            </a:r>
            <a:r>
              <a:rPr lang="en-US" sz="3321" dirty="0" err="1">
                <a:solidFill>
                  <a:srgbClr val="2D3240"/>
                </a:solidFill>
                <a:latin typeface="Open Sans"/>
              </a:rPr>
              <a:t>Pemanfaatan</a:t>
            </a:r>
            <a:r>
              <a:rPr lang="en-US" sz="3321" dirty="0">
                <a:solidFill>
                  <a:srgbClr val="2D3240"/>
                </a:solidFill>
                <a:latin typeface="Open Sans"/>
              </a:rPr>
              <a:t>, dan </a:t>
            </a:r>
            <a:r>
              <a:rPr lang="en-US" sz="3321" dirty="0" err="1">
                <a:solidFill>
                  <a:srgbClr val="2D3240"/>
                </a:solidFill>
                <a:latin typeface="Open Sans"/>
              </a:rPr>
              <a:t>Pembinaan</a:t>
            </a:r>
            <a:r>
              <a:rPr lang="en-US" sz="3321" dirty="0">
                <a:solidFill>
                  <a:srgbClr val="2D3240"/>
                </a:solidFill>
                <a:latin typeface="Open Sans"/>
              </a:rPr>
              <a:t> </a:t>
            </a:r>
            <a:r>
              <a:rPr lang="en-US" sz="3321" dirty="0" err="1">
                <a:solidFill>
                  <a:srgbClr val="2D3240"/>
                </a:solidFill>
                <a:latin typeface="Open Sans"/>
              </a:rPr>
              <a:t>Kebudayaan</a:t>
            </a:r>
            <a:r>
              <a:rPr lang="en-US" sz="3321" dirty="0">
                <a:solidFill>
                  <a:srgbClr val="2D3240"/>
                </a:solidFill>
                <a:latin typeface="Open Sans"/>
              </a:rPr>
              <a:t> </a:t>
            </a:r>
            <a:r>
              <a:rPr lang="en-US" sz="3321" dirty="0" err="1">
                <a:solidFill>
                  <a:srgbClr val="2D3240"/>
                </a:solidFill>
                <a:latin typeface="Open Sans"/>
              </a:rPr>
              <a:t>daerah</a:t>
            </a:r>
            <a:r>
              <a:rPr lang="en-US" sz="3321" dirty="0">
                <a:solidFill>
                  <a:srgbClr val="2D3240"/>
                </a:solidFill>
                <a:latin typeface="Open Sans"/>
              </a:rPr>
              <a:t> yang </a:t>
            </a:r>
            <a:r>
              <a:rPr lang="en-US" sz="3321" dirty="0" err="1">
                <a:solidFill>
                  <a:srgbClr val="2D3240"/>
                </a:solidFill>
                <a:latin typeface="Open Sans"/>
              </a:rPr>
              <a:t>meliputi</a:t>
            </a:r>
            <a:r>
              <a:rPr lang="en-US" sz="3321" dirty="0">
                <a:solidFill>
                  <a:srgbClr val="2D3240"/>
                </a:solidFill>
                <a:latin typeface="Open Sans"/>
              </a:rPr>
              <a:t> 10 (</a:t>
            </a:r>
            <a:r>
              <a:rPr lang="en-US" sz="3321" dirty="0" err="1">
                <a:solidFill>
                  <a:srgbClr val="2D3240"/>
                </a:solidFill>
                <a:latin typeface="Open Sans"/>
              </a:rPr>
              <a:t>sepuluh</a:t>
            </a:r>
            <a:r>
              <a:rPr lang="en-US" sz="3321" dirty="0">
                <a:solidFill>
                  <a:srgbClr val="2D3240"/>
                </a:solidFill>
                <a:latin typeface="Open Sans"/>
              </a:rPr>
              <a:t>) </a:t>
            </a:r>
            <a:r>
              <a:rPr lang="en-US" sz="3321" dirty="0" err="1">
                <a:solidFill>
                  <a:srgbClr val="2D3240"/>
                </a:solidFill>
                <a:latin typeface="Open Sans"/>
              </a:rPr>
              <a:t>Objek</a:t>
            </a:r>
            <a:r>
              <a:rPr lang="en-US" sz="3321" dirty="0">
                <a:solidFill>
                  <a:srgbClr val="2D3240"/>
                </a:solidFill>
                <a:latin typeface="Open Sans"/>
              </a:rPr>
              <a:t> </a:t>
            </a:r>
            <a:r>
              <a:rPr lang="en-US" sz="3321" dirty="0" err="1">
                <a:solidFill>
                  <a:srgbClr val="2D3240"/>
                </a:solidFill>
                <a:latin typeface="Open Sans"/>
              </a:rPr>
              <a:t>Pemajuan</a:t>
            </a:r>
            <a:r>
              <a:rPr lang="en-US" sz="3321" dirty="0">
                <a:solidFill>
                  <a:srgbClr val="2D3240"/>
                </a:solidFill>
                <a:latin typeface="Open Sans"/>
              </a:rPr>
              <a:t> </a:t>
            </a:r>
            <a:r>
              <a:rPr lang="en-US" sz="3321" dirty="0" err="1">
                <a:solidFill>
                  <a:srgbClr val="2D3240"/>
                </a:solidFill>
                <a:latin typeface="Open Sans"/>
              </a:rPr>
              <a:t>Kebudayaan</a:t>
            </a:r>
            <a:r>
              <a:rPr lang="en-US" sz="3321" dirty="0">
                <a:solidFill>
                  <a:srgbClr val="2D3240"/>
                </a:solidFill>
                <a:latin typeface="Open Sans"/>
              </a:rPr>
              <a:t> (OPK) yang </a:t>
            </a:r>
            <a:r>
              <a:rPr lang="en-US" sz="3321" dirty="0" err="1">
                <a:solidFill>
                  <a:srgbClr val="2D3240"/>
                </a:solidFill>
                <a:latin typeface="Open Sans"/>
              </a:rPr>
              <a:t>terdiri</a:t>
            </a:r>
            <a:r>
              <a:rPr lang="en-US" sz="3321" dirty="0">
                <a:solidFill>
                  <a:srgbClr val="2D3240"/>
                </a:solidFill>
                <a:latin typeface="Open Sans"/>
              </a:rPr>
              <a:t> </a:t>
            </a:r>
            <a:r>
              <a:rPr lang="en-US" sz="3321" dirty="0" err="1">
                <a:solidFill>
                  <a:srgbClr val="2D3240"/>
                </a:solidFill>
                <a:latin typeface="Open Sans"/>
              </a:rPr>
              <a:t>dari</a:t>
            </a:r>
            <a:r>
              <a:rPr lang="en-US" sz="3321" dirty="0">
                <a:solidFill>
                  <a:srgbClr val="2D3240"/>
                </a:solidFill>
                <a:latin typeface="Open Sans"/>
              </a:rPr>
              <a:t>: </a:t>
            </a:r>
          </a:p>
          <a:p>
            <a:pPr algn="just">
              <a:lnSpc>
                <a:spcPts val="4650"/>
              </a:lnSpc>
              <a:spcBef>
                <a:spcPct val="0"/>
              </a:spcBef>
            </a:pPr>
            <a:endParaRPr lang="en-US" sz="3321" dirty="0">
              <a:solidFill>
                <a:srgbClr val="2D3240"/>
              </a:solidFill>
              <a:latin typeface="Open Sans"/>
            </a:endParaRPr>
          </a:p>
        </p:txBody>
      </p:sp>
      <p:sp>
        <p:nvSpPr>
          <p:cNvPr id="6" name="TextBox 6"/>
          <p:cNvSpPr txBox="1"/>
          <p:nvPr/>
        </p:nvSpPr>
        <p:spPr>
          <a:xfrm>
            <a:off x="11382604" y="1710102"/>
            <a:ext cx="6275447" cy="6762021"/>
          </a:xfrm>
          <a:prstGeom prst="rect">
            <a:avLst/>
          </a:prstGeom>
        </p:spPr>
        <p:txBody>
          <a:bodyPr lIns="0" tIns="0" rIns="0" bIns="0" rtlCol="0" anchor="t">
            <a:spAutoFit/>
          </a:bodyPr>
          <a:lstStyle/>
          <a:p>
            <a:pPr marL="784174" lvl="1" indent="-392087" algn="just">
              <a:lnSpc>
                <a:spcPts val="5448"/>
              </a:lnSpc>
              <a:buFont typeface="Arial"/>
              <a:buChar char="•"/>
            </a:pPr>
            <a:r>
              <a:rPr lang="en-US" sz="3632">
                <a:solidFill>
                  <a:srgbClr val="FFFFFF"/>
                </a:solidFill>
                <a:latin typeface="Open Sans"/>
              </a:rPr>
              <a:t>tradisi lisan, </a:t>
            </a:r>
          </a:p>
          <a:p>
            <a:pPr marL="784174" lvl="1" indent="-392087" algn="just">
              <a:lnSpc>
                <a:spcPts val="5448"/>
              </a:lnSpc>
              <a:buFont typeface="Arial"/>
              <a:buChar char="•"/>
            </a:pPr>
            <a:r>
              <a:rPr lang="en-US" sz="3632">
                <a:solidFill>
                  <a:srgbClr val="FFFFFF"/>
                </a:solidFill>
                <a:latin typeface="Open Sans"/>
              </a:rPr>
              <a:t>manuskrip, </a:t>
            </a:r>
          </a:p>
          <a:p>
            <a:pPr marL="784174" lvl="1" indent="-392087" algn="just">
              <a:lnSpc>
                <a:spcPts val="5448"/>
              </a:lnSpc>
              <a:buFont typeface="Arial"/>
              <a:buChar char="•"/>
            </a:pPr>
            <a:r>
              <a:rPr lang="en-US" sz="3632">
                <a:solidFill>
                  <a:srgbClr val="FFFFFF"/>
                </a:solidFill>
                <a:latin typeface="Open Sans"/>
              </a:rPr>
              <a:t>adat istiadat, </a:t>
            </a:r>
          </a:p>
          <a:p>
            <a:pPr marL="784174" lvl="1" indent="-392087" algn="just">
              <a:lnSpc>
                <a:spcPts val="5448"/>
              </a:lnSpc>
              <a:buFont typeface="Arial"/>
              <a:buChar char="•"/>
            </a:pPr>
            <a:r>
              <a:rPr lang="en-US" sz="3632">
                <a:solidFill>
                  <a:srgbClr val="FFFFFF"/>
                </a:solidFill>
                <a:latin typeface="Open Sans"/>
              </a:rPr>
              <a:t>ritus, </a:t>
            </a:r>
          </a:p>
          <a:p>
            <a:pPr marL="784174" lvl="1" indent="-392087" algn="just">
              <a:lnSpc>
                <a:spcPts val="5448"/>
              </a:lnSpc>
              <a:buFont typeface="Arial"/>
              <a:buChar char="•"/>
            </a:pPr>
            <a:r>
              <a:rPr lang="en-US" sz="3632">
                <a:solidFill>
                  <a:srgbClr val="FFFFFF"/>
                </a:solidFill>
                <a:latin typeface="Open Sans"/>
              </a:rPr>
              <a:t>pengetahuan tradisional, </a:t>
            </a:r>
          </a:p>
          <a:p>
            <a:pPr marL="784174" lvl="1" indent="-392087" algn="just">
              <a:lnSpc>
                <a:spcPts val="5448"/>
              </a:lnSpc>
              <a:buFont typeface="Arial"/>
              <a:buChar char="•"/>
            </a:pPr>
            <a:r>
              <a:rPr lang="en-US" sz="3632">
                <a:solidFill>
                  <a:srgbClr val="FFFFFF"/>
                </a:solidFill>
                <a:latin typeface="Open Sans"/>
              </a:rPr>
              <a:t>teknologi tradisional, </a:t>
            </a:r>
          </a:p>
          <a:p>
            <a:pPr marL="784174" lvl="1" indent="-392087" algn="just">
              <a:lnSpc>
                <a:spcPts val="5448"/>
              </a:lnSpc>
              <a:buFont typeface="Arial"/>
              <a:buChar char="•"/>
            </a:pPr>
            <a:r>
              <a:rPr lang="en-US" sz="3632">
                <a:solidFill>
                  <a:srgbClr val="FFFFFF"/>
                </a:solidFill>
                <a:latin typeface="Open Sans"/>
              </a:rPr>
              <a:t>seni, </a:t>
            </a:r>
          </a:p>
          <a:p>
            <a:pPr marL="784174" lvl="1" indent="-392087" algn="just">
              <a:lnSpc>
                <a:spcPts val="5448"/>
              </a:lnSpc>
              <a:buFont typeface="Arial"/>
              <a:buChar char="•"/>
            </a:pPr>
            <a:r>
              <a:rPr lang="en-US" sz="3632">
                <a:solidFill>
                  <a:srgbClr val="FFFFFF"/>
                </a:solidFill>
                <a:latin typeface="Open Sans"/>
              </a:rPr>
              <a:t>bahasa, </a:t>
            </a:r>
          </a:p>
          <a:p>
            <a:pPr marL="784174" lvl="1" indent="-392087" algn="just">
              <a:lnSpc>
                <a:spcPts val="5448"/>
              </a:lnSpc>
              <a:buFont typeface="Arial"/>
              <a:buChar char="•"/>
            </a:pPr>
            <a:r>
              <a:rPr lang="en-US" sz="3632">
                <a:solidFill>
                  <a:srgbClr val="FFFFFF"/>
                </a:solidFill>
                <a:latin typeface="Open Sans"/>
              </a:rPr>
              <a:t>permainan rakyat, dan </a:t>
            </a:r>
          </a:p>
          <a:p>
            <a:pPr marL="784174" lvl="1" indent="-392087" algn="just">
              <a:lnSpc>
                <a:spcPts val="5448"/>
              </a:lnSpc>
              <a:buFont typeface="Arial"/>
              <a:buChar char="•"/>
            </a:pPr>
            <a:r>
              <a:rPr lang="en-US" sz="3632">
                <a:solidFill>
                  <a:srgbClr val="FFFFFF"/>
                </a:solidFill>
                <a:latin typeface="Open Sans"/>
              </a:rPr>
              <a:t>olahraga tradisional.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36DEE-80A9-1EE6-25F2-18C69E3F1E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6764000" cy="10172700"/>
          </a:xfrm>
          <a:prstGeom prst="rect">
            <a:avLst/>
          </a:prstGeom>
        </p:spPr>
      </p:pic>
    </p:spTree>
    <p:extLst>
      <p:ext uri="{BB962C8B-B14F-4D97-AF65-F5344CB8AC3E}">
        <p14:creationId xmlns:p14="http://schemas.microsoft.com/office/powerpoint/2010/main" val="31686179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1120</Words>
  <Application>Microsoft Office PowerPoint</Application>
  <PresentationFormat>Custom</PresentationFormat>
  <Paragraphs>55</Paragraphs>
  <Slides>13</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Arial</vt:lpstr>
      <vt:lpstr>Book Antiqua</vt:lpstr>
      <vt:lpstr>Open Sans</vt:lpstr>
      <vt:lpstr>Poppins Bold</vt:lpstr>
      <vt:lpstr>Calibri</vt:lpstr>
      <vt:lpstr>Rockwell</vt:lpstr>
      <vt:lpstr>Poppins Bold Italics</vt:lpstr>
      <vt:lpstr>Bookman Old Style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Islam and the State: The Transformation of Islamic Political Ideas and Practices in Indonesia (1994</dc:title>
  <dc:creator>m_awa</dc:creator>
  <cp:lastModifiedBy>m_awa</cp:lastModifiedBy>
  <cp:revision>10</cp:revision>
  <dcterms:created xsi:type="dcterms:W3CDTF">2006-08-16T00:00:00Z</dcterms:created>
  <dcterms:modified xsi:type="dcterms:W3CDTF">2023-01-10T02:37:07Z</dcterms:modified>
  <dc:identifier>DAFQZYkr2Hk</dc:identifier>
</cp:coreProperties>
</file>