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296" r:id="rId69"/>
    <p:sldId id="297" r:id="rId70"/>
    <p:sldId id="298" r:id="rId71"/>
    <p:sldId id="299" r:id="rId72"/>
    <p:sldId id="300" r:id="rId73"/>
    <p:sldId id="301" r:id="rId74"/>
    <p:sldId id="302" r:id="rId75"/>
    <p:sldId id="30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miter/>
          </a:ln>
        </p:spPr>
        <p:txBody>
          <a:bodyPr anchor="ctr"/>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miter/>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itchFamily="34" charset="0"/>
          <a:ea typeface="SimSun" pitchFamily="2" charset="-122"/>
        </a:defRPr>
      </a:lvl2pPr>
      <a:lvl3pPr algn="l" rtl="0" fontAlgn="base">
        <a:spcBef>
          <a:spcPct val="0"/>
        </a:spcBef>
        <a:spcAft>
          <a:spcPct val="0"/>
        </a:spcAft>
        <a:defRPr sz="3600">
          <a:solidFill>
            <a:schemeClr val="tx1"/>
          </a:solidFill>
          <a:latin typeface="Arial" pitchFamily="34" charset="0"/>
          <a:ea typeface="SimSun" pitchFamily="2" charset="-122"/>
        </a:defRPr>
      </a:lvl3pPr>
      <a:lvl4pPr algn="l" rtl="0" fontAlgn="base">
        <a:spcBef>
          <a:spcPct val="0"/>
        </a:spcBef>
        <a:spcAft>
          <a:spcPct val="0"/>
        </a:spcAft>
        <a:defRPr sz="3600">
          <a:solidFill>
            <a:schemeClr val="tx1"/>
          </a:solidFill>
          <a:latin typeface="Arial" pitchFamily="34" charset="0"/>
          <a:ea typeface="SimSun" pitchFamily="2" charset="-122"/>
        </a:defRPr>
      </a:lvl4pPr>
      <a:lvl5pPr algn="l" rtl="0" fontAlgn="base">
        <a:spcBef>
          <a:spcPct val="0"/>
        </a:spcBef>
        <a:spcAft>
          <a:spcPct val="0"/>
        </a:spcAft>
        <a:defRPr sz="3600">
          <a:solidFill>
            <a:schemeClr val="tx1"/>
          </a:solidFill>
          <a:latin typeface="Arial" pitchFamily="34" charset="0"/>
          <a:ea typeface="SimSun" pitchFamily="2" charset="-122"/>
        </a:defRPr>
      </a:lvl5pPr>
      <a:lvl6pPr marL="457200" algn="l" rtl="0" fontAlgn="base">
        <a:spcBef>
          <a:spcPct val="0"/>
        </a:spcBef>
        <a:spcAft>
          <a:spcPct val="0"/>
        </a:spcAft>
        <a:defRPr sz="3600">
          <a:solidFill>
            <a:schemeClr val="tx1"/>
          </a:solidFill>
          <a:latin typeface="Arial" pitchFamily="34" charset="0"/>
          <a:ea typeface="SimSun" pitchFamily="2" charset="-122"/>
        </a:defRPr>
      </a:lvl6pPr>
      <a:lvl7pPr marL="914400" algn="l" rtl="0" fontAlgn="base">
        <a:spcBef>
          <a:spcPct val="0"/>
        </a:spcBef>
        <a:spcAft>
          <a:spcPct val="0"/>
        </a:spcAft>
        <a:defRPr sz="3600">
          <a:solidFill>
            <a:schemeClr val="tx1"/>
          </a:solidFill>
          <a:latin typeface="Arial" pitchFamily="34" charset="0"/>
          <a:ea typeface="SimSun" pitchFamily="2" charset="-122"/>
        </a:defRPr>
      </a:lvl7pPr>
      <a:lvl8pPr marL="1371600" algn="l" rtl="0" fontAlgn="base">
        <a:spcBef>
          <a:spcPct val="0"/>
        </a:spcBef>
        <a:spcAft>
          <a:spcPct val="0"/>
        </a:spcAft>
        <a:defRPr sz="3600">
          <a:solidFill>
            <a:schemeClr val="tx1"/>
          </a:solidFill>
          <a:latin typeface="Arial" pitchFamily="34" charset="0"/>
          <a:ea typeface="SimSun" pitchFamily="2" charset="-122"/>
        </a:defRPr>
      </a:lvl8pPr>
      <a:lvl9pPr marL="1828800" algn="l" rtl="0" fontAlgn="base">
        <a:spcBef>
          <a:spcPct val="0"/>
        </a:spcBef>
        <a:spcAft>
          <a:spcPct val="0"/>
        </a:spcAft>
        <a:defRPr sz="3600">
          <a:solidFill>
            <a:schemeClr val="tx1"/>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90550" y="-212090"/>
            <a:ext cx="11322050" cy="2401570"/>
          </a:xfrm>
        </p:spPr>
        <p:txBody>
          <a:bodyPr>
            <a:scene3d>
              <a:camera prst="orthographicFront"/>
              <a:lightRig rig="threePt" dir="t"/>
            </a:scene3d>
          </a:bodyPr>
          <a:p>
            <a:pPr algn="ctr"/>
            <a:r>
              <a:rPr lang="en-US" sz="6000" b="1">
                <a:ln w="22225">
                  <a:solidFill>
                    <a:srgbClr val="FF0000"/>
                  </a:solidFill>
                  <a:prstDash val="solid"/>
                </a:ln>
                <a:solidFill>
                  <a:schemeClr val="accent2">
                    <a:lumMod val="40000"/>
                    <a:lumOff val="60000"/>
                  </a:schemeClr>
                </a:solidFill>
                <a:effectLst/>
                <a:latin typeface="Microsoft YaHei UI" charset="0"/>
                <a:ea typeface="Microsoft YaHei UI" charset="0"/>
              </a:rPr>
              <a:t>PEREKAT SEMEN </a:t>
            </a:r>
            <a:endParaRPr lang="en-US" sz="6000" b="1">
              <a:ln w="22225">
                <a:solidFill>
                  <a:srgbClr val="FF0000"/>
                </a:solidFill>
                <a:prstDash val="solid"/>
              </a:ln>
              <a:solidFill>
                <a:schemeClr val="accent2">
                  <a:lumMod val="40000"/>
                  <a:lumOff val="60000"/>
                </a:schemeClr>
              </a:solidFill>
              <a:effectLst/>
              <a:latin typeface="Microsoft YaHei UI" charset="0"/>
              <a:ea typeface="Microsoft YaHei UI" charset="0"/>
            </a:endParaRPr>
          </a:p>
        </p:txBody>
      </p:sp>
      <p:sp>
        <p:nvSpPr>
          <p:cNvPr id="3" name="Subtitle 2"/>
          <p:cNvSpPr>
            <a:spLocks noGrp="1"/>
          </p:cNvSpPr>
          <p:nvPr>
            <p:ph type="subTitle" idx="1"/>
          </p:nvPr>
        </p:nvSpPr>
        <p:spPr>
          <a:xfrm>
            <a:off x="831215" y="1573530"/>
            <a:ext cx="9654540" cy="984885"/>
          </a:xfrm>
        </p:spPr>
        <p:txBody>
          <a:bodyPr/>
          <a:p>
            <a:pPr algn="ctr"/>
            <a:r>
              <a:rPr lang="en-US"/>
              <a:t>DOSEN : IR. SRI ASIH HANDAYANI, M.P.</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4. Semen Padang</a:t>
            </a:r>
            <a:endParaRPr lang="en-US"/>
          </a:p>
        </p:txBody>
      </p:sp>
      <p:pic>
        <p:nvPicPr>
          <p:cNvPr id="4" name="Content Placeholder 3"/>
          <p:cNvPicPr>
            <a:picLocks noChangeAspect="1"/>
          </p:cNvPicPr>
          <p:nvPr>
            <p:ph idx="1"/>
          </p:nvPr>
        </p:nvPicPr>
        <p:blipFill>
          <a:blip r:embed="rId1"/>
          <a:stretch>
            <a:fillRect/>
          </a:stretch>
        </p:blipFill>
        <p:spPr>
          <a:xfrm>
            <a:off x="2827020" y="1174750"/>
            <a:ext cx="7382510" cy="5594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55320" y="1464945"/>
            <a:ext cx="10972800" cy="4953000"/>
          </a:xfrm>
        </p:spPr>
        <p:txBody>
          <a:bodyPr/>
          <a:p>
            <a:r>
              <a:rPr lang="en-US" sz="2800"/>
              <a:t>Inilah salah satu produsen semen tertua di indonesia yang sudah ada sejak tahun 1910. Perusahaan ini mampu menghasilakn semen dengan jumlah produksi jutaan ton pertahun yang tersebar di beberapa pabrik yang ada.Jenis semen yang dihasilkan adalah semen portland type I sampai IV.  </a:t>
            </a:r>
            <a:endParaRPr lang="en-US" sz="2800"/>
          </a:p>
          <a:p>
            <a:r>
              <a:rPr lang="en-US" sz="2800"/>
              <a:t>Ada pula produk berupa super masonry cement, Oil well cement, dan Portland composite cement. Bahkan ada pula produk semen berupa super “portland pollolan” yang memiliki keunikan tersendiri sebagai material untuk berbagai konstruksi.</a:t>
            </a:r>
            <a:endParaRPr 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5. Semen Tonasa</a:t>
            </a:r>
            <a:endParaRPr lang="en-US"/>
          </a:p>
        </p:txBody>
      </p:sp>
      <p:pic>
        <p:nvPicPr>
          <p:cNvPr id="4" name="Content Placeholder 3"/>
          <p:cNvPicPr>
            <a:picLocks noChangeAspect="1"/>
          </p:cNvPicPr>
          <p:nvPr>
            <p:ph idx="1"/>
          </p:nvPr>
        </p:nvPicPr>
        <p:blipFill>
          <a:blip r:embed="rId1"/>
          <a:stretch>
            <a:fillRect/>
          </a:stretch>
        </p:blipFill>
        <p:spPr>
          <a:xfrm>
            <a:off x="2322830" y="1144270"/>
            <a:ext cx="7345680" cy="5565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24840" y="1511300"/>
            <a:ext cx="10972800" cy="4953000"/>
          </a:xfrm>
        </p:spPr>
        <p:txBody>
          <a:bodyPr/>
          <a:p>
            <a:r>
              <a:rPr lang="en-US" sz="2800"/>
              <a:t>Di kawasan Indonesia timur, perusahaan semen ini termasuk perusahaan semen terbesar. Pabrik semen menempati lahan di Kabupaten Pangkep. Produksinya bukan hanya memenuhi kebutuhan semen di Indonesia akan tetapi juga di beberapa negara khususnya di Asia Tenggara.  </a:t>
            </a:r>
            <a:endParaRPr lang="en-US" sz="2800"/>
          </a:p>
          <a:p>
            <a:r>
              <a:rPr lang="en-US" sz="2800"/>
              <a:t>Untuk memproduksi jutaan ton semen tiap tahunnya, maka perusahaan ini memiliki beberapa pabrik, meliputi Pabrik Tonasa II, III, IV, dan V. Perusahaan yang sudah ada sejak tahun 1969 dan menjadi salah dari dari 5 perusahaan semen Indonesia yang unggul.</a:t>
            </a: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6. Semen Bosowa</a:t>
            </a:r>
            <a:endParaRPr lang="en-US"/>
          </a:p>
        </p:txBody>
      </p:sp>
      <p:pic>
        <p:nvPicPr>
          <p:cNvPr id="4" name="Content Placeholder 3"/>
          <p:cNvPicPr>
            <a:picLocks noChangeAspect="1"/>
          </p:cNvPicPr>
          <p:nvPr>
            <p:ph idx="1"/>
          </p:nvPr>
        </p:nvPicPr>
        <p:blipFill>
          <a:blip r:embed="rId1"/>
          <a:stretch>
            <a:fillRect/>
          </a:stretch>
        </p:blipFill>
        <p:spPr>
          <a:xfrm>
            <a:off x="106045" y="1328420"/>
            <a:ext cx="11965305" cy="53193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Pabrik yang terletak di Kabupaten Maros, Sulawesi Selatan, ini merupakan pabrik utama Bosowa Semen. Pabrik ini merupakan pabrik semen terintegrasi dan berada di lokasi tempat penambangan batu kapur yang merupakan bahan baku utama pembuatan semen sehingga memudahkan pengambilan bahan baku. Pabrik Maros juga memproduksi clinker sendiri dengan kapasitas 4 juta ton per tahun dan semen dengan kapasitas produksi 4.2 juta ton per tahun.</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1174750"/>
            <a:ext cx="11461750" cy="5617210"/>
          </a:xfrm>
        </p:spPr>
        <p:txBody>
          <a:bodyPr/>
          <a:p>
            <a:r>
              <a:rPr lang="en-US" sz="2800">
                <a:sym typeface="+mn-ea"/>
              </a:rPr>
              <a:t>Untuk menjaga agar dapat memenuhi permintaan yang tinggi akan semen selama puluhan tahun ke depan, Grup Bosowa Semen telah melaksanakan aktivitas usaha secara terpadu. Bosowa Semen melakukan penambangan bahan baku, produksi semen, hingga penyediaan logistik, jaringan distribusi, serta ready mix untuk memenuhi kebutuhan pasar di seluruh Indonesia.</a:t>
            </a:r>
            <a:endParaRPr lang="en-US" sz="2800"/>
          </a:p>
          <a:p>
            <a:r>
              <a:rPr lang="en-US" sz="2800">
                <a:sym typeface="+mn-ea"/>
              </a:rPr>
              <a:t>Saat ini, produksi dan pemasaran semen adalah bisnis utama Bosowa. Dengan kapasitas produksi semen yang mencapai 7.2 juta ton per tahun, Grup Bosowa Semen merupakan grup semen terbesar keempat di Indonesia dan satu-satunya perusahaan semen swasta nasional di Indonesia. Grup Bosowa Semen terpusat di Indonesia Timur, kawasan yang mengalami pertumbuhan paling cepat di Indonesia.</a:t>
            </a:r>
            <a:endParaRPr lang="en-US" sz="2800"/>
          </a:p>
          <a:p>
            <a:endParaRPr 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PENGERTIAN SEMEN</a:t>
            </a:r>
            <a:endParaRPr lang="en-US"/>
          </a:p>
        </p:txBody>
      </p:sp>
      <p:sp>
        <p:nvSpPr>
          <p:cNvPr id="3" name="Content Placeholder 2"/>
          <p:cNvSpPr>
            <a:spLocks noGrp="1"/>
          </p:cNvSpPr>
          <p:nvPr>
            <p:ph idx="1"/>
          </p:nvPr>
        </p:nvSpPr>
        <p:spPr/>
        <p:txBody>
          <a:bodyPr/>
          <a:p>
            <a:r>
              <a:rPr lang="en-US"/>
              <a:t>Semen adalah zat yang digunakan untuk merekatkan batu, bata, batako, maupun bahan bangunan lainnya. Sedangkan kata semen sendiri berasal dari caementum (bahasa Latin), yang artinya "memotong menjadi bagian-bagian kecil tak beraturan". Meski sempat populer pada zamannya,  semen made in Napoli ini tak berumur panjang. Menyusul runtuhnya Kerajaan Romawi, sekitar abad pertengahan (tahun 1100-1500 M) resep ramuan pozzuolana sempat menghilang dari peredaran.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PENGERTIAN SEMEN</a:t>
            </a:r>
            <a:endParaRPr lang="en-US"/>
          </a:p>
        </p:txBody>
      </p:sp>
      <p:sp>
        <p:nvSpPr>
          <p:cNvPr id="3" name="Content Placeholder 2"/>
          <p:cNvSpPr>
            <a:spLocks noGrp="1"/>
          </p:cNvSpPr>
          <p:nvPr>
            <p:ph idx="1"/>
          </p:nvPr>
        </p:nvSpPr>
        <p:spPr/>
        <p:txBody>
          <a:bodyPr/>
          <a:p>
            <a:r>
              <a:rPr lang="en-US"/>
              <a:t>Semen adalah zat yang digunakan untuk merekatkan batu, bata, batako, maupun bahan bangunan lainnya. Sedangkan kata semen sendiri berasal dari caementum (bahasa Latin), yang artinya "memotong menjadi bagian-bagian kecil tak beraturan". Meski sempat populer pada zamannya,  semen made in Napoli ini tak berumur panjang. Menyusul runtuhnya Kerajaan Romawi, sekitar abad pertengahan (tahun 1100-1500 M) resep ramuan pozzuolana sempat menghilang dari peredaran.</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SEJARAH SEMEN</a:t>
            </a:r>
            <a:endParaRPr lang="en-US"/>
          </a:p>
        </p:txBody>
      </p:sp>
      <p:sp>
        <p:nvSpPr>
          <p:cNvPr id="3" name="Content Placeholder 2"/>
          <p:cNvSpPr>
            <a:spLocks noGrp="1"/>
          </p:cNvSpPr>
          <p:nvPr>
            <p:ph idx="1"/>
          </p:nvPr>
        </p:nvSpPr>
        <p:spPr/>
        <p:txBody>
          <a:bodyPr/>
          <a:p>
            <a:r>
              <a:rPr lang="en-US"/>
              <a:t>Dalam perkembangan peradaban manusia khususnya dalam hal bangunan, tentu kerap mendengar cerita tentang kemampuan nenek moyang merekatkan batu-batu raksasa hanya dengan mengandalkan zat putih telur, ketan atau lainnya. Alhasil, berdirilah bangunan fenomenal, seperti Candi Borobudur atau Candi Prambanan di Indonesia ataupun jembatan di Cina yang menurut legenda menggunakan ketan sebagai perekat. Ataupun menggunakan aspal alam sebagaimana peradaban di Mahenjo Daro dan Harappa di India ataupun bangunan kuno yang dijumpai di Pulau Buton.</a:t>
            </a:r>
            <a:endParaRPr lang="en-US"/>
          </a:p>
          <a:p>
            <a:endParaRPr lang="en-US"/>
          </a:p>
          <a:p>
            <a:r>
              <a:rPr lang="en-US"/>
              <a:t>Benar atau tidak, cerita, legenda tadi menunjukkan dikenalnya fungsi semen sejak zaman dahulu. Sebelum mencapai bentuk seperti sekarang, perekat dan penguat bangunan ini awalnya merupakan hasil percampuran batu kapur dan abu vulkanis. Pertama kali ditemukan pada zaman Kerajaan Romawi, tepatnya di Pozzuoli, dekat teluk Napoli, Italia. Bubuk itu lantas dinamai pozzuolana.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PENGERTIAN SEMEN</a:t>
            </a:r>
            <a:endParaRPr lang="en-US"/>
          </a:p>
        </p:txBody>
      </p:sp>
      <p:sp>
        <p:nvSpPr>
          <p:cNvPr id="3" name="Content Placeholder 2"/>
          <p:cNvSpPr>
            <a:spLocks noGrp="1"/>
          </p:cNvSpPr>
          <p:nvPr>
            <p:ph idx="1"/>
          </p:nvPr>
        </p:nvSpPr>
        <p:spPr/>
        <p:txBody>
          <a:bodyPr/>
          <a:p>
            <a:r>
              <a:rPr lang="en-US"/>
              <a:t>Semen adalah zat yang digunakan untuk merekatkan batu, bata, batako, maupun bahan bangunan lainnya. Sedangkan kata semen sendiri berasal dari caementum (bahasa Latin), yang artinya "memotong menjadi bagian-bagian kecil tak beraturan". Meski sempat populer pada zamannya,  semen made in Napoli ini tak berumur panjang. Menyusul runtuhnya Kerajaan Romawi, sekitar abad pertengahan (tahun 1100-1500 M) resep ramuan pozzuolana sempat menghilang dari peredaran.</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Benar atau tidak, cerita, legenda tadi menunjukkan dikenalnya fungsi semen sejak zaman dahulu. Sebelum mencapai bentuk seperti sekarang, perekat dan penguat bangunan ini awalnya merupakan hasil percampuran batu kapur dan abu vulkanis. Pertama kali ditemukan pada zaman Kerajaan Romawi, tepatnya di Pozzuoli, dekat teluk Napoli, Italia. Bubuk itu lantas dinamai pozzuolana.</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Baru pada abad ke-18 (ada juga sumber yang menyebut sekitar tahun 1700-an M), John Smeaton - insinyur asal Inggris - menemukan kembali ramuan kuno berkhasiat luar biasa ini. Dia membuat adonan dengan memanfaatkan campuran batu kapur dan tanah liat saat membangun menara suar Eddystone di lepas pantai Cornwall, Inggris.</a:t>
            </a:r>
            <a:endParaRPr lang="en-US"/>
          </a:p>
          <a:p>
            <a:endParaRPr lang="en-US"/>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ym typeface="+mn-ea"/>
              </a:rPr>
              <a:t>Ironisnya, bukan Smeaton yang akhirnya mematenkan proses pembuatan cikal bakal semen ini. Adalah Joseph Aspdin, juga insinyur berkebangsaan Inggris, pada 1824 mengurus hak paten ramuan yang kemudian dia sebut semen portland. Dinamai begitu karena warna hasil akhir olahannya mirip tanah liat Pulau Portland, Inggris. Hasil rekayasa Aspdin inilah yang sekarang banyak dipajang di toko-toko bangunan.</a:t>
            </a:r>
            <a:endParaRPr lang="en-US"/>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Sebenarnya, adonan Aspdin tak beda jauh dengan Smeaton. Dia tetap mengandalkan dua bahan utama, batu kapur (kaya akan kalsium karbonat) dan tanah lempung yang banyak mengandung silika (sejenis mineral berbentuk pasir), aluminium oksida (alumina) serta oksida besi. Bahan-bahan itu kemudian dihaluskan dan dipanaskan pada suhu tinggi sampai terbentuk campuran baru.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Selama proses pemanasan, terbentuklah campuran padat yang mengandung zat besi. Nah, agar tak mengeras seperti batu, ramuan diberi bubuk gips dan dihaluskan hingga berbentuk partikel-partikel kecil mirip bedak.</a:t>
            </a:r>
            <a:endParaRPr 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Lazimnya, untuk mencapai kekuatan tertentu, semen portland berkolaborasi dengan bahan lain. Jika bertemu air (minus bahan-bahan lain), misalnya, memunculkan reaksi kimia yang sanggup mengubah ramuan jadi sekeras batu. Jika ditambah pasir, terciptalah perekat tembok nan kokoh. Namun untuk membuat pondasi bangunan, campuran tadi biasanya masih ditambah dengan bongkahan batu atau kerikil, biasa disebut concrete atau beton.</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Beton bisa disebut sebagai mahakarya semen yang tiada duanya di dunia. Nama asingnya, concrete - dicomot dari gabungan prefiks bahasa Latin com, yang artinya bersama-sama, dan crescere (tumbuh). Maksudnya kira-kira, kekuatan yang tumbuh karena adanya campuran zat tertentu. Dewasa ini, nyaris tak ada gedung pencakar langit berdiri tanpa bantuan beton.</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Meski bahan bakunya sama, "dosis" semen sebenarnya bisa disesuaikan dengan beragam kebutuhan. Misalnya, jika kadar aluminanya diperbanyak, kolaborasi dengan bahan bangunan lainnya bisa menghasilkan bahan tahan api. Ini karena sifat alumina yang tahan terhadap suhu tinggi. Ada juga semen yang cocok buat mengecor karena campurannya bisa mengisi pori-pori bagian yang hendak diperkuat.</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Kandungan kimia semen:</a:t>
            </a:r>
            <a:endParaRPr lang="en-US"/>
          </a:p>
          <a:p>
            <a:pPr marL="0" indent="0">
              <a:buNone/>
            </a:pPr>
            <a:endParaRPr lang="en-US"/>
          </a:p>
          <a:p>
            <a:r>
              <a:rPr lang="en-US"/>
              <a:t>Trikalsium silikat</a:t>
            </a:r>
            <a:endParaRPr lang="en-US"/>
          </a:p>
          <a:p>
            <a:r>
              <a:rPr lang="en-US"/>
              <a:t>Dikalsium silikat</a:t>
            </a:r>
            <a:endParaRPr lang="en-US"/>
          </a:p>
          <a:p>
            <a:r>
              <a:rPr lang="en-US"/>
              <a:t>Trikalsium aluminat</a:t>
            </a:r>
            <a:endParaRPr lang="en-US"/>
          </a:p>
          <a:p>
            <a:r>
              <a:rPr lang="en-US"/>
              <a:t>Tetrakalsium aluminoferit</a:t>
            </a:r>
            <a:endParaRPr lang="en-US"/>
          </a:p>
          <a:p>
            <a:r>
              <a:rPr lang="en-US"/>
              <a:t>Gipsum</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Proses Produksi Semen</a:t>
            </a:r>
            <a:endParaRPr lang="en-US"/>
          </a:p>
        </p:txBody>
      </p:sp>
      <p:sp>
        <p:nvSpPr>
          <p:cNvPr id="3" name="Content Placeholder 2"/>
          <p:cNvSpPr>
            <a:spLocks noGrp="1"/>
          </p:cNvSpPr>
          <p:nvPr>
            <p:ph idx="1"/>
          </p:nvPr>
        </p:nvSpPr>
        <p:spPr/>
        <p:txBody>
          <a:bodyPr/>
          <a:p>
            <a:r>
              <a:rPr lang="en-US"/>
              <a:t>1. Penggalian/Quarrying:Terdapat dua jenis material yang penting bagi produksi semen: yang pertama adalah yang kaya akan kapur atau material yang mengandung kapur (calcareous materials) seperti batu gamping, kapur, dll., dan yang kedua adalah yang kaya akan silika atau material mengandung tanah liat (argillaceous materials) seperti tanah liat. Batu gamping dan tanah liat dikeruk atau diledakkan dari penggalian dan kemudian diangkut ke alat penghancur.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Perusahaan Semen Indonesia </a:t>
            </a:r>
            <a:endParaRPr lang="en-US" b="1"/>
          </a:p>
        </p:txBody>
      </p:sp>
      <p:sp>
        <p:nvSpPr>
          <p:cNvPr id="3" name="Content Placeholder 2"/>
          <p:cNvSpPr>
            <a:spLocks noGrp="1"/>
          </p:cNvSpPr>
          <p:nvPr>
            <p:ph sz="half" idx="1"/>
          </p:nvPr>
        </p:nvSpPr>
        <p:spPr/>
        <p:txBody>
          <a:bodyPr/>
          <a:p>
            <a:r>
              <a:rPr lang="en-US"/>
              <a:t>1. Semen Indonesia (Persero) Tbk</a:t>
            </a:r>
            <a:endParaRPr lang="en-US"/>
          </a:p>
          <a:p>
            <a:pPr marL="0" indent="0">
              <a:buNone/>
            </a:pPr>
            <a:endParaRPr lang="en-US"/>
          </a:p>
        </p:txBody>
      </p:sp>
      <p:pic>
        <p:nvPicPr>
          <p:cNvPr id="4" name="Content Placeholder 3"/>
          <p:cNvPicPr>
            <a:picLocks noChangeAspect="1"/>
          </p:cNvPicPr>
          <p:nvPr>
            <p:ph sz="half" idx="2"/>
          </p:nvPr>
        </p:nvPicPr>
        <p:blipFill>
          <a:blip r:embed="rId1"/>
          <a:stretch>
            <a:fillRect/>
          </a:stretch>
        </p:blipFill>
        <p:spPr>
          <a:xfrm>
            <a:off x="1111885" y="2252980"/>
            <a:ext cx="6744335" cy="43459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2. Penghancuran: Penghancur bertanggung jawab terhadap pengecilan ukuran primer bagi material yang digali.</a:t>
            </a:r>
            <a:endParaRPr lang="en-US"/>
          </a:p>
          <a:p>
            <a:r>
              <a:rPr lang="en-US"/>
              <a:t>3. Pencampuran Awal: Material yang dihancurkan melewati alat analisis on-line untuk menentukan komposisi tumpukan bahan.</a:t>
            </a:r>
            <a:endParaRPr lang="en-US"/>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ym typeface="+mn-ea"/>
              </a:rPr>
              <a:t>4. Penghalusan dan Pencampuran Bahan Baku: Sebuah belt conveyor mengangkut tumpukan yang sudah dicampur pada tahap awal ke penampung, dimana perbandingan berat umpan disesuaikan dengan jenis klinker yang diproduksi. Material kemudian digiling sampai kehalusan yang diinginkan.</a:t>
            </a:r>
            <a:endParaRPr lang="en-US"/>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791210" y="729615"/>
            <a:ext cx="11555730" cy="5800090"/>
          </a:xfrm>
        </p:spPr>
        <p:txBody>
          <a:bodyPr/>
          <a:p>
            <a:r>
              <a:rPr lang="en-US"/>
              <a:t>5. Pembakaran dan Pendinginan Klinker: Campuran bahan baku yang sudah tercampur rata diumpankan ke pre-heater, yang merupakan alat penukar panas yang terdiri dari serangkaian siklon ketika terjadi perpindahan panas antara umpan campuran bahan baku dengan gas panas dari kiln yang berlawanan arah. Kalsinasi parsial terjadi pada pre‐heater ini dan berlanjut dalam kiln, ketika bahan baku berubah menjadi agak cair dengan sifat seperti semen. Pada kiln yang bersuhu 1350-1400 °C, bahan berubah menjadi bongkahan padat berukuran kecil yang dikenal dengan sebutan klinker, kemudian dialirkan ke pendingin klinker, tempat udara pendingin akan menurunkan suhu klinker hingga mencapai 100 °C.</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721360" y="938530"/>
            <a:ext cx="10972800" cy="4953000"/>
          </a:xfrm>
        </p:spPr>
        <p:txBody>
          <a:bodyPr/>
          <a:p>
            <a:r>
              <a:rPr lang="en-US"/>
              <a:t>6. Penghalusan Akhir: Dari silo klinker, klinker dipindahkan ke penampung klinker dengan dilewatkan timbangan pengumpan, yang akan mengatur perbandingan aliran bahan terhadap bahan-bahan aditif. Pada tahap ini, ditambahkan gipsum ke klinker dan diumpankan ke mesin penggiling akhir. Campuran klinker dan gipsum untuk semen jenis 1 dan campuran klinker, gipsum dan posolan untuk semen jenis P dihancurkan dalam sistem tertutup dalam penggiling akhir untuk mendapatkan kehalusan yang dikehendaki. Semen kemudian dialirkan dengan pipa menuju silo semen.</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JENIS SEMEN</a:t>
            </a:r>
            <a:endParaRPr lang="en-US"/>
          </a:p>
        </p:txBody>
      </p:sp>
      <p:sp>
        <p:nvSpPr>
          <p:cNvPr id="3" name="Content Placeholder 2"/>
          <p:cNvSpPr>
            <a:spLocks noGrp="1"/>
          </p:cNvSpPr>
          <p:nvPr>
            <p:ph idx="1"/>
          </p:nvPr>
        </p:nvSpPr>
        <p:spPr/>
        <p:txBody>
          <a:bodyPr/>
          <a:p>
            <a:pPr marL="0" indent="0">
              <a:buNone/>
            </a:pPr>
            <a:endParaRPr lang="en-US"/>
          </a:p>
          <a:p>
            <a:r>
              <a:rPr lang="en-US"/>
              <a:t>SNI 15-0129-2004	Semen portland putih</a:t>
            </a:r>
            <a:endParaRPr lang="en-US"/>
          </a:p>
          <a:p>
            <a:r>
              <a:rPr lang="en-US"/>
              <a:t>SNI 15-0302-2004	Semen portland pozolan / Portland Pozzolan Cement (PPC)</a:t>
            </a:r>
            <a:endParaRPr lang="en-US"/>
          </a:p>
          <a:p>
            <a:r>
              <a:rPr lang="en-US"/>
              <a:t>SNI 15-2049-2004	Semen portland / Ordinary Portland Cement (OPC)</a:t>
            </a:r>
            <a:endParaRPr lang="en-US"/>
          </a:p>
          <a:p>
            <a:r>
              <a:rPr lang="en-US"/>
              <a:t>SNI 15-3500-2004	Semen portland campur</a:t>
            </a:r>
            <a:endParaRPr lang="en-US"/>
          </a:p>
          <a:p>
            <a:r>
              <a:rPr lang="en-US"/>
              <a:t>SNI 15-3758-2004	Semen masonry</a:t>
            </a:r>
            <a:endParaRPr lang="en-US"/>
          </a:p>
          <a:p>
            <a:r>
              <a:rPr lang="en-US"/>
              <a:t>SNI 15-7064-2004	Semen portland komposit</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PROSES PEMBUATAN SEMEN</a:t>
            </a:r>
            <a:endParaRPr lang="en-US" b="1"/>
          </a:p>
        </p:txBody>
      </p:sp>
      <p:sp>
        <p:nvSpPr>
          <p:cNvPr id="3" name="Content Placeholder 2"/>
          <p:cNvSpPr>
            <a:spLocks noGrp="1"/>
          </p:cNvSpPr>
          <p:nvPr>
            <p:ph idx="1"/>
          </p:nvPr>
        </p:nvSpPr>
        <p:spPr>
          <a:xfrm>
            <a:off x="610235" y="1174750"/>
            <a:ext cx="11141075" cy="5487670"/>
          </a:xfrm>
        </p:spPr>
        <p:txBody>
          <a:bodyPr/>
          <a:p>
            <a:r>
              <a:rPr lang="id-ID" dirty="0">
                <a:sym typeface="+mn-ea"/>
              </a:rPr>
              <a:t>Penggalian/Quarrying:Terdapat dua jenis material yang penting bagi produksi semen: </a:t>
            </a:r>
            <a:r>
              <a:rPr lang="en-US" dirty="0">
                <a:sym typeface="+mn-ea"/>
              </a:rPr>
              <a:t>bahan </a:t>
            </a:r>
            <a:r>
              <a:rPr lang="id-ID" dirty="0">
                <a:sym typeface="+mn-ea"/>
              </a:rPr>
              <a:t>yang kaya akan kapur atau material yang mengandung kapur (calcareous materials) seperti batu gamping, kapur, dan </a:t>
            </a:r>
            <a:r>
              <a:rPr lang="en-US" dirty="0">
                <a:sym typeface="+mn-ea"/>
              </a:rPr>
              <a:t>bahan </a:t>
            </a:r>
            <a:r>
              <a:rPr lang="id-ID" dirty="0">
                <a:sym typeface="+mn-ea"/>
              </a:rPr>
              <a:t>yang kaya akan silika atau material mengandung tanah liat (argillaceous materials) seperti tanah liat. Batu gamping dan tanah liat dikeruk atau diledakkan dari penggalian dan kemudian diangkut ke alat penghancur.</a:t>
            </a:r>
            <a:endParaRPr lang="id-ID" dirty="0"/>
          </a:p>
          <a:p>
            <a:r>
              <a:rPr lang="id-ID" dirty="0">
                <a:sym typeface="+mn-ea"/>
              </a:rPr>
              <a:t>Penghancuran: Penghancur bertanggung jawab terhadap pengecilan ukuran primer bagi material yang digali.</a:t>
            </a:r>
            <a:endParaRPr lang="id-ID" dirty="0"/>
          </a:p>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id-ID" dirty="0">
                <a:sym typeface="+mn-ea"/>
              </a:rPr>
              <a:t>Pencampuran Awal: Material yang dihancurkan melewati alat analisis on-line untuk menentukan komposisi tumpukan bahan.</a:t>
            </a:r>
            <a:endParaRPr lang="id-ID" dirty="0"/>
          </a:p>
          <a:p>
            <a:r>
              <a:rPr lang="id-ID" dirty="0">
                <a:sym typeface="+mn-ea"/>
              </a:rPr>
              <a:t>Penghalusan dan Pencampuran Bahan Baku: Sebuah belt conveyor mengangkut tumpukan yang sudah dicampur pada tahap awal ke penampung, dimana perbandingan berat umpan disesuaikan dengan jenis klinker yang diproduksi. Material kemudian digiling sampai kehalusan yang diinginkan.</a:t>
            </a:r>
            <a:endParaRPr lang="id-ID" dirty="0"/>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10235" y="1175385"/>
            <a:ext cx="11141075" cy="5258435"/>
          </a:xfrm>
        </p:spPr>
        <p:txBody>
          <a:bodyPr/>
          <a:p>
            <a:r>
              <a:rPr lang="id-ID" sz="2800" dirty="0">
                <a:sym typeface="+mn-ea"/>
              </a:rPr>
              <a:t>Pembakaran dan Pendinginan Klinker: Campuran bahan baku yang sudah tercampur rata diumpankan ke pre-heater, yang merupakan alat penukar panas yang terdiri dari serangkaian siklon ketika terjadi perpindahan panas antara umpan campuran bahan baku dengan gas panas dari kiln yang berlawanan arah. Kalsinasi parsial terjadi pada pre‐heater ini dan berlanjut dalam kiln, ketika bahan baku berubah menjadi agak cair dengan sifat seperti semen. Pada kiln yang bersuhu 1350-1400 °C, bahan berubah menjadi bongkahan padat berukuran kecil yang dikenal dengan sebutan klinker, kemudian dialirkan ke pendingin klinker, tempat udara pendingin akan menurunkan suhu klinker hingga mencapai 100 °C.</a:t>
            </a:r>
            <a:endParaRPr lang="id-ID" sz="2800" dirty="0"/>
          </a:p>
          <a:p>
            <a:endParaRPr 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id-ID" dirty="0">
                <a:sym typeface="+mn-ea"/>
              </a:rPr>
              <a:t>Penghalusan Akhir: Dari silo klinker, klinker dipindahkan ke penampung klinker, ditambahkan gipsum ke klinker dan di</a:t>
            </a:r>
            <a:r>
              <a:rPr lang="en-US" dirty="0">
                <a:sym typeface="+mn-ea"/>
              </a:rPr>
              <a:t>masukan</a:t>
            </a:r>
            <a:r>
              <a:rPr lang="id-ID" dirty="0">
                <a:sym typeface="+mn-ea"/>
              </a:rPr>
              <a:t> ke mesin penggiling akhir. Campuran klinker dan gipsum dihancurkan dalam sistem tertutup dalam penggilin</a:t>
            </a:r>
            <a:endParaRPr lang="en-US"/>
          </a:p>
          <a:p>
            <a:endParaRPr lang="en-US"/>
          </a:p>
          <a:p>
            <a:endParaRPr lang="en-US"/>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a:p>
            <a:r>
              <a:rPr lang="en-US"/>
              <a:t>Saat ini, perusahaan semen ini termasuk yang terbesar di Indonesia. Kapasitas produk dari tahun ke tahun ditingkatkan untuk memenuhi permintaan konsumen hingga jutaan ton. Perusahaan semen ini telah berdiri sejak tahun 1957 lalu.</a:t>
            </a:r>
            <a:endParaRPr lang="en-US"/>
          </a:p>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78485" y="666750"/>
            <a:ext cx="11117580" cy="5710555"/>
          </a:xfrm>
        </p:spPr>
        <p:txBody>
          <a:bodyPr>
            <a:normAutofit/>
          </a:bodyPr>
          <a:p>
            <a:pPr algn="l"/>
            <a:r>
              <a:rPr lang="en-US" sz="2800">
                <a:solidFill>
                  <a:schemeClr val="tx2"/>
                </a:solidFill>
                <a:latin typeface="Arial Black" charset="0"/>
              </a:rPr>
              <a:t>Sesuai dengan kebutuhan pemakai, maka para pengusaha industri semen berusaha untuk memenuhinya dengan berbagai penelitian, sehingga ditemukan berbagai jenis semen yaitu:</a:t>
            </a:r>
            <a:br>
              <a:rPr lang="en-US" sz="2800">
                <a:solidFill>
                  <a:schemeClr val="tx2"/>
                </a:solidFill>
                <a:latin typeface="Arial Black" charset="0"/>
              </a:rPr>
            </a:br>
            <a:r>
              <a:rPr lang="en-US" sz="2800">
                <a:solidFill>
                  <a:schemeClr val="tx2"/>
                </a:solidFill>
                <a:latin typeface="Arial Black" charset="0"/>
              </a:rPr>
              <a:t>1. Semen Portland </a:t>
            </a:r>
            <a:br>
              <a:rPr lang="en-US" sz="2800">
                <a:solidFill>
                  <a:schemeClr val="tx2"/>
                </a:solidFill>
                <a:latin typeface="Arial Black" charset="0"/>
              </a:rPr>
            </a:br>
            <a:r>
              <a:rPr lang="en-US" sz="2800">
                <a:solidFill>
                  <a:schemeClr val="tx2"/>
                </a:solidFill>
                <a:latin typeface="Arial Black" charset="0"/>
              </a:rPr>
              <a:t>2. Water proofed cement </a:t>
            </a:r>
            <a:br>
              <a:rPr lang="en-US" sz="2800">
                <a:solidFill>
                  <a:schemeClr val="tx2"/>
                </a:solidFill>
                <a:latin typeface="Arial Black" charset="0"/>
              </a:rPr>
            </a:br>
            <a:r>
              <a:rPr lang="en-US" sz="2800">
                <a:solidFill>
                  <a:schemeClr val="tx2"/>
                </a:solidFill>
                <a:latin typeface="Arial Black" charset="0"/>
              </a:rPr>
              <a:t>3. Semen Putih </a:t>
            </a:r>
            <a:br>
              <a:rPr lang="en-US" sz="2800">
                <a:solidFill>
                  <a:schemeClr val="tx2"/>
                </a:solidFill>
                <a:latin typeface="Arial Black" charset="0"/>
              </a:rPr>
            </a:br>
            <a:r>
              <a:rPr lang="en-US" sz="2800">
                <a:solidFill>
                  <a:schemeClr val="tx2"/>
                </a:solidFill>
                <a:latin typeface="Arial Black" charset="0"/>
              </a:rPr>
              <a:t>4. High Alumina Cement </a:t>
            </a:r>
            <a:br>
              <a:rPr lang="en-US" sz="2800">
                <a:solidFill>
                  <a:schemeClr val="tx2"/>
                </a:solidFill>
                <a:latin typeface="Arial Black" charset="0"/>
              </a:rPr>
            </a:br>
            <a:r>
              <a:rPr lang="en-US" sz="2800">
                <a:solidFill>
                  <a:schemeClr val="tx2"/>
                </a:solidFill>
                <a:latin typeface="Arial Black" charset="0"/>
              </a:rPr>
              <a:t>5. Semen Anti Bakteri </a:t>
            </a:r>
            <a:br>
              <a:rPr lang="en-US" sz="2800">
                <a:solidFill>
                  <a:schemeClr val="tx2"/>
                </a:solidFill>
                <a:latin typeface="Arial Black" charset="0"/>
              </a:rPr>
            </a:br>
            <a:r>
              <a:rPr lang="en-US" sz="2800">
                <a:solidFill>
                  <a:schemeClr val="tx2"/>
                </a:solidFill>
                <a:latin typeface="Arial Black" charset="0"/>
              </a:rPr>
              <a:t>6. Oil Well Cement (OWC) </a:t>
            </a:r>
            <a:br>
              <a:rPr lang="en-US" sz="2800">
                <a:solidFill>
                  <a:schemeClr val="tx2"/>
                </a:solidFill>
                <a:latin typeface="Arial Black" charset="0"/>
              </a:rPr>
            </a:br>
            <a:r>
              <a:rPr lang="en-US" sz="2800">
                <a:solidFill>
                  <a:schemeClr val="tx2"/>
                </a:solidFill>
                <a:latin typeface="Arial Black" charset="0"/>
              </a:rPr>
              <a:t>7. Semen Campur SEMENT PORTLAND (OPC) </a:t>
            </a:r>
            <a:endParaRPr lang="en-US" sz="2800">
              <a:solidFill>
                <a:schemeClr val="tx2"/>
              </a:solidFill>
              <a:latin typeface="Arial Black" charset="0"/>
            </a:endParaRPr>
          </a:p>
        </p:txBody>
      </p:sp>
      <p:sp>
        <p:nvSpPr>
          <p:cNvPr id="3" name="Subtitle 2"/>
          <p:cNvSpPr>
            <a:spLocks noGrp="1"/>
          </p:cNvSpPr>
          <p:nvPr>
            <p:ph type="subTitle" idx="1"/>
          </p:nvPr>
        </p:nvSpPr>
        <p:spPr>
          <a:xfrm>
            <a:off x="612563" y="196215"/>
            <a:ext cx="10949517" cy="981075"/>
          </a:xfrm>
        </p:spPr>
        <p:txBody>
          <a:bodyPr/>
          <a:p>
            <a:pPr algn="ctr"/>
            <a:r>
              <a:rPr lang="en-US" sz="3600">
                <a:solidFill>
                  <a:srgbClr val="FFFF00"/>
                </a:solidFill>
                <a:latin typeface="Arial Black" charset="0"/>
              </a:rPr>
              <a:t>JENIS JENIS SEMEN</a:t>
            </a:r>
            <a:endParaRPr lang="en-US" sz="3600">
              <a:solidFill>
                <a:srgbClr val="FFFF00"/>
              </a:solidFill>
              <a:latin typeface="Arial Black"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5590"/>
            <a:ext cx="11568430" cy="180975"/>
          </a:xfrm>
        </p:spPr>
        <p:txBody>
          <a:bodyPr/>
          <a:p>
            <a:endParaRPr lang="en-US"/>
          </a:p>
        </p:txBody>
      </p:sp>
      <p:pic>
        <p:nvPicPr>
          <p:cNvPr id="4" name="Content Placeholder 3"/>
          <p:cNvPicPr>
            <a:picLocks noChangeAspect="1"/>
          </p:cNvPicPr>
          <p:nvPr>
            <p:ph idx="1"/>
          </p:nvPr>
        </p:nvPicPr>
        <p:blipFill>
          <a:blip r:embed="rId1"/>
          <a:stretch>
            <a:fillRect/>
          </a:stretch>
        </p:blipFill>
        <p:spPr>
          <a:xfrm>
            <a:off x="2215515" y="394335"/>
            <a:ext cx="7077075" cy="62820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0235" y="275590"/>
            <a:ext cx="11151235" cy="83185"/>
          </a:xfrm>
        </p:spPr>
        <p:txBody>
          <a:bodyPr/>
          <a:p>
            <a:endParaRPr lang="en-US"/>
          </a:p>
        </p:txBody>
      </p:sp>
      <p:sp>
        <p:nvSpPr>
          <p:cNvPr id="3" name="Content Placeholder 2"/>
          <p:cNvSpPr>
            <a:spLocks noGrp="1"/>
          </p:cNvSpPr>
          <p:nvPr>
            <p:ph idx="1"/>
          </p:nvPr>
        </p:nvSpPr>
        <p:spPr>
          <a:xfrm>
            <a:off x="610235" y="661035"/>
            <a:ext cx="11464925" cy="6122035"/>
          </a:xfrm>
        </p:spPr>
        <p:txBody>
          <a:bodyPr/>
          <a:p>
            <a:r>
              <a:rPr lang="en-US">
                <a:solidFill>
                  <a:schemeClr val="tx2"/>
                </a:solidFill>
                <a:latin typeface="Arial Black" charset="0"/>
              </a:rPr>
              <a:t>Semen portland diklasifikasikan dalam lima tipe yaitu : </a:t>
            </a:r>
            <a:endParaRPr lang="en-US">
              <a:solidFill>
                <a:schemeClr val="tx2"/>
              </a:solidFill>
              <a:latin typeface="Arial Black" charset="0"/>
            </a:endParaRPr>
          </a:p>
          <a:p>
            <a:r>
              <a:rPr lang="en-US">
                <a:solidFill>
                  <a:schemeClr val="tx2"/>
                </a:solidFill>
                <a:latin typeface="Arial Black" charset="0"/>
              </a:rPr>
              <a:t>1. Tipe I (Ordinary Portland Cement) Semen Portland untuk penggunaan umum yang tidak memerlukan persyaratan khusus seperti yang dipersyaratkan pada tipe-tipe lain. Tipe semen ini paling banyak diproduksi dan banyak dipasaran </a:t>
            </a:r>
            <a:endParaRPr lang="en-US">
              <a:solidFill>
                <a:schemeClr val="tx2"/>
              </a:solidFill>
              <a:latin typeface="Arial Black" charset="0"/>
            </a:endParaRPr>
          </a:p>
          <a:p>
            <a:r>
              <a:rPr lang="en-US">
                <a:solidFill>
                  <a:schemeClr val="tx2"/>
                </a:solidFill>
                <a:latin typeface="Arial Black" charset="0"/>
              </a:rPr>
              <a:t>2. Tipe II (Moderate sulfat resistance) Semen Portland yang dalam penggunaannya memerlukan ketahanan terhadap sulfat atau panas hidrasi sedang. </a:t>
            </a:r>
            <a:endParaRPr lang="en-US">
              <a:solidFill>
                <a:schemeClr val="tx2"/>
              </a:solidFill>
              <a:latin typeface="Arial Black"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0235" y="275590"/>
            <a:ext cx="11330305" cy="83185"/>
          </a:xfrm>
        </p:spPr>
        <p:txBody>
          <a:bodyPr/>
          <a:p>
            <a:endParaRPr lang="en-US"/>
          </a:p>
        </p:txBody>
      </p:sp>
      <p:sp>
        <p:nvSpPr>
          <p:cNvPr id="3" name="Content Placeholder 2"/>
          <p:cNvSpPr>
            <a:spLocks noGrp="1"/>
          </p:cNvSpPr>
          <p:nvPr>
            <p:ph idx="1"/>
          </p:nvPr>
        </p:nvSpPr>
        <p:spPr>
          <a:xfrm>
            <a:off x="342900" y="408305"/>
            <a:ext cx="11748135" cy="6048375"/>
          </a:xfrm>
        </p:spPr>
        <p:txBody>
          <a:bodyPr/>
          <a:p>
            <a:r>
              <a:rPr lang="en-US">
                <a:solidFill>
                  <a:schemeClr val="tx2"/>
                </a:solidFill>
                <a:latin typeface="Arial Black" charset="0"/>
              </a:rPr>
              <a:t>Tipe II ini mempunyai panas hidrasi yang lebih rendah dibanding semen Portland Tipe I. Pada daerah–daerah tertentu dimana suhu agak tinggi, maka untuk mengurangi penggunaan air selama pengeringan agar tidak terjadi shrinkage (penyusutan) yang besar perlu ditambahkan sifat moderat “Heat of hydration”. Semen Portland tipe II ini disarankan untuk dipakai pada bangunan seperti bendungan, dermaga dan landasan berat yang ditandai adanya kolom-kolom dan dimana proses hidrasi rendah juga merupakan pertimbangan utama.</a:t>
            </a:r>
            <a:endParaRPr lang="en-US">
              <a:solidFill>
                <a:schemeClr val="tx2"/>
              </a:solidFill>
              <a:latin typeface="Arial Black"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0235" y="274955"/>
            <a:ext cx="11330305" cy="218440"/>
          </a:xfrm>
        </p:spPr>
        <p:txBody>
          <a:bodyPr/>
          <a:p>
            <a:endParaRPr lang="en-US"/>
          </a:p>
        </p:txBody>
      </p:sp>
      <p:sp>
        <p:nvSpPr>
          <p:cNvPr id="3" name="Content Placeholder 2"/>
          <p:cNvSpPr>
            <a:spLocks noGrp="1"/>
          </p:cNvSpPr>
          <p:nvPr>
            <p:ph idx="1"/>
          </p:nvPr>
        </p:nvSpPr>
        <p:spPr>
          <a:xfrm>
            <a:off x="29845" y="543560"/>
            <a:ext cx="12150725" cy="6330315"/>
          </a:xfrm>
        </p:spPr>
        <p:txBody>
          <a:bodyPr/>
          <a:p>
            <a:r>
              <a:rPr lang="en-US">
                <a:solidFill>
                  <a:schemeClr val="tx2"/>
                </a:solidFill>
                <a:latin typeface="Arial Black" charset="0"/>
              </a:rPr>
              <a:t>3. Tipe III (High Early Strength) Semen Portland yang dalam penggunaannya memerlukan kekuatan yang tinggi pada tahap permulaan setelah pengikatan terjadi. Semen tipe III ini dibuat dengan kehalusan yang tinggi,  biasa mencapai 5000 cm2/gr dengan nilai C3S nya juga tinggi. Beton yang dibuat dengan menggunakan semen Portland tipe III ini dalam waktu 24 jam dapat mencapai kekuatan yang sama dengan kekuatan yang dicapai semen Portland tipe I pada umur 3 hari, dan dalam umur 7 hari semen Portland tipe III ini kekuatannya menyamai beton dengan menggunakan semen portland tipe I pada umur 28 hari </a:t>
            </a:r>
            <a:endParaRPr lang="en-US">
              <a:solidFill>
                <a:schemeClr val="tx2"/>
              </a:solidFill>
              <a:latin typeface="Arial Black"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0235" y="275590"/>
            <a:ext cx="11137265" cy="76200"/>
          </a:xfrm>
        </p:spPr>
        <p:txBody>
          <a:bodyPr/>
          <a:p>
            <a:endParaRPr lang="en-US"/>
          </a:p>
        </p:txBody>
      </p:sp>
      <p:sp>
        <p:nvSpPr>
          <p:cNvPr id="3" name="Content Placeholder 2"/>
          <p:cNvSpPr>
            <a:spLocks noGrp="1"/>
          </p:cNvSpPr>
          <p:nvPr>
            <p:ph idx="1"/>
          </p:nvPr>
        </p:nvSpPr>
        <p:spPr>
          <a:xfrm>
            <a:off x="88900" y="526415"/>
            <a:ext cx="12002135" cy="6227445"/>
          </a:xfrm>
        </p:spPr>
        <p:txBody>
          <a:bodyPr/>
          <a:p>
            <a:r>
              <a:rPr lang="en-US"/>
              <a:t> </a:t>
            </a:r>
            <a:r>
              <a:rPr lang="en-US">
                <a:solidFill>
                  <a:schemeClr val="tx2"/>
                </a:solidFill>
                <a:latin typeface="Arial Black" charset="0"/>
              </a:rPr>
              <a:t>4. Tipe IV (Low Heat Of Hydration) Semen Portland yang dalam penggunaannya memerlukan panas hidrasi rendah. Penggunaan semen ini banyak ditujukan untuk struktur Concrete (beton) yang massive dan dengan volume yang besar, seperti bendungan, dam, &amp; lapangan udara. Dimana kenaikan temperatur dari panas yang dihasilkan selama periode pengerasan diusahakan seminimal mungkin sehingga tidak terjadi pengembangan volume beton yang bisa menimbulkan cracking (retak). Pengembangan kuat tekan (strength) dari semen jenis ini juga sangat lambat jika dibanding semen portland tipe I.</a:t>
            </a:r>
            <a:endParaRPr lang="en-US">
              <a:solidFill>
                <a:schemeClr val="tx2"/>
              </a:solidFill>
              <a:latin typeface="Arial Black"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5590"/>
            <a:ext cx="11553190" cy="104775"/>
          </a:xfrm>
        </p:spPr>
        <p:txBody>
          <a:bodyPr/>
          <a:p>
            <a:endParaRPr lang="en-US"/>
          </a:p>
        </p:txBody>
      </p:sp>
      <p:sp>
        <p:nvSpPr>
          <p:cNvPr id="3" name="Content Placeholder 2"/>
          <p:cNvSpPr>
            <a:spLocks noGrp="1"/>
          </p:cNvSpPr>
          <p:nvPr>
            <p:ph idx="1"/>
          </p:nvPr>
        </p:nvSpPr>
        <p:spPr>
          <a:xfrm>
            <a:off x="121920" y="471805"/>
            <a:ext cx="11889105" cy="6388735"/>
          </a:xfrm>
        </p:spPr>
        <p:txBody>
          <a:bodyPr/>
          <a:p>
            <a:endParaRPr lang="en-US">
              <a:solidFill>
                <a:schemeClr val="tx2"/>
              </a:solidFill>
              <a:latin typeface="Arial Black" charset="0"/>
            </a:endParaRPr>
          </a:p>
          <a:p>
            <a:endParaRPr lang="en-US">
              <a:solidFill>
                <a:schemeClr val="tx2"/>
              </a:solidFill>
              <a:latin typeface="Arial Black" charset="0"/>
            </a:endParaRPr>
          </a:p>
          <a:p>
            <a:r>
              <a:rPr lang="en-US">
                <a:solidFill>
                  <a:schemeClr val="tx2"/>
                </a:solidFill>
                <a:latin typeface="Arial Black" charset="0"/>
              </a:rPr>
              <a:t>5. Tipe V (Sulfat Resistance Cement) Semen Portland yang dalam penggunaannya memerlukan ketahanan tinggi terhadap sulfat. Semen jenis ini cocok digunakan untuk pembuatan beton pada daerah yang tanah dan airnya mempunyai kandungan garam sulfat tinggi seperti: air laut, daerah tambang, air payau dsb. </a:t>
            </a:r>
            <a:endParaRPr lang="en-US">
              <a:solidFill>
                <a:schemeClr val="tx2"/>
              </a:solidFill>
              <a:latin typeface="Arial Black"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olidFill>
                  <a:schemeClr val="tx2"/>
                </a:solidFill>
                <a:latin typeface="Arial Black" charset="0"/>
                <a:sym typeface="+mn-ea"/>
              </a:rPr>
              <a:t>6. WATER PROOFED CEMENT </a:t>
            </a:r>
            <a:endParaRPr lang="en-US">
              <a:solidFill>
                <a:schemeClr val="tx2"/>
              </a:solidFill>
              <a:latin typeface="Arial Black" charset="0"/>
              <a:sym typeface="+mn-ea"/>
            </a:endParaRPr>
          </a:p>
          <a:p>
            <a:r>
              <a:rPr lang="en-US">
                <a:solidFill>
                  <a:schemeClr val="tx2"/>
                </a:solidFill>
                <a:latin typeface="Arial Black" charset="0"/>
                <a:sym typeface="+mn-ea"/>
              </a:rPr>
              <a:t>Water proofed cement adalah campuran yang homogen antara semen Portland dengan “Water proofing agent”, dalam jumlah yang kecil seperti: Calcium, Aluminium, atau logam stearat lainnya. Semen ini banyak dipakai untuk konstruksi beton yang berfungsi menahan tekanan hidrostatis, misalnya tangki penyimpanan cairan kimia. </a:t>
            </a:r>
            <a:endParaRPr lang="en-US">
              <a:solidFill>
                <a:schemeClr val="tx2"/>
              </a:solidFill>
              <a:latin typeface="Arial Black" charset="0"/>
            </a:endParaRPr>
          </a:p>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olidFill>
                  <a:schemeClr val="tx2"/>
                </a:solidFill>
                <a:latin typeface="Arial Black" charset="0"/>
                <a:sym typeface="+mn-ea"/>
              </a:rPr>
              <a:t>7. WHITE CEMENT (SEMEN PUTIH) </a:t>
            </a:r>
            <a:endParaRPr lang="en-US">
              <a:solidFill>
                <a:schemeClr val="tx2"/>
              </a:solidFill>
              <a:latin typeface="Arial Black" charset="0"/>
              <a:sym typeface="+mn-ea"/>
            </a:endParaRPr>
          </a:p>
          <a:p>
            <a:r>
              <a:rPr lang="en-US">
                <a:solidFill>
                  <a:schemeClr val="tx2"/>
                </a:solidFill>
                <a:latin typeface="Arial Black" charset="0"/>
                <a:sym typeface="+mn-ea"/>
              </a:rPr>
              <a:t>Semen putih dibuat untuk tujuan dekoratif, bukan untuk tujuan konstruktif. Pembuatan semen ini membutuhkan persyaratan bahan baku dan proses pembuatan yang khusus, seperti misalnya bahan mentahnya mengandung oksida besi dan oksida manganese yang sangat rendah (dibawah 1 %).</a:t>
            </a:r>
            <a:endParaRPr lang="en-US">
              <a:solidFill>
                <a:schemeClr val="tx2"/>
              </a:solidFill>
              <a:latin typeface="Arial Black" charset="0"/>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887345" y="760095"/>
            <a:ext cx="6099175" cy="6099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ym typeface="+mn-ea"/>
              </a:rPr>
              <a:t>Dari segi pengalaman hingga pangsa pasar, perusahaan ini selalu pantas diperhitungkan. Bahkan di tengah persaingan banyaknya produk semen asing yang masuk, Semen Indonesia tetap memiliki pasarnya tersendiri.Perusahaan ini berpusat di Gresik, Jawa Timur. Sedangkan anak perusahaan tersebar di seluruh Indonesia mulai dari Jawa, Sumatera hingga Sulawesi. Berbagai produk semen telah dihasilkan, seperti semen portland, special blended cement, dan semen jenis lain yang dibutuhkan oleh pasar.</a:t>
            </a:r>
            <a:endParaRPr lang="en-US"/>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5590"/>
            <a:ext cx="11476990" cy="89535"/>
          </a:xfrm>
        </p:spPr>
        <p:txBody>
          <a:bodyPr/>
          <a:p>
            <a:endParaRPr lang="en-US"/>
          </a:p>
        </p:txBody>
      </p:sp>
      <p:sp>
        <p:nvSpPr>
          <p:cNvPr id="3" name="Content Placeholder 2"/>
          <p:cNvSpPr>
            <a:spLocks noGrp="1"/>
          </p:cNvSpPr>
          <p:nvPr>
            <p:ph idx="1"/>
          </p:nvPr>
        </p:nvSpPr>
        <p:spPr>
          <a:xfrm>
            <a:off x="213360" y="379095"/>
            <a:ext cx="11766550" cy="6542405"/>
          </a:xfrm>
        </p:spPr>
        <p:txBody>
          <a:bodyPr/>
          <a:p>
            <a:r>
              <a:rPr lang="en-US">
                <a:solidFill>
                  <a:schemeClr val="tx2"/>
                </a:solidFill>
                <a:latin typeface="Arial Black" charset="0"/>
              </a:rPr>
              <a:t>8. HIGH ALUMINA CEMENT </a:t>
            </a:r>
            <a:endParaRPr lang="en-US">
              <a:solidFill>
                <a:schemeClr val="tx2"/>
              </a:solidFill>
              <a:latin typeface="Arial Black" charset="0"/>
            </a:endParaRPr>
          </a:p>
          <a:p>
            <a:r>
              <a:rPr lang="en-US">
                <a:solidFill>
                  <a:schemeClr val="tx2"/>
                </a:solidFill>
                <a:latin typeface="Arial Black" charset="0"/>
              </a:rPr>
              <a:t>High Alumina cement dapat menghasilkan beton dengan kecepatan pengerasan yang cepat dan tahan terhadap serangan sulfat &amp; asam, akan tetapi tidak tahan terhadap serangan alkali. Semen tahan api juga dibuat dari High Alumina Cement, semen ini juga mempunyai kecepatan pengerasan awal yang lebih baik dari semen Portland tipe III. Bahan baku semen ini terbuat dari batu kapur dan bauxite, sedangkan penggunaannya adalah antara lain: Rafractory Concrette, Heat resistance concrete &amp; Corrosion resistance concrete.</a:t>
            </a:r>
            <a:endParaRPr lang="en-US">
              <a:solidFill>
                <a:schemeClr val="tx2"/>
              </a:solidFill>
              <a:latin typeface="Arial Black"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1568430" cy="119380"/>
          </a:xfrm>
        </p:spPr>
        <p:txBody>
          <a:bodyPr/>
          <a:p>
            <a:endParaRPr lang="en-US"/>
          </a:p>
        </p:txBody>
      </p:sp>
      <p:sp>
        <p:nvSpPr>
          <p:cNvPr id="3" name="Content Placeholder 2"/>
          <p:cNvSpPr>
            <a:spLocks noGrp="1"/>
          </p:cNvSpPr>
          <p:nvPr>
            <p:ph idx="1"/>
          </p:nvPr>
        </p:nvSpPr>
        <p:spPr>
          <a:xfrm>
            <a:off x="212090" y="547370"/>
            <a:ext cx="11751310" cy="6176010"/>
          </a:xfrm>
        </p:spPr>
        <p:txBody>
          <a:bodyPr/>
          <a:p>
            <a:r>
              <a:rPr lang="en-US">
                <a:solidFill>
                  <a:schemeClr val="tx2"/>
                </a:solidFill>
                <a:latin typeface="Arial Black" charset="0"/>
              </a:rPr>
              <a:t>9. SEMEN ANTI BAKTERI </a:t>
            </a:r>
            <a:endParaRPr lang="en-US">
              <a:solidFill>
                <a:schemeClr val="tx2"/>
              </a:solidFill>
              <a:latin typeface="Arial Black" charset="0"/>
            </a:endParaRPr>
          </a:p>
          <a:p>
            <a:r>
              <a:rPr lang="en-US">
                <a:solidFill>
                  <a:schemeClr val="tx2"/>
                </a:solidFill>
                <a:latin typeface="Arial Black" charset="0"/>
              </a:rPr>
              <a:t>Semen anti bakteri adalah campuran yang homogen antara semen Portland dengan “anti bacterial agent” seperti germicide. Bahan tersebut ditambahkan pada semen Portland untuk “Self Desinfectant” beton terhadap serangan bakteri dan jamur yang tumbuh. Sedangkan sifat-sifat kimia dan fisiknya hampir sama dengan semen Portland tipe I. Penggunaan semen anti bakteri antara lain: Kamar mandi, Kolam-kolam, Lantai industri makanan, Keramik, &amp; bangunan dimana terdapat jamur pathogenic dan bakteri.</a:t>
            </a:r>
            <a:endParaRPr lang="en-US">
              <a:solidFill>
                <a:schemeClr val="tx2"/>
              </a:solidFill>
              <a:latin typeface="Arial Black"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5475" y="-136525"/>
            <a:ext cx="11247755" cy="212090"/>
          </a:xfrm>
        </p:spPr>
        <p:txBody>
          <a:bodyPr/>
          <a:p>
            <a:endParaRPr lang="en-US"/>
          </a:p>
        </p:txBody>
      </p:sp>
      <p:sp>
        <p:nvSpPr>
          <p:cNvPr id="3" name="Content Placeholder 2"/>
          <p:cNvSpPr>
            <a:spLocks noGrp="1"/>
          </p:cNvSpPr>
          <p:nvPr>
            <p:ph idx="1"/>
          </p:nvPr>
        </p:nvSpPr>
        <p:spPr>
          <a:xfrm>
            <a:off x="167640" y="288290"/>
            <a:ext cx="11720830" cy="6374130"/>
          </a:xfrm>
        </p:spPr>
        <p:txBody>
          <a:bodyPr/>
          <a:p>
            <a:r>
              <a:rPr lang="en-US" sz="2800">
                <a:solidFill>
                  <a:schemeClr val="tx2"/>
                </a:solidFill>
                <a:latin typeface="Arial Black" charset="0"/>
              </a:rPr>
              <a:t>OIL WELL CEMENT </a:t>
            </a:r>
            <a:endParaRPr lang="en-US" sz="2800">
              <a:solidFill>
                <a:schemeClr val="tx2"/>
              </a:solidFill>
              <a:latin typeface="Arial Black" charset="0"/>
            </a:endParaRPr>
          </a:p>
          <a:p>
            <a:r>
              <a:rPr lang="en-US" sz="2800">
                <a:solidFill>
                  <a:schemeClr val="tx2"/>
                </a:solidFill>
                <a:latin typeface="Arial Black" charset="0"/>
              </a:rPr>
              <a:t>Oil well cement adalah semen Portland yang dicampur dengan bahan retarder khusus seperti asam borat, casein, lignin, gula atau organic hidroxid acid. Fungsi dari retarder disini adalah untuk mengurangi kecepatan pengerasan semen, sehingga adukan dapat dipompakan kedalam sumur minyak atau gas. Pada kedalaman 1800 sampai dengan 4900 meter tekanan dan suhu didasar sumur minyak atau adalah tinggi. Karena pengentalan dan pengerasan semen itu dipercepat oleh kenaikan temperature dan tekanan, maka semen yang mengental dan mengeras secara normal tidak dapat digunakan pada pengeboran sumur yang dalam. </a:t>
            </a:r>
            <a:endParaRPr lang="en-US" sz="2800">
              <a:solidFill>
                <a:schemeClr val="tx2"/>
              </a:solidFill>
              <a:latin typeface="Arial Black"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810635" y="455295"/>
            <a:ext cx="4711700" cy="63176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flipV="1">
            <a:off x="609600" y="227330"/>
            <a:ext cx="11537950" cy="76200"/>
          </a:xfrm>
        </p:spPr>
        <p:txBody>
          <a:bodyPr/>
          <a:p>
            <a:endParaRPr lang="en-US"/>
          </a:p>
        </p:txBody>
      </p:sp>
      <p:sp>
        <p:nvSpPr>
          <p:cNvPr id="3" name="Content Placeholder 2"/>
          <p:cNvSpPr>
            <a:spLocks noGrp="1"/>
          </p:cNvSpPr>
          <p:nvPr>
            <p:ph idx="1"/>
          </p:nvPr>
        </p:nvSpPr>
        <p:spPr>
          <a:xfrm>
            <a:off x="135890" y="548005"/>
            <a:ext cx="12042140" cy="6251575"/>
          </a:xfrm>
        </p:spPr>
        <p:txBody>
          <a:bodyPr/>
          <a:p>
            <a:r>
              <a:rPr lang="en-US">
                <a:solidFill>
                  <a:schemeClr val="tx2"/>
                </a:solidFill>
                <a:latin typeface="Arial Black" charset="0"/>
              </a:rPr>
              <a:t>BLENDED CEMENT (SEMEN CAMPUR) </a:t>
            </a:r>
            <a:endParaRPr lang="en-US">
              <a:solidFill>
                <a:schemeClr val="tx2"/>
              </a:solidFill>
              <a:latin typeface="Arial Black" charset="0"/>
            </a:endParaRPr>
          </a:p>
          <a:p>
            <a:r>
              <a:rPr lang="en-US">
                <a:solidFill>
                  <a:schemeClr val="tx2"/>
                </a:solidFill>
                <a:latin typeface="Arial Black" charset="0"/>
              </a:rPr>
              <a:t>Semen campur dibuat karena dibutuhkannya sifat-sifat khusus yang tidak dimiliki oleh semen portland. Untuk mendapatkan sifat khusus tersebut diperlukan material lain sebagai pencampur.</a:t>
            </a:r>
            <a:endParaRPr lang="en-US">
              <a:solidFill>
                <a:schemeClr val="tx2"/>
              </a:solidFill>
              <a:latin typeface="Arial Black" charset="0"/>
            </a:endParaRPr>
          </a:p>
          <a:p>
            <a:r>
              <a:rPr lang="en-US">
                <a:solidFill>
                  <a:schemeClr val="tx2"/>
                </a:solidFill>
                <a:latin typeface="Arial Black" charset="0"/>
              </a:rPr>
              <a:t>Jenis semen campur : 1. Semen Portland Pozzolan (SPP) 2. Portland Pozzolan Cement (PPC) 3. Portland Blast Furnace Slag Cement 4. Semen Mosonry 5. Semen Portland Campur (SPC) 6. Portland Composite Cement (PCC).</a:t>
            </a:r>
            <a:endParaRPr lang="en-US">
              <a:solidFill>
                <a:schemeClr val="tx2"/>
              </a:solidFill>
              <a:latin typeface="Arial Black"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1416030" cy="76200"/>
          </a:xfrm>
        </p:spPr>
        <p:txBody>
          <a:bodyPr/>
          <a:p>
            <a:endParaRPr lang="en-US"/>
          </a:p>
        </p:txBody>
      </p:sp>
      <p:sp>
        <p:nvSpPr>
          <p:cNvPr id="3" name="Content Placeholder 2"/>
          <p:cNvSpPr>
            <a:spLocks noGrp="1"/>
          </p:cNvSpPr>
          <p:nvPr>
            <p:ph idx="1"/>
          </p:nvPr>
        </p:nvSpPr>
        <p:spPr>
          <a:xfrm>
            <a:off x="640715" y="836930"/>
            <a:ext cx="11263630" cy="5610225"/>
          </a:xfrm>
        </p:spPr>
        <p:txBody>
          <a:bodyPr/>
          <a:p>
            <a:r>
              <a:rPr lang="en-US">
                <a:solidFill>
                  <a:schemeClr val="tx2"/>
                </a:solidFill>
                <a:latin typeface="Arial Black" charset="0"/>
                <a:sym typeface="+mn-ea"/>
              </a:rPr>
              <a:t>Semen Portland Pozzolan (SPP) atau dikenal juga sebagai Portland Pozzolan Cement (PPC) adalah merupakan semen hidrolisis yang terdiri dari campuran yang homogen antara semen Portland dengan bahan pozzolan (Trass atau Fly Ash) halus, yang diproduksi dengan menggiling klinker semen Portland dan bahan pozzolan bersama-sama atau mencampur secara merata semen Portland dan bahan pozzolon atau gabungan antara menggiling dan mencampur. </a:t>
            </a:r>
            <a:endParaRPr lang="en-US">
              <a:solidFill>
                <a:schemeClr val="tx2"/>
              </a:solidFill>
              <a:latin typeface="Arial Black" charset="0"/>
              <a:sym typeface="+mn-ea"/>
            </a:endParaRPr>
          </a:p>
          <a:p>
            <a:endParaRPr lang="en-US">
              <a:solidFill>
                <a:schemeClr val="tx2"/>
              </a:solidFill>
              <a:latin typeface="Arial Black" charset="0"/>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flipV="1">
            <a:off x="610235" y="227330"/>
            <a:ext cx="11202035" cy="76200"/>
          </a:xfrm>
        </p:spPr>
        <p:txBody>
          <a:bodyPr/>
          <a:p>
            <a:endParaRPr lang="en-US"/>
          </a:p>
        </p:txBody>
      </p:sp>
      <p:pic>
        <p:nvPicPr>
          <p:cNvPr id="4" name="Content Placeholder 3"/>
          <p:cNvPicPr>
            <a:picLocks noChangeAspect="1"/>
          </p:cNvPicPr>
          <p:nvPr>
            <p:ph idx="1"/>
          </p:nvPr>
        </p:nvPicPr>
        <p:blipFill>
          <a:blip r:embed="rId1"/>
          <a:stretch>
            <a:fillRect/>
          </a:stretch>
        </p:blipFill>
        <p:spPr>
          <a:xfrm>
            <a:off x="1171575" y="819785"/>
            <a:ext cx="9817100" cy="587565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191510" y="532130"/>
            <a:ext cx="5579745" cy="55797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055110" y="-290195"/>
            <a:ext cx="4721860" cy="702818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2. PT Cemindo Gemilang</a:t>
            </a:r>
            <a:endParaRPr lang="en-US"/>
          </a:p>
        </p:txBody>
      </p:sp>
      <p:pic>
        <p:nvPicPr>
          <p:cNvPr id="4" name="Content Placeholder 3"/>
          <p:cNvPicPr>
            <a:picLocks noChangeAspect="1"/>
          </p:cNvPicPr>
          <p:nvPr>
            <p:ph idx="1"/>
          </p:nvPr>
        </p:nvPicPr>
        <p:blipFill>
          <a:blip r:embed="rId1"/>
          <a:stretch>
            <a:fillRect/>
          </a:stretch>
        </p:blipFill>
        <p:spPr>
          <a:xfrm>
            <a:off x="2827655" y="1174750"/>
            <a:ext cx="6933565" cy="525399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24417" y="1539875"/>
            <a:ext cx="10943167" cy="1082675"/>
          </a:xfrm>
        </p:spPr>
        <p:txBody>
          <a:bodyPr/>
          <a:p>
            <a:r>
              <a:rPr lang="en-US" sz="4800" b="1">
                <a:solidFill>
                  <a:schemeClr val="tx2"/>
                </a:solidFill>
                <a:latin typeface="Segoe Script" charset="0"/>
              </a:rPr>
              <a:t>PROSES PRODUKSI SEMEN</a:t>
            </a:r>
            <a:endParaRPr lang="en-US" sz="4800" b="1">
              <a:solidFill>
                <a:schemeClr val="tx2"/>
              </a:solidFill>
              <a:latin typeface="Segoe Script" charset="0"/>
            </a:endParaRPr>
          </a:p>
        </p:txBody>
      </p:sp>
      <p:sp>
        <p:nvSpPr>
          <p:cNvPr id="3" name="Subtitle 2"/>
          <p:cNvSpPr>
            <a:spLocks noGrp="1"/>
          </p:cNvSpPr>
          <p:nvPr>
            <p:ph type="subTitle" idx="1"/>
          </p:nvPr>
        </p:nvSpPr>
        <p:spPr>
          <a:xfrm>
            <a:off x="611928" y="4765675"/>
            <a:ext cx="10949517" cy="1752600"/>
          </a:xfrm>
        </p:spPr>
        <p:txBody>
          <a:bodyPr/>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06095" y="905510"/>
            <a:ext cx="9853295" cy="569785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98500" y="175895"/>
            <a:ext cx="10972800" cy="970915"/>
          </a:xfrm>
        </p:spPr>
        <p:txBody>
          <a:bodyPr/>
          <a:p>
            <a:pPr algn="ctr"/>
            <a:br>
              <a:rPr lang="en-US" sz="2400">
                <a:sym typeface="+mn-ea"/>
              </a:rPr>
            </a:br>
            <a:br>
              <a:rPr lang="en-US" sz="2400">
                <a:sym typeface="+mn-ea"/>
              </a:rPr>
            </a:br>
            <a:r>
              <a:rPr lang="en-US" sz="3200" b="1">
                <a:sym typeface="+mn-ea"/>
              </a:rPr>
              <a:t>Secara Umum Proses Produksi Semen Terdiri dari Beberapa Tahapan :</a:t>
            </a:r>
            <a:endParaRPr lang="en-US" sz="3200" b="1"/>
          </a:p>
          <a:p>
            <a:pPr algn="ctr"/>
            <a:endParaRPr lang="en-US" sz="3200" b="1"/>
          </a:p>
          <a:p>
            <a:pPr algn="ctr"/>
            <a:endParaRPr lang="en-US" sz="2400" b="1"/>
          </a:p>
        </p:txBody>
      </p:sp>
      <p:sp>
        <p:nvSpPr>
          <p:cNvPr id="3" name="Content Placeholder 2"/>
          <p:cNvSpPr>
            <a:spLocks noGrp="1"/>
          </p:cNvSpPr>
          <p:nvPr>
            <p:ph idx="1"/>
          </p:nvPr>
        </p:nvSpPr>
        <p:spPr>
          <a:xfrm>
            <a:off x="342265" y="1250315"/>
            <a:ext cx="11732895" cy="5891530"/>
          </a:xfrm>
        </p:spPr>
        <p:txBody>
          <a:bodyPr/>
          <a:p>
            <a:pPr marL="0" indent="0">
              <a:buNone/>
            </a:pPr>
            <a:endParaRPr lang="en-US" sz="1800"/>
          </a:p>
          <a:p>
            <a:r>
              <a:rPr lang="en-US"/>
              <a:t>Tahap penambangan bahan mentah (quarry). Bahan dasar semen adalah batu kapur, tanah liat, pasir besi dan pasir silica. Bahan-bahan ini ditambang dengan menggunakan alat-alat berat kemudian dikirim ke pabrik semen.</a:t>
            </a:r>
            <a:endParaRPr lang="en-US"/>
          </a:p>
          <a:p>
            <a:r>
              <a:rPr lang="en-US"/>
              <a:t>Bahan mentah ini diteliti di laboratorium, kemudian dicampur dengan proporsi yang tepat dan dimulai tahap penggilingan awal bahan mentah dengan mesin penghancur sehingga berbentuk serbuk.</a:t>
            </a:r>
            <a:endParaRPr lang="en-US"/>
          </a:p>
          <a:p>
            <a:r>
              <a:rPr lang="en-US"/>
              <a:t>Bahan kemudian dipanaskan di preheater</a:t>
            </a:r>
            <a:endParaRPr lang="en-US"/>
          </a:p>
          <a:p>
            <a:pPr marL="0" indent="0">
              <a:buNone/>
            </a:pP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341630" y="891540"/>
            <a:ext cx="11285855" cy="5848350"/>
          </a:xfrm>
        </p:spPr>
        <p:txBody>
          <a:bodyPr/>
          <a:p>
            <a:r>
              <a:rPr lang="en-US">
                <a:sym typeface="+mn-ea"/>
              </a:rPr>
              <a:t>Pemanasan dilanjutkan di dalam kiln sehingga bereaksi membentuk kristal klinker</a:t>
            </a:r>
            <a:endParaRPr lang="en-US"/>
          </a:p>
          <a:p>
            <a:r>
              <a:rPr lang="en-US">
                <a:sym typeface="+mn-ea"/>
              </a:rPr>
              <a:t>Kristal klinker ini kemudian didinginkan di cooler dengan bantuan angin. Panas dari proses pendinginan ini di alirkan lagi ke preheater untuk menghemat energi</a:t>
            </a:r>
            <a:endParaRPr lang="en-US"/>
          </a:p>
          <a:p>
            <a:r>
              <a:rPr lang="en-US">
                <a:sym typeface="+mn-ea"/>
              </a:rPr>
              <a:t>Klinker ini kemudian dihaluskan lagi dalam tabung yang berputar yang bersisi bola-bola baja sehingga menjadi serbuk semen yang halus.</a:t>
            </a:r>
            <a:endParaRPr lang="en-US"/>
          </a:p>
          <a:p>
            <a:r>
              <a:rPr lang="en-US">
                <a:sym typeface="+mn-ea"/>
              </a:rPr>
              <a:t>Klinker yang telah halus ini disimpan dalam silo (tempat penampungan semen mirip tangki minyak pertamina)</a:t>
            </a:r>
            <a:endParaRPr lang="en-US"/>
          </a:p>
          <a:p>
            <a:r>
              <a:rPr lang="en-US">
                <a:sym typeface="+mn-ea"/>
              </a:rPr>
              <a:t>Dari silo  ini semen dipak dan dijual ke konsumen.</a:t>
            </a:r>
            <a:endParaRPr lang="en-US"/>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94995" y="280670"/>
            <a:ext cx="10065385" cy="664146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75310" y="175895"/>
            <a:ext cx="10124440" cy="668083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533400" y="1250950"/>
            <a:ext cx="11369040" cy="6113780"/>
          </a:xfrm>
        </p:spPr>
        <p:txBody>
          <a:bodyPr/>
          <a:p>
            <a:r>
              <a:rPr lang="en-US" sz="2400"/>
              <a:t>SEMEN KANTONG:</a:t>
            </a:r>
            <a:endParaRPr lang="en-US" sz="2400"/>
          </a:p>
          <a:p>
            <a:r>
              <a:rPr lang="en-US" sz="2400"/>
              <a:t>Semen PCC (Semen Portland Komposit) - Semen PCC cocok untuk bahan pengikat dan direkomendasikan untuk penggunaan keperluan konstruksi umum dan bahan bangunan</a:t>
            </a:r>
            <a:endParaRPr lang="en-US" sz="2400"/>
          </a:p>
          <a:p>
            <a:endParaRPr lang="en-US" sz="2400"/>
          </a:p>
          <a:p>
            <a:r>
              <a:rPr lang="en-US" sz="2400"/>
              <a:t>SEMEN CURAH:</a:t>
            </a:r>
            <a:endParaRPr lang="en-US" sz="2400"/>
          </a:p>
          <a:p>
            <a:r>
              <a:rPr lang="en-US" sz="2400"/>
              <a:t>EZPRO - Cocok untuk kebutuhan konstruksi beton umum (jalan, drainase), tanggul, stabilisasi tanah</a:t>
            </a:r>
            <a:endParaRPr lang="en-US" sz="2400"/>
          </a:p>
          <a:p>
            <a:r>
              <a:rPr lang="en-US" sz="2400"/>
              <a:t>DUPRO+ (HSR-MSR) - Cocok digunakan untuk pekerjaan konstruksi beton dengan volumetrik besar atau yang terpapar dengan lingkungan ekstrim dan terendam air</a:t>
            </a:r>
            <a:endParaRPr lang="en-US" sz="2400"/>
          </a:p>
          <a:p>
            <a:r>
              <a:rPr lang="en-US" sz="2400"/>
              <a:t>ULTRAPRO - Cocok untuk aplikasi pekerjaan beton dengan spesifikasi kuat tekan di atas fc' 35 Mpa serta industri drymix struktural</a:t>
            </a:r>
            <a:endParaRPr lang="en-US"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PEREKAT GIPSUM</a:t>
            </a:r>
            <a:endParaRPr lang="en-US" b="1"/>
          </a:p>
        </p:txBody>
      </p:sp>
      <p:sp>
        <p:nvSpPr>
          <p:cNvPr id="3" name="Content Placeholder 2"/>
          <p:cNvSpPr>
            <a:spLocks noGrp="1"/>
          </p:cNvSpPr>
          <p:nvPr>
            <p:ph idx="1"/>
          </p:nvPr>
        </p:nvSpPr>
        <p:spPr/>
        <p:txBody>
          <a:bodyPr/>
          <a:p>
            <a:r>
              <a:rPr lang="en-US" sz="2800" dirty="0">
                <a:latin typeface="Config Rounded Bold" panose="00000800000000000000" pitchFamily="50" charset="0"/>
                <a:sym typeface="+mn-ea"/>
              </a:rPr>
              <a:t>Gipsum adalah mineral dengan kadar kalsium tinggi. Gipsum yang paling umum ditemukan adalah jenis hidrat kalsium sulfat/ CaSO4.2H2O. Ketika air panas atau air memiliki kadar garam yang tinggi, gipsum berubah menjadi </a:t>
            </a:r>
            <a:r>
              <a:rPr lang="en-US" sz="2800" dirty="0" err="1">
                <a:latin typeface="Config Rounded Bold" panose="00000800000000000000" pitchFamily="50" charset="0"/>
                <a:sym typeface="+mn-ea"/>
              </a:rPr>
              <a:t>basanit</a:t>
            </a:r>
            <a:r>
              <a:rPr lang="en-US" sz="2800" dirty="0">
                <a:latin typeface="Config Rounded Bold" panose="00000800000000000000" pitchFamily="50" charset="0"/>
                <a:sym typeface="+mn-ea"/>
              </a:rPr>
              <a:t> (CaSO4.H2O) atau juga menjadi </a:t>
            </a:r>
            <a:r>
              <a:rPr lang="en-US" sz="2800" dirty="0" err="1">
                <a:latin typeface="Config Rounded Bold" panose="00000800000000000000" pitchFamily="50" charset="0"/>
                <a:sym typeface="+mn-ea"/>
              </a:rPr>
              <a:t>anhidrit</a:t>
            </a:r>
            <a:r>
              <a:rPr lang="en-US" sz="2800" dirty="0">
                <a:latin typeface="Config Rounded Bold" panose="00000800000000000000" pitchFamily="50" charset="0"/>
                <a:sym typeface="+mn-ea"/>
              </a:rPr>
              <a:t> (CaSO4). Dalam keadaan seimbang, gipsum yang berada di atas suhu 42°C dalam air murni akan berubah menjadi </a:t>
            </a:r>
            <a:r>
              <a:rPr lang="en-US" sz="2800" dirty="0" err="1">
                <a:latin typeface="Config Rounded Bold" panose="00000800000000000000" pitchFamily="50" charset="0"/>
                <a:sym typeface="+mn-ea"/>
              </a:rPr>
              <a:t>anhidrit</a:t>
            </a:r>
            <a:r>
              <a:rPr lang="en-US" sz="2800" dirty="0">
                <a:latin typeface="Config Rounded Bold" panose="00000800000000000000" pitchFamily="50" charset="0"/>
                <a:sym typeface="+mn-ea"/>
              </a:rPr>
              <a:t>.  </a:t>
            </a:r>
            <a:endParaRPr lang="en-US" sz="2800" dirty="0">
              <a:latin typeface="Config Rounded Bold" panose="00000800000000000000" pitchFamily="50" charset="0"/>
            </a:endParaRPr>
          </a:p>
          <a:p>
            <a:r>
              <a:rPr lang="en-US" sz="2800" dirty="0">
                <a:latin typeface="Config Rounded Bold" panose="00000800000000000000" pitchFamily="50" charset="0"/>
                <a:sym typeface="+mn-ea"/>
              </a:rPr>
              <a:t>Gipsum bersifat hidrolik yaitu material yang menetap dan mengeras setelah dikombinasikan dengan air, </a:t>
            </a:r>
            <a:endParaRPr lang="en-US" sz="2800" dirty="0">
              <a:latin typeface="Config Rounded Bold" panose="00000800000000000000" pitchFamily="50" charset="0"/>
              <a:sym typeface="+mn-ea"/>
            </a:endParaRPr>
          </a:p>
          <a:p>
            <a:endParaRPr lang="en-US"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24840" y="1969135"/>
            <a:ext cx="10972800" cy="4953000"/>
          </a:xfrm>
        </p:spPr>
        <p:txBody>
          <a:bodyPr/>
          <a:p>
            <a:r>
              <a:rPr lang="en-US"/>
              <a:t>Gipsum dihasilkan dari reaksi netralisasi kalsium hidroksida dengan asam sulfat.</a:t>
            </a:r>
            <a:endParaRPr lang="en-US"/>
          </a:p>
          <a:p>
            <a:r>
              <a:rPr lang="en-US"/>
              <a:t>Ca(OH)2 + H2SO4 → CaSO4.2H2O</a:t>
            </a:r>
            <a:endParaRPr lang="en-US"/>
          </a:p>
          <a:p>
            <a:r>
              <a:rPr lang="en-US"/>
              <a:t>Reaksi ini berjalan secara isothermal pada suhu 90ºC dan tekanan 1 atm. Untuk mengurangi kadar air dalam gipsum maka digunakan rotary dryer. (Kirk-Othmer, 3ed, Vol 24,1978) </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KEGUNAAN GIPSUM</a:t>
            </a:r>
            <a:endParaRPr lang="en-US" b="1"/>
          </a:p>
        </p:txBody>
      </p:sp>
      <p:sp>
        <p:nvSpPr>
          <p:cNvPr id="3" name="Content Placeholder 2"/>
          <p:cNvSpPr>
            <a:spLocks noGrp="1"/>
          </p:cNvSpPr>
          <p:nvPr>
            <p:ph idx="1"/>
          </p:nvPr>
        </p:nvSpPr>
        <p:spPr>
          <a:xfrm>
            <a:off x="579120" y="930910"/>
            <a:ext cx="11446510" cy="5549265"/>
          </a:xfrm>
        </p:spPr>
        <p:txBody>
          <a:bodyPr/>
          <a:p>
            <a:pPr marL="0" indent="0">
              <a:buNone/>
            </a:pPr>
            <a:r>
              <a:rPr lang="en-US" sz="2800"/>
              <a:t>Gipsum adalah bahan yang banyak digunakan sebagai bahan baku ataupun bahan pembantu dalam berbagai jenis industri. Adapun kegunaan gipsum dalam dunia industri adalah sebagai berikut : </a:t>
            </a:r>
            <a:endParaRPr lang="en-US" sz="2800"/>
          </a:p>
          <a:p>
            <a:r>
              <a:rPr lang="en-US" sz="2800"/>
              <a:t>a. Sebagai bahan pembantu pembuatan semen, yaitu sebagai bahan untuk memperlambat pengerasan pada semen.</a:t>
            </a:r>
            <a:endParaRPr lang="en-US" sz="2800"/>
          </a:p>
          <a:p>
            <a:r>
              <a:rPr lang="en-US" sz="2800"/>
              <a:t>b. Pada bidang kedokteran dan farmasi, digunakan sebagai bahan plester.</a:t>
            </a:r>
            <a:endParaRPr lang="en-US" sz="2800"/>
          </a:p>
          <a:p>
            <a:r>
              <a:rPr lang="en-US" sz="2800"/>
              <a:t>c. Pada industri cat, sebagai bahan pengisi dan campuran cat putih.</a:t>
            </a:r>
            <a:endParaRPr lang="en-US" sz="2800"/>
          </a:p>
          <a:p>
            <a:r>
              <a:rPr lang="en-US" sz="2800"/>
              <a:t>d. Pada industri keramik, digunakan sebagai bahan pengisi.</a:t>
            </a:r>
            <a:endParaRPr lang="en-US" sz="2800"/>
          </a:p>
          <a:p>
            <a:r>
              <a:rPr lang="en-US" sz="2800"/>
              <a:t>e. Pada industri elektronika, digunakan sebagai bahan pembuatan komponen-komponen elektronika. (Kirk-Othmer, 3ed, Vol 24,1978) </a:t>
            </a: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1145540"/>
            <a:ext cx="11522710" cy="5563235"/>
          </a:xfrm>
        </p:spPr>
        <p:txBody>
          <a:bodyPr/>
          <a:p>
            <a:r>
              <a:rPr lang="en-US" sz="2800"/>
              <a:t>Produk dari perusahaan ini ialah semen merah putih. Namanya tentu sudah tak asing lagi bagi banyak orang. Semen ini termasuk produk premium yang mulai diproduksi sejak 2012 lalu. Meskipun masih tergolong baru dalam pasar, namun produk ini cukup bisa bersaing.</a:t>
            </a:r>
            <a:endParaRPr lang="en-US" sz="2800"/>
          </a:p>
          <a:p>
            <a:r>
              <a:rPr lang="en-US" sz="2800"/>
              <a:t>Produk dari semen ini memiliki berbagai keunggulan, seperti halnya : kekuatan, ketahanan dan kemudahan dalam pengerjaan. Hal ini terbukti dengan produk-produknya yang sudah sesuai dengan SNI.Berbagai produk semen yang dihasilkan oleh perusahaan ini adalah : PCC atau Portland Composite Cement dan OPC atau Ordinary Portland Cement. Selain itu, perusahaan juga memproduksi berbagai produk turunan berupa beton ready mix dan beton precast untuk memenuhi kebutuhan pasar.</a:t>
            </a:r>
            <a:endParaRPr 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4955" y="-144780"/>
            <a:ext cx="10895965" cy="902970"/>
          </a:xfrm>
        </p:spPr>
        <p:txBody>
          <a:bodyPr/>
          <a:p>
            <a:pPr algn="ctr"/>
            <a:br>
              <a:rPr lang="en-US">
                <a:sym typeface="+mn-ea"/>
              </a:rPr>
            </a:br>
            <a:r>
              <a:rPr lang="en-US" b="1">
                <a:sym typeface="+mn-ea"/>
              </a:rPr>
              <a:t>Proses Pembuatan Gypsum</a:t>
            </a:r>
            <a:endParaRPr lang="en-US" b="1"/>
          </a:p>
          <a:p>
            <a:endParaRPr lang="en-US" b="1"/>
          </a:p>
        </p:txBody>
      </p:sp>
      <p:sp>
        <p:nvSpPr>
          <p:cNvPr id="3" name="Content Placeholder 2"/>
          <p:cNvSpPr>
            <a:spLocks noGrp="1"/>
          </p:cNvSpPr>
          <p:nvPr>
            <p:ph idx="1"/>
          </p:nvPr>
        </p:nvSpPr>
        <p:spPr/>
        <p:txBody>
          <a:bodyPr/>
          <a:p>
            <a:pPr marL="0" indent="0">
              <a:buNone/>
            </a:pPr>
            <a:endParaRPr lang="en-US"/>
          </a:p>
          <a:p>
            <a:pPr marL="0" indent="0">
              <a:buNone/>
            </a:pPr>
            <a:endParaRPr lang="en-US"/>
          </a:p>
          <a:p>
            <a:pPr marL="0" indent="0">
              <a:buNone/>
            </a:pPr>
            <a:r>
              <a:rPr lang="en-US"/>
              <a:t>Untuk pembuatan gipsum pada dasarnya ada tiga proses, yaitu:</a:t>
            </a:r>
            <a:endParaRPr lang="en-US"/>
          </a:p>
          <a:p>
            <a:r>
              <a:rPr lang="en-US"/>
              <a:t>1. Pembuatan gips dari rock</a:t>
            </a:r>
            <a:endParaRPr lang="en-US"/>
          </a:p>
          <a:p>
            <a:r>
              <a:rPr lang="en-US"/>
              <a:t>2. Pembuatan gips dari batu kapur</a:t>
            </a:r>
            <a:endParaRPr lang="en-US"/>
          </a:p>
          <a:p>
            <a:r>
              <a:rPr lang="en-US"/>
              <a:t>3. Pembuatan gips sintesa CaCl2 dan H2SO4</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sz="2400"/>
              <a:t>1. Pembuatan Gipsum dari Gypsum Rock</a:t>
            </a:r>
            <a:endParaRPr lang="en-US" sz="2400"/>
          </a:p>
          <a:p>
            <a:r>
              <a:rPr lang="en-US" sz="2400"/>
              <a:t>Proses pembuatan gipsum dari rock yaitu dengan cara</a:t>
            </a:r>
            <a:endParaRPr lang="en-US" sz="2400"/>
          </a:p>
          <a:p>
            <a:r>
              <a:rPr lang="en-US" sz="2400"/>
              <a:t>mengahancurkan batu-batuan gipsum yang telah diperoleh dari daerah</a:t>
            </a:r>
            <a:endParaRPr lang="en-US" sz="2400"/>
          </a:p>
          <a:p>
            <a:r>
              <a:rPr lang="en-US" sz="2400"/>
              <a:t>pegunungan. Penghancuran batu-batuan ini dengan menggunakan alat</a:t>
            </a:r>
            <a:endParaRPr lang="en-US" sz="2400"/>
          </a:p>
          <a:p>
            <a:r>
              <a:rPr lang="en-US" sz="2400"/>
              <a:t>primary crusher kemudian diayak agar diperoleh batuan yang halus.</a:t>
            </a:r>
            <a:endParaRPr lang="en-US" sz="2400"/>
          </a:p>
          <a:p>
            <a:r>
              <a:rPr lang="en-US" sz="2400"/>
              <a:t>Setelah diayak sebagian masuk ke sink float untuk membersihkan batubatuan dari kotoran, kemudian masuk dalam secondary crusher agar batubatuan yang belum halus dapat dihancurkan lagi dan sebagian lagi masuk</a:t>
            </a:r>
            <a:endParaRPr lang="en-US" sz="2400"/>
          </a:p>
          <a:p>
            <a:r>
              <a:rPr lang="en-US" sz="2400"/>
              <a:t>dalam fine grinding untuk digiling menjadi butiran yang halus. Setelah</a:t>
            </a:r>
            <a:endParaRPr lang="en-US" sz="2400"/>
          </a:p>
          <a:p>
            <a:r>
              <a:rPr lang="en-US" sz="2400"/>
              <a:t>dari fine grinding butiran yang halus di calcining dan menghasilkan board</a:t>
            </a:r>
            <a:endParaRPr lang="en-US" sz="2400"/>
          </a:p>
          <a:p>
            <a:r>
              <a:rPr lang="en-US" sz="2400"/>
              <a:t>plaster, dan sebagian setelah di calcining masuk ke ball mill dan</a:t>
            </a:r>
            <a:endParaRPr lang="en-US" sz="2400"/>
          </a:p>
          <a:p>
            <a:r>
              <a:rPr lang="en-US" sz="2400"/>
              <a:t>menghasilkan bagged plaster. (W.L. Faith dkk,1957) </a:t>
            </a:r>
            <a:endParaRPr lang="en-US"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2. Pembuatan Gipsum dari batu kapur</a:t>
            </a:r>
            <a:endParaRPr lang="en-US"/>
          </a:p>
          <a:p>
            <a:r>
              <a:rPr lang="en-US" sz="2400"/>
              <a:t>Proses pembuatan gipsum jenis ini, yaitu dengan cara memasukkan</a:t>
            </a:r>
            <a:endParaRPr lang="en-US" sz="2400"/>
          </a:p>
          <a:p>
            <a:r>
              <a:rPr lang="en-US" sz="2400"/>
              <a:t>batu kapur CaCO3 dalam rotary klin sehingga akan terjadi reaksi proses</a:t>
            </a:r>
            <a:endParaRPr lang="en-US" sz="2400"/>
          </a:p>
          <a:p>
            <a:r>
              <a:rPr lang="en-US" sz="2400"/>
              <a:t>kalsinasi yang akan menghasilkan CaO dan CO2. Kemudian CaO yang </a:t>
            </a:r>
            <a:endParaRPr lang="en-US" sz="2400"/>
          </a:p>
          <a:p>
            <a:r>
              <a:rPr lang="en-US" sz="2400"/>
              <a:t>terbentuk dimasukkan kedalam mixing tank untuk direaksikan dengan air</a:t>
            </a:r>
            <a:endParaRPr lang="en-US" sz="2400"/>
          </a:p>
          <a:p>
            <a:r>
              <a:rPr lang="en-US" sz="2400"/>
              <a:t>(H2O) sehingga akan mengahsilkan slurry Ca(OH)2. Kemudian slurry</a:t>
            </a:r>
            <a:endParaRPr lang="en-US" sz="2400"/>
          </a:p>
          <a:p>
            <a:r>
              <a:rPr lang="en-US" sz="2400"/>
              <a:t>Ca(OH)2 dimasukkan dalam reaktor dan ditambahkan H2SO4 sehingga</a:t>
            </a:r>
            <a:endParaRPr lang="en-US" sz="2400"/>
          </a:p>
          <a:p>
            <a:r>
              <a:rPr lang="en-US" sz="2400"/>
              <a:t>akan terjadi reaksi netralisasi. Setelah itu produk dimasukkan dalam</a:t>
            </a:r>
            <a:endParaRPr lang="en-US" sz="2400"/>
          </a:p>
          <a:p>
            <a:r>
              <a:rPr lang="en-US" sz="2400"/>
              <a:t>thickener untuk menghilangkan impuritas. Kemudian dimasukkan dalam</a:t>
            </a:r>
            <a:endParaRPr lang="en-US" sz="2400"/>
          </a:p>
          <a:p>
            <a:r>
              <a:rPr lang="en-US" sz="2400"/>
              <a:t>rotary dryer untuk mengurangi kadar air, untuk mendapatkan gypsum</a:t>
            </a:r>
            <a:endParaRPr lang="en-US" sz="2400"/>
          </a:p>
          <a:p>
            <a:r>
              <a:rPr lang="en-US" sz="2400"/>
              <a:t>yang seragam ukurannya digunakan ballmill. (Kirk-Othmer, 3ed, Vol 24,1978) </a:t>
            </a:r>
            <a:endParaRPr lang="en-US"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3. Pembuatan Gipsum dari CaCl2 dan H2SO4</a:t>
            </a:r>
            <a:endParaRPr lang="en-US"/>
          </a:p>
          <a:p>
            <a:r>
              <a:rPr lang="en-US" sz="2400"/>
              <a:t>Mula-mula bahan baku dimasukkan kedalam reaktor dengan</a:t>
            </a:r>
            <a:endParaRPr lang="en-US" sz="2400"/>
          </a:p>
          <a:p>
            <a:r>
              <a:rPr lang="en-US" sz="2400"/>
              <a:t>ditambahkan H2SO4 sehingga terjadi reaksi netralisasi dan akan terbentuk</a:t>
            </a:r>
            <a:endParaRPr lang="en-US" sz="2400"/>
          </a:p>
          <a:p>
            <a:r>
              <a:rPr lang="en-US" sz="2400"/>
              <a:t>CaSO4 dan HCl yang terbentuk dipisahkan dengan absorber. Kemudian</a:t>
            </a:r>
            <a:endParaRPr lang="en-US" sz="2400"/>
          </a:p>
          <a:p>
            <a:r>
              <a:rPr lang="en-US" sz="2400"/>
              <a:t>produk dimasukkan kedalam evaporator untuk mengurangi kandungan air,</a:t>
            </a:r>
            <a:endParaRPr lang="en-US" sz="2400"/>
          </a:p>
          <a:p>
            <a:r>
              <a:rPr lang="en-US" sz="2400"/>
              <a:t>setelah itu masuk ke crystallizer sehingga akan terbentuk kristal. Setelah</a:t>
            </a:r>
            <a:endParaRPr lang="en-US" sz="2400"/>
          </a:p>
          <a:p>
            <a:r>
              <a:rPr lang="en-US" sz="2400"/>
              <a:t>itu masuk ke centrifugal dan kristal yang keluar dari centrifugal</a:t>
            </a:r>
            <a:endParaRPr lang="en-US" sz="2400"/>
          </a:p>
          <a:p>
            <a:r>
              <a:rPr lang="en-US" sz="2400"/>
              <a:t>dimasukkan dalam rotary dryer, lalu didinginkan dalam rotary cooler</a:t>
            </a:r>
            <a:endParaRPr lang="en-US" sz="2400"/>
          </a:p>
          <a:p>
            <a:r>
              <a:rPr lang="en-US" sz="2400"/>
              <a:t>sehingga akan terbentuk gypsum.</a:t>
            </a:r>
            <a:endParaRPr lang="en-US" sz="2400"/>
          </a:p>
          <a:p>
            <a:r>
              <a:rPr lang="en-US" sz="2400"/>
              <a:t>Sebelum menentukan pilihan proses yang tepat perlu adanya studi</a:t>
            </a:r>
            <a:endParaRPr lang="en-US" sz="2400"/>
          </a:p>
          <a:p>
            <a:r>
              <a:rPr lang="en-US" sz="2400"/>
              <a:t>perbandingan dari beberapa proses alternatif baik dari aspek teknis</a:t>
            </a:r>
            <a:endParaRPr lang="en-US" sz="2400"/>
          </a:p>
          <a:p>
            <a:r>
              <a:rPr lang="en-US" sz="2400"/>
              <a:t>maupun ekonomis. (Kirk-Othmer, 3ed, Vol 24,1978)</a:t>
            </a:r>
            <a:endParaRPr 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Dari ketiga proses tsb, maka yang paling baik dan efisien dari segi teknis dan ekonomis adalah perencanaan pendirian pabrik gipsum dengan proses kedua (pembuatan Gipsum dari batu kapur) karena bahan baku yang digunakan mudah didapat dan berlimpah jumlahnya.</a:t>
            </a:r>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3. Holcim Indonesia</a:t>
            </a:r>
            <a:endParaRPr lang="en-US"/>
          </a:p>
        </p:txBody>
      </p:sp>
      <p:pic>
        <p:nvPicPr>
          <p:cNvPr id="4" name="Content Placeholder 3"/>
          <p:cNvPicPr>
            <a:picLocks noChangeAspect="1"/>
          </p:cNvPicPr>
          <p:nvPr>
            <p:ph idx="1"/>
          </p:nvPr>
        </p:nvPicPr>
        <p:blipFill>
          <a:blip r:embed="rId1"/>
          <a:stretch>
            <a:fillRect/>
          </a:stretch>
        </p:blipFill>
        <p:spPr>
          <a:xfrm>
            <a:off x="2230755" y="1159510"/>
            <a:ext cx="7468870" cy="5659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930910"/>
            <a:ext cx="11385550" cy="6007100"/>
          </a:xfrm>
        </p:spPr>
        <p:txBody>
          <a:bodyPr/>
          <a:p>
            <a:r>
              <a:rPr lang="en-US" sz="2800"/>
              <a:t>Inilah salah satu perusahaan ternama di Indonesia. Sebagai perusahaan multinasional yang cabangnya sudah ada di berbagai negara, holcim mengembangkan produk bukan hanya semen saja. Ada pula produk berupa beton ready mix yang menjangkau berbagai wilayah Indonesia.  </a:t>
            </a:r>
            <a:endParaRPr lang="en-US" sz="2800"/>
          </a:p>
          <a:p>
            <a:r>
              <a:rPr lang="en-US" sz="2800"/>
              <a:t>Cikal bakal holcim tidak luput dari Semen Cibinong yang telah berdiri pada 1971, PT. Semen Cibinong merupakan pabrik semen swasta pertama di Indonesia. Saat itu dalam produksi hanya berkapasitas sekitar 600 ribu ton semen per tahun. Pada 1977 Semen Cibinong go public dengan mencatatkan diri di Bursa Efek Jakarta. Pabrik semen dari perusahaan ini ada di berbagai wilayah mencakup Jawa Tengah, Jawa Barat, Cilacap, Tuban, dan Jawa Timur. Total kapasitas produksi bisa mencapai jutaan ton pertahunnya.</a:t>
            </a:r>
            <a:endParaRPr lang="en-US" sz="2800"/>
          </a:p>
        </p:txBody>
      </p:sp>
    </p:spTree>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25761</Words>
  <Application>WPS Presentation</Application>
  <PresentationFormat>Widescreen</PresentationFormat>
  <Paragraphs>264</Paragraphs>
  <Slides>74</Slides>
  <Notes>0</Notes>
  <HiddenSlides>0</HiddenSlides>
  <MMClips>0</MMClips>
  <ScaleCrop>false</ScaleCrop>
  <HeadingPairs>
    <vt:vector size="4" baseType="variant">
      <vt:variant>
        <vt:lpstr>主题</vt:lpstr>
      </vt:variant>
      <vt:variant>
        <vt:i4>1</vt:i4>
      </vt:variant>
      <vt:variant>
        <vt:lpstr>幻灯片标题</vt:lpstr>
      </vt:variant>
      <vt:variant>
        <vt:i4>74</vt:i4>
      </vt:variant>
    </vt:vector>
  </HeadingPairs>
  <TitlesOfParts>
    <vt:vector size="75" baseType="lpstr">
      <vt:lpstr>Art_mountaineering</vt:lpstr>
      <vt:lpstr>PEREKAT SEMEN </vt:lpstr>
      <vt:lpstr>PENGERTIAN SEMEN</vt:lpstr>
      <vt:lpstr>Perusahaan Semen Indonesia </vt:lpstr>
      <vt:lpstr>PowerPoint 演示文稿</vt:lpstr>
      <vt:lpstr>PowerPoint 演示文稿</vt:lpstr>
      <vt:lpstr>2. PT Cemindo Gemilang</vt:lpstr>
      <vt:lpstr>PowerPoint 演示文稿</vt:lpstr>
      <vt:lpstr>3. Holcim Indonesia</vt:lpstr>
      <vt:lpstr>PowerPoint 演示文稿</vt:lpstr>
      <vt:lpstr>4. Semen Padang</vt:lpstr>
      <vt:lpstr>PowerPoint 演示文稿</vt:lpstr>
      <vt:lpstr>5. Semen Tonasa</vt:lpstr>
      <vt:lpstr>PowerPoint 演示文稿</vt:lpstr>
      <vt:lpstr>6. Semen Bosowa</vt:lpstr>
      <vt:lpstr>PowerPoint 演示文稿</vt:lpstr>
      <vt:lpstr>PowerPoint 演示文稿</vt:lpstr>
      <vt:lpstr>PENGERTIAN SEMEN</vt:lpstr>
      <vt:lpstr>PENGERTIAN SEMEN</vt:lpstr>
      <vt:lpstr>SEJARAH SEMEN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Proses Produksi Semen</vt:lpstr>
      <vt:lpstr>PowerPoint 演示文稿</vt:lpstr>
      <vt:lpstr>PowerPoint 演示文稿</vt:lpstr>
      <vt:lpstr>PowerPoint 演示文稿</vt:lpstr>
      <vt:lpstr>PowerPoint 演示文稿</vt:lpstr>
      <vt:lpstr>JENIS SEMEN</vt:lpstr>
      <vt:lpstr>PROSES PEMBUATAN SEMEN</vt:lpstr>
      <vt:lpstr>PowerPoint 演示文稿</vt:lpstr>
      <vt:lpstr>PowerPoint 演示文稿</vt:lpstr>
      <vt:lpstr>PowerPoint 演示文稿</vt:lpstr>
      <vt:lpstr>PowerPoint 演示文稿</vt:lpstr>
      <vt:lpstr>Sesuai dengan kebutuhan pemakai, maka para pengusaha industri semen berusaha untuk memenuhinya dengan berbagai penelitian, sehingga ditemukan berbagai jenis semen yaitu: 1. Semen Portland  2. Water proofed cement  3. Semen Putih  4. High Alumina Cement  5. Semen Anti Bakteri  6. Oil Well Cement (OWC)  7. Semen Campur SEMENT PORTLAND (OPC)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PROSES PRODUKSI SEMEN</vt:lpstr>
      <vt:lpstr>PowerPoint 演示文稿</vt:lpstr>
      <vt:lpstr>  Secara Umum Proses Produksi Semen Terdiri dari Beberapa Tahapan :</vt:lpstr>
      <vt:lpstr>PowerPoint 演示文稿</vt:lpstr>
      <vt:lpstr>PowerPoint 演示文稿</vt:lpstr>
      <vt:lpstr>PowerPoint 演示文稿</vt:lpstr>
      <vt:lpstr>PowerPoint 演示文稿</vt:lpstr>
      <vt:lpstr>PEREKAT GIPSUM</vt:lpstr>
      <vt:lpstr>PowerPoint 演示文稿</vt:lpstr>
      <vt:lpstr>KEGUNAAN GIPSUM</vt:lpstr>
      <vt:lpstr> Proses Pembuatan Gypsum</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PEREKAT SEMEN </dc:title>
  <dc:creator>Lenovo</dc:creator>
  <cp:lastModifiedBy>Lenovo</cp:lastModifiedBy>
  <cp:revision>3</cp:revision>
  <dcterms:created xsi:type="dcterms:W3CDTF">2022-08-25T15:29:02Z</dcterms:created>
  <dcterms:modified xsi:type="dcterms:W3CDTF">2022-08-25T15:32:20Z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1033-10.1.0.5674</vt:lpwstr>
  </property>
</Properties>
</file>