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62" r:id="rId2"/>
    <p:sldId id="556" r:id="rId3"/>
    <p:sldId id="567" r:id="rId4"/>
    <p:sldId id="497" r:id="rId5"/>
    <p:sldId id="498" r:id="rId6"/>
    <p:sldId id="557" r:id="rId7"/>
    <p:sldId id="308" r:id="rId8"/>
    <p:sldId id="571" r:id="rId9"/>
    <p:sldId id="558" r:id="rId10"/>
    <p:sldId id="479" r:id="rId11"/>
    <p:sldId id="347" r:id="rId12"/>
    <p:sldId id="559" r:id="rId13"/>
    <p:sldId id="5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45"/>
    <p:restoredTop sz="94630"/>
  </p:normalViewPr>
  <p:slideViewPr>
    <p:cSldViewPr snapToGrid="0" snapToObjects="1">
      <p:cViewPr varScale="1">
        <p:scale>
          <a:sx n="85" d="100"/>
          <a:sy n="85" d="100"/>
        </p:scale>
        <p:origin x="1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35EE0-B635-7240-A4C6-6CC35FE4953F}" type="doc">
      <dgm:prSet loTypeId="urn:microsoft.com/office/officeart/2005/8/layout/hierarchy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F4FED7-24A9-8A4C-9025-C84F0BDC0BE0}">
      <dgm:prSet phldrT="[Text]" custT="1"/>
      <dgm:spPr/>
      <dgm:t>
        <a:bodyPr/>
        <a:lstStyle/>
        <a:p>
          <a:pPr rtl="0"/>
          <a:r>
            <a:rPr lang="en-US" sz="2000" b="1" dirty="0">
              <a:solidFill>
                <a:schemeClr val="tx1"/>
              </a:solidFill>
              <a:latin typeface="Avenir Next" panose="020B0503020202020204" pitchFamily="34" charset="0"/>
            </a:rPr>
            <a:t>Environmental Dispute</a:t>
          </a:r>
        </a:p>
      </dgm:t>
    </dgm:pt>
    <dgm:pt modelId="{56929A79-A46F-B74A-8D2F-6CCDC493D634}" type="parTrans" cxnId="{12B52469-A58C-884C-91E3-7563F87711FD}">
      <dgm:prSet/>
      <dgm:spPr/>
      <dgm:t>
        <a:bodyPr/>
        <a:lstStyle/>
        <a:p>
          <a:endParaRPr lang="en-US"/>
        </a:p>
      </dgm:t>
    </dgm:pt>
    <dgm:pt modelId="{7BC092D4-F17A-2B43-AB60-CFC7C46EF0F8}" type="sibTrans" cxnId="{12B52469-A58C-884C-91E3-7563F87711FD}">
      <dgm:prSet/>
      <dgm:spPr/>
      <dgm:t>
        <a:bodyPr/>
        <a:lstStyle/>
        <a:p>
          <a:endParaRPr lang="en-US"/>
        </a:p>
      </dgm:t>
    </dgm:pt>
    <dgm:pt modelId="{1F6C1AA3-A299-A940-83D7-203166D9510D}">
      <dgm:prSet phldrT="[Text]" custT="1"/>
      <dgm:spPr/>
      <dgm:t>
        <a:bodyPr/>
        <a:lstStyle/>
        <a:p>
          <a:pPr rtl="0"/>
          <a:r>
            <a:rPr lang="en-US" sz="2000" b="1" dirty="0">
              <a:latin typeface="Avenir Next" panose="020B0503020202020204" pitchFamily="34" charset="0"/>
            </a:rPr>
            <a:t>Non-litigation</a:t>
          </a:r>
        </a:p>
      </dgm:t>
    </dgm:pt>
    <dgm:pt modelId="{65952850-30DC-E746-9F9A-59268BE39A68}" type="parTrans" cxnId="{B9209AFC-721C-0646-90A3-81531A1F9742}">
      <dgm:prSet/>
      <dgm:spPr/>
      <dgm:t>
        <a:bodyPr/>
        <a:lstStyle/>
        <a:p>
          <a:endParaRPr lang="en-US"/>
        </a:p>
      </dgm:t>
    </dgm:pt>
    <dgm:pt modelId="{0250EF4C-F19B-D44F-A7E5-15DEFC2F3E66}" type="sibTrans" cxnId="{B9209AFC-721C-0646-90A3-81531A1F9742}">
      <dgm:prSet/>
      <dgm:spPr/>
      <dgm:t>
        <a:bodyPr/>
        <a:lstStyle/>
        <a:p>
          <a:endParaRPr lang="en-US"/>
        </a:p>
      </dgm:t>
    </dgm:pt>
    <dgm:pt modelId="{2C341D78-9045-7B43-9F48-EFBB587C109F}">
      <dgm:prSet phldrT="[Text]" custT="1"/>
      <dgm:spPr/>
      <dgm:t>
        <a:bodyPr/>
        <a:lstStyle/>
        <a:p>
          <a:pPr rtl="0"/>
          <a:r>
            <a:rPr lang="en-US" sz="2000" b="1" dirty="0">
              <a:latin typeface="Avenir Next" panose="020B0503020202020204" pitchFamily="34" charset="0"/>
            </a:rPr>
            <a:t>Negotiation</a:t>
          </a:r>
        </a:p>
      </dgm:t>
    </dgm:pt>
    <dgm:pt modelId="{4AEDB75F-3985-1A43-9D34-1EAA4F91F692}" type="parTrans" cxnId="{CF988594-3642-9A42-8584-70AD94091BEB}">
      <dgm:prSet/>
      <dgm:spPr/>
      <dgm:t>
        <a:bodyPr/>
        <a:lstStyle/>
        <a:p>
          <a:endParaRPr lang="en-US"/>
        </a:p>
      </dgm:t>
    </dgm:pt>
    <dgm:pt modelId="{09C37F4B-5EBE-CF4A-A775-828004966CEE}" type="sibTrans" cxnId="{CF988594-3642-9A42-8584-70AD94091BEB}">
      <dgm:prSet/>
      <dgm:spPr/>
      <dgm:t>
        <a:bodyPr/>
        <a:lstStyle/>
        <a:p>
          <a:endParaRPr lang="en-US"/>
        </a:p>
      </dgm:t>
    </dgm:pt>
    <dgm:pt modelId="{67FBD70E-FDB2-674F-8321-A9B3A2E06C5F}">
      <dgm:prSet phldrT="[Text]" custT="1"/>
      <dgm:spPr/>
      <dgm:t>
        <a:bodyPr/>
        <a:lstStyle/>
        <a:p>
          <a:pPr rtl="0"/>
          <a:r>
            <a:rPr lang="en-US" sz="2000" b="1" dirty="0">
              <a:latin typeface="Avenir Next" panose="020B0503020202020204" pitchFamily="34" charset="0"/>
            </a:rPr>
            <a:t>Mediation</a:t>
          </a:r>
        </a:p>
      </dgm:t>
    </dgm:pt>
    <dgm:pt modelId="{86B12E88-221C-4C4A-ADBE-A576E676DC60}" type="parTrans" cxnId="{5264CE54-40E0-B54E-9E4E-99D53441EE47}">
      <dgm:prSet/>
      <dgm:spPr/>
      <dgm:t>
        <a:bodyPr/>
        <a:lstStyle/>
        <a:p>
          <a:endParaRPr lang="en-US"/>
        </a:p>
      </dgm:t>
    </dgm:pt>
    <dgm:pt modelId="{1DE47D13-B27A-9242-95E8-67CFB6671E65}" type="sibTrans" cxnId="{5264CE54-40E0-B54E-9E4E-99D53441EE47}">
      <dgm:prSet/>
      <dgm:spPr/>
      <dgm:t>
        <a:bodyPr/>
        <a:lstStyle/>
        <a:p>
          <a:endParaRPr lang="en-US"/>
        </a:p>
      </dgm:t>
    </dgm:pt>
    <dgm:pt modelId="{921BB631-FBC1-6741-B9B9-4449E9F6C28C}">
      <dgm:prSet phldrT="[Text]" custT="1"/>
      <dgm:spPr/>
      <dgm:t>
        <a:bodyPr/>
        <a:lstStyle/>
        <a:p>
          <a:pPr rtl="0"/>
          <a:r>
            <a:rPr lang="en-US" sz="2000" b="1" dirty="0">
              <a:latin typeface="Avenir Next" panose="020B0503020202020204" pitchFamily="34" charset="0"/>
            </a:rPr>
            <a:t>Litigation</a:t>
          </a:r>
        </a:p>
      </dgm:t>
    </dgm:pt>
    <dgm:pt modelId="{1544AEEF-9510-AB4C-927E-5BC9939BADB1}" type="parTrans" cxnId="{8E1CEDD2-4EA7-3648-B5D7-E2C14C290376}">
      <dgm:prSet/>
      <dgm:spPr/>
      <dgm:t>
        <a:bodyPr/>
        <a:lstStyle/>
        <a:p>
          <a:endParaRPr lang="en-US"/>
        </a:p>
      </dgm:t>
    </dgm:pt>
    <dgm:pt modelId="{97051C69-32A5-CE4D-8C15-61C573CD0A22}" type="sibTrans" cxnId="{8E1CEDD2-4EA7-3648-B5D7-E2C14C290376}">
      <dgm:prSet/>
      <dgm:spPr/>
      <dgm:t>
        <a:bodyPr/>
        <a:lstStyle/>
        <a:p>
          <a:endParaRPr lang="en-US"/>
        </a:p>
      </dgm:t>
    </dgm:pt>
    <dgm:pt modelId="{4A602CC8-834C-BC43-8AE1-BFC904AA6ABA}">
      <dgm:prSet phldrT="[Text]" custT="1"/>
      <dgm:spPr/>
      <dgm:t>
        <a:bodyPr/>
        <a:lstStyle/>
        <a:p>
          <a:r>
            <a:rPr lang="en-US" sz="2000" b="1" dirty="0">
              <a:latin typeface="Avenir Next" panose="020B0503020202020204" pitchFamily="34" charset="0"/>
            </a:rPr>
            <a:t>Private (citizen, NGO &amp; </a:t>
          </a:r>
          <a:r>
            <a:rPr lang="en-US" sz="2000" b="1" dirty="0" err="1">
              <a:latin typeface="Avenir Next" panose="020B0503020202020204" pitchFamily="34" charset="0"/>
            </a:rPr>
            <a:t>Gov</a:t>
          </a:r>
          <a:r>
            <a:rPr lang="en-US" sz="2000" b="1" dirty="0">
              <a:latin typeface="Avenir Next" panose="020B0503020202020204" pitchFamily="34" charset="0"/>
            </a:rPr>
            <a:t>)</a:t>
          </a:r>
        </a:p>
      </dgm:t>
    </dgm:pt>
    <dgm:pt modelId="{D029D233-68FB-994C-9A8E-0B8577F83F49}" type="parTrans" cxnId="{353D9589-2030-9C45-9F8A-E2A28784EA97}">
      <dgm:prSet/>
      <dgm:spPr/>
      <dgm:t>
        <a:bodyPr/>
        <a:lstStyle/>
        <a:p>
          <a:endParaRPr lang="en-US"/>
        </a:p>
      </dgm:t>
    </dgm:pt>
    <dgm:pt modelId="{7111E348-6C95-5841-9B68-3EA5A0BAE00F}" type="sibTrans" cxnId="{353D9589-2030-9C45-9F8A-E2A28784EA97}">
      <dgm:prSet/>
      <dgm:spPr/>
      <dgm:t>
        <a:bodyPr/>
        <a:lstStyle/>
        <a:p>
          <a:endParaRPr lang="en-US"/>
        </a:p>
      </dgm:t>
    </dgm:pt>
    <dgm:pt modelId="{61B9182E-DAC4-0244-8DA3-E0544E1EDC33}">
      <dgm:prSet phldrT="[Text]" custT="1"/>
      <dgm:spPr/>
      <dgm:t>
        <a:bodyPr/>
        <a:lstStyle/>
        <a:p>
          <a:r>
            <a:rPr lang="en-US" sz="2000" b="1" dirty="0">
              <a:latin typeface="Avenir Next" panose="020B0503020202020204" pitchFamily="34" charset="0"/>
            </a:rPr>
            <a:t>Administrative</a:t>
          </a:r>
        </a:p>
      </dgm:t>
    </dgm:pt>
    <dgm:pt modelId="{727C5C64-8360-9143-BD45-C2960EDDC21F}" type="parTrans" cxnId="{0CBDC3B4-B981-8C48-9D53-57C81DDFFFD0}">
      <dgm:prSet/>
      <dgm:spPr/>
      <dgm:t>
        <a:bodyPr/>
        <a:lstStyle/>
        <a:p>
          <a:endParaRPr lang="en-US"/>
        </a:p>
      </dgm:t>
    </dgm:pt>
    <dgm:pt modelId="{8745A10D-3F33-5F43-B4CE-7BE6742F2902}" type="sibTrans" cxnId="{0CBDC3B4-B981-8C48-9D53-57C81DDFFFD0}">
      <dgm:prSet/>
      <dgm:spPr/>
      <dgm:t>
        <a:bodyPr/>
        <a:lstStyle/>
        <a:p>
          <a:endParaRPr lang="en-US"/>
        </a:p>
      </dgm:t>
    </dgm:pt>
    <dgm:pt modelId="{29C78C00-B8F2-1A44-949B-D663277329F2}">
      <dgm:prSet phldrT="[Text]" custT="1"/>
      <dgm:spPr/>
      <dgm:t>
        <a:bodyPr/>
        <a:lstStyle/>
        <a:p>
          <a:r>
            <a:rPr lang="en-US" sz="2000" b="1" dirty="0">
              <a:latin typeface="Avenir Next" panose="020B0503020202020204" pitchFamily="34" charset="0"/>
            </a:rPr>
            <a:t>Criminal (</a:t>
          </a:r>
          <a:r>
            <a:rPr lang="en-US" sz="2000" b="1" dirty="0" err="1">
              <a:latin typeface="Avenir Next" panose="020B0503020202020204" pitchFamily="34" charset="0"/>
            </a:rPr>
            <a:t>Envi</a:t>
          </a:r>
          <a:r>
            <a:rPr lang="en-US" sz="2000" b="1" dirty="0">
              <a:latin typeface="Avenir Next" panose="020B0503020202020204" pitchFamily="34" charset="0"/>
            </a:rPr>
            <a:t>. crime) </a:t>
          </a:r>
        </a:p>
      </dgm:t>
    </dgm:pt>
    <dgm:pt modelId="{92C2ED8C-FA11-4C44-A5E5-E790F0FCEC99}" type="parTrans" cxnId="{36BFF7A0-F484-2341-BD9F-58E84F7C9FB5}">
      <dgm:prSet/>
      <dgm:spPr/>
      <dgm:t>
        <a:bodyPr/>
        <a:lstStyle/>
        <a:p>
          <a:endParaRPr lang="en-US"/>
        </a:p>
      </dgm:t>
    </dgm:pt>
    <dgm:pt modelId="{006C43C2-D229-C14E-B6D6-C44DC5DD2E63}" type="sibTrans" cxnId="{36BFF7A0-F484-2341-BD9F-58E84F7C9FB5}">
      <dgm:prSet/>
      <dgm:spPr/>
      <dgm:t>
        <a:bodyPr/>
        <a:lstStyle/>
        <a:p>
          <a:endParaRPr lang="en-US"/>
        </a:p>
      </dgm:t>
    </dgm:pt>
    <dgm:pt modelId="{78F09078-7B56-CC4F-B320-A41CD7B81C75}" type="pres">
      <dgm:prSet presAssocID="{2AF35EE0-B635-7240-A4C6-6CC35FE495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69BF74E-8036-9848-8515-C10AC6A58CFA}" type="pres">
      <dgm:prSet presAssocID="{4CF4FED7-24A9-8A4C-9025-C84F0BDC0BE0}" presName="root1" presStyleCnt="0"/>
      <dgm:spPr/>
    </dgm:pt>
    <dgm:pt modelId="{00F5CD97-E8F6-8A4C-A7B9-5BF8F999447A}" type="pres">
      <dgm:prSet presAssocID="{4CF4FED7-24A9-8A4C-9025-C84F0BDC0BE0}" presName="LevelOneTextNode" presStyleLbl="node0" presStyleIdx="0" presStyleCnt="1" custScaleX="148304">
        <dgm:presLayoutVars>
          <dgm:chPref val="3"/>
        </dgm:presLayoutVars>
      </dgm:prSet>
      <dgm:spPr/>
    </dgm:pt>
    <dgm:pt modelId="{CA6F0A35-3D32-1849-927C-E12DDBFBF211}" type="pres">
      <dgm:prSet presAssocID="{4CF4FED7-24A9-8A4C-9025-C84F0BDC0BE0}" presName="level2hierChild" presStyleCnt="0"/>
      <dgm:spPr/>
    </dgm:pt>
    <dgm:pt modelId="{41747D16-7B89-5C46-9119-EEC2C69AEC42}" type="pres">
      <dgm:prSet presAssocID="{65952850-30DC-E746-9F9A-59268BE39A68}" presName="conn2-1" presStyleLbl="parChTrans1D2" presStyleIdx="0" presStyleCnt="2"/>
      <dgm:spPr/>
    </dgm:pt>
    <dgm:pt modelId="{A4DF0CB6-5E53-1041-A39D-78B848A5BC4C}" type="pres">
      <dgm:prSet presAssocID="{65952850-30DC-E746-9F9A-59268BE39A68}" presName="connTx" presStyleLbl="parChTrans1D2" presStyleIdx="0" presStyleCnt="2"/>
      <dgm:spPr/>
    </dgm:pt>
    <dgm:pt modelId="{68FAA909-CA55-A741-ADF7-5D0934D6AF1E}" type="pres">
      <dgm:prSet presAssocID="{1F6C1AA3-A299-A940-83D7-203166D9510D}" presName="root2" presStyleCnt="0"/>
      <dgm:spPr/>
    </dgm:pt>
    <dgm:pt modelId="{149C8E6F-800D-5C47-A6AB-D1987DF18CFA}" type="pres">
      <dgm:prSet presAssocID="{1F6C1AA3-A299-A940-83D7-203166D9510D}" presName="LevelTwoTextNode" presStyleLbl="node2" presStyleIdx="0" presStyleCnt="2">
        <dgm:presLayoutVars>
          <dgm:chPref val="3"/>
        </dgm:presLayoutVars>
      </dgm:prSet>
      <dgm:spPr/>
    </dgm:pt>
    <dgm:pt modelId="{6CA7B6D4-226B-344B-AB3F-8DE6F4AD5142}" type="pres">
      <dgm:prSet presAssocID="{1F6C1AA3-A299-A940-83D7-203166D9510D}" presName="level3hierChild" presStyleCnt="0"/>
      <dgm:spPr/>
    </dgm:pt>
    <dgm:pt modelId="{E26B0F2D-BE0A-514D-B5CB-E4B5FBC53392}" type="pres">
      <dgm:prSet presAssocID="{4AEDB75F-3985-1A43-9D34-1EAA4F91F692}" presName="conn2-1" presStyleLbl="parChTrans1D3" presStyleIdx="0" presStyleCnt="5"/>
      <dgm:spPr/>
    </dgm:pt>
    <dgm:pt modelId="{EDD3EFFD-F960-1849-A5DB-7282C5468DDC}" type="pres">
      <dgm:prSet presAssocID="{4AEDB75F-3985-1A43-9D34-1EAA4F91F692}" presName="connTx" presStyleLbl="parChTrans1D3" presStyleIdx="0" presStyleCnt="5"/>
      <dgm:spPr/>
    </dgm:pt>
    <dgm:pt modelId="{A518635E-36C6-6D45-AED8-3D7EB38CF649}" type="pres">
      <dgm:prSet presAssocID="{2C341D78-9045-7B43-9F48-EFBB587C109F}" presName="root2" presStyleCnt="0"/>
      <dgm:spPr/>
    </dgm:pt>
    <dgm:pt modelId="{BE17E525-5F45-914C-9C19-6840EC339B5B}" type="pres">
      <dgm:prSet presAssocID="{2C341D78-9045-7B43-9F48-EFBB587C109F}" presName="LevelTwoTextNode" presStyleLbl="node3" presStyleIdx="0" presStyleCnt="5" custScaleX="114811">
        <dgm:presLayoutVars>
          <dgm:chPref val="3"/>
        </dgm:presLayoutVars>
      </dgm:prSet>
      <dgm:spPr/>
    </dgm:pt>
    <dgm:pt modelId="{C54D631B-9E91-1446-A04A-7553523088CD}" type="pres">
      <dgm:prSet presAssocID="{2C341D78-9045-7B43-9F48-EFBB587C109F}" presName="level3hierChild" presStyleCnt="0"/>
      <dgm:spPr/>
    </dgm:pt>
    <dgm:pt modelId="{60EE5E60-63D8-5B42-A0F3-C5D73ABC1285}" type="pres">
      <dgm:prSet presAssocID="{86B12E88-221C-4C4A-ADBE-A576E676DC60}" presName="conn2-1" presStyleLbl="parChTrans1D3" presStyleIdx="1" presStyleCnt="5"/>
      <dgm:spPr/>
    </dgm:pt>
    <dgm:pt modelId="{373F9BAC-793D-A842-8543-52489AA794B9}" type="pres">
      <dgm:prSet presAssocID="{86B12E88-221C-4C4A-ADBE-A576E676DC60}" presName="connTx" presStyleLbl="parChTrans1D3" presStyleIdx="1" presStyleCnt="5"/>
      <dgm:spPr/>
    </dgm:pt>
    <dgm:pt modelId="{AB388A3F-7484-FE49-ACC3-AC46A4FB52BF}" type="pres">
      <dgm:prSet presAssocID="{67FBD70E-FDB2-674F-8321-A9B3A2E06C5F}" presName="root2" presStyleCnt="0"/>
      <dgm:spPr/>
    </dgm:pt>
    <dgm:pt modelId="{5F21072C-6028-794D-B0C9-4F0A6C56FB82}" type="pres">
      <dgm:prSet presAssocID="{67FBD70E-FDB2-674F-8321-A9B3A2E06C5F}" presName="LevelTwoTextNode" presStyleLbl="node3" presStyleIdx="1" presStyleCnt="5" custScaleX="120608">
        <dgm:presLayoutVars>
          <dgm:chPref val="3"/>
        </dgm:presLayoutVars>
      </dgm:prSet>
      <dgm:spPr/>
    </dgm:pt>
    <dgm:pt modelId="{EA922F8D-B065-B84E-A4E9-FDF40A84670A}" type="pres">
      <dgm:prSet presAssocID="{67FBD70E-FDB2-674F-8321-A9B3A2E06C5F}" presName="level3hierChild" presStyleCnt="0"/>
      <dgm:spPr/>
    </dgm:pt>
    <dgm:pt modelId="{8CEE1D18-C96E-F041-A855-DE05D85198BC}" type="pres">
      <dgm:prSet presAssocID="{1544AEEF-9510-AB4C-927E-5BC9939BADB1}" presName="conn2-1" presStyleLbl="parChTrans1D2" presStyleIdx="1" presStyleCnt="2"/>
      <dgm:spPr/>
    </dgm:pt>
    <dgm:pt modelId="{143FFCAF-ED9C-6D4F-81E2-E1EA0297DBB2}" type="pres">
      <dgm:prSet presAssocID="{1544AEEF-9510-AB4C-927E-5BC9939BADB1}" presName="connTx" presStyleLbl="parChTrans1D2" presStyleIdx="1" presStyleCnt="2"/>
      <dgm:spPr/>
    </dgm:pt>
    <dgm:pt modelId="{73CA504B-9257-404C-A4B0-9E1B86B612F3}" type="pres">
      <dgm:prSet presAssocID="{921BB631-FBC1-6741-B9B9-4449E9F6C28C}" presName="root2" presStyleCnt="0"/>
      <dgm:spPr/>
    </dgm:pt>
    <dgm:pt modelId="{6205ABF3-A54E-9945-AF1C-438B3DF58184}" type="pres">
      <dgm:prSet presAssocID="{921BB631-FBC1-6741-B9B9-4449E9F6C28C}" presName="LevelTwoTextNode" presStyleLbl="node2" presStyleIdx="1" presStyleCnt="2">
        <dgm:presLayoutVars>
          <dgm:chPref val="3"/>
        </dgm:presLayoutVars>
      </dgm:prSet>
      <dgm:spPr/>
    </dgm:pt>
    <dgm:pt modelId="{9B10D660-2EBF-D347-A27C-6AF104A8D62E}" type="pres">
      <dgm:prSet presAssocID="{921BB631-FBC1-6741-B9B9-4449E9F6C28C}" presName="level3hierChild" presStyleCnt="0"/>
      <dgm:spPr/>
    </dgm:pt>
    <dgm:pt modelId="{FF545F9F-D528-7148-AD49-C1B2A9A9BA64}" type="pres">
      <dgm:prSet presAssocID="{D029D233-68FB-994C-9A8E-0B8577F83F49}" presName="conn2-1" presStyleLbl="parChTrans1D3" presStyleIdx="2" presStyleCnt="5"/>
      <dgm:spPr/>
    </dgm:pt>
    <dgm:pt modelId="{48686CE9-B13D-A34D-B008-FFD44B498494}" type="pres">
      <dgm:prSet presAssocID="{D029D233-68FB-994C-9A8E-0B8577F83F49}" presName="connTx" presStyleLbl="parChTrans1D3" presStyleIdx="2" presStyleCnt="5"/>
      <dgm:spPr/>
    </dgm:pt>
    <dgm:pt modelId="{1EC1213A-D385-8949-9B3C-AD57127747EC}" type="pres">
      <dgm:prSet presAssocID="{4A602CC8-834C-BC43-8AE1-BFC904AA6ABA}" presName="root2" presStyleCnt="0"/>
      <dgm:spPr/>
    </dgm:pt>
    <dgm:pt modelId="{CCBC74D2-854F-0049-A7E1-6AB51A1A8144}" type="pres">
      <dgm:prSet presAssocID="{4A602CC8-834C-BC43-8AE1-BFC904AA6ABA}" presName="LevelTwoTextNode" presStyleLbl="node3" presStyleIdx="2" presStyleCnt="5" custScaleX="168913">
        <dgm:presLayoutVars>
          <dgm:chPref val="3"/>
        </dgm:presLayoutVars>
      </dgm:prSet>
      <dgm:spPr/>
    </dgm:pt>
    <dgm:pt modelId="{27E68764-EB97-9246-8613-F3BAE24697EC}" type="pres">
      <dgm:prSet presAssocID="{4A602CC8-834C-BC43-8AE1-BFC904AA6ABA}" presName="level3hierChild" presStyleCnt="0"/>
      <dgm:spPr/>
    </dgm:pt>
    <dgm:pt modelId="{55813FDE-FC53-2646-B62E-0FD0EB442F57}" type="pres">
      <dgm:prSet presAssocID="{727C5C64-8360-9143-BD45-C2960EDDC21F}" presName="conn2-1" presStyleLbl="parChTrans1D3" presStyleIdx="3" presStyleCnt="5"/>
      <dgm:spPr/>
    </dgm:pt>
    <dgm:pt modelId="{28AB4C95-0274-8446-B2EB-23B707058FAF}" type="pres">
      <dgm:prSet presAssocID="{727C5C64-8360-9143-BD45-C2960EDDC21F}" presName="connTx" presStyleLbl="parChTrans1D3" presStyleIdx="3" presStyleCnt="5"/>
      <dgm:spPr/>
    </dgm:pt>
    <dgm:pt modelId="{1D2F839A-0F1C-2C4D-B7F3-7E6AA8CEC0E3}" type="pres">
      <dgm:prSet presAssocID="{61B9182E-DAC4-0244-8DA3-E0544E1EDC33}" presName="root2" presStyleCnt="0"/>
      <dgm:spPr/>
    </dgm:pt>
    <dgm:pt modelId="{2FFD77F5-E332-B540-BE29-2EE22A7A2DB8}" type="pres">
      <dgm:prSet presAssocID="{61B9182E-DAC4-0244-8DA3-E0544E1EDC33}" presName="LevelTwoTextNode" presStyleLbl="node3" presStyleIdx="3" presStyleCnt="5" custScaleX="173423" custLinFactNeighborY="-5797">
        <dgm:presLayoutVars>
          <dgm:chPref val="3"/>
        </dgm:presLayoutVars>
      </dgm:prSet>
      <dgm:spPr/>
    </dgm:pt>
    <dgm:pt modelId="{57F3DBD1-3700-BB43-B838-44F4A31FC806}" type="pres">
      <dgm:prSet presAssocID="{61B9182E-DAC4-0244-8DA3-E0544E1EDC33}" presName="level3hierChild" presStyleCnt="0"/>
      <dgm:spPr/>
    </dgm:pt>
    <dgm:pt modelId="{D61F9CAF-865B-7648-9DFA-818585753417}" type="pres">
      <dgm:prSet presAssocID="{92C2ED8C-FA11-4C44-A5E5-E790F0FCEC99}" presName="conn2-1" presStyleLbl="parChTrans1D3" presStyleIdx="4" presStyleCnt="5"/>
      <dgm:spPr/>
    </dgm:pt>
    <dgm:pt modelId="{6F9EC909-F1B7-2945-88F4-B396142AE07C}" type="pres">
      <dgm:prSet presAssocID="{92C2ED8C-FA11-4C44-A5E5-E790F0FCEC99}" presName="connTx" presStyleLbl="parChTrans1D3" presStyleIdx="4" presStyleCnt="5"/>
      <dgm:spPr/>
    </dgm:pt>
    <dgm:pt modelId="{65F66393-4274-C047-A632-4B5C910BB03E}" type="pres">
      <dgm:prSet presAssocID="{29C78C00-B8F2-1A44-949B-D663277329F2}" presName="root2" presStyleCnt="0"/>
      <dgm:spPr/>
    </dgm:pt>
    <dgm:pt modelId="{89F6C3A6-2495-F04E-A268-4F36FA0E3407}" type="pres">
      <dgm:prSet presAssocID="{29C78C00-B8F2-1A44-949B-D663277329F2}" presName="LevelTwoTextNode" presStyleLbl="node3" presStyleIdx="4" presStyleCnt="5" custScaleX="181151">
        <dgm:presLayoutVars>
          <dgm:chPref val="3"/>
        </dgm:presLayoutVars>
      </dgm:prSet>
      <dgm:spPr/>
    </dgm:pt>
    <dgm:pt modelId="{E536AA59-CCA3-D14C-8395-5B8C4899C3BF}" type="pres">
      <dgm:prSet presAssocID="{29C78C00-B8F2-1A44-949B-D663277329F2}" presName="level3hierChild" presStyleCnt="0"/>
      <dgm:spPr/>
    </dgm:pt>
  </dgm:ptLst>
  <dgm:cxnLst>
    <dgm:cxn modelId="{376C9208-638B-F94F-87FD-8F46766494E0}" type="presOf" srcId="{1544AEEF-9510-AB4C-927E-5BC9939BADB1}" destId="{143FFCAF-ED9C-6D4F-81E2-E1EA0297DBB2}" srcOrd="1" destOrd="0" presId="urn:microsoft.com/office/officeart/2005/8/layout/hierarchy2"/>
    <dgm:cxn modelId="{E069B009-DFF1-E343-8731-FCDB7B10B494}" type="presOf" srcId="{4A602CC8-834C-BC43-8AE1-BFC904AA6ABA}" destId="{CCBC74D2-854F-0049-A7E1-6AB51A1A8144}" srcOrd="0" destOrd="0" presId="urn:microsoft.com/office/officeart/2005/8/layout/hierarchy2"/>
    <dgm:cxn modelId="{3FC13A1B-623F-4B41-8769-2F945B1AED21}" type="presOf" srcId="{92C2ED8C-FA11-4C44-A5E5-E790F0FCEC99}" destId="{D61F9CAF-865B-7648-9DFA-818585753417}" srcOrd="0" destOrd="0" presId="urn:microsoft.com/office/officeart/2005/8/layout/hierarchy2"/>
    <dgm:cxn modelId="{C963D921-492F-B04B-9111-C368BADF3F29}" type="presOf" srcId="{4AEDB75F-3985-1A43-9D34-1EAA4F91F692}" destId="{EDD3EFFD-F960-1849-A5DB-7282C5468DDC}" srcOrd="1" destOrd="0" presId="urn:microsoft.com/office/officeart/2005/8/layout/hierarchy2"/>
    <dgm:cxn modelId="{A9F26643-4C1B-654E-B7E2-4B30340FAE22}" type="presOf" srcId="{67FBD70E-FDB2-674F-8321-A9B3A2E06C5F}" destId="{5F21072C-6028-794D-B0C9-4F0A6C56FB82}" srcOrd="0" destOrd="0" presId="urn:microsoft.com/office/officeart/2005/8/layout/hierarchy2"/>
    <dgm:cxn modelId="{D553FD46-4623-1845-BC4C-BACA1A602323}" type="presOf" srcId="{86B12E88-221C-4C4A-ADBE-A576E676DC60}" destId="{373F9BAC-793D-A842-8543-52489AA794B9}" srcOrd="1" destOrd="0" presId="urn:microsoft.com/office/officeart/2005/8/layout/hierarchy2"/>
    <dgm:cxn modelId="{BA780E4A-0CE6-984A-8AB1-0EEC38EB47A7}" type="presOf" srcId="{727C5C64-8360-9143-BD45-C2960EDDC21F}" destId="{28AB4C95-0274-8446-B2EB-23B707058FAF}" srcOrd="1" destOrd="0" presId="urn:microsoft.com/office/officeart/2005/8/layout/hierarchy2"/>
    <dgm:cxn modelId="{5264CE54-40E0-B54E-9E4E-99D53441EE47}" srcId="{1F6C1AA3-A299-A940-83D7-203166D9510D}" destId="{67FBD70E-FDB2-674F-8321-A9B3A2E06C5F}" srcOrd="1" destOrd="0" parTransId="{86B12E88-221C-4C4A-ADBE-A576E676DC60}" sibTransId="{1DE47D13-B27A-9242-95E8-67CFB6671E65}"/>
    <dgm:cxn modelId="{FF9FEB5F-11F8-2E4B-8774-50772C7B9D8C}" type="presOf" srcId="{65952850-30DC-E746-9F9A-59268BE39A68}" destId="{41747D16-7B89-5C46-9119-EEC2C69AEC42}" srcOrd="0" destOrd="0" presId="urn:microsoft.com/office/officeart/2005/8/layout/hierarchy2"/>
    <dgm:cxn modelId="{12B52469-A58C-884C-91E3-7563F87711FD}" srcId="{2AF35EE0-B635-7240-A4C6-6CC35FE4953F}" destId="{4CF4FED7-24A9-8A4C-9025-C84F0BDC0BE0}" srcOrd="0" destOrd="0" parTransId="{56929A79-A46F-B74A-8D2F-6CCDC493D634}" sibTransId="{7BC092D4-F17A-2B43-AB60-CFC7C46EF0F8}"/>
    <dgm:cxn modelId="{D50EE86F-972C-084C-B5D2-0DAC8867AFA1}" type="presOf" srcId="{2AF35EE0-B635-7240-A4C6-6CC35FE4953F}" destId="{78F09078-7B56-CC4F-B320-A41CD7B81C75}" srcOrd="0" destOrd="0" presId="urn:microsoft.com/office/officeart/2005/8/layout/hierarchy2"/>
    <dgm:cxn modelId="{81FEEB84-B3BD-6C42-8556-D6A4AAA850DD}" type="presOf" srcId="{65952850-30DC-E746-9F9A-59268BE39A68}" destId="{A4DF0CB6-5E53-1041-A39D-78B848A5BC4C}" srcOrd="1" destOrd="0" presId="urn:microsoft.com/office/officeart/2005/8/layout/hierarchy2"/>
    <dgm:cxn modelId="{353D9589-2030-9C45-9F8A-E2A28784EA97}" srcId="{921BB631-FBC1-6741-B9B9-4449E9F6C28C}" destId="{4A602CC8-834C-BC43-8AE1-BFC904AA6ABA}" srcOrd="0" destOrd="0" parTransId="{D029D233-68FB-994C-9A8E-0B8577F83F49}" sibTransId="{7111E348-6C95-5841-9B68-3EA5A0BAE00F}"/>
    <dgm:cxn modelId="{7961B68F-0C6E-0F41-8CDF-5833BB901CAF}" type="presOf" srcId="{2C341D78-9045-7B43-9F48-EFBB587C109F}" destId="{BE17E525-5F45-914C-9C19-6840EC339B5B}" srcOrd="0" destOrd="0" presId="urn:microsoft.com/office/officeart/2005/8/layout/hierarchy2"/>
    <dgm:cxn modelId="{FAB2D092-4AD6-414B-BA41-93072BEED57D}" type="presOf" srcId="{D029D233-68FB-994C-9A8E-0B8577F83F49}" destId="{FF545F9F-D528-7148-AD49-C1B2A9A9BA64}" srcOrd="0" destOrd="0" presId="urn:microsoft.com/office/officeart/2005/8/layout/hierarchy2"/>
    <dgm:cxn modelId="{44FE5E94-8745-BA4F-BBA1-764B13E9B470}" type="presOf" srcId="{921BB631-FBC1-6741-B9B9-4449E9F6C28C}" destId="{6205ABF3-A54E-9945-AF1C-438B3DF58184}" srcOrd="0" destOrd="0" presId="urn:microsoft.com/office/officeart/2005/8/layout/hierarchy2"/>
    <dgm:cxn modelId="{CF988594-3642-9A42-8584-70AD94091BEB}" srcId="{1F6C1AA3-A299-A940-83D7-203166D9510D}" destId="{2C341D78-9045-7B43-9F48-EFBB587C109F}" srcOrd="0" destOrd="0" parTransId="{4AEDB75F-3985-1A43-9D34-1EAA4F91F692}" sibTransId="{09C37F4B-5EBE-CF4A-A775-828004966CEE}"/>
    <dgm:cxn modelId="{019C4996-2316-4645-A5F4-E9B329654B0C}" type="presOf" srcId="{92C2ED8C-FA11-4C44-A5E5-E790F0FCEC99}" destId="{6F9EC909-F1B7-2945-88F4-B396142AE07C}" srcOrd="1" destOrd="0" presId="urn:microsoft.com/office/officeart/2005/8/layout/hierarchy2"/>
    <dgm:cxn modelId="{36BFF7A0-F484-2341-BD9F-58E84F7C9FB5}" srcId="{921BB631-FBC1-6741-B9B9-4449E9F6C28C}" destId="{29C78C00-B8F2-1A44-949B-D663277329F2}" srcOrd="2" destOrd="0" parTransId="{92C2ED8C-FA11-4C44-A5E5-E790F0FCEC99}" sibTransId="{006C43C2-D229-C14E-B6D6-C44DC5DD2E63}"/>
    <dgm:cxn modelId="{3F3936A7-FA6D-354B-ADB5-51A53525CA36}" type="presOf" srcId="{29C78C00-B8F2-1A44-949B-D663277329F2}" destId="{89F6C3A6-2495-F04E-A268-4F36FA0E3407}" srcOrd="0" destOrd="0" presId="urn:microsoft.com/office/officeart/2005/8/layout/hierarchy2"/>
    <dgm:cxn modelId="{456F6CAB-1449-F84E-BCDE-A5B98F96A35B}" type="presOf" srcId="{1544AEEF-9510-AB4C-927E-5BC9939BADB1}" destId="{8CEE1D18-C96E-F041-A855-DE05D85198BC}" srcOrd="0" destOrd="0" presId="urn:microsoft.com/office/officeart/2005/8/layout/hierarchy2"/>
    <dgm:cxn modelId="{0CBDC3B4-B981-8C48-9D53-57C81DDFFFD0}" srcId="{921BB631-FBC1-6741-B9B9-4449E9F6C28C}" destId="{61B9182E-DAC4-0244-8DA3-E0544E1EDC33}" srcOrd="1" destOrd="0" parTransId="{727C5C64-8360-9143-BD45-C2960EDDC21F}" sibTransId="{8745A10D-3F33-5F43-B4CE-7BE6742F2902}"/>
    <dgm:cxn modelId="{61B09DCB-540B-1741-8038-94C90B41B6A8}" type="presOf" srcId="{D029D233-68FB-994C-9A8E-0B8577F83F49}" destId="{48686CE9-B13D-A34D-B008-FFD44B498494}" srcOrd="1" destOrd="0" presId="urn:microsoft.com/office/officeart/2005/8/layout/hierarchy2"/>
    <dgm:cxn modelId="{17616BCE-9003-2443-ACE6-B8153858E08E}" type="presOf" srcId="{4CF4FED7-24A9-8A4C-9025-C84F0BDC0BE0}" destId="{00F5CD97-E8F6-8A4C-A7B9-5BF8F999447A}" srcOrd="0" destOrd="0" presId="urn:microsoft.com/office/officeart/2005/8/layout/hierarchy2"/>
    <dgm:cxn modelId="{8E1CEDD2-4EA7-3648-B5D7-E2C14C290376}" srcId="{4CF4FED7-24A9-8A4C-9025-C84F0BDC0BE0}" destId="{921BB631-FBC1-6741-B9B9-4449E9F6C28C}" srcOrd="1" destOrd="0" parTransId="{1544AEEF-9510-AB4C-927E-5BC9939BADB1}" sibTransId="{97051C69-32A5-CE4D-8C15-61C573CD0A22}"/>
    <dgm:cxn modelId="{02FC80DA-B6B4-6B42-A3AE-83BCF8B8DF8D}" type="presOf" srcId="{4AEDB75F-3985-1A43-9D34-1EAA4F91F692}" destId="{E26B0F2D-BE0A-514D-B5CB-E4B5FBC53392}" srcOrd="0" destOrd="0" presId="urn:microsoft.com/office/officeart/2005/8/layout/hierarchy2"/>
    <dgm:cxn modelId="{095ED3DF-74B8-9C40-929F-8E320107C87F}" type="presOf" srcId="{1F6C1AA3-A299-A940-83D7-203166D9510D}" destId="{149C8E6F-800D-5C47-A6AB-D1987DF18CFA}" srcOrd="0" destOrd="0" presId="urn:microsoft.com/office/officeart/2005/8/layout/hierarchy2"/>
    <dgm:cxn modelId="{BAA0ACF4-83DF-F64C-87F0-1796D279BC23}" type="presOf" srcId="{727C5C64-8360-9143-BD45-C2960EDDC21F}" destId="{55813FDE-FC53-2646-B62E-0FD0EB442F57}" srcOrd="0" destOrd="0" presId="urn:microsoft.com/office/officeart/2005/8/layout/hierarchy2"/>
    <dgm:cxn modelId="{6395E0FB-3610-2C49-AFFB-7F606CCD7C1B}" type="presOf" srcId="{61B9182E-DAC4-0244-8DA3-E0544E1EDC33}" destId="{2FFD77F5-E332-B540-BE29-2EE22A7A2DB8}" srcOrd="0" destOrd="0" presId="urn:microsoft.com/office/officeart/2005/8/layout/hierarchy2"/>
    <dgm:cxn modelId="{B9209AFC-721C-0646-90A3-81531A1F9742}" srcId="{4CF4FED7-24A9-8A4C-9025-C84F0BDC0BE0}" destId="{1F6C1AA3-A299-A940-83D7-203166D9510D}" srcOrd="0" destOrd="0" parTransId="{65952850-30DC-E746-9F9A-59268BE39A68}" sibTransId="{0250EF4C-F19B-D44F-A7E5-15DEFC2F3E66}"/>
    <dgm:cxn modelId="{80B10AFE-ACE6-7E4B-820F-F409EDC10979}" type="presOf" srcId="{86B12E88-221C-4C4A-ADBE-A576E676DC60}" destId="{60EE5E60-63D8-5B42-A0F3-C5D73ABC1285}" srcOrd="0" destOrd="0" presId="urn:microsoft.com/office/officeart/2005/8/layout/hierarchy2"/>
    <dgm:cxn modelId="{531815D1-26AD-9E4D-BD0F-C87C91FA61B5}" type="presParOf" srcId="{78F09078-7B56-CC4F-B320-A41CD7B81C75}" destId="{F69BF74E-8036-9848-8515-C10AC6A58CFA}" srcOrd="0" destOrd="0" presId="urn:microsoft.com/office/officeart/2005/8/layout/hierarchy2"/>
    <dgm:cxn modelId="{023FB791-259A-7D46-91E3-C95CD817B0F9}" type="presParOf" srcId="{F69BF74E-8036-9848-8515-C10AC6A58CFA}" destId="{00F5CD97-E8F6-8A4C-A7B9-5BF8F999447A}" srcOrd="0" destOrd="0" presId="urn:microsoft.com/office/officeart/2005/8/layout/hierarchy2"/>
    <dgm:cxn modelId="{7134E3FE-5674-8444-AF60-B3EDE976F29B}" type="presParOf" srcId="{F69BF74E-8036-9848-8515-C10AC6A58CFA}" destId="{CA6F0A35-3D32-1849-927C-E12DDBFBF211}" srcOrd="1" destOrd="0" presId="urn:microsoft.com/office/officeart/2005/8/layout/hierarchy2"/>
    <dgm:cxn modelId="{370ECFA4-EEE2-F84C-9CD9-BF1AE0EBA4DD}" type="presParOf" srcId="{CA6F0A35-3D32-1849-927C-E12DDBFBF211}" destId="{41747D16-7B89-5C46-9119-EEC2C69AEC42}" srcOrd="0" destOrd="0" presId="urn:microsoft.com/office/officeart/2005/8/layout/hierarchy2"/>
    <dgm:cxn modelId="{A14D1A1A-AA42-7E4C-8E10-CE47D55F93CA}" type="presParOf" srcId="{41747D16-7B89-5C46-9119-EEC2C69AEC42}" destId="{A4DF0CB6-5E53-1041-A39D-78B848A5BC4C}" srcOrd="0" destOrd="0" presId="urn:microsoft.com/office/officeart/2005/8/layout/hierarchy2"/>
    <dgm:cxn modelId="{48B07BF8-901B-8F45-AE54-81D8A39E4F06}" type="presParOf" srcId="{CA6F0A35-3D32-1849-927C-E12DDBFBF211}" destId="{68FAA909-CA55-A741-ADF7-5D0934D6AF1E}" srcOrd="1" destOrd="0" presId="urn:microsoft.com/office/officeart/2005/8/layout/hierarchy2"/>
    <dgm:cxn modelId="{E638E746-BC36-D843-ACF8-5CBFB2BEB302}" type="presParOf" srcId="{68FAA909-CA55-A741-ADF7-5D0934D6AF1E}" destId="{149C8E6F-800D-5C47-A6AB-D1987DF18CFA}" srcOrd="0" destOrd="0" presId="urn:microsoft.com/office/officeart/2005/8/layout/hierarchy2"/>
    <dgm:cxn modelId="{C71E0B49-6E83-7B4F-A75A-932F1E15B65D}" type="presParOf" srcId="{68FAA909-CA55-A741-ADF7-5D0934D6AF1E}" destId="{6CA7B6D4-226B-344B-AB3F-8DE6F4AD5142}" srcOrd="1" destOrd="0" presId="urn:microsoft.com/office/officeart/2005/8/layout/hierarchy2"/>
    <dgm:cxn modelId="{5FE30362-CEBA-CE45-8BFD-C13BFF250B9A}" type="presParOf" srcId="{6CA7B6D4-226B-344B-AB3F-8DE6F4AD5142}" destId="{E26B0F2D-BE0A-514D-B5CB-E4B5FBC53392}" srcOrd="0" destOrd="0" presId="urn:microsoft.com/office/officeart/2005/8/layout/hierarchy2"/>
    <dgm:cxn modelId="{A38954F6-CC9E-0B4F-A4F2-3F059106E688}" type="presParOf" srcId="{E26B0F2D-BE0A-514D-B5CB-E4B5FBC53392}" destId="{EDD3EFFD-F960-1849-A5DB-7282C5468DDC}" srcOrd="0" destOrd="0" presId="urn:microsoft.com/office/officeart/2005/8/layout/hierarchy2"/>
    <dgm:cxn modelId="{13389574-BB96-B847-8114-9108790748F9}" type="presParOf" srcId="{6CA7B6D4-226B-344B-AB3F-8DE6F4AD5142}" destId="{A518635E-36C6-6D45-AED8-3D7EB38CF649}" srcOrd="1" destOrd="0" presId="urn:microsoft.com/office/officeart/2005/8/layout/hierarchy2"/>
    <dgm:cxn modelId="{37D2DFF5-1274-0B49-AE96-5109E56FD6F8}" type="presParOf" srcId="{A518635E-36C6-6D45-AED8-3D7EB38CF649}" destId="{BE17E525-5F45-914C-9C19-6840EC339B5B}" srcOrd="0" destOrd="0" presId="urn:microsoft.com/office/officeart/2005/8/layout/hierarchy2"/>
    <dgm:cxn modelId="{4E8EC0E2-0CD9-3145-9C1B-B91BC229485E}" type="presParOf" srcId="{A518635E-36C6-6D45-AED8-3D7EB38CF649}" destId="{C54D631B-9E91-1446-A04A-7553523088CD}" srcOrd="1" destOrd="0" presId="urn:microsoft.com/office/officeart/2005/8/layout/hierarchy2"/>
    <dgm:cxn modelId="{A04BB892-D46D-F945-86C8-761407F6614F}" type="presParOf" srcId="{6CA7B6D4-226B-344B-AB3F-8DE6F4AD5142}" destId="{60EE5E60-63D8-5B42-A0F3-C5D73ABC1285}" srcOrd="2" destOrd="0" presId="urn:microsoft.com/office/officeart/2005/8/layout/hierarchy2"/>
    <dgm:cxn modelId="{BB12B0EA-8D63-D841-AD25-F560EFFF8983}" type="presParOf" srcId="{60EE5E60-63D8-5B42-A0F3-C5D73ABC1285}" destId="{373F9BAC-793D-A842-8543-52489AA794B9}" srcOrd="0" destOrd="0" presId="urn:microsoft.com/office/officeart/2005/8/layout/hierarchy2"/>
    <dgm:cxn modelId="{38E5B903-4046-F748-944F-5AA137C55DA8}" type="presParOf" srcId="{6CA7B6D4-226B-344B-AB3F-8DE6F4AD5142}" destId="{AB388A3F-7484-FE49-ACC3-AC46A4FB52BF}" srcOrd="3" destOrd="0" presId="urn:microsoft.com/office/officeart/2005/8/layout/hierarchy2"/>
    <dgm:cxn modelId="{EE989022-E385-6F42-9BA2-9C2DE9ABE454}" type="presParOf" srcId="{AB388A3F-7484-FE49-ACC3-AC46A4FB52BF}" destId="{5F21072C-6028-794D-B0C9-4F0A6C56FB82}" srcOrd="0" destOrd="0" presId="urn:microsoft.com/office/officeart/2005/8/layout/hierarchy2"/>
    <dgm:cxn modelId="{C639D351-70CE-BA4B-BFB7-6F09D6335AE5}" type="presParOf" srcId="{AB388A3F-7484-FE49-ACC3-AC46A4FB52BF}" destId="{EA922F8D-B065-B84E-A4E9-FDF40A84670A}" srcOrd="1" destOrd="0" presId="urn:microsoft.com/office/officeart/2005/8/layout/hierarchy2"/>
    <dgm:cxn modelId="{C2192EC4-856D-FF4B-B18C-9A7ECDBB2F4C}" type="presParOf" srcId="{CA6F0A35-3D32-1849-927C-E12DDBFBF211}" destId="{8CEE1D18-C96E-F041-A855-DE05D85198BC}" srcOrd="2" destOrd="0" presId="urn:microsoft.com/office/officeart/2005/8/layout/hierarchy2"/>
    <dgm:cxn modelId="{D55EF211-4844-BB4F-B561-D4A2CAA48C5C}" type="presParOf" srcId="{8CEE1D18-C96E-F041-A855-DE05D85198BC}" destId="{143FFCAF-ED9C-6D4F-81E2-E1EA0297DBB2}" srcOrd="0" destOrd="0" presId="urn:microsoft.com/office/officeart/2005/8/layout/hierarchy2"/>
    <dgm:cxn modelId="{887523C2-55D3-6A45-BA9C-32561440D9FA}" type="presParOf" srcId="{CA6F0A35-3D32-1849-927C-E12DDBFBF211}" destId="{73CA504B-9257-404C-A4B0-9E1B86B612F3}" srcOrd="3" destOrd="0" presId="urn:microsoft.com/office/officeart/2005/8/layout/hierarchy2"/>
    <dgm:cxn modelId="{3BE82D65-94AD-9B4A-8452-9F7B702CF5E2}" type="presParOf" srcId="{73CA504B-9257-404C-A4B0-9E1B86B612F3}" destId="{6205ABF3-A54E-9945-AF1C-438B3DF58184}" srcOrd="0" destOrd="0" presId="urn:microsoft.com/office/officeart/2005/8/layout/hierarchy2"/>
    <dgm:cxn modelId="{725AD924-5078-E94B-BB1B-730E69DD82FF}" type="presParOf" srcId="{73CA504B-9257-404C-A4B0-9E1B86B612F3}" destId="{9B10D660-2EBF-D347-A27C-6AF104A8D62E}" srcOrd="1" destOrd="0" presId="urn:microsoft.com/office/officeart/2005/8/layout/hierarchy2"/>
    <dgm:cxn modelId="{D97448B9-CDD0-9549-9FED-0A70D83DEE47}" type="presParOf" srcId="{9B10D660-2EBF-D347-A27C-6AF104A8D62E}" destId="{FF545F9F-D528-7148-AD49-C1B2A9A9BA64}" srcOrd="0" destOrd="0" presId="urn:microsoft.com/office/officeart/2005/8/layout/hierarchy2"/>
    <dgm:cxn modelId="{8DEED1F7-2D68-C346-8F34-390AC04D6A7E}" type="presParOf" srcId="{FF545F9F-D528-7148-AD49-C1B2A9A9BA64}" destId="{48686CE9-B13D-A34D-B008-FFD44B498494}" srcOrd="0" destOrd="0" presId="urn:microsoft.com/office/officeart/2005/8/layout/hierarchy2"/>
    <dgm:cxn modelId="{775BCE43-AC4C-F84B-92E8-80572784083F}" type="presParOf" srcId="{9B10D660-2EBF-D347-A27C-6AF104A8D62E}" destId="{1EC1213A-D385-8949-9B3C-AD57127747EC}" srcOrd="1" destOrd="0" presId="urn:microsoft.com/office/officeart/2005/8/layout/hierarchy2"/>
    <dgm:cxn modelId="{A5907554-1DC9-4442-9530-C08BD2EC77FA}" type="presParOf" srcId="{1EC1213A-D385-8949-9B3C-AD57127747EC}" destId="{CCBC74D2-854F-0049-A7E1-6AB51A1A8144}" srcOrd="0" destOrd="0" presId="urn:microsoft.com/office/officeart/2005/8/layout/hierarchy2"/>
    <dgm:cxn modelId="{F4E02010-79EB-804E-B404-013DDCF18BD1}" type="presParOf" srcId="{1EC1213A-D385-8949-9B3C-AD57127747EC}" destId="{27E68764-EB97-9246-8613-F3BAE24697EC}" srcOrd="1" destOrd="0" presId="urn:microsoft.com/office/officeart/2005/8/layout/hierarchy2"/>
    <dgm:cxn modelId="{64CE4A0A-ACB8-3B49-8E3A-B2A8EE75142A}" type="presParOf" srcId="{9B10D660-2EBF-D347-A27C-6AF104A8D62E}" destId="{55813FDE-FC53-2646-B62E-0FD0EB442F57}" srcOrd="2" destOrd="0" presId="urn:microsoft.com/office/officeart/2005/8/layout/hierarchy2"/>
    <dgm:cxn modelId="{DF9BEB5B-0F1F-1A49-9A34-157290A2BBAE}" type="presParOf" srcId="{55813FDE-FC53-2646-B62E-0FD0EB442F57}" destId="{28AB4C95-0274-8446-B2EB-23B707058FAF}" srcOrd="0" destOrd="0" presId="urn:microsoft.com/office/officeart/2005/8/layout/hierarchy2"/>
    <dgm:cxn modelId="{B276A54D-6239-8F44-8505-F2CE03C3534D}" type="presParOf" srcId="{9B10D660-2EBF-D347-A27C-6AF104A8D62E}" destId="{1D2F839A-0F1C-2C4D-B7F3-7E6AA8CEC0E3}" srcOrd="3" destOrd="0" presId="urn:microsoft.com/office/officeart/2005/8/layout/hierarchy2"/>
    <dgm:cxn modelId="{50E94D2B-B39A-9F43-8BC6-EE008BA59210}" type="presParOf" srcId="{1D2F839A-0F1C-2C4D-B7F3-7E6AA8CEC0E3}" destId="{2FFD77F5-E332-B540-BE29-2EE22A7A2DB8}" srcOrd="0" destOrd="0" presId="urn:microsoft.com/office/officeart/2005/8/layout/hierarchy2"/>
    <dgm:cxn modelId="{D1746DD7-DA2B-3E47-9339-0EBA7ED9B167}" type="presParOf" srcId="{1D2F839A-0F1C-2C4D-B7F3-7E6AA8CEC0E3}" destId="{57F3DBD1-3700-BB43-B838-44F4A31FC806}" srcOrd="1" destOrd="0" presId="urn:microsoft.com/office/officeart/2005/8/layout/hierarchy2"/>
    <dgm:cxn modelId="{084F053D-8AD3-FD45-BB08-D6A5A22FD356}" type="presParOf" srcId="{9B10D660-2EBF-D347-A27C-6AF104A8D62E}" destId="{D61F9CAF-865B-7648-9DFA-818585753417}" srcOrd="4" destOrd="0" presId="urn:microsoft.com/office/officeart/2005/8/layout/hierarchy2"/>
    <dgm:cxn modelId="{80A5C0B8-884E-944A-94BF-06F6FF386CF5}" type="presParOf" srcId="{D61F9CAF-865B-7648-9DFA-818585753417}" destId="{6F9EC909-F1B7-2945-88F4-B396142AE07C}" srcOrd="0" destOrd="0" presId="urn:microsoft.com/office/officeart/2005/8/layout/hierarchy2"/>
    <dgm:cxn modelId="{1A6DEF43-79CE-1E45-B41A-0872E177865E}" type="presParOf" srcId="{9B10D660-2EBF-D347-A27C-6AF104A8D62E}" destId="{65F66393-4274-C047-A632-4B5C910BB03E}" srcOrd="5" destOrd="0" presId="urn:microsoft.com/office/officeart/2005/8/layout/hierarchy2"/>
    <dgm:cxn modelId="{A8E27320-0CAE-8D4C-B252-59E55A3928E4}" type="presParOf" srcId="{65F66393-4274-C047-A632-4B5C910BB03E}" destId="{89F6C3A6-2495-F04E-A268-4F36FA0E3407}" srcOrd="0" destOrd="0" presId="urn:microsoft.com/office/officeart/2005/8/layout/hierarchy2"/>
    <dgm:cxn modelId="{1211A810-698C-C743-ADFF-E036CBCCBA16}" type="presParOf" srcId="{65F66393-4274-C047-A632-4B5C910BB03E}" destId="{E536AA59-CCA3-D14C-8395-5B8C4899C3B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5CD97-E8F6-8A4C-A7B9-5BF8F999447A}">
      <dsp:nvSpPr>
        <dsp:cNvPr id="0" name=""/>
        <dsp:cNvSpPr/>
      </dsp:nvSpPr>
      <dsp:spPr>
        <a:xfrm>
          <a:off x="1305392" y="1564717"/>
          <a:ext cx="2301117" cy="775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venir Next" panose="020B0503020202020204" pitchFamily="34" charset="0"/>
            </a:rPr>
            <a:t>Environmental Dispute</a:t>
          </a:r>
        </a:p>
      </dsp:txBody>
      <dsp:txXfrm>
        <a:off x="1328115" y="1587440"/>
        <a:ext cx="2255671" cy="730364"/>
      </dsp:txXfrm>
    </dsp:sp>
    <dsp:sp modelId="{41747D16-7B89-5C46-9119-EEC2C69AEC42}">
      <dsp:nvSpPr>
        <dsp:cNvPr id="0" name=""/>
        <dsp:cNvSpPr/>
      </dsp:nvSpPr>
      <dsp:spPr>
        <a:xfrm rot="17945813">
          <a:off x="3278684" y="1378962"/>
          <a:ext cx="127629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76298" y="160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4926" y="1363101"/>
        <a:ext cx="63814" cy="63814"/>
      </dsp:txXfrm>
    </dsp:sp>
    <dsp:sp modelId="{149C8E6F-800D-5C47-A6AB-D1987DF18CFA}">
      <dsp:nvSpPr>
        <dsp:cNvPr id="0" name=""/>
        <dsp:cNvSpPr/>
      </dsp:nvSpPr>
      <dsp:spPr>
        <a:xfrm>
          <a:off x="4227158" y="449489"/>
          <a:ext cx="1551621" cy="775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Non-litigation</a:t>
          </a:r>
        </a:p>
      </dsp:txBody>
      <dsp:txXfrm>
        <a:off x="4249881" y="472212"/>
        <a:ext cx="1506175" cy="730364"/>
      </dsp:txXfrm>
    </dsp:sp>
    <dsp:sp modelId="{E26B0F2D-BE0A-514D-B5CB-E4B5FBC53392}">
      <dsp:nvSpPr>
        <dsp:cNvPr id="0" name=""/>
        <dsp:cNvSpPr/>
      </dsp:nvSpPr>
      <dsp:spPr>
        <a:xfrm rot="19457599">
          <a:off x="5706939" y="598303"/>
          <a:ext cx="76433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64331" y="160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69996" y="595241"/>
        <a:ext cx="38216" cy="38216"/>
      </dsp:txXfrm>
    </dsp:sp>
    <dsp:sp modelId="{BE17E525-5F45-914C-9C19-6840EC339B5B}">
      <dsp:nvSpPr>
        <dsp:cNvPr id="0" name=""/>
        <dsp:cNvSpPr/>
      </dsp:nvSpPr>
      <dsp:spPr>
        <a:xfrm>
          <a:off x="6399429" y="3398"/>
          <a:ext cx="1781432" cy="775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Negotiation</a:t>
          </a:r>
        </a:p>
      </dsp:txBody>
      <dsp:txXfrm>
        <a:off x="6422152" y="26121"/>
        <a:ext cx="1735986" cy="730364"/>
      </dsp:txXfrm>
    </dsp:sp>
    <dsp:sp modelId="{60EE5E60-63D8-5B42-A0F3-C5D73ABC1285}">
      <dsp:nvSpPr>
        <dsp:cNvPr id="0" name=""/>
        <dsp:cNvSpPr/>
      </dsp:nvSpPr>
      <dsp:spPr>
        <a:xfrm rot="2142401">
          <a:off x="5706939" y="1044394"/>
          <a:ext cx="76433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64331" y="160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69996" y="1041332"/>
        <a:ext cx="38216" cy="38216"/>
      </dsp:txXfrm>
    </dsp:sp>
    <dsp:sp modelId="{5F21072C-6028-794D-B0C9-4F0A6C56FB82}">
      <dsp:nvSpPr>
        <dsp:cNvPr id="0" name=""/>
        <dsp:cNvSpPr/>
      </dsp:nvSpPr>
      <dsp:spPr>
        <a:xfrm>
          <a:off x="6399429" y="895580"/>
          <a:ext cx="1871380" cy="775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Mediation</a:t>
          </a:r>
        </a:p>
      </dsp:txBody>
      <dsp:txXfrm>
        <a:off x="6422152" y="918303"/>
        <a:ext cx="1825934" cy="730364"/>
      </dsp:txXfrm>
    </dsp:sp>
    <dsp:sp modelId="{8CEE1D18-C96E-F041-A855-DE05D85198BC}">
      <dsp:nvSpPr>
        <dsp:cNvPr id="0" name=""/>
        <dsp:cNvSpPr/>
      </dsp:nvSpPr>
      <dsp:spPr>
        <a:xfrm rot="3654187">
          <a:off x="3278684" y="2494191"/>
          <a:ext cx="127629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76298" y="160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4926" y="2478330"/>
        <a:ext cx="63814" cy="63814"/>
      </dsp:txXfrm>
    </dsp:sp>
    <dsp:sp modelId="{6205ABF3-A54E-9945-AF1C-438B3DF58184}">
      <dsp:nvSpPr>
        <dsp:cNvPr id="0" name=""/>
        <dsp:cNvSpPr/>
      </dsp:nvSpPr>
      <dsp:spPr>
        <a:xfrm>
          <a:off x="4227158" y="2679946"/>
          <a:ext cx="1551621" cy="775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Litigation</a:t>
          </a:r>
        </a:p>
      </dsp:txBody>
      <dsp:txXfrm>
        <a:off x="4249881" y="2702669"/>
        <a:ext cx="1506175" cy="730364"/>
      </dsp:txXfrm>
    </dsp:sp>
    <dsp:sp modelId="{FF545F9F-D528-7148-AD49-C1B2A9A9BA64}">
      <dsp:nvSpPr>
        <dsp:cNvPr id="0" name=""/>
        <dsp:cNvSpPr/>
      </dsp:nvSpPr>
      <dsp:spPr>
        <a:xfrm rot="18289469">
          <a:off x="5545690" y="2605713"/>
          <a:ext cx="108682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86827" y="160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61934" y="2594589"/>
        <a:ext cx="54341" cy="54341"/>
      </dsp:txXfrm>
    </dsp:sp>
    <dsp:sp modelId="{CCBC74D2-854F-0049-A7E1-6AB51A1A8144}">
      <dsp:nvSpPr>
        <dsp:cNvPr id="0" name=""/>
        <dsp:cNvSpPr/>
      </dsp:nvSpPr>
      <dsp:spPr>
        <a:xfrm>
          <a:off x="6399429" y="1787763"/>
          <a:ext cx="2620891" cy="775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Private (citizen, NGO &amp; </a:t>
          </a:r>
          <a:r>
            <a:rPr lang="en-US" sz="2000" b="1" kern="1200" dirty="0" err="1">
              <a:latin typeface="Avenir Next" panose="020B0503020202020204" pitchFamily="34" charset="0"/>
            </a:rPr>
            <a:t>Gov</a:t>
          </a:r>
          <a:r>
            <a:rPr lang="en-US" sz="2000" b="1" kern="1200" dirty="0">
              <a:latin typeface="Avenir Next" panose="020B0503020202020204" pitchFamily="34" charset="0"/>
            </a:rPr>
            <a:t>)</a:t>
          </a:r>
        </a:p>
      </dsp:txBody>
      <dsp:txXfrm>
        <a:off x="6422152" y="1810486"/>
        <a:ext cx="2575445" cy="730364"/>
      </dsp:txXfrm>
    </dsp:sp>
    <dsp:sp modelId="{55813FDE-FC53-2646-B62E-0FD0EB442F57}">
      <dsp:nvSpPr>
        <dsp:cNvPr id="0" name=""/>
        <dsp:cNvSpPr/>
      </dsp:nvSpPr>
      <dsp:spPr>
        <a:xfrm rot="21351327">
          <a:off x="5777966" y="3029318"/>
          <a:ext cx="62227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622276" y="160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73547" y="3029807"/>
        <a:ext cx="31113" cy="31113"/>
      </dsp:txXfrm>
    </dsp:sp>
    <dsp:sp modelId="{2FFD77F5-E332-B540-BE29-2EE22A7A2DB8}">
      <dsp:nvSpPr>
        <dsp:cNvPr id="0" name=""/>
        <dsp:cNvSpPr/>
      </dsp:nvSpPr>
      <dsp:spPr>
        <a:xfrm>
          <a:off x="6399429" y="2634972"/>
          <a:ext cx="2690869" cy="775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Administrative</a:t>
          </a:r>
        </a:p>
      </dsp:txBody>
      <dsp:txXfrm>
        <a:off x="6422152" y="2657695"/>
        <a:ext cx="2645423" cy="730364"/>
      </dsp:txXfrm>
    </dsp:sp>
    <dsp:sp modelId="{D61F9CAF-865B-7648-9DFA-818585753417}">
      <dsp:nvSpPr>
        <dsp:cNvPr id="0" name=""/>
        <dsp:cNvSpPr/>
      </dsp:nvSpPr>
      <dsp:spPr>
        <a:xfrm rot="3310531">
          <a:off x="5545690" y="3497896"/>
          <a:ext cx="108682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86827" y="160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61934" y="3486772"/>
        <a:ext cx="54341" cy="54341"/>
      </dsp:txXfrm>
    </dsp:sp>
    <dsp:sp modelId="{89F6C3A6-2495-F04E-A268-4F36FA0E3407}">
      <dsp:nvSpPr>
        <dsp:cNvPr id="0" name=""/>
        <dsp:cNvSpPr/>
      </dsp:nvSpPr>
      <dsp:spPr>
        <a:xfrm>
          <a:off x="6399429" y="3572128"/>
          <a:ext cx="2810778" cy="775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venir Next" panose="020B0503020202020204" pitchFamily="34" charset="0"/>
            </a:rPr>
            <a:t>Criminal (</a:t>
          </a:r>
          <a:r>
            <a:rPr lang="en-US" sz="2000" b="1" kern="1200" dirty="0" err="1">
              <a:latin typeface="Avenir Next" panose="020B0503020202020204" pitchFamily="34" charset="0"/>
            </a:rPr>
            <a:t>Envi</a:t>
          </a:r>
          <a:r>
            <a:rPr lang="en-US" sz="2000" b="1" kern="1200" dirty="0">
              <a:latin typeface="Avenir Next" panose="020B0503020202020204" pitchFamily="34" charset="0"/>
            </a:rPr>
            <a:t>. crime) </a:t>
          </a:r>
        </a:p>
      </dsp:txBody>
      <dsp:txXfrm>
        <a:off x="6422152" y="3594851"/>
        <a:ext cx="2765332" cy="730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63A-E808-8041-8E31-5B357121C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F6921-0BCD-4841-9FAA-CF12097FC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CF5EA-E1BB-F54C-ACF2-3F37AA43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99A28-11EB-5B47-B589-4A47B142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92D4-43BA-F446-BA6F-345748B07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8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7E57E-8306-DB4B-9797-6DF296E8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E243E9-F988-4E4C-AECD-F9D1CE6D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39701-6F8A-444E-9B46-46F174AE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9EA56-7DF0-D946-919D-683CAC10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971F7-2CEE-B24E-923C-4F42D05F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8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D3955-6EA9-CE40-9A27-47C2FE192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1A8BC-8735-524C-98F7-D6B822D79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FE679-C7CD-F047-BEE4-F3E80100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04961-BEE8-8D45-888C-1356CC65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346E2-C611-3943-8838-92E20F6F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8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224631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9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6385" y="1331492"/>
            <a:ext cx="10524029" cy="4780548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2630906" y="1540208"/>
            <a:ext cx="8285747" cy="38258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70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286549" y="715258"/>
            <a:ext cx="3514804" cy="6142743"/>
          </a:xfrm>
          <a:custGeom>
            <a:avLst/>
            <a:gdLst>
              <a:gd name="connsiteX0" fmla="*/ 1633849 w 3514804"/>
              <a:gd name="connsiteY0" fmla="*/ 0 h 6142742"/>
              <a:gd name="connsiteX1" fmla="*/ 3079603 w 3514804"/>
              <a:gd name="connsiteY1" fmla="*/ 416472 h 6142742"/>
              <a:gd name="connsiteX2" fmla="*/ 3459482 w 3514804"/>
              <a:gd name="connsiteY2" fmla="*/ 1573743 h 6142742"/>
              <a:gd name="connsiteX3" fmla="*/ 3323020 w 3514804"/>
              <a:gd name="connsiteY3" fmla="*/ 2297974 h 6142742"/>
              <a:gd name="connsiteX4" fmla="*/ 2843561 w 3514804"/>
              <a:gd name="connsiteY4" fmla="*/ 2705255 h 6142742"/>
              <a:gd name="connsiteX5" fmla="*/ 3348837 w 3514804"/>
              <a:gd name="connsiteY5" fmla="*/ 3079804 h 6142742"/>
              <a:gd name="connsiteX6" fmla="*/ 3514804 w 3514804"/>
              <a:gd name="connsiteY6" fmla="*/ 4299399 h 6142742"/>
              <a:gd name="connsiteX7" fmla="*/ 3352526 w 3514804"/>
              <a:gd name="connsiteY7" fmla="*/ 5404547 h 6142742"/>
              <a:gd name="connsiteX8" fmla="*/ 2791927 w 3514804"/>
              <a:gd name="connsiteY8" fmla="*/ 6002344 h 6142742"/>
              <a:gd name="connsiteX9" fmla="*/ 2578706 w 3514804"/>
              <a:gd name="connsiteY9" fmla="*/ 6091947 h 6142742"/>
              <a:gd name="connsiteX10" fmla="*/ 2387164 w 3514804"/>
              <a:gd name="connsiteY10" fmla="*/ 6142742 h 6142742"/>
              <a:gd name="connsiteX11" fmla="*/ 1118442 w 3514804"/>
              <a:gd name="connsiteY11" fmla="*/ 6142742 h 6142742"/>
              <a:gd name="connsiteX12" fmla="*/ 1004012 w 3514804"/>
              <a:gd name="connsiteY12" fmla="*/ 6114227 h 6142742"/>
              <a:gd name="connsiteX13" fmla="*/ 658334 w 3514804"/>
              <a:gd name="connsiteY13" fmla="*/ 5969265 h 6142742"/>
              <a:gd name="connsiteX14" fmla="*/ 127241 w 3514804"/>
              <a:gd name="connsiteY14" fmla="*/ 5386538 h 6142742"/>
              <a:gd name="connsiteX15" fmla="*/ 0 w 3514804"/>
              <a:gd name="connsiteY15" fmla="*/ 4189734 h 6142742"/>
              <a:gd name="connsiteX16" fmla="*/ 0 w 3514804"/>
              <a:gd name="connsiteY16" fmla="*/ 3717652 h 6142742"/>
              <a:gd name="connsiteX17" fmla="*/ 1490011 w 3514804"/>
              <a:gd name="connsiteY17" fmla="*/ 3717652 h 6142742"/>
              <a:gd name="connsiteX18" fmla="*/ 1490011 w 3514804"/>
              <a:gd name="connsiteY18" fmla="*/ 4687634 h 6142742"/>
              <a:gd name="connsiteX19" fmla="*/ 1536113 w 3514804"/>
              <a:gd name="connsiteY19" fmla="*/ 5180002 h 6142742"/>
              <a:gd name="connsiteX20" fmla="*/ 1740805 w 3514804"/>
              <a:gd name="connsiteY20" fmla="*/ 5285114 h 6142742"/>
              <a:gd name="connsiteX21" fmla="*/ 1969470 w 3514804"/>
              <a:gd name="connsiteY21" fmla="*/ 5152341 h 6142742"/>
              <a:gd name="connsiteX22" fmla="*/ 2024793 w 3514804"/>
              <a:gd name="connsiteY22" fmla="*/ 4458969 h 6142742"/>
              <a:gd name="connsiteX23" fmla="*/ 2024793 w 3514804"/>
              <a:gd name="connsiteY23" fmla="*/ 4045897 h 6142742"/>
              <a:gd name="connsiteX24" fmla="*/ 1947342 w 3514804"/>
              <a:gd name="connsiteY24" fmla="*/ 3544309 h 6142742"/>
              <a:gd name="connsiteX25" fmla="*/ 1718677 w 3514804"/>
              <a:gd name="connsiteY25" fmla="*/ 3335928 h 6142742"/>
              <a:gd name="connsiteX26" fmla="*/ 1132261 w 3514804"/>
              <a:gd name="connsiteY26" fmla="*/ 3278762 h 6142742"/>
              <a:gd name="connsiteX27" fmla="*/ 1132261 w 3514804"/>
              <a:gd name="connsiteY27" fmla="*/ 2412048 h 6142742"/>
              <a:gd name="connsiteX28" fmla="*/ 1788751 w 3514804"/>
              <a:gd name="connsiteY28" fmla="*/ 2371478 h 6142742"/>
              <a:gd name="connsiteX29" fmla="*/ 1969470 w 3514804"/>
              <a:gd name="connsiteY29" fmla="*/ 2194447 h 6142742"/>
              <a:gd name="connsiteX30" fmla="*/ 2024793 w 3514804"/>
              <a:gd name="connsiteY30" fmla="*/ 1766622 h 6142742"/>
              <a:gd name="connsiteX31" fmla="*/ 2024793 w 3514804"/>
              <a:gd name="connsiteY31" fmla="*/ 1434689 h 6142742"/>
              <a:gd name="connsiteX32" fmla="*/ 1960250 w 3514804"/>
              <a:gd name="connsiteY32" fmla="*/ 1021616 h 6142742"/>
              <a:gd name="connsiteX33" fmla="*/ 1759246 w 3514804"/>
              <a:gd name="connsiteY33" fmla="*/ 922036 h 6142742"/>
              <a:gd name="connsiteX34" fmla="*/ 1547178 w 3514804"/>
              <a:gd name="connsiteY34" fmla="*/ 1027148 h 6142742"/>
              <a:gd name="connsiteX35" fmla="*/ 1490011 w 3514804"/>
              <a:gd name="connsiteY35" fmla="*/ 1475258 h 6142742"/>
              <a:gd name="connsiteX36" fmla="*/ 1490011 w 3514804"/>
              <a:gd name="connsiteY36" fmla="*/ 1965782 h 6142742"/>
              <a:gd name="connsiteX37" fmla="*/ 0 w 3514804"/>
              <a:gd name="connsiteY37" fmla="*/ 1965782 h 6142742"/>
              <a:gd name="connsiteX38" fmla="*/ 0 w 3514804"/>
              <a:gd name="connsiteY38" fmla="*/ 1456817 h 6142742"/>
              <a:gd name="connsiteX39" fmla="*/ 390944 w 3514804"/>
              <a:gd name="connsiteY39" fmla="*/ 300584 h 6142742"/>
              <a:gd name="connsiteX40" fmla="*/ 1633849 w 3514804"/>
              <a:gd name="connsiteY40" fmla="*/ 0 h 614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514804" h="6142742">
                <a:moveTo>
                  <a:pt x="1633849" y="0"/>
                </a:moveTo>
                <a:cubicBezTo>
                  <a:pt x="2344432" y="0"/>
                  <a:pt x="2826350" y="138824"/>
                  <a:pt x="3079603" y="416472"/>
                </a:cubicBezTo>
                <a:cubicBezTo>
                  <a:pt x="3332856" y="694121"/>
                  <a:pt x="3459482" y="1079877"/>
                  <a:pt x="3459482" y="1573743"/>
                </a:cubicBezTo>
                <a:cubicBezTo>
                  <a:pt x="3459482" y="1907904"/>
                  <a:pt x="3413995" y="2149315"/>
                  <a:pt x="3323020" y="2297974"/>
                </a:cubicBezTo>
                <a:cubicBezTo>
                  <a:pt x="3232046" y="2446634"/>
                  <a:pt x="3072226" y="2582394"/>
                  <a:pt x="2843561" y="2705255"/>
                </a:cubicBezTo>
                <a:cubicBezTo>
                  <a:pt x="3069768" y="2781515"/>
                  <a:pt x="3238193" y="2906365"/>
                  <a:pt x="3348837" y="3079804"/>
                </a:cubicBezTo>
                <a:cubicBezTo>
                  <a:pt x="3459482" y="3253243"/>
                  <a:pt x="3514804" y="3659775"/>
                  <a:pt x="3514804" y="4299399"/>
                </a:cubicBezTo>
                <a:cubicBezTo>
                  <a:pt x="3514804" y="4774171"/>
                  <a:pt x="3460711" y="5142554"/>
                  <a:pt x="3352526" y="5404547"/>
                </a:cubicBezTo>
                <a:cubicBezTo>
                  <a:pt x="3244340" y="5666540"/>
                  <a:pt x="3057474" y="5865805"/>
                  <a:pt x="2791927" y="6002344"/>
                </a:cubicBezTo>
                <a:cubicBezTo>
                  <a:pt x="2725541" y="6036478"/>
                  <a:pt x="2654467" y="6066346"/>
                  <a:pt x="2578706" y="6091947"/>
                </a:cubicBezTo>
                <a:lnTo>
                  <a:pt x="2387164" y="6142742"/>
                </a:lnTo>
                <a:lnTo>
                  <a:pt x="1118442" y="6142742"/>
                </a:lnTo>
                <a:lnTo>
                  <a:pt x="1004012" y="6114227"/>
                </a:lnTo>
                <a:cubicBezTo>
                  <a:pt x="874523" y="6077057"/>
                  <a:pt x="759297" y="6028737"/>
                  <a:pt x="658334" y="5969265"/>
                </a:cubicBezTo>
                <a:cubicBezTo>
                  <a:pt x="389099" y="5810675"/>
                  <a:pt x="212068" y="5616433"/>
                  <a:pt x="127241" y="5386538"/>
                </a:cubicBezTo>
                <a:cubicBezTo>
                  <a:pt x="42414" y="5156643"/>
                  <a:pt x="0" y="4757709"/>
                  <a:pt x="0" y="4189734"/>
                </a:cubicBezTo>
                <a:lnTo>
                  <a:pt x="0" y="3717652"/>
                </a:lnTo>
                <a:lnTo>
                  <a:pt x="1490011" y="3717652"/>
                </a:lnTo>
                <a:lnTo>
                  <a:pt x="1490011" y="4687634"/>
                </a:lnTo>
                <a:cubicBezTo>
                  <a:pt x="1490011" y="4945805"/>
                  <a:pt x="1505379" y="5109927"/>
                  <a:pt x="1536113" y="5180002"/>
                </a:cubicBezTo>
                <a:cubicBezTo>
                  <a:pt x="1566848" y="5250077"/>
                  <a:pt x="1635079" y="5285114"/>
                  <a:pt x="1740805" y="5285114"/>
                </a:cubicBezTo>
                <a:cubicBezTo>
                  <a:pt x="1856367" y="5285114"/>
                  <a:pt x="1932589" y="5240856"/>
                  <a:pt x="1969470" y="5152341"/>
                </a:cubicBezTo>
                <a:cubicBezTo>
                  <a:pt x="2006352" y="5063825"/>
                  <a:pt x="2024793" y="4832702"/>
                  <a:pt x="2024793" y="4458969"/>
                </a:cubicBezTo>
                <a:lnTo>
                  <a:pt x="2024793" y="4045897"/>
                </a:lnTo>
                <a:cubicBezTo>
                  <a:pt x="2024793" y="3817232"/>
                  <a:pt x="1998976" y="3650036"/>
                  <a:pt x="1947342" y="3544309"/>
                </a:cubicBezTo>
                <a:cubicBezTo>
                  <a:pt x="1895708" y="3438582"/>
                  <a:pt x="1819486" y="3369122"/>
                  <a:pt x="1718677" y="3335928"/>
                </a:cubicBezTo>
                <a:cubicBezTo>
                  <a:pt x="1617867" y="3302735"/>
                  <a:pt x="1422395" y="3283680"/>
                  <a:pt x="1132261" y="3278762"/>
                </a:cubicBezTo>
                <a:lnTo>
                  <a:pt x="1132261" y="2412048"/>
                </a:lnTo>
                <a:cubicBezTo>
                  <a:pt x="1486323" y="2412048"/>
                  <a:pt x="1705153" y="2398524"/>
                  <a:pt x="1788751" y="2371478"/>
                </a:cubicBezTo>
                <a:cubicBezTo>
                  <a:pt x="1872349" y="2344432"/>
                  <a:pt x="1932589" y="2285421"/>
                  <a:pt x="1969470" y="2194447"/>
                </a:cubicBezTo>
                <a:cubicBezTo>
                  <a:pt x="2006352" y="2103473"/>
                  <a:pt x="2024793" y="1960864"/>
                  <a:pt x="2024793" y="1766622"/>
                </a:cubicBezTo>
                <a:lnTo>
                  <a:pt x="2024793" y="1434689"/>
                </a:lnTo>
                <a:cubicBezTo>
                  <a:pt x="2024793" y="1225694"/>
                  <a:pt x="2003279" y="1088003"/>
                  <a:pt x="1960250" y="1021616"/>
                </a:cubicBezTo>
                <a:cubicBezTo>
                  <a:pt x="1917222" y="955230"/>
                  <a:pt x="1850220" y="922036"/>
                  <a:pt x="1759246" y="922036"/>
                </a:cubicBezTo>
                <a:cubicBezTo>
                  <a:pt x="1655978" y="922036"/>
                  <a:pt x="1585289" y="957074"/>
                  <a:pt x="1547178" y="1027148"/>
                </a:cubicBezTo>
                <a:cubicBezTo>
                  <a:pt x="1509067" y="1097223"/>
                  <a:pt x="1490011" y="1246593"/>
                  <a:pt x="1490011" y="1475258"/>
                </a:cubicBezTo>
                <a:lnTo>
                  <a:pt x="1490011" y="1965782"/>
                </a:lnTo>
                <a:lnTo>
                  <a:pt x="0" y="1965782"/>
                </a:lnTo>
                <a:lnTo>
                  <a:pt x="0" y="1456817"/>
                </a:lnTo>
                <a:cubicBezTo>
                  <a:pt x="0" y="886384"/>
                  <a:pt x="130315" y="500973"/>
                  <a:pt x="390944" y="300584"/>
                </a:cubicBezTo>
                <a:cubicBezTo>
                  <a:pt x="651573" y="100194"/>
                  <a:pt x="1065875" y="0"/>
                  <a:pt x="16338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70135" y="3311127"/>
            <a:ext cx="5973555" cy="1612832"/>
            <a:chOff x="170134" y="3311127"/>
            <a:chExt cx="5973555" cy="1612832"/>
          </a:xfrm>
        </p:grpSpPr>
        <p:sp>
          <p:nvSpPr>
            <p:cNvPr id="7" name="Oval 6"/>
            <p:cNvSpPr/>
            <p:nvPr userDrawn="1"/>
          </p:nvSpPr>
          <p:spPr>
            <a:xfrm rot="1313060">
              <a:off x="170134" y="3311127"/>
              <a:ext cx="5204520" cy="280440"/>
            </a:xfrm>
            <a:prstGeom prst="ellipse">
              <a:avLst/>
            </a:prstGeom>
            <a:solidFill>
              <a:srgbClr val="4299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 userDrawn="1"/>
          </p:nvSpPr>
          <p:spPr>
            <a:xfrm rot="1313060">
              <a:off x="880350" y="4085899"/>
              <a:ext cx="5204520" cy="838060"/>
            </a:xfrm>
            <a:prstGeom prst="ellipse">
              <a:avLst/>
            </a:prstGeom>
            <a:solidFill>
              <a:srgbClr val="1F60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 userDrawn="1"/>
          </p:nvSpPr>
          <p:spPr>
            <a:xfrm rot="1313060">
              <a:off x="2159752" y="3439816"/>
              <a:ext cx="3983937" cy="286474"/>
            </a:xfrm>
            <a:prstGeom prst="ellipse">
              <a:avLst/>
            </a:prstGeom>
            <a:solidFill>
              <a:srgbClr val="A2CA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14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2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579F-0640-DF41-B6F1-BB365DB6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7B21-E4EF-6440-8B9E-261430F1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9C8D-E2F4-0542-9CE1-5DFCF49F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C325-6A3E-FB4E-BD8D-EAE692B49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50A38-DE7B-1048-94BA-C3E309B0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2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77B4-32F5-154D-AF62-8142E2BB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3B383-2F60-6C40-B293-A25A762CE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ADFD5-B3BE-DA4E-AFA4-006489952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EAB77-DCE8-6848-AD30-FAA2FB0A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220B4-F0C2-3A45-B3EC-925C2570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2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F516-039F-5A4F-B1E7-0DA1F02B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12387-38BE-F24A-A3EB-255FBFA59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10D44-EA69-954A-A216-6EDB7E65B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027AB-F84B-6F4F-AED5-BD987D31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E4C9E-B7AC-5F42-BBEF-733B17AFB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5ECC8-260B-054F-9633-D1E99AAB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1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E773-CD96-0A4C-8788-0A09854E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CC1F3-12D1-4A4A-AFD9-3759C556D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8B357-6A66-2F4F-8FE0-E20B0C358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D09A6-27A0-0E4B-8BEE-445A7C0A5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2DE46-1087-C945-AF12-E9E2B6D51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5C97E-4883-5041-86BA-389FFD4E3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B5E16-9211-3146-A17C-915F09D9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258E7B-613A-6047-A532-BA5A2CBC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9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8BC96-A2B7-3142-8C7C-43E06C60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A02E1-4CC4-8341-94A4-8A992AB22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D95F3-2C1B-FB4E-B21F-D1AAA31F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A63B3-2A52-EB4A-B398-2A83ACA1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4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A9E16D-A0F1-7A42-B678-5281FAFF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7896C-FA2E-A04C-A043-BC229B5B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72261-DBF5-DE4F-B2FD-8A1EAB51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0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2059-D2A8-8449-9381-1DCBE71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0267-F217-CE49-8C38-3A2DBCEB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FFA2E-0614-784C-AAC0-85B69034F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81349-0FD7-9B46-ACC7-08AF2D1D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7970-E25F-4942-B321-095B79F8A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B45B3-8053-F247-8BEF-24861DBA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D88C-99F7-3747-9A9B-A35C802D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54668-037F-9945-89BD-00A1A8D4A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0F5CC-4BE5-494D-8A4E-667AAEF9F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36843-4B41-DB49-9637-028068C61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246CD-DF50-F949-9BD8-BA9B4311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BD41E-74AC-2B48-BD1C-2336EB6B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8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4BC09-DB7C-6841-BF2C-B20756397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48FA4-773F-5B4F-9C63-40E79DF75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9059D-4A04-D746-A64B-8C7057FF1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5E5F8-533F-E14E-99BC-EBEFB7C19342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9E96-A5D3-B448-B81D-99EE24438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56D7-6BAA-8442-BCB7-6222836C0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5CE1-E99F-094D-BC79-1DFCAD3F0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614475" y="435429"/>
            <a:ext cx="519980" cy="2582100"/>
            <a:chOff x="1890688" y="1478022"/>
            <a:chExt cx="1193688" cy="174997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902511" y="1478022"/>
              <a:ext cx="0" cy="174997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902513" y="1486828"/>
              <a:ext cx="118186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890688" y="3223038"/>
              <a:ext cx="118186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6205290" y="448422"/>
            <a:ext cx="551400" cy="2624352"/>
            <a:chOff x="5142876" y="1478022"/>
            <a:chExt cx="1193687" cy="174997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324738" y="1478022"/>
              <a:ext cx="0" cy="1749972"/>
            </a:xfrm>
            <a:prstGeom prst="line">
              <a:avLst/>
            </a:prstGeom>
            <a:ln w="38100">
              <a:solidFill>
                <a:srgbClr val="1F60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142876" y="1486828"/>
              <a:ext cx="1181863" cy="0"/>
            </a:xfrm>
            <a:prstGeom prst="line">
              <a:avLst/>
            </a:prstGeom>
            <a:ln w="38100">
              <a:solidFill>
                <a:srgbClr val="1F60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154700" y="3223038"/>
              <a:ext cx="1181863" cy="0"/>
            </a:xfrm>
            <a:prstGeom prst="line">
              <a:avLst/>
            </a:prstGeom>
            <a:ln w="38100">
              <a:solidFill>
                <a:srgbClr val="1F60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631986" y="656186"/>
            <a:ext cx="6321400" cy="2133274"/>
          </a:xfrm>
          <a:prstGeom prst="rect">
            <a:avLst/>
          </a:prstGeom>
          <a:noFill/>
        </p:spPr>
        <p:txBody>
          <a:bodyPr wrap="square" lIns="68493" tIns="34289" rIns="68493" bIns="34289" rtlCol="0">
            <a:spAutoFit/>
          </a:bodyPr>
          <a:lstStyle/>
          <a:p>
            <a:pPr algn="ctr">
              <a:lnSpc>
                <a:spcPts val="4060"/>
              </a:lnSpc>
            </a:pPr>
            <a:r>
              <a:rPr lang="en-US" sz="2800" b="1" dirty="0">
                <a:latin typeface="Avenir Next" panose="020B0503020202020204" pitchFamily="34" charset="0"/>
              </a:rPr>
              <a:t>COAL MINING CONFLICT SETTLEMENT: </a:t>
            </a:r>
          </a:p>
          <a:p>
            <a:pPr algn="ctr" rtl="1">
              <a:lnSpc>
                <a:spcPts val="4060"/>
              </a:lnSpc>
            </a:pPr>
            <a:r>
              <a:rPr lang="en-US" sz="2400" b="1" dirty="0">
                <a:latin typeface="Avenir Next" panose="020B0503020202020204" pitchFamily="34" charset="0"/>
              </a:rPr>
              <a:t>between legal certainty and protection </a:t>
            </a:r>
          </a:p>
          <a:p>
            <a:pPr algn="ctr" rtl="1">
              <a:lnSpc>
                <a:spcPts val="4060"/>
              </a:lnSpc>
            </a:pPr>
            <a:r>
              <a:rPr lang="en-US" sz="2400" b="1" dirty="0">
                <a:latin typeface="Avenir Next" panose="020B0503020202020204" pitchFamily="34" charset="0"/>
              </a:rPr>
              <a:t>of the environment and society</a:t>
            </a:r>
            <a:r>
              <a:rPr lang="en-ID" sz="2400" dirty="0">
                <a:latin typeface="Avenir Next" panose="020B0503020202020204" pitchFamily="34" charset="0"/>
              </a:rPr>
              <a:t> 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Avenir Next" panose="020B0503020202020204" pitchFamily="34" charset="0"/>
              <a:ea typeface="Roboto Black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916" y="3848303"/>
            <a:ext cx="5262684" cy="2008240"/>
          </a:xfrm>
          <a:prstGeom prst="rect">
            <a:avLst/>
          </a:prstGeom>
          <a:noFill/>
        </p:spPr>
        <p:txBody>
          <a:bodyPr wrap="square" lIns="68493" tIns="34289" rIns="68493" bIns="34289" rtlCol="0">
            <a:spAutoFit/>
          </a:bodyPr>
          <a:lstStyle/>
          <a:p>
            <a:r>
              <a:rPr lang="en-GB" b="1" dirty="0">
                <a:latin typeface="Avenir Next" panose="020B0503020202020204" pitchFamily="34" charset="0"/>
              </a:rPr>
              <a:t>Mohamad Nasir</a:t>
            </a:r>
          </a:p>
          <a:p>
            <a:r>
              <a:rPr lang="en-GB" b="1" dirty="0">
                <a:latin typeface="Avenir Next" panose="020B0503020202020204" pitchFamily="34" charset="0"/>
                <a:sym typeface="Symbol" pitchFamily="2" charset="2"/>
              </a:rPr>
              <a:t>(</a:t>
            </a:r>
            <a:r>
              <a:rPr lang="en-GB" b="1" dirty="0">
                <a:latin typeface="Avenir Next" panose="020B0503020202020204" pitchFamily="34" charset="0"/>
              </a:rPr>
              <a:t>Faculty of Law, </a:t>
            </a:r>
            <a:r>
              <a:rPr lang="en-GB" b="1" dirty="0" err="1">
                <a:latin typeface="Avenir Next" panose="020B0503020202020204" pitchFamily="34" charset="0"/>
              </a:rPr>
              <a:t>Universitas</a:t>
            </a:r>
            <a:r>
              <a:rPr lang="en-GB" b="1" dirty="0">
                <a:latin typeface="Avenir Next" panose="020B0503020202020204" pitchFamily="34" charset="0"/>
              </a:rPr>
              <a:t> Balikpapan East Kalimantan, Indonesia)</a:t>
            </a:r>
          </a:p>
          <a:p>
            <a:endParaRPr lang="en-GB" b="1" dirty="0">
              <a:latin typeface="Avenir Next" panose="020B0503020202020204" pitchFamily="34" charset="0"/>
            </a:endParaRPr>
          </a:p>
          <a:p>
            <a:r>
              <a:rPr lang="en-GB" b="1" dirty="0">
                <a:latin typeface="Avenir Next" panose="020B0503020202020204" pitchFamily="34" charset="0"/>
              </a:rPr>
              <a:t>Muhamad </a:t>
            </a:r>
            <a:r>
              <a:rPr lang="en-GB" b="1" dirty="0" err="1">
                <a:latin typeface="Avenir Next" panose="020B0503020202020204" pitchFamily="34" charset="0"/>
              </a:rPr>
              <a:t>Muhdar</a:t>
            </a:r>
            <a:endParaRPr lang="en-ID" b="1" dirty="0">
              <a:latin typeface="Avenir Next" panose="020B0503020202020204" pitchFamily="34" charset="0"/>
            </a:endParaRPr>
          </a:p>
          <a:p>
            <a:r>
              <a:rPr lang="en-GB" b="1" dirty="0">
                <a:latin typeface="Avenir Next" panose="020B0503020202020204" pitchFamily="34" charset="0"/>
              </a:rPr>
              <a:t>(Faculty of Law, </a:t>
            </a:r>
            <a:r>
              <a:rPr lang="en-GB" b="1" dirty="0" err="1">
                <a:latin typeface="Avenir Next" panose="020B0503020202020204" pitchFamily="34" charset="0"/>
              </a:rPr>
              <a:t>Universitas</a:t>
            </a:r>
            <a:r>
              <a:rPr lang="en-GB" b="1" dirty="0">
                <a:latin typeface="Avenir Next" panose="020B0503020202020204" pitchFamily="34" charset="0"/>
              </a:rPr>
              <a:t> </a:t>
            </a:r>
            <a:r>
              <a:rPr lang="en-GB" b="1" dirty="0" err="1">
                <a:latin typeface="Avenir Next" panose="020B0503020202020204" pitchFamily="34" charset="0"/>
              </a:rPr>
              <a:t>Mulawarman</a:t>
            </a:r>
            <a:r>
              <a:rPr lang="en-GB" b="1" dirty="0">
                <a:latin typeface="Avenir Next" panose="020B0503020202020204" pitchFamily="34" charset="0"/>
              </a:rPr>
              <a:t>, East Kalimantan, Indonesia</a:t>
            </a:r>
            <a:endParaRPr lang="en-ID" b="1" dirty="0">
              <a:latin typeface="Avenir Next" panose="020B0503020202020204" pitchFamily="34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6205289" y="0"/>
            <a:ext cx="5986711" cy="6858000"/>
          </a:xfrm>
        </p:spPr>
      </p:pic>
    </p:spTree>
    <p:extLst>
      <p:ext uri="{BB962C8B-B14F-4D97-AF65-F5344CB8AC3E}">
        <p14:creationId xmlns:p14="http://schemas.microsoft.com/office/powerpoint/2010/main" val="368699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7"/>
          <p:cNvSpPr txBox="1">
            <a:spLocks/>
          </p:cNvSpPr>
          <p:nvPr/>
        </p:nvSpPr>
        <p:spPr>
          <a:xfrm>
            <a:off x="838200" y="438889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latin typeface="Avenir Next" panose="020B0503020202020204" pitchFamily="34" charset="0"/>
              </a:rPr>
              <a:t>Conflict settlement: land claim</a:t>
            </a:r>
            <a:br>
              <a:rPr lang="en-US" sz="2800" b="1" dirty="0">
                <a:solidFill>
                  <a:srgbClr val="C00000"/>
                </a:solidFill>
                <a:latin typeface="Avenir Next" panose="020B05030202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venir Next" panose="020B0503020202020204" pitchFamily="34" charset="0"/>
              </a:rPr>
              <a:t>(community vs coal mining company)</a:t>
            </a:r>
            <a:endParaRPr lang="en-US" sz="2800" dirty="0">
              <a:solidFill>
                <a:srgbClr val="C00000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40" name="Freeform 39"/>
          <p:cNvSpPr/>
          <p:nvPr/>
        </p:nvSpPr>
        <p:spPr>
          <a:xfrm flipH="1">
            <a:off x="6273800" y="2094090"/>
            <a:ext cx="1609696" cy="1609695"/>
          </a:xfrm>
          <a:prstGeom prst="diagStripe">
            <a:avLst/>
          </a:prstGeom>
          <a:solidFill>
            <a:srgbClr val="7BB9E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322574" y="2094090"/>
            <a:ext cx="1609694" cy="1609695"/>
          </a:xfrm>
          <a:prstGeom prst="diagStripe">
            <a:avLst/>
          </a:prstGeom>
          <a:solidFill>
            <a:srgbClr val="1F608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2" name="Freeform 41"/>
          <p:cNvSpPr/>
          <p:nvPr/>
        </p:nvSpPr>
        <p:spPr>
          <a:xfrm flipV="1">
            <a:off x="4308506" y="4059385"/>
            <a:ext cx="1609694" cy="1609695"/>
          </a:xfrm>
          <a:prstGeom prst="diagStripe">
            <a:avLst/>
          </a:prstGeom>
          <a:solidFill>
            <a:srgbClr val="2C83B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3" name="Freeform 42"/>
          <p:cNvSpPr/>
          <p:nvPr/>
        </p:nvSpPr>
        <p:spPr>
          <a:xfrm flipH="1" flipV="1">
            <a:off x="6273800" y="4059385"/>
            <a:ext cx="1609696" cy="1609695"/>
          </a:xfrm>
          <a:prstGeom prst="diagStripe">
            <a:avLst/>
          </a:prstGeom>
          <a:solidFill>
            <a:srgbClr val="4299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grpSp>
        <p:nvGrpSpPr>
          <p:cNvPr id="44" name="Group 43"/>
          <p:cNvGrpSpPr/>
          <p:nvPr/>
        </p:nvGrpSpPr>
        <p:grpSpPr>
          <a:xfrm flipH="1">
            <a:off x="3225800" y="1730406"/>
            <a:ext cx="2696056" cy="355601"/>
            <a:chOff x="8460508" y="2094088"/>
            <a:chExt cx="914400" cy="463089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8460509" y="2094091"/>
              <a:ext cx="1239" cy="463086"/>
            </a:xfrm>
            <a:prstGeom prst="line">
              <a:avLst/>
            </a:prstGeom>
            <a:noFill/>
            <a:ln w="19050" cap="flat" cmpd="sng" algn="ctr">
              <a:solidFill>
                <a:srgbClr val="1F608A"/>
              </a:solidFill>
              <a:prstDash val="solid"/>
              <a:miter lim="800000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noFill/>
            <a:ln w="19050" cap="flat" cmpd="sng" algn="ctr">
              <a:solidFill>
                <a:srgbClr val="1F608A"/>
              </a:solidFill>
              <a:prstDash val="solid"/>
              <a:miter lim="800000"/>
            </a:ln>
            <a:effectLst/>
          </p:spPr>
        </p:cxnSp>
      </p:grpSp>
      <p:cxnSp>
        <p:nvCxnSpPr>
          <p:cNvPr id="47" name="Straight Connector 46"/>
          <p:cNvCxnSpPr/>
          <p:nvPr/>
        </p:nvCxnSpPr>
        <p:spPr>
          <a:xfrm>
            <a:off x="7883497" y="3687381"/>
            <a:ext cx="1082705" cy="16402"/>
          </a:xfrm>
          <a:prstGeom prst="line">
            <a:avLst/>
          </a:prstGeom>
          <a:noFill/>
          <a:ln w="19050" cap="flat" cmpd="sng" algn="ctr">
            <a:solidFill>
              <a:srgbClr val="7BB9E2"/>
            </a:solidFill>
            <a:prstDash val="solid"/>
            <a:miter lim="800000"/>
          </a:ln>
          <a:effectLst/>
        </p:spPr>
      </p:cxnSp>
      <p:cxnSp>
        <p:nvCxnSpPr>
          <p:cNvPr id="48" name="Straight Connector 47"/>
          <p:cNvCxnSpPr/>
          <p:nvPr/>
        </p:nvCxnSpPr>
        <p:spPr>
          <a:xfrm>
            <a:off x="3760119" y="5706246"/>
            <a:ext cx="1096774" cy="1"/>
          </a:xfrm>
          <a:prstGeom prst="line">
            <a:avLst/>
          </a:prstGeom>
          <a:noFill/>
          <a:ln w="19050" cap="flat" cmpd="sng" algn="ctr">
            <a:solidFill>
              <a:srgbClr val="2C83B9"/>
            </a:solidFill>
            <a:prstDash val="solid"/>
            <a:miter lim="800000"/>
          </a:ln>
          <a:effectLst/>
        </p:spPr>
      </p:cxnSp>
      <p:grpSp>
        <p:nvGrpSpPr>
          <p:cNvPr id="49" name="Group 48"/>
          <p:cNvGrpSpPr/>
          <p:nvPr/>
        </p:nvGrpSpPr>
        <p:grpSpPr>
          <a:xfrm flipV="1">
            <a:off x="6273801" y="5669078"/>
            <a:ext cx="2692401" cy="441432"/>
            <a:chOff x="8460508" y="2094088"/>
            <a:chExt cx="914400" cy="557569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8460508" y="2094088"/>
              <a:ext cx="1" cy="557569"/>
            </a:xfrm>
            <a:prstGeom prst="line">
              <a:avLst/>
            </a:prstGeom>
            <a:noFill/>
            <a:ln w="19050" cap="flat" cmpd="sng" algn="ctr">
              <a:solidFill>
                <a:srgbClr val="4299D4"/>
              </a:solidFill>
              <a:prstDash val="solid"/>
              <a:miter lim="800000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noFill/>
            <a:ln w="19050" cap="flat" cmpd="sng" algn="ctr">
              <a:solidFill>
                <a:srgbClr val="4299D4"/>
              </a:solidFill>
              <a:prstDash val="solid"/>
              <a:miter lim="800000"/>
            </a:ln>
            <a:effectLst/>
          </p:spPr>
        </p:cxnSp>
      </p:grpSp>
      <p:sp>
        <p:nvSpPr>
          <p:cNvPr id="52" name="Rectangle 1436"/>
          <p:cNvSpPr>
            <a:spLocks noChangeArrowheads="1"/>
          </p:cNvSpPr>
          <p:nvPr/>
        </p:nvSpPr>
        <p:spPr bwMode="auto">
          <a:xfrm>
            <a:off x="7883497" y="2962447"/>
            <a:ext cx="3470303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Complaint to Government</a:t>
            </a:r>
          </a:p>
        </p:txBody>
      </p:sp>
      <p:sp>
        <p:nvSpPr>
          <p:cNvPr id="53" name="Rectangle 1436"/>
          <p:cNvSpPr>
            <a:spLocks noChangeArrowheads="1"/>
          </p:cNvSpPr>
          <p:nvPr/>
        </p:nvSpPr>
        <p:spPr bwMode="auto">
          <a:xfrm>
            <a:off x="9018688" y="3300907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4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56" name="Rectangle 1436"/>
          <p:cNvSpPr>
            <a:spLocks noChangeArrowheads="1"/>
          </p:cNvSpPr>
          <p:nvPr/>
        </p:nvSpPr>
        <p:spPr bwMode="auto">
          <a:xfrm>
            <a:off x="9018688" y="5706247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5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7883494" y="4786839"/>
            <a:ext cx="3470305" cy="9787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GB" sz="1800" b="1" dirty="0">
                <a:latin typeface="Avenir Next" panose="020B0503020202020204" pitchFamily="34" charset="0"/>
              </a:rPr>
              <a:t>Lawsuit</a:t>
            </a:r>
          </a:p>
          <a:p>
            <a:pPr marL="0" lvl="0" indent="0">
              <a:buNone/>
            </a:pPr>
            <a:r>
              <a:rPr lang="en-US" sz="1800" b="1" dirty="0">
                <a:latin typeface="Avenir Next" panose="020B0503020202020204" pitchFamily="34" charset="0"/>
              </a:rPr>
              <a:t>(private, administrative, criminal)</a:t>
            </a:r>
            <a:r>
              <a:rPr lang="en-GB" sz="1800" b="1" dirty="0">
                <a:latin typeface="Avenir Next" panose="020B0503020202020204" pitchFamily="34" charset="0"/>
              </a:rPr>
              <a:t> </a:t>
            </a:r>
            <a:endParaRPr lang="en-US" sz="1800" b="1" dirty="0">
              <a:latin typeface="Avenir Next" panose="020B0503020202020204" pitchFamily="34" charset="0"/>
            </a:endParaRPr>
          </a:p>
        </p:txBody>
      </p:sp>
      <p:sp>
        <p:nvSpPr>
          <p:cNvPr id="58" name="Rectangle 1436"/>
          <p:cNvSpPr>
            <a:spLocks noChangeArrowheads="1"/>
          </p:cNvSpPr>
          <p:nvPr/>
        </p:nvSpPr>
        <p:spPr bwMode="auto">
          <a:xfrm>
            <a:off x="669813" y="5555567"/>
            <a:ext cx="2690831" cy="369332"/>
          </a:xfrm>
          <a:prstGeom prst="rect">
            <a:avLst/>
          </a:prstGeom>
          <a:extLst/>
        </p:spPr>
        <p:txBody>
          <a:bodyPr vert="horz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Mediation</a:t>
            </a:r>
          </a:p>
        </p:txBody>
      </p:sp>
      <p:sp>
        <p:nvSpPr>
          <p:cNvPr id="59" name="Rectangle 1436"/>
          <p:cNvSpPr>
            <a:spLocks noChangeArrowheads="1"/>
          </p:cNvSpPr>
          <p:nvPr/>
        </p:nvSpPr>
        <p:spPr bwMode="auto">
          <a:xfrm>
            <a:off x="3311592" y="5345523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3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61" name="Rectangle 1436"/>
          <p:cNvSpPr>
            <a:spLocks noChangeArrowheads="1"/>
          </p:cNvSpPr>
          <p:nvPr/>
        </p:nvSpPr>
        <p:spPr bwMode="auto">
          <a:xfrm>
            <a:off x="1317356" y="1938492"/>
            <a:ext cx="2043288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Negotiation</a:t>
            </a:r>
          </a:p>
        </p:txBody>
      </p:sp>
      <p:sp>
        <p:nvSpPr>
          <p:cNvPr id="62" name="Rectangle 1436"/>
          <p:cNvSpPr>
            <a:spLocks noChangeArrowheads="1"/>
          </p:cNvSpPr>
          <p:nvPr/>
        </p:nvSpPr>
        <p:spPr bwMode="auto">
          <a:xfrm>
            <a:off x="2528453" y="1345951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1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29" name="Rectangle 1436">
            <a:extLst>
              <a:ext uri="{FF2B5EF4-FFF2-40B4-BE49-F238E27FC236}">
                <a16:creationId xmlns:a16="http://schemas.microsoft.com/office/drawing/2014/main" id="{EA11DA0C-5494-6643-BBD0-86479C763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674" y="3036590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2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B06F53-17BE-F249-92B6-25B2D891C26C}"/>
              </a:ext>
            </a:extLst>
          </p:cNvPr>
          <p:cNvCxnSpPr/>
          <p:nvPr/>
        </p:nvCxnSpPr>
        <p:spPr>
          <a:xfrm>
            <a:off x="3211731" y="4103671"/>
            <a:ext cx="1096774" cy="1"/>
          </a:xfrm>
          <a:prstGeom prst="line">
            <a:avLst/>
          </a:prstGeom>
          <a:noFill/>
          <a:ln w="19050" cap="flat" cmpd="sng" algn="ctr">
            <a:solidFill>
              <a:srgbClr val="2C83B9"/>
            </a:solidFill>
            <a:prstDash val="solid"/>
            <a:miter lim="800000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12E4600-5C1A-E345-A60E-DB7EB24E4128}"/>
              </a:ext>
            </a:extLst>
          </p:cNvPr>
          <p:cNvCxnSpPr/>
          <p:nvPr/>
        </p:nvCxnSpPr>
        <p:spPr>
          <a:xfrm>
            <a:off x="3204693" y="3687381"/>
            <a:ext cx="3" cy="441432"/>
          </a:xfrm>
          <a:prstGeom prst="line">
            <a:avLst/>
          </a:prstGeom>
          <a:noFill/>
          <a:ln w="19050" cap="flat" cmpd="sng" algn="ctr">
            <a:solidFill>
              <a:srgbClr val="4299D4"/>
            </a:solidFill>
            <a:prstDash val="solid"/>
            <a:miter lim="800000"/>
          </a:ln>
          <a:effectLst/>
        </p:spPr>
      </p:cxnSp>
      <p:sp>
        <p:nvSpPr>
          <p:cNvPr id="32" name="Rectangle 1436">
            <a:extLst>
              <a:ext uri="{FF2B5EF4-FFF2-40B4-BE49-F238E27FC236}">
                <a16:creationId xmlns:a16="http://schemas.microsoft.com/office/drawing/2014/main" id="{751E7D67-1690-AB4A-9E1E-B930FC9E4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72" y="3205867"/>
            <a:ext cx="2768644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Protest/Demonstration</a:t>
            </a:r>
          </a:p>
        </p:txBody>
      </p:sp>
    </p:spTree>
    <p:extLst>
      <p:ext uri="{BB962C8B-B14F-4D97-AF65-F5344CB8AC3E}">
        <p14:creationId xmlns:p14="http://schemas.microsoft.com/office/powerpoint/2010/main" val="392255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37030" y="3522178"/>
            <a:ext cx="6579190" cy="1524676"/>
            <a:chOff x="158002" y="3920758"/>
            <a:chExt cx="4479156" cy="1524676"/>
          </a:xfrm>
        </p:grpSpPr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580029" y="4829883"/>
              <a:ext cx="4057129" cy="615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883" tIns="30479" rIns="60883" bIns="30479">
              <a:spAutoFit/>
            </a:bodyPr>
            <a:lstStyle/>
            <a:p>
              <a:pPr algn="ctr" defTabSz="1448816"/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venir Next" panose="020B0503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Coal mining company vs oil palm plantation company – join land-use agreement (JLUA)</a:t>
              </a: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158002" y="3920758"/>
              <a:ext cx="2450592" cy="33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883" tIns="30479" rIns="60883" bIns="30479">
              <a:spAutoFit/>
            </a:bodyPr>
            <a:lstStyle/>
            <a:p>
              <a:pPr algn="ctr" defTabSz="1448816"/>
              <a:r>
                <a:rPr lang="id-ID" b="1" dirty="0">
                  <a:solidFill>
                    <a:schemeClr val="accent5">
                      <a:lumMod val="50000"/>
                    </a:schemeClr>
                  </a:solidFill>
                  <a:latin typeface="Avenir Next" panose="020B0503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NEGOTIATION</a:t>
              </a:r>
              <a:endParaRPr lang="en-CA" b="1" dirty="0">
                <a:solidFill>
                  <a:schemeClr val="accent5">
                    <a:lumMod val="50000"/>
                  </a:schemeClr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40460" y="2317130"/>
            <a:ext cx="917039" cy="848495"/>
            <a:chOff x="736209" y="2406212"/>
            <a:chExt cx="1949840" cy="1949840"/>
          </a:xfrm>
        </p:grpSpPr>
        <p:sp>
          <p:nvSpPr>
            <p:cNvPr id="50" name="Oval 49"/>
            <p:cNvSpPr/>
            <p:nvPr/>
          </p:nvSpPr>
          <p:spPr>
            <a:xfrm>
              <a:off x="736209" y="2406212"/>
              <a:ext cx="1949840" cy="194984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327" tIns="45719" rIns="91327" bIns="45719" rtlCol="0" anchor="ctr"/>
            <a:lstStyle/>
            <a:p>
              <a:pPr algn="ctr" defTabSz="913063"/>
              <a:endParaRPr lang="id-ID" sz="1200">
                <a:solidFill>
                  <a:prstClr val="white"/>
                </a:solidFill>
                <a:latin typeface="Lato 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127961" y="2510541"/>
              <a:ext cx="1166342" cy="17681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4400" b="1" kern="0" dirty="0">
                  <a:solidFill>
                    <a:srgbClr val="0070C0"/>
                  </a:solidFill>
                  <a:latin typeface="Avenir Next" panose="020B0503020202020204" pitchFamily="34" charset="0"/>
                </a:rPr>
                <a:t>1</a:t>
              </a:r>
              <a:endParaRPr lang="en-US" sz="2800" b="1" kern="0" dirty="0">
                <a:solidFill>
                  <a:srgbClr val="0070C0"/>
                </a:solidFill>
                <a:latin typeface="Avenir Next" panose="020B0503020202020204" pitchFamily="34" charset="0"/>
              </a:endParaRPr>
            </a:p>
          </p:txBody>
        </p:sp>
      </p:grpSp>
      <p:sp>
        <p:nvSpPr>
          <p:cNvPr id="20" name="Text Placeholder 5"/>
          <p:cNvSpPr txBox="1">
            <a:spLocks/>
          </p:cNvSpPr>
          <p:nvPr/>
        </p:nvSpPr>
        <p:spPr>
          <a:xfrm>
            <a:off x="1547577" y="808698"/>
            <a:ext cx="9116612" cy="431780"/>
          </a:xfrm>
          <a:prstGeom prst="rect">
            <a:avLst/>
          </a:prstGeom>
        </p:spPr>
        <p:txBody>
          <a:bodyPr vert="horz" lIns="0" tIns="38883" rIns="0" bIns="38883" rtlCol="0" anchor="ctr">
            <a:noAutofit/>
          </a:bodyPr>
          <a:lstStyle>
            <a:lvl1pPr marL="0" indent="0" algn="ctr" defTabSz="91306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4267" b="1" kern="1200" baseline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485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46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840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4335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0903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43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3965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53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Avenir Next" panose="020B0503020202020204" pitchFamily="34" charset="0"/>
              </a:rPr>
              <a:t>Conflict settlement: land-use</a:t>
            </a:r>
            <a:br>
              <a:rPr lang="en-US" sz="2400" dirty="0">
                <a:solidFill>
                  <a:srgbClr val="C00000"/>
                </a:solidFill>
                <a:latin typeface="Avenir Next" panose="020B0503020202020204" pitchFamily="34" charset="0"/>
              </a:rPr>
            </a:br>
            <a:r>
              <a:rPr lang="en-US" sz="1800" dirty="0">
                <a:solidFill>
                  <a:srgbClr val="C00000"/>
                </a:solidFill>
                <a:latin typeface="Avenir Next" panose="020B0503020202020204" pitchFamily="34" charset="0"/>
              </a:rPr>
              <a:t>(oil palm plantation company vs coal mining company </a:t>
            </a:r>
          </a:p>
          <a:p>
            <a:pPr>
              <a:defRPr/>
            </a:pPr>
            <a:r>
              <a:rPr lang="en-US" sz="1800" dirty="0">
                <a:solidFill>
                  <a:srgbClr val="C00000"/>
                </a:solidFill>
                <a:latin typeface="Avenir Next" panose="020B0503020202020204" pitchFamily="34" charset="0"/>
              </a:rPr>
              <a:t>or among coal mining companies)</a:t>
            </a:r>
            <a:endParaRPr lang="en-US" sz="1800" b="0" dirty="0">
              <a:solidFill>
                <a:srgbClr val="C00000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F1EF00E-D144-014A-A8FF-63A19EA6506B}"/>
              </a:ext>
            </a:extLst>
          </p:cNvPr>
          <p:cNvSpPr/>
          <p:nvPr/>
        </p:nvSpPr>
        <p:spPr>
          <a:xfrm>
            <a:off x="5373088" y="2324387"/>
            <a:ext cx="917039" cy="848495"/>
          </a:xfrm>
          <a:prstGeom prst="ellipse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7" tIns="45719" rIns="91327" bIns="45719" rtlCol="0" anchor="ctr"/>
          <a:lstStyle/>
          <a:p>
            <a:pPr algn="ctr" defTabSz="913063"/>
            <a:endParaRPr lang="id-ID" sz="1200">
              <a:solidFill>
                <a:prstClr val="white"/>
              </a:solidFill>
              <a:latin typeface="Lato 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67DE44-0576-EE43-854C-B2FCBA85A8E5}"/>
              </a:ext>
            </a:extLst>
          </p:cNvPr>
          <p:cNvSpPr/>
          <p:nvPr/>
        </p:nvSpPr>
        <p:spPr>
          <a:xfrm>
            <a:off x="5557335" y="2369787"/>
            <a:ext cx="5485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kern="0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</a:rPr>
              <a:t>2</a:t>
            </a:r>
            <a:endParaRPr lang="en-US" sz="2800" b="1" kern="0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DDC9FBC-A117-3948-928E-DB496692ED71}"/>
              </a:ext>
            </a:extLst>
          </p:cNvPr>
          <p:cNvSpPr/>
          <p:nvPr/>
        </p:nvSpPr>
        <p:spPr>
          <a:xfrm>
            <a:off x="8551718" y="2328530"/>
            <a:ext cx="917039" cy="848495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7" tIns="45719" rIns="91327" bIns="45719" rtlCol="0" anchor="ctr"/>
          <a:lstStyle/>
          <a:p>
            <a:pPr algn="ctr" defTabSz="913063"/>
            <a:endParaRPr lang="id-ID" sz="1200">
              <a:solidFill>
                <a:prstClr val="white"/>
              </a:solidFill>
              <a:latin typeface="Lato 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6F362C7-BF74-864C-9289-E2754E4E0904}"/>
              </a:ext>
            </a:extLst>
          </p:cNvPr>
          <p:cNvSpPr/>
          <p:nvPr/>
        </p:nvSpPr>
        <p:spPr>
          <a:xfrm>
            <a:off x="8735964" y="2398816"/>
            <a:ext cx="5485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kern="0" dirty="0">
                <a:solidFill>
                  <a:srgbClr val="C00000"/>
                </a:solidFill>
                <a:latin typeface="Avenir Next" panose="020B0503020202020204" pitchFamily="34" charset="0"/>
              </a:rPr>
              <a:t>3</a:t>
            </a:r>
            <a:endParaRPr lang="en-US" sz="2800" b="1" kern="0" dirty="0">
              <a:solidFill>
                <a:srgbClr val="C00000"/>
              </a:solidFill>
              <a:latin typeface="Avenir Next" panose="020B0503020202020204" pitchFamily="34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5E773ED9-801F-8D4F-BEF5-2DB2037F2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311" y="3522178"/>
            <a:ext cx="2450592" cy="33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0883" tIns="30479" rIns="60883" bIns="30479">
            <a:spAutoFit/>
          </a:bodyPr>
          <a:lstStyle/>
          <a:p>
            <a:pPr algn="ctr" defTabSz="1448816"/>
            <a:r>
              <a:rPr lang="id-ID" b="1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MEDIATION</a:t>
            </a:r>
            <a:endParaRPr lang="en-CA" b="1" dirty="0">
              <a:solidFill>
                <a:schemeClr val="accent6">
                  <a:lumMod val="50000"/>
                </a:schemeClr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3B2E5D19-BB14-8548-BE84-B5CEE5B2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4941" y="3526486"/>
            <a:ext cx="3013688" cy="33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0883" tIns="30479" rIns="60883" bIns="30479">
            <a:spAutoFit/>
          </a:bodyPr>
          <a:lstStyle/>
          <a:p>
            <a:pPr algn="ctr" defTabSz="1448816"/>
            <a:r>
              <a:rPr lang="id-ID" b="1" dirty="0">
                <a:solidFill>
                  <a:srgbClr val="C00000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ADMINISTRATIVE  COURT</a:t>
            </a:r>
            <a:endParaRPr lang="en-CA" b="1" dirty="0">
              <a:solidFill>
                <a:srgbClr val="C00000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99966E-3D54-2346-87C3-4E4C8D108E8C}"/>
              </a:ext>
            </a:extLst>
          </p:cNvPr>
          <p:cNvSpPr/>
          <p:nvPr/>
        </p:nvSpPr>
        <p:spPr>
          <a:xfrm>
            <a:off x="7784940" y="4223998"/>
            <a:ext cx="3753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Cancellation of mining company license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62517A5-552B-EF46-BD2E-D851ED05C781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2336801" y="3860730"/>
            <a:ext cx="0" cy="42543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55BDEAE-F754-6843-B6B5-6E91802FA1F5}"/>
              </a:ext>
            </a:extLst>
          </p:cNvPr>
          <p:cNvCxnSpPr>
            <a:cxnSpLocks/>
          </p:cNvCxnSpPr>
          <p:nvPr/>
        </p:nvCxnSpPr>
        <p:spPr>
          <a:xfrm>
            <a:off x="5856515" y="3860730"/>
            <a:ext cx="0" cy="42543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5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7"/>
          <p:cNvSpPr txBox="1">
            <a:spLocks/>
          </p:cNvSpPr>
          <p:nvPr/>
        </p:nvSpPr>
        <p:spPr>
          <a:xfrm>
            <a:off x="838200" y="438889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venir Next" panose="020B0503020202020204" pitchFamily="34" charset="0"/>
              </a:rPr>
              <a:t>Conflict settlement: Environmental dispute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40" name="Freeform 39"/>
          <p:cNvSpPr/>
          <p:nvPr/>
        </p:nvSpPr>
        <p:spPr>
          <a:xfrm flipH="1">
            <a:off x="6273800" y="2094090"/>
            <a:ext cx="1609696" cy="1609695"/>
          </a:xfrm>
          <a:prstGeom prst="diagStrip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322574" y="2094090"/>
            <a:ext cx="1609694" cy="1609695"/>
          </a:xfrm>
          <a:prstGeom prst="diagStripe">
            <a:avLst/>
          </a:prstGeom>
          <a:solidFill>
            <a:schemeClr val="accent6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2" name="Freeform 41"/>
          <p:cNvSpPr/>
          <p:nvPr/>
        </p:nvSpPr>
        <p:spPr>
          <a:xfrm flipV="1">
            <a:off x="4308506" y="4059385"/>
            <a:ext cx="1609694" cy="1609695"/>
          </a:xfrm>
          <a:prstGeom prst="diagStripe">
            <a:avLst/>
          </a:prstGeom>
          <a:solidFill>
            <a:schemeClr val="accent6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sp>
        <p:nvSpPr>
          <p:cNvPr id="43" name="Freeform 42"/>
          <p:cNvSpPr/>
          <p:nvPr/>
        </p:nvSpPr>
        <p:spPr>
          <a:xfrm flipH="1" flipV="1">
            <a:off x="6273800" y="4059385"/>
            <a:ext cx="1609696" cy="1609695"/>
          </a:xfrm>
          <a:prstGeom prst="diagStrip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rgbClr val="273339"/>
              </a:solidFill>
              <a:latin typeface="Calibri" panose="020F0502020204030204"/>
            </a:endParaRPr>
          </a:p>
        </p:txBody>
      </p:sp>
      <p:grpSp>
        <p:nvGrpSpPr>
          <p:cNvPr id="44" name="Group 43"/>
          <p:cNvGrpSpPr/>
          <p:nvPr/>
        </p:nvGrpSpPr>
        <p:grpSpPr>
          <a:xfrm flipH="1">
            <a:off x="3225800" y="1730406"/>
            <a:ext cx="2696056" cy="355601"/>
            <a:chOff x="8460508" y="2094088"/>
            <a:chExt cx="914400" cy="463089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8460509" y="2094091"/>
              <a:ext cx="1239" cy="463086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miter lim="800000"/>
            </a:ln>
            <a:effectLst/>
          </p:spPr>
        </p:cxnSp>
      </p:grpSp>
      <p:cxnSp>
        <p:nvCxnSpPr>
          <p:cNvPr id="47" name="Straight Connector 46"/>
          <p:cNvCxnSpPr/>
          <p:nvPr/>
        </p:nvCxnSpPr>
        <p:spPr>
          <a:xfrm>
            <a:off x="7883497" y="3687381"/>
            <a:ext cx="1082705" cy="16402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48" name="Straight Connector 47"/>
          <p:cNvCxnSpPr/>
          <p:nvPr/>
        </p:nvCxnSpPr>
        <p:spPr>
          <a:xfrm>
            <a:off x="3760119" y="5706246"/>
            <a:ext cx="1096774" cy="1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</p:cxnSp>
      <p:grpSp>
        <p:nvGrpSpPr>
          <p:cNvPr id="49" name="Group 48"/>
          <p:cNvGrpSpPr/>
          <p:nvPr/>
        </p:nvGrpSpPr>
        <p:grpSpPr>
          <a:xfrm flipV="1">
            <a:off x="6273801" y="5669078"/>
            <a:ext cx="2692401" cy="441432"/>
            <a:chOff x="8460508" y="2094088"/>
            <a:chExt cx="914400" cy="557569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8460508" y="2094088"/>
              <a:ext cx="1" cy="557569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miter lim="800000"/>
            </a:ln>
            <a:effectLst/>
          </p:spPr>
        </p:cxnSp>
      </p:grpSp>
      <p:sp>
        <p:nvSpPr>
          <p:cNvPr id="52" name="Rectangle 1436"/>
          <p:cNvSpPr>
            <a:spLocks noChangeArrowheads="1"/>
          </p:cNvSpPr>
          <p:nvPr/>
        </p:nvSpPr>
        <p:spPr bwMode="auto">
          <a:xfrm>
            <a:off x="7883497" y="2962447"/>
            <a:ext cx="3470303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Mediation</a:t>
            </a:r>
          </a:p>
        </p:txBody>
      </p:sp>
      <p:sp>
        <p:nvSpPr>
          <p:cNvPr id="53" name="Rectangle 1436"/>
          <p:cNvSpPr>
            <a:spLocks noChangeArrowheads="1"/>
          </p:cNvSpPr>
          <p:nvPr/>
        </p:nvSpPr>
        <p:spPr bwMode="auto">
          <a:xfrm>
            <a:off x="9018688" y="3300907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4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56" name="Rectangle 1436"/>
          <p:cNvSpPr>
            <a:spLocks noChangeArrowheads="1"/>
          </p:cNvSpPr>
          <p:nvPr/>
        </p:nvSpPr>
        <p:spPr bwMode="auto">
          <a:xfrm>
            <a:off x="9018688" y="5706247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5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7883494" y="4786839"/>
            <a:ext cx="3470305" cy="9787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GB" sz="1800" b="1" dirty="0">
                <a:latin typeface="Avenir Next" panose="020B0503020202020204" pitchFamily="34" charset="0"/>
              </a:rPr>
              <a:t>Lawsuit</a:t>
            </a:r>
          </a:p>
          <a:p>
            <a:pPr marL="0" lvl="0" indent="0">
              <a:buNone/>
            </a:pPr>
            <a:r>
              <a:rPr lang="en-US" sz="1800" b="1" dirty="0">
                <a:latin typeface="Avenir Next" panose="020B0503020202020204" pitchFamily="34" charset="0"/>
              </a:rPr>
              <a:t>(private, administrative, criminal)</a:t>
            </a:r>
            <a:r>
              <a:rPr lang="en-GB" sz="1800" b="1" dirty="0">
                <a:latin typeface="Avenir Next" panose="020B0503020202020204" pitchFamily="34" charset="0"/>
              </a:rPr>
              <a:t> </a:t>
            </a:r>
            <a:endParaRPr lang="en-US" sz="1800" b="1" dirty="0">
              <a:latin typeface="Avenir Next" panose="020B0503020202020204" pitchFamily="34" charset="0"/>
            </a:endParaRPr>
          </a:p>
        </p:txBody>
      </p:sp>
      <p:sp>
        <p:nvSpPr>
          <p:cNvPr id="58" name="Rectangle 1436"/>
          <p:cNvSpPr>
            <a:spLocks noChangeArrowheads="1"/>
          </p:cNvSpPr>
          <p:nvPr/>
        </p:nvSpPr>
        <p:spPr bwMode="auto">
          <a:xfrm>
            <a:off x="669813" y="5555567"/>
            <a:ext cx="2690831" cy="369332"/>
          </a:xfrm>
          <a:prstGeom prst="rect">
            <a:avLst/>
          </a:prstGeom>
          <a:extLst/>
        </p:spPr>
        <p:txBody>
          <a:bodyPr vert="horz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Administrative claim</a:t>
            </a:r>
          </a:p>
        </p:txBody>
      </p:sp>
      <p:sp>
        <p:nvSpPr>
          <p:cNvPr id="59" name="Rectangle 1436"/>
          <p:cNvSpPr>
            <a:spLocks noChangeArrowheads="1"/>
          </p:cNvSpPr>
          <p:nvPr/>
        </p:nvSpPr>
        <p:spPr bwMode="auto">
          <a:xfrm>
            <a:off x="3311592" y="5345523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3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61" name="Rectangle 1436"/>
          <p:cNvSpPr>
            <a:spLocks noChangeArrowheads="1"/>
          </p:cNvSpPr>
          <p:nvPr/>
        </p:nvSpPr>
        <p:spPr bwMode="auto">
          <a:xfrm>
            <a:off x="1317356" y="1938492"/>
            <a:ext cx="2043288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Negotiation</a:t>
            </a:r>
          </a:p>
        </p:txBody>
      </p:sp>
      <p:sp>
        <p:nvSpPr>
          <p:cNvPr id="62" name="Rectangle 1436"/>
          <p:cNvSpPr>
            <a:spLocks noChangeArrowheads="1"/>
          </p:cNvSpPr>
          <p:nvPr/>
        </p:nvSpPr>
        <p:spPr bwMode="auto">
          <a:xfrm>
            <a:off x="2528453" y="1345951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1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sp>
        <p:nvSpPr>
          <p:cNvPr id="29" name="Rectangle 1436">
            <a:extLst>
              <a:ext uri="{FF2B5EF4-FFF2-40B4-BE49-F238E27FC236}">
                <a16:creationId xmlns:a16="http://schemas.microsoft.com/office/drawing/2014/main" id="{EA11DA0C-5494-6643-BBD0-86479C763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674" y="3036590"/>
            <a:ext cx="704119" cy="707886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2060"/>
                </a:solidFill>
                <a:latin typeface="FontAwesome" pitchFamily="50" charset="0"/>
              </a:rPr>
              <a:t>2</a:t>
            </a:r>
            <a:endParaRPr lang="en-US" sz="4000" b="1" kern="0" dirty="0">
              <a:solidFill>
                <a:srgbClr val="002060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B06F53-17BE-F249-92B6-25B2D891C26C}"/>
              </a:ext>
            </a:extLst>
          </p:cNvPr>
          <p:cNvCxnSpPr/>
          <p:nvPr/>
        </p:nvCxnSpPr>
        <p:spPr>
          <a:xfrm>
            <a:off x="3211731" y="4103671"/>
            <a:ext cx="1096774" cy="1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12E4600-5C1A-E345-A60E-DB7EB24E4128}"/>
              </a:ext>
            </a:extLst>
          </p:cNvPr>
          <p:cNvCxnSpPr/>
          <p:nvPr/>
        </p:nvCxnSpPr>
        <p:spPr>
          <a:xfrm>
            <a:off x="3204693" y="3687381"/>
            <a:ext cx="3" cy="441432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32" name="Rectangle 1436">
            <a:extLst>
              <a:ext uri="{FF2B5EF4-FFF2-40B4-BE49-F238E27FC236}">
                <a16:creationId xmlns:a16="http://schemas.microsoft.com/office/drawing/2014/main" id="{751E7D67-1690-AB4A-9E1E-B930FC9E4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72" y="3205867"/>
            <a:ext cx="2768644" cy="369332"/>
          </a:xfrm>
          <a:prstGeom prst="rect">
            <a:avLst/>
          </a:prstGeom>
          <a:extLst/>
        </p:spPr>
        <p:txBody>
          <a:bodyPr vert="horz" wrap="square" lIns="91440" tIns="45720" rIns="91440" bIns="45720" rtlCol="0">
            <a:spAutoFit/>
          </a:bodyPr>
          <a:lstStyle/>
          <a:p>
            <a:pPr algn="r">
              <a:defRPr/>
            </a:pPr>
            <a:r>
              <a:rPr lang="en-US" b="1" kern="0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Protest/Demonstration</a:t>
            </a:r>
          </a:p>
        </p:txBody>
      </p:sp>
    </p:spTree>
    <p:extLst>
      <p:ext uri="{BB962C8B-B14F-4D97-AF65-F5344CB8AC3E}">
        <p14:creationId xmlns:p14="http://schemas.microsoft.com/office/powerpoint/2010/main" val="354293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0" y="3"/>
            <a:ext cx="12192000" cy="1542928"/>
          </a:xfrm>
        </p:spPr>
      </p:pic>
      <p:sp>
        <p:nvSpPr>
          <p:cNvPr id="10" name="Rectangle 9"/>
          <p:cNvSpPr/>
          <p:nvPr/>
        </p:nvSpPr>
        <p:spPr>
          <a:xfrm>
            <a:off x="1524000" y="2"/>
            <a:ext cx="9144000" cy="2246313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32389" y="474079"/>
            <a:ext cx="4923436" cy="584773"/>
          </a:xfrm>
          <a:prstGeom prst="rect">
            <a:avLst/>
          </a:prstGeom>
          <a:noFill/>
        </p:spPr>
        <p:txBody>
          <a:bodyPr wrap="square" lIns="91324" tIns="45719" rIns="91324" bIns="45719" rtlCol="0">
            <a:spAutoFit/>
          </a:bodyPr>
          <a:lstStyle/>
          <a:p>
            <a:pPr algn="ctr" defTabSz="913063"/>
            <a:r>
              <a:rPr lang="id-ID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Next" panose="020B0503020202020204" pitchFamily="34" charset="0"/>
                <a:ea typeface="Roboto Black" panose="02000000000000000000" pitchFamily="2" charset="0"/>
                <a:cs typeface="Raleway"/>
              </a:rPr>
              <a:t>Remarks</a:t>
            </a:r>
            <a:endParaRPr lang="id-ID" sz="3200" b="1" dirty="0">
              <a:solidFill>
                <a:schemeClr val="tx1">
                  <a:lumMod val="85000"/>
                  <a:lumOff val="15000"/>
                </a:schemeClr>
              </a:solidFill>
              <a:latin typeface="Avenir Next" panose="020B0503020202020204" pitchFamily="34" charset="0"/>
              <a:ea typeface="Roboto Black" panose="02000000000000000000" pitchFamily="2" charset="0"/>
              <a:cs typeface="Raleway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6479" y="1532928"/>
            <a:ext cx="3647178" cy="531507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222110" y="1529529"/>
            <a:ext cx="3721958" cy="531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944068" y="1542931"/>
            <a:ext cx="3708925" cy="53150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672011" y="1674992"/>
            <a:ext cx="3261859" cy="5078311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85750" indent="-285750" defTabSz="91306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The mining regulations provide the possibility to mine in zones designated for other uses can cause an overlap among land-based sectors. </a:t>
            </a:r>
          </a:p>
          <a:p>
            <a:pPr marL="285750" indent="-285750" defTabSz="91306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It can lead to land claim and land-use conflicts</a:t>
            </a:r>
          </a:p>
          <a:p>
            <a:pPr marL="285750" indent="-285750" defTabSz="913063">
              <a:buFont typeface="Arial" panose="020B0604020202020204" pitchFamily="34" charset="0"/>
              <a:buChar char="•"/>
            </a:pPr>
            <a:r>
              <a:rPr lang="en-ID" b="1" dirty="0">
                <a:solidFill>
                  <a:schemeClr val="bg1"/>
                </a:solidFill>
                <a:latin typeface="Avenir Next" panose="020B0503020202020204" pitchFamily="34" charset="0"/>
              </a:rPr>
              <a:t>Mining and land regulations do not </a:t>
            </a:r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provide rules on settling the dispute if no agreement is reached until the government promulgated GR</a:t>
            </a:r>
            <a:r>
              <a:rPr lang="en-GB" sz="1200" b="1" dirty="0">
                <a:solidFill>
                  <a:schemeClr val="bg1"/>
                </a:solidFill>
                <a:latin typeface="Avenir Next" panose="020B050302020202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Avenir Next" panose="020B0503020202020204" pitchFamily="34" charset="0"/>
              </a:rPr>
              <a:t>Nr</a:t>
            </a:r>
            <a:r>
              <a:rPr lang="en-GB" b="1" dirty="0">
                <a:solidFill>
                  <a:schemeClr val="bg1"/>
                </a:solidFill>
                <a:latin typeface="Avenir Next" panose="020B0503020202020204" pitchFamily="34" charset="0"/>
              </a:rPr>
              <a:t>. 43 of 2021 &amp; GR </a:t>
            </a:r>
            <a:r>
              <a:rPr lang="en-GB" b="1" dirty="0" err="1">
                <a:solidFill>
                  <a:schemeClr val="bg1"/>
                </a:solidFill>
                <a:latin typeface="Avenir Next" panose="020B0503020202020204" pitchFamily="34" charset="0"/>
              </a:rPr>
              <a:t>Nr</a:t>
            </a:r>
            <a:r>
              <a:rPr lang="en-GB" b="1" dirty="0">
                <a:solidFill>
                  <a:schemeClr val="bg1"/>
                </a:solidFill>
                <a:latin typeface="Avenir Next" panose="020B0503020202020204" pitchFamily="34" charset="0"/>
              </a:rPr>
              <a:t>. 96 of 2021 </a:t>
            </a:r>
            <a:endParaRPr lang="ms-MY" b="1" dirty="0">
              <a:solidFill>
                <a:schemeClr val="bg1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54359" y="1759529"/>
            <a:ext cx="3199922" cy="4031871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187325" indent="-187325" defTabSz="91306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Even is a settlement is reached, coal mining activities exploit natural resources below the earth's surface and change an area's landscape dramatically. Coal mining thus generates considerable environmental damage to other land-based sectors.</a:t>
            </a:r>
          </a:p>
          <a:p>
            <a:pPr marL="187325" indent="-187325" defTabSz="91306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can create environmental dispute</a:t>
            </a:r>
            <a:endParaRPr lang="ms-MY" b="1" dirty="0">
              <a:solidFill>
                <a:schemeClr val="bg1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44068" y="1780471"/>
            <a:ext cx="3575921" cy="4832090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Non-litigation approaches in the environmental dispute often places the community in an unequal position.</a:t>
            </a: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Communities around mining sites rarely apply lawsuits to ask for compensation or recovery action from mining companies.</a:t>
            </a: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In addition, using criminal environmental instruments takes time and requires financial support in the evidentiary process.</a:t>
            </a:r>
            <a:endParaRPr lang="en-ID" b="1" dirty="0">
              <a:latin typeface="Avenir Next" panose="020B0503020202020204" pitchFamily="34" charset="0"/>
            </a:endParaRP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55404" y="2365202"/>
            <a:ext cx="53004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500" b="1" kern="0" dirty="0">
                <a:solidFill>
                  <a:srgbClr val="C00000"/>
                </a:solidFill>
                <a:latin typeface="Corbel" panose="020B0503020204020204" pitchFamily="34" charset="0"/>
                <a:ea typeface="Roboto Black" panose="02000000000000000000" pitchFamily="2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54968668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A378F-EDB0-E24A-A91C-E413FAFE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>
                <a:latin typeface="Avenir Next" panose="020B0503020202020204" pitchFamily="34" charset="0"/>
              </a:rPr>
              <a:t>Background (#1)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28234-9AC0-C242-B88C-315AD1D64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3673839" cy="4351338"/>
          </a:xfrm>
        </p:spPr>
        <p:txBody>
          <a:bodyPr/>
          <a:lstStyle/>
          <a:p>
            <a:r>
              <a:rPr lang="en-ID" b="1" dirty="0">
                <a:latin typeface="Avenir Next" panose="020B0503020202020204" pitchFamily="34" charset="0"/>
              </a:rPr>
              <a:t>East Kalimantan Province Spatial Plan (2015-2035) provides space for the cultivation area of </a:t>
            </a:r>
            <a:r>
              <a:rPr lang="en-ID" b="1" dirty="0">
                <a:solidFill>
                  <a:srgbClr val="FF0000"/>
                </a:solidFill>
                <a:latin typeface="Avenir Next" panose="020B0503020202020204" pitchFamily="34" charset="0"/>
              </a:rPr>
              <a:t>10,451,331</a:t>
            </a:r>
            <a:r>
              <a:rPr lang="en-ID" b="1" dirty="0">
                <a:latin typeface="Avenir Next" panose="020B0503020202020204" pitchFamily="34" charset="0"/>
              </a:rPr>
              <a:t> </a:t>
            </a:r>
            <a:endParaRPr lang="en-US" b="1" dirty="0">
              <a:latin typeface="Avenir Next" panose="020B0503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5CF428-3A82-9849-8452-65889EEA81D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8587464"/>
              </p:ext>
            </p:extLst>
          </p:nvPr>
        </p:nvGraphicFramePr>
        <p:xfrm>
          <a:off x="5036695" y="1825625"/>
          <a:ext cx="6317106" cy="39751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58553">
                  <a:extLst>
                    <a:ext uri="{9D8B030D-6E8A-4147-A177-3AD203B41FA5}">
                      <a16:colId xmlns:a16="http://schemas.microsoft.com/office/drawing/2014/main" val="2447532447"/>
                    </a:ext>
                  </a:extLst>
                </a:gridCol>
                <a:gridCol w="3158553">
                  <a:extLst>
                    <a:ext uri="{9D8B030D-6E8A-4147-A177-3AD203B41FA5}">
                      <a16:colId xmlns:a16="http://schemas.microsoft.com/office/drawing/2014/main" val="3984284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Land Use in the Cultivation Area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Allocation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(hectares)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31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>
                          <a:effectLst/>
                          <a:latin typeface="Avenir Next" panose="020B0503020202020204" pitchFamily="34" charset="0"/>
                        </a:rPr>
                        <a:t>Production forest</a:t>
                      </a:r>
                      <a:endParaRPr lang="en-ID" sz="2000" b="1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6.055.793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181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Coal Mining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5.227.136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485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Agriculture and plantation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3.681.657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05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Tourism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   396.266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0777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>
                          <a:effectLst/>
                          <a:latin typeface="Avenir Next" panose="020B0503020202020204" pitchFamily="34" charset="0"/>
                        </a:rPr>
                        <a:t>Fishery</a:t>
                      </a:r>
                      <a:endParaRPr lang="en-ID" sz="2000" b="1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   187.304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5016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Settlement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     97.442 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09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>
                          <a:effectLst/>
                          <a:latin typeface="Avenir Next" panose="020B0503020202020204" pitchFamily="34" charset="0"/>
                        </a:rPr>
                        <a:t>Industry</a:t>
                      </a:r>
                      <a:endParaRPr lang="en-ID" sz="2000" b="1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       57.176  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46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Total</a:t>
                      </a:r>
                      <a:endParaRPr lang="en-ID" sz="2000" b="1" dirty="0">
                        <a:solidFill>
                          <a:srgbClr val="2F5496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2000" b="1" dirty="0">
                          <a:effectLst/>
                          <a:latin typeface="Avenir Next" panose="020B0503020202020204" pitchFamily="34" charset="0"/>
                        </a:rPr>
                        <a:t> </a:t>
                      </a:r>
                      <a:r>
                        <a:rPr lang="en-ID" sz="2000" b="1" dirty="0">
                          <a:solidFill>
                            <a:srgbClr val="FF0000"/>
                          </a:solidFill>
                          <a:effectLst/>
                          <a:latin typeface="Avenir Next" panose="020B0503020202020204" pitchFamily="34" charset="0"/>
                        </a:rPr>
                        <a:t>15.702.774 </a:t>
                      </a:r>
                      <a:endParaRPr lang="en-ID" sz="2000" b="1" dirty="0">
                        <a:solidFill>
                          <a:srgbClr val="FF0000"/>
                        </a:solidFill>
                        <a:effectLst/>
                        <a:latin typeface="Avenir Next" panose="020B05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4307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07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0" y="2"/>
            <a:ext cx="12192000" cy="2246313"/>
          </a:xfrm>
        </p:spPr>
      </p:pic>
      <p:sp>
        <p:nvSpPr>
          <p:cNvPr id="10" name="Rectangle 9"/>
          <p:cNvSpPr/>
          <p:nvPr/>
        </p:nvSpPr>
        <p:spPr>
          <a:xfrm>
            <a:off x="1524000" y="2"/>
            <a:ext cx="9144000" cy="2246313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32389" y="474079"/>
            <a:ext cx="4923436" cy="584773"/>
          </a:xfrm>
          <a:prstGeom prst="rect">
            <a:avLst/>
          </a:prstGeom>
          <a:noFill/>
        </p:spPr>
        <p:txBody>
          <a:bodyPr wrap="square" lIns="91324" tIns="45719" rIns="91324" bIns="45719" rtlCol="0">
            <a:spAutoFit/>
          </a:bodyPr>
          <a:lstStyle/>
          <a:p>
            <a:pPr algn="ctr" defTabSz="913063"/>
            <a:r>
              <a:rPr lang="id-ID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Next" panose="020B0503020202020204" pitchFamily="34" charset="0"/>
                <a:ea typeface="Roboto Black" panose="02000000000000000000" pitchFamily="2" charset="0"/>
                <a:cs typeface="Raleway"/>
              </a:rPr>
              <a:t>Background</a:t>
            </a:r>
            <a:r>
              <a:rPr lang="id-ID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" panose="020B0503020202020204" pitchFamily="34" charset="0"/>
                <a:ea typeface="Roboto Black" panose="02000000000000000000" pitchFamily="2" charset="0"/>
                <a:cs typeface="Raleway"/>
              </a:rPr>
              <a:t> (#2)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07802" y="2246315"/>
            <a:ext cx="3048000" cy="4611686"/>
          </a:xfrm>
          <a:prstGeom prst="rect">
            <a:avLst/>
          </a:prstGeom>
          <a:solidFill>
            <a:srgbClr val="7BB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572000" y="2246315"/>
            <a:ext cx="3048000" cy="4611686"/>
          </a:xfrm>
          <a:prstGeom prst="rect">
            <a:avLst/>
          </a:prstGeom>
          <a:solidFill>
            <a:srgbClr val="2C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620000" y="2246315"/>
            <a:ext cx="3048000" cy="4611686"/>
          </a:xfrm>
          <a:prstGeom prst="rect">
            <a:avLst/>
          </a:prstGeom>
          <a:solidFill>
            <a:srgbClr val="1F6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38747" y="2531451"/>
            <a:ext cx="2083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b="1" dirty="0">
                <a:latin typeface="Avenir Next" panose="020B0503020202020204" pitchFamily="34" charset="0"/>
              </a:rPr>
              <a:t>Overlapping land use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23897" y="2589542"/>
            <a:ext cx="64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venir Next" panose="020B0503020202020204" pitchFamily="34" charset="0"/>
                <a:ea typeface="Roboto Black" panose="02000000000000000000" pitchFamily="2" charset="0"/>
              </a:rPr>
              <a:t>01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23897" y="3600302"/>
            <a:ext cx="2655044" cy="2554543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30188" indent="-230188" defTabSz="913063">
              <a:buFont typeface="Arial" panose="020B0604020202020204" pitchFamily="34" charset="0"/>
              <a:buChar char="•"/>
            </a:pPr>
            <a:r>
              <a:rPr lang="en-US" sz="2000" b="1" dirty="0">
                <a:latin typeface="Avenir Next" panose="020B0503020202020204" pitchFamily="34" charset="0"/>
              </a:rPr>
              <a:t>Coal mining carried out in cultivation areas such as settlements, plantations, agriculture and forestry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37157" y="3610908"/>
            <a:ext cx="2705421" cy="3170097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Land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Claims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Coal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mining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vs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community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Land-use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Coal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mining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vs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land-based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activities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Environmental</a:t>
            </a: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degradation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3059" y="3639443"/>
            <a:ext cx="2159066" cy="707884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ms-MY" sz="2000" b="1" dirty="0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Non-</a:t>
            </a: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litigation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31775" indent="-231775" defTabSz="913063">
              <a:buFont typeface="Arial" panose="020B0604020202020204" pitchFamily="34" charset="0"/>
              <a:buChar char="•"/>
            </a:pPr>
            <a:r>
              <a:rPr lang="ms-MY" sz="2000" b="1" dirty="0" err="1">
                <a:solidFill>
                  <a:srgbClr val="EDF3F2"/>
                </a:solidFill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Litigation</a:t>
            </a:r>
            <a:endParaRPr lang="ms-MY" sz="2000" b="1" dirty="0">
              <a:solidFill>
                <a:srgbClr val="EDF3F2"/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3FD471-75F3-864C-A9F7-C6F277594070}"/>
              </a:ext>
            </a:extLst>
          </p:cNvPr>
          <p:cNvSpPr txBox="1"/>
          <p:nvPr/>
        </p:nvSpPr>
        <p:spPr>
          <a:xfrm>
            <a:off x="5472000" y="2677199"/>
            <a:ext cx="208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  <a:latin typeface="Avenir Next" panose="020B0503020202020204" pitchFamily="34" charset="0"/>
              </a:rPr>
              <a:t>Conflicts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A31CAA-F459-A849-B231-BA94A50A7CB8}"/>
              </a:ext>
            </a:extLst>
          </p:cNvPr>
          <p:cNvSpPr txBox="1"/>
          <p:nvPr/>
        </p:nvSpPr>
        <p:spPr>
          <a:xfrm>
            <a:off x="4758288" y="2623784"/>
            <a:ext cx="64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venir Next" panose="020B0503020202020204" pitchFamily="34" charset="0"/>
                <a:ea typeface="Roboto Black" panose="02000000000000000000" pitchFamily="2" charset="0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59B9E4-6C46-904A-BB3E-364FCEA259F4}"/>
              </a:ext>
            </a:extLst>
          </p:cNvPr>
          <p:cNvSpPr txBox="1"/>
          <p:nvPr/>
        </p:nvSpPr>
        <p:spPr>
          <a:xfrm>
            <a:off x="8455825" y="2685339"/>
            <a:ext cx="208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  <a:latin typeface="Avenir Next" panose="020B0503020202020204" pitchFamily="34" charset="0"/>
              </a:rPr>
              <a:t>Settlements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B7709E-2AA7-1D46-8F83-D5F5F15AE61D}"/>
              </a:ext>
            </a:extLst>
          </p:cNvPr>
          <p:cNvSpPr txBox="1"/>
          <p:nvPr/>
        </p:nvSpPr>
        <p:spPr>
          <a:xfrm>
            <a:off x="7767882" y="2677199"/>
            <a:ext cx="64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venir Next" panose="020B0503020202020204" pitchFamily="34" charset="0"/>
                <a:ea typeface="Roboto Black" panose="02000000000000000000" pitchFamily="2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09854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alphaModFix amt="74000"/>
          </a:blip>
          <a:stretch>
            <a:fillRect/>
          </a:stretch>
        </p:blipFill>
        <p:spPr>
          <a:xfrm>
            <a:off x="-2590800" y="1540208"/>
            <a:ext cx="8130993" cy="3825875"/>
          </a:xfrm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71281" y="2086393"/>
            <a:ext cx="4757980" cy="129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0883" tIns="30479" rIns="60883" bIns="30479">
            <a:spAutoFit/>
          </a:bodyPr>
          <a:lstStyle/>
          <a:p>
            <a:pPr lvl="0"/>
            <a:r>
              <a:rPr lang="en-GB" sz="2000" b="1" dirty="0">
                <a:latin typeface="Avenir Next" panose="020B0503020202020204" pitchFamily="34" charset="0"/>
              </a:rPr>
              <a:t>Examines he legal framework of conflict resolution in addressing disputes arising from land claims and environmental degradation</a:t>
            </a:r>
            <a:endParaRPr lang="en-US" sz="2000" b="1" dirty="0">
              <a:latin typeface="Avenir Next" panose="020B0503020202020204" pitchFamily="34" charset="0"/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>
          <a:xfrm>
            <a:off x="6793750" y="882410"/>
            <a:ext cx="4689219" cy="898264"/>
          </a:xfrm>
          <a:prstGeom prst="rect">
            <a:avLst/>
          </a:prstGeom>
        </p:spPr>
        <p:txBody>
          <a:bodyPr vert="horz" lIns="0" tIns="38883" rIns="0" bIns="38883" rtlCol="0" anchor="ctr">
            <a:noAutofit/>
          </a:bodyPr>
          <a:lstStyle>
            <a:lvl1pPr marL="0" indent="0" algn="ctr" defTabSz="913063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4267" b="1" kern="1200" baseline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485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46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840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4335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0903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43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3965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534" indent="-228285" algn="l" defTabSz="913063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" panose="020B0503020202020204" pitchFamily="34" charset="0"/>
                <a:ea typeface="Roboto Black" panose="02000000000000000000" pitchFamily="2" charset="0"/>
              </a:rPr>
              <a:t>Aims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66084" y="2152412"/>
            <a:ext cx="914400" cy="914400"/>
            <a:chOff x="5366084" y="1780674"/>
            <a:chExt cx="914400" cy="914400"/>
          </a:xfrm>
          <a:solidFill>
            <a:srgbClr val="1F608A"/>
          </a:solidFill>
        </p:grpSpPr>
        <p:sp>
          <p:nvSpPr>
            <p:cNvPr id="5" name="Rounded Rectangle 4"/>
            <p:cNvSpPr/>
            <p:nvPr/>
          </p:nvSpPr>
          <p:spPr>
            <a:xfrm>
              <a:off x="5366084" y="1780674"/>
              <a:ext cx="914400" cy="9144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40193" y="1905256"/>
              <a:ext cx="449162" cy="58477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kern="0" dirty="0">
                  <a:solidFill>
                    <a:schemeClr val="bg1"/>
                  </a:solidFill>
                  <a:latin typeface="Avenir Next" panose="020B0503020202020204" pitchFamily="34" charset="0"/>
                </a:rPr>
                <a:t>1</a:t>
              </a:r>
              <a:endParaRPr lang="en-US" b="1" kern="0" dirty="0">
                <a:solidFill>
                  <a:schemeClr val="bg1"/>
                </a:solidFill>
                <a:latin typeface="Avenir Next" panose="020B0503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66084" y="3833739"/>
            <a:ext cx="914400" cy="914400"/>
            <a:chOff x="5366084" y="3104231"/>
            <a:chExt cx="914400" cy="914400"/>
          </a:xfrm>
          <a:solidFill>
            <a:srgbClr val="2C83B9"/>
          </a:solidFill>
        </p:grpSpPr>
        <p:sp>
          <p:nvSpPr>
            <p:cNvPr id="6" name="Rounded Rectangle 5"/>
            <p:cNvSpPr/>
            <p:nvPr/>
          </p:nvSpPr>
          <p:spPr>
            <a:xfrm>
              <a:off x="5366084" y="3104231"/>
              <a:ext cx="914400" cy="9144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40193" y="3272423"/>
              <a:ext cx="449162" cy="58477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kern="0" dirty="0">
                  <a:solidFill>
                    <a:schemeClr val="bg1"/>
                  </a:solidFill>
                  <a:latin typeface="Avenir Next" panose="020B0503020202020204" pitchFamily="34" charset="0"/>
                </a:rPr>
                <a:t>2</a:t>
              </a:r>
              <a:endParaRPr lang="en-US" b="1" kern="0" dirty="0">
                <a:solidFill>
                  <a:schemeClr val="bg1"/>
                </a:solidFill>
                <a:latin typeface="Avenir Next" panose="020B050302020202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206C55B-9A3F-4B45-9E86-89D5EBA7327D}"/>
              </a:ext>
            </a:extLst>
          </p:cNvPr>
          <p:cNvSpPr/>
          <p:nvPr/>
        </p:nvSpPr>
        <p:spPr>
          <a:xfrm>
            <a:off x="6454593" y="3777403"/>
            <a:ext cx="51876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latin typeface="Avenir Next" panose="020B0503020202020204" pitchFamily="34" charset="0"/>
              </a:rPr>
              <a:t>Investigates how it is implemented on the ground to get an insight into how effective these dispute resolution options are in resolving conflicts</a:t>
            </a:r>
            <a:endParaRPr lang="en-US" sz="2000" b="1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1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55404" y="2365202"/>
            <a:ext cx="53004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500" b="1" kern="0" dirty="0">
                <a:solidFill>
                  <a:srgbClr val="C00000"/>
                </a:solidFill>
                <a:latin typeface="Corbel" panose="020B0503020204020204" pitchFamily="34" charset="0"/>
                <a:ea typeface="Roboto Black" panose="02000000000000000000" pitchFamily="2" charset="0"/>
              </a:rPr>
              <a:t>Legal Framework</a:t>
            </a:r>
          </a:p>
        </p:txBody>
      </p:sp>
    </p:spTree>
    <p:extLst>
      <p:ext uri="{BB962C8B-B14F-4D97-AF65-F5344CB8AC3E}">
        <p14:creationId xmlns:p14="http://schemas.microsoft.com/office/powerpoint/2010/main" val="255574262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1000773" y="1487041"/>
            <a:ext cx="956867" cy="95686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4" tIns="45719" rIns="91324" bIns="45719" rtlCol="0" anchor="ctr"/>
          <a:lstStyle/>
          <a:p>
            <a:pPr algn="ctr" defTabSz="913063"/>
            <a:r>
              <a:rPr lang="en-US" sz="4400" dirty="0">
                <a:solidFill>
                  <a:schemeClr val="bg1"/>
                </a:solidFill>
                <a:latin typeface="FontAwesome" pitchFamily="2" charset="0"/>
              </a:rPr>
              <a:t>1</a:t>
            </a:r>
            <a:endParaRPr lang="en-US" sz="8000" spc="-200" dirty="0">
              <a:solidFill>
                <a:schemeClr val="bg1"/>
              </a:solidFill>
              <a:latin typeface="Sosa" pitchFamily="2" charset="0"/>
              <a:cs typeface="WC Mano Negra Bt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7976" y="1300564"/>
            <a:ext cx="3791954" cy="2031323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285750" indent="-285750" defTabSz="913063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Allow overlapping of land. Mining can be carried out in cultivation areas such as settlements, plantations, agriculture and forestry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Land rights vs land-use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venir Next" panose="020B0503020202020204" pitchFamily="34" charset="0"/>
              </a:rPr>
              <a:t>Land- use vs land-use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43469" y="1378745"/>
            <a:ext cx="3851242" cy="1754324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defTabSz="913063"/>
            <a:r>
              <a:rPr lang="en-US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mining legislation provides conflict settlement rules, which presuppose the agreement of all the parties, but do not regulate when the parties do not reach an agreement.</a:t>
            </a:r>
            <a:endParaRPr lang="ms-MY" b="1" dirty="0"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000773" y="4496598"/>
            <a:ext cx="956867" cy="95686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4" tIns="45719" rIns="91324" bIns="45719" rtlCol="0" anchor="ctr"/>
          <a:lstStyle/>
          <a:p>
            <a:pPr algn="ctr" defTabSz="913063"/>
            <a:r>
              <a:rPr lang="en-US" sz="3600" dirty="0">
                <a:solidFill>
                  <a:schemeClr val="bg1"/>
                </a:solidFill>
                <a:latin typeface="FontAwesome" pitchFamily="2" charset="0"/>
              </a:rPr>
              <a:t>2</a:t>
            </a:r>
            <a:endParaRPr lang="en-US" sz="6600" spc="-200" dirty="0">
              <a:solidFill>
                <a:schemeClr val="bg1"/>
              </a:solidFill>
              <a:latin typeface="Elephant" pitchFamily="18" charset="0"/>
              <a:cs typeface="WC Mano Negra Bta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385434" y="1487041"/>
            <a:ext cx="956867" cy="95686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4" tIns="45719" rIns="91324" bIns="45719" rtlCol="0" anchor="ctr"/>
          <a:lstStyle/>
          <a:p>
            <a:pPr algn="ctr" defTabSz="913063"/>
            <a:r>
              <a:rPr lang="en-US" sz="3600" dirty="0">
                <a:solidFill>
                  <a:schemeClr val="bg1"/>
                </a:solidFill>
                <a:latin typeface="FontAwesome" pitchFamily="2" charset="0"/>
              </a:rPr>
              <a:t>3</a:t>
            </a:r>
            <a:endParaRPr lang="en-US" sz="6600" spc="-200" dirty="0">
              <a:solidFill>
                <a:schemeClr val="bg1"/>
              </a:solidFill>
              <a:latin typeface="Elephant" pitchFamily="18" charset="0"/>
              <a:cs typeface="WC Mano Negra Bta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30209" y="4027423"/>
            <a:ext cx="4240662" cy="2308322"/>
          </a:xfrm>
          <a:prstGeom prst="rect">
            <a:avLst/>
          </a:prstGeom>
        </p:spPr>
        <p:txBody>
          <a:bodyPr wrap="square" lIns="91324" tIns="45719" rIns="91324" bIns="45719">
            <a:spAutoFit/>
          </a:bodyPr>
          <a:lstStyle/>
          <a:p>
            <a:pPr marL="192088" indent="-192088" defTabSz="913063">
              <a:buFont typeface="Arial" panose="020B0604020202020204" pitchFamily="34" charset="0"/>
              <a:buChar char="•"/>
            </a:pPr>
            <a:r>
              <a:rPr lang="en-GB" b="1" dirty="0">
                <a:latin typeface="Avenir Next" panose="020B0503020202020204" pitchFamily="34" charset="0"/>
              </a:rPr>
              <a:t>GR </a:t>
            </a:r>
            <a:r>
              <a:rPr lang="en-GB" b="1" dirty="0" err="1">
                <a:latin typeface="Avenir Next" panose="020B0503020202020204" pitchFamily="34" charset="0"/>
              </a:rPr>
              <a:t>Nr</a:t>
            </a:r>
            <a:r>
              <a:rPr lang="en-GB" b="1" dirty="0">
                <a:latin typeface="Avenir Next" panose="020B0503020202020204" pitchFamily="34" charset="0"/>
              </a:rPr>
              <a:t>. 43 of 2021: the overlapped part should be excluded from that mining concession area</a:t>
            </a:r>
            <a:r>
              <a:rPr lang="en-ID" b="1" dirty="0">
                <a:latin typeface="Avenir Next" panose="020B0503020202020204" pitchFamily="34" charset="0"/>
              </a:rPr>
              <a:t> </a:t>
            </a:r>
            <a:r>
              <a:rPr lang="en-GB" b="1" dirty="0">
                <a:latin typeface="Avenir Next" panose="020B0503020202020204" pitchFamily="34" charset="0"/>
              </a:rPr>
              <a:t> </a:t>
            </a:r>
          </a:p>
          <a:p>
            <a:pPr marL="192088" indent="-192088" defTabSz="913063">
              <a:buFont typeface="Arial" panose="020B0604020202020204" pitchFamily="34" charset="0"/>
              <a:buChar char="•"/>
            </a:pPr>
            <a:r>
              <a:rPr lang="en-GB" b="1" dirty="0">
                <a:latin typeface="Avenir Next" panose="020B0503020202020204" pitchFamily="34" charset="0"/>
              </a:rPr>
              <a:t>GR </a:t>
            </a:r>
            <a:r>
              <a:rPr lang="en-GB" b="1" dirty="0" err="1">
                <a:latin typeface="Avenir Next" panose="020B0503020202020204" pitchFamily="34" charset="0"/>
              </a:rPr>
              <a:t>Nr</a:t>
            </a:r>
            <a:r>
              <a:rPr lang="en-GB" b="1" dirty="0">
                <a:latin typeface="Avenir Next" panose="020B0503020202020204" pitchFamily="34" charset="0"/>
              </a:rPr>
              <a:t>. 96 of 2021: the central government undertakes to resolve the dispute through mediation if the parties do not reach a consensus</a:t>
            </a:r>
            <a:r>
              <a:rPr lang="en-ID" b="1" dirty="0">
                <a:latin typeface="Avenir Next" panose="020B0503020202020204" pitchFamily="34" charset="0"/>
              </a:rPr>
              <a:t> </a:t>
            </a:r>
            <a:r>
              <a:rPr lang="en-GB" b="1" dirty="0">
                <a:latin typeface="Avenir Next" panose="020B0503020202020204" pitchFamily="34" charset="0"/>
              </a:rPr>
              <a:t> </a:t>
            </a:r>
            <a:endParaRPr lang="ms-MY" sz="1200" b="1" dirty="0">
              <a:solidFill>
                <a:schemeClr val="tx1">
                  <a:lumMod val="85000"/>
                  <a:lumOff val="15000"/>
                </a:schemeClr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385434" y="4323363"/>
            <a:ext cx="956867" cy="95686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4" tIns="45719" rIns="91324" bIns="45719" rtlCol="0" anchor="ctr"/>
          <a:lstStyle/>
          <a:p>
            <a:pPr algn="ctr" defTabSz="913063"/>
            <a:r>
              <a:rPr lang="en-US" sz="3600" dirty="0">
                <a:solidFill>
                  <a:schemeClr val="bg1"/>
                </a:solidFill>
                <a:latin typeface="FontAwesome" pitchFamily="2" charset="0"/>
              </a:rPr>
              <a:t>4</a:t>
            </a:r>
            <a:endParaRPr lang="en-US" sz="6600" spc="-200" dirty="0">
              <a:solidFill>
                <a:schemeClr val="bg1"/>
              </a:solidFill>
              <a:latin typeface="Elephant" pitchFamily="18" charset="0"/>
              <a:cs typeface="WC Mano Negra Bta"/>
            </a:endParaRPr>
          </a:p>
        </p:txBody>
      </p: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6084267" y="1257300"/>
            <a:ext cx="0" cy="4729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79207" y="3596271"/>
            <a:ext cx="918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261106" y="456206"/>
            <a:ext cx="7714712" cy="49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883" tIns="30479" rIns="60883" bIns="30479">
            <a:spAutoFit/>
          </a:bodyPr>
          <a:lstStyle/>
          <a:p>
            <a:pPr algn="ctr" defTabSz="1448816"/>
            <a:r>
              <a:rPr lang="en-US" sz="2800" b="1" dirty="0">
                <a:latin typeface="Avenir Next" panose="020B0503020202020204" pitchFamily="34" charset="0"/>
              </a:rPr>
              <a:t>Legal Framework: Coal mining &amp; Land Laws</a:t>
            </a:r>
            <a:endParaRPr lang="en-CA" sz="2800" spc="-200" dirty="0">
              <a:solidFill>
                <a:schemeClr val="tx1">
                  <a:lumMod val="85000"/>
                  <a:lumOff val="15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  <a:cs typeface="Open Sans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F7B4FC-D4D5-3E4A-B407-F9A6B47DF102}"/>
              </a:ext>
            </a:extLst>
          </p:cNvPr>
          <p:cNvSpPr/>
          <p:nvPr/>
        </p:nvSpPr>
        <p:spPr>
          <a:xfrm>
            <a:off x="2247099" y="4191154"/>
            <a:ext cx="41291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063"/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When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there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overlapping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land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priority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ms-MY" b="1" dirty="0" err="1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mining</a:t>
            </a:r>
            <a:r>
              <a:rPr lang="ms-MY" b="1" dirty="0">
                <a:latin typeface="Avenir Next" panose="020B05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defTabSz="913063"/>
            <a:r>
              <a:rPr lang="en-GB" b="1" dirty="0">
                <a:latin typeface="Avenir Next" panose="020B0503020202020204" pitchFamily="34" charset="0"/>
              </a:rPr>
              <a:t>(i.e. Presidential Instruction Number 1 of 1976)</a:t>
            </a:r>
            <a:endParaRPr lang="ms-MY" b="1" dirty="0">
              <a:solidFill>
                <a:schemeClr val="tx1">
                  <a:lumMod val="85000"/>
                  <a:lumOff val="15000"/>
                </a:schemeClr>
              </a:solidFill>
              <a:latin typeface="Avenir Next" panose="020B05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2" grpId="0" animBg="1"/>
      <p:bldP spid="23" grpId="0" animBg="1"/>
      <p:bldP spid="25" grpId="0"/>
      <p:bldP spid="28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F1AC-2431-1F4E-8B7D-4E3AD1373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Avenir Next" panose="020B0503020202020204" pitchFamily="34" charset="0"/>
              </a:rPr>
              <a:t>Legal Framework: Environmental law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38D620-11DE-A643-A484-CD05508F1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0802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75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55404" y="2365202"/>
            <a:ext cx="53004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500" b="1" kern="0" dirty="0">
                <a:solidFill>
                  <a:srgbClr val="C00000"/>
                </a:solidFill>
                <a:latin typeface="Corbel" panose="020B0503020204020204" pitchFamily="34" charset="0"/>
                <a:ea typeface="Roboto Black" panose="02000000000000000000" pitchFamily="2" charset="0"/>
              </a:rPr>
              <a:t>Conflict Settlement</a:t>
            </a:r>
          </a:p>
        </p:txBody>
      </p:sp>
    </p:spTree>
    <p:extLst>
      <p:ext uri="{BB962C8B-B14F-4D97-AF65-F5344CB8AC3E}">
        <p14:creationId xmlns:p14="http://schemas.microsoft.com/office/powerpoint/2010/main" val="3554654191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627</Words>
  <Application>Microsoft Macintosh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Arial</vt:lpstr>
      <vt:lpstr>Avenir Next</vt:lpstr>
      <vt:lpstr>Calibri</vt:lpstr>
      <vt:lpstr>Calibri Light</vt:lpstr>
      <vt:lpstr>Corbel</vt:lpstr>
      <vt:lpstr>Elephant</vt:lpstr>
      <vt:lpstr>FontAwesome</vt:lpstr>
      <vt:lpstr>Lato </vt:lpstr>
      <vt:lpstr>Open Sans</vt:lpstr>
      <vt:lpstr>Raleway</vt:lpstr>
      <vt:lpstr>Roboto Black</vt:lpstr>
      <vt:lpstr>Sosa</vt:lpstr>
      <vt:lpstr>Symbol</vt:lpstr>
      <vt:lpstr>Times New Roman</vt:lpstr>
      <vt:lpstr>WC Mano Negra Bta</vt:lpstr>
      <vt:lpstr>Office Theme</vt:lpstr>
      <vt:lpstr>PowerPoint Presentation</vt:lpstr>
      <vt:lpstr>PowerPoint Presentation</vt:lpstr>
      <vt:lpstr>Background (#1)</vt:lpstr>
      <vt:lpstr>PowerPoint Presentation</vt:lpstr>
      <vt:lpstr>PowerPoint Presentation</vt:lpstr>
      <vt:lpstr>PowerPoint Presentation</vt:lpstr>
      <vt:lpstr>PowerPoint Presentation</vt:lpstr>
      <vt:lpstr>Legal Framework: Environmental law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mohamad nasir</dc:creator>
  <cp:lastModifiedBy>mohamad nasir</cp:lastModifiedBy>
  <cp:revision>29</cp:revision>
  <dcterms:created xsi:type="dcterms:W3CDTF">2022-06-25T03:35:13Z</dcterms:created>
  <dcterms:modified xsi:type="dcterms:W3CDTF">2022-06-27T03:47:20Z</dcterms:modified>
</cp:coreProperties>
</file>