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4"/>
  </p:notesMasterIdLst>
  <p:sldIdLst>
    <p:sldId id="256" r:id="rId2"/>
    <p:sldId id="260" r:id="rId3"/>
    <p:sldId id="265" r:id="rId4"/>
    <p:sldId id="306" r:id="rId5"/>
    <p:sldId id="261" r:id="rId6"/>
    <p:sldId id="270" r:id="rId7"/>
    <p:sldId id="258" r:id="rId8"/>
    <p:sldId id="266" r:id="rId9"/>
    <p:sldId id="269" r:id="rId10"/>
    <p:sldId id="307" r:id="rId11"/>
    <p:sldId id="308" r:id="rId12"/>
    <p:sldId id="277" r:id="rId13"/>
  </p:sldIdLst>
  <p:sldSz cx="9144000" cy="5143500" type="screen16x9"/>
  <p:notesSz cx="6858000" cy="9144000"/>
  <p:embeddedFontLst>
    <p:embeddedFont>
      <p:font typeface="Montserrat Medium" charset="0"/>
      <p:regular r:id="rId15"/>
      <p:bold r:id="rId16"/>
      <p:italic r:id="rId17"/>
      <p:boldItalic r:id="rId18"/>
    </p:embeddedFont>
    <p:embeddedFont>
      <p:font typeface="Montserrat" charset="0"/>
      <p:regular r:id="rId19"/>
      <p:bold r:id="rId20"/>
      <p:italic r:id="rId21"/>
      <p:boldItalic r:id="rId22"/>
    </p:embeddedFont>
    <p:embeddedFont>
      <p:font typeface="Open Sans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E921BC4-CDD6-4BD5-8B9B-FBD1000B7A35}">
  <a:tblStyle styleId="{CE921BC4-CDD6-4BD5-8B9B-FBD1000B7A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>
        <p:scale>
          <a:sx n="100" d="100"/>
          <a:sy n="100" d="100"/>
        </p:scale>
        <p:origin x="-558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42201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117dff702_0_15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a117dff702_0_15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a99aea3a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a99aea3a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a99aea3a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a99aea3a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a117dff702_0_15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a117dff702_0_154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a9cd0f96f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a9cd0f96f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117dff702_0_15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a117dff702_0_15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a9e755773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a9e755773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a9cd0f96f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a9cd0f96f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a9cd0f96f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a9cd0f96f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a9cd0f96f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a9cd0f96f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a99aea3a34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a99aea3a34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128575"/>
            <a:ext cx="3858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3141925"/>
            <a:ext cx="3858900" cy="8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0">
          <p15:clr>
            <a:srgbClr val="FA7B17"/>
          </p15:clr>
        </p15:guide>
        <p15:guide id="2" pos="5760">
          <p15:clr>
            <a:srgbClr val="FA7B17"/>
          </p15:clr>
        </p15:guide>
        <p15:guide id="3" pos="449">
          <p15:clr>
            <a:srgbClr val="FA7B17"/>
          </p15:clr>
        </p15:guide>
        <p15:guide id="4" pos="5311">
          <p15:clr>
            <a:srgbClr val="FA7B17"/>
          </p15:clr>
        </p15:guide>
        <p15:guide id="5" orient="horz" pos="1620">
          <p15:clr>
            <a:srgbClr val="FA7B17"/>
          </p15:clr>
        </p15:guide>
        <p15:guide id="6" orient="horz" pos="340">
          <p15:clr>
            <a:srgbClr val="FA7B17"/>
          </p15:clr>
        </p15:guide>
        <p15:guide id="7" orient="horz">
          <p15:clr>
            <a:srgbClr val="FA7B17"/>
          </p15:clr>
        </p15:guide>
        <p15:guide id="8" orient="horz" pos="2903">
          <p15:clr>
            <a:srgbClr val="FA7B17"/>
          </p15:clr>
        </p15:guide>
        <p15:guide id="9" orient="horz" pos="3237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4572000" y="-114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209663" y="2244875"/>
            <a:ext cx="322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5209675" y="1290625"/>
            <a:ext cx="3221100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4572000" y="-11450"/>
            <a:ext cx="4629000" cy="515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713100" y="1551200"/>
            <a:ext cx="36231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713100" y="2152075"/>
            <a:ext cx="3623100" cy="16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07777" y="2152075"/>
            <a:ext cx="3623100" cy="16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4807675" y="1585300"/>
            <a:ext cx="36231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Open Sans"/>
              <a:buNone/>
              <a:defRPr sz="2100"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100"/>
              <a:buFont typeface="Open Sans"/>
              <a:buNone/>
              <a:defRPr sz="2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263525" y="1109000"/>
            <a:ext cx="4167300" cy="358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6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8119200" cy="7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3121475" y="1437100"/>
            <a:ext cx="24981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2"/>
          </p:nvPr>
        </p:nvSpPr>
        <p:spPr>
          <a:xfrm>
            <a:off x="3121475" y="1682363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3"/>
          </p:nvPr>
        </p:nvSpPr>
        <p:spPr>
          <a:xfrm>
            <a:off x="5961775" y="1437100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4"/>
          </p:nvPr>
        </p:nvSpPr>
        <p:spPr>
          <a:xfrm>
            <a:off x="5961775" y="1682350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5"/>
          </p:nvPr>
        </p:nvSpPr>
        <p:spPr>
          <a:xfrm>
            <a:off x="3121475" y="3585512"/>
            <a:ext cx="24981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6"/>
          </p:nvPr>
        </p:nvSpPr>
        <p:spPr>
          <a:xfrm>
            <a:off x="3121475" y="3830776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7"/>
          </p:nvPr>
        </p:nvSpPr>
        <p:spPr>
          <a:xfrm>
            <a:off x="5961775" y="3585522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None/>
              <a:defRPr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Open Sans"/>
              <a:buNone/>
              <a:defRPr sz="1800"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8"/>
          </p:nvPr>
        </p:nvSpPr>
        <p:spPr>
          <a:xfrm>
            <a:off x="5961775" y="3830772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solidFill>
                  <a:srgbClr val="43434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9" hasCustomPrompt="1"/>
          </p:nvPr>
        </p:nvSpPr>
        <p:spPr>
          <a:xfrm>
            <a:off x="3121475" y="53393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3600"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" name="Google Shape;66;p14"/>
          <p:cNvSpPr txBox="1">
            <a:spLocks noGrp="1"/>
          </p:cNvSpPr>
          <p:nvPr>
            <p:ph type="title" idx="13" hasCustomPrompt="1"/>
          </p:nvPr>
        </p:nvSpPr>
        <p:spPr>
          <a:xfrm>
            <a:off x="3121475" y="266638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3600"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 idx="14" hasCustomPrompt="1"/>
          </p:nvPr>
        </p:nvSpPr>
        <p:spPr>
          <a:xfrm>
            <a:off x="5961775" y="53393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3600"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" name="Google Shape;68;p14"/>
          <p:cNvSpPr txBox="1">
            <a:spLocks noGrp="1"/>
          </p:cNvSpPr>
          <p:nvPr>
            <p:ph type="title" idx="15" hasCustomPrompt="1"/>
          </p:nvPr>
        </p:nvSpPr>
        <p:spPr>
          <a:xfrm>
            <a:off x="5961775" y="266638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3600"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bg>
      <p:bgPr>
        <a:solidFill>
          <a:schemeClr val="accent3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2239650" y="4130375"/>
            <a:ext cx="46647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1800" b="1">
                <a:solidFill>
                  <a:srgbClr val="4EB8E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2243850" y="3166525"/>
            <a:ext cx="4664700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81192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1"/>
          </p:nvPr>
        </p:nvSpPr>
        <p:spPr>
          <a:xfrm>
            <a:off x="1068063" y="1994300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2"/>
          </p:nvPr>
        </p:nvSpPr>
        <p:spPr>
          <a:xfrm>
            <a:off x="1068063" y="2345900"/>
            <a:ext cx="19299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3"/>
          </p:nvPr>
        </p:nvSpPr>
        <p:spPr>
          <a:xfrm>
            <a:off x="3607563" y="1994300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4"/>
          </p:nvPr>
        </p:nvSpPr>
        <p:spPr>
          <a:xfrm>
            <a:off x="3607563" y="2345900"/>
            <a:ext cx="19299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5"/>
          </p:nvPr>
        </p:nvSpPr>
        <p:spPr>
          <a:xfrm>
            <a:off x="6146038" y="1994300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6"/>
          </p:nvPr>
        </p:nvSpPr>
        <p:spPr>
          <a:xfrm>
            <a:off x="6146038" y="2345900"/>
            <a:ext cx="19299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7"/>
          </p:nvPr>
        </p:nvSpPr>
        <p:spPr>
          <a:xfrm>
            <a:off x="1068063" y="3592575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subTitle" idx="8"/>
          </p:nvPr>
        </p:nvSpPr>
        <p:spPr>
          <a:xfrm>
            <a:off x="1068063" y="3944175"/>
            <a:ext cx="19299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subTitle" idx="9"/>
          </p:nvPr>
        </p:nvSpPr>
        <p:spPr>
          <a:xfrm>
            <a:off x="3607563" y="3592575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subTitle" idx="13"/>
          </p:nvPr>
        </p:nvSpPr>
        <p:spPr>
          <a:xfrm>
            <a:off x="3607563" y="3944175"/>
            <a:ext cx="19299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14"/>
          </p:nvPr>
        </p:nvSpPr>
        <p:spPr>
          <a:xfrm>
            <a:off x="6146038" y="3592575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ubTitle" idx="15"/>
          </p:nvPr>
        </p:nvSpPr>
        <p:spPr>
          <a:xfrm>
            <a:off x="6146038" y="3944175"/>
            <a:ext cx="19299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CUSTOM_5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8119200" cy="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1"/>
          </p:nvPr>
        </p:nvSpPr>
        <p:spPr>
          <a:xfrm>
            <a:off x="869200" y="18208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2"/>
          </p:nvPr>
        </p:nvSpPr>
        <p:spPr>
          <a:xfrm>
            <a:off x="869200" y="2172425"/>
            <a:ext cx="3370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3"/>
          </p:nvPr>
        </p:nvSpPr>
        <p:spPr>
          <a:xfrm>
            <a:off x="4904596" y="18208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4"/>
          </p:nvPr>
        </p:nvSpPr>
        <p:spPr>
          <a:xfrm>
            <a:off x="4904596" y="2172425"/>
            <a:ext cx="3370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5"/>
          </p:nvPr>
        </p:nvSpPr>
        <p:spPr>
          <a:xfrm>
            <a:off x="869200" y="35179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6"/>
          </p:nvPr>
        </p:nvSpPr>
        <p:spPr>
          <a:xfrm>
            <a:off x="869200" y="3869525"/>
            <a:ext cx="3370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7"/>
          </p:nvPr>
        </p:nvSpPr>
        <p:spPr>
          <a:xfrm>
            <a:off x="4904596" y="35179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b="1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None/>
              <a:defRPr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8"/>
          </p:nvPr>
        </p:nvSpPr>
        <p:spPr>
          <a:xfrm>
            <a:off x="4904596" y="3869525"/>
            <a:ext cx="33702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11">
    <p:bg>
      <p:bgPr>
        <a:solidFill>
          <a:schemeClr val="dk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712657" y="3466575"/>
            <a:ext cx="3265500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Open Sans"/>
              <a:buNone/>
              <a:defRPr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subTitle" idx="1"/>
          </p:nvPr>
        </p:nvSpPr>
        <p:spPr>
          <a:xfrm>
            <a:off x="709550" y="2372025"/>
            <a:ext cx="32655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 Medium"/>
              <a:buNone/>
              <a:defRPr sz="14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Medium"/>
              <a:buNone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bg>
      <p:bgPr>
        <a:solidFill>
          <a:schemeClr val="dk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5">
    <p:bg>
      <p:bgPr>
        <a:solidFill>
          <a:schemeClr val="dk2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811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8119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8" r:id="rId5"/>
    <p:sldLayoutId id="2147483660" r:id="rId6"/>
    <p:sldLayoutId id="2147483661" r:id="rId7"/>
    <p:sldLayoutId id="2147483663" r:id="rId8"/>
    <p:sldLayoutId id="2147483664" r:id="rId9"/>
    <p:sldLayoutId id="2147483669" r:id="rId10"/>
    <p:sldLayoutId id="2147483673" r:id="rId11"/>
    <p:sldLayoutId id="21474836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2880">
          <p15:clr>
            <a:srgbClr val="EA4335"/>
          </p15:clr>
        </p15:guide>
        <p15:guide id="2" pos="5760">
          <p15:clr>
            <a:srgbClr val="EA4335"/>
          </p15:clr>
        </p15:guide>
        <p15:guide id="3">
          <p15:clr>
            <a:srgbClr val="EA4335"/>
          </p15:clr>
        </p15:guide>
        <p15:guide id="4" pos="449">
          <p15:clr>
            <a:srgbClr val="EA4335"/>
          </p15:clr>
        </p15:guide>
        <p15:guide id="5" pos="5311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340">
          <p15:clr>
            <a:srgbClr val="EA4335"/>
          </p15:clr>
        </p15:guide>
        <p15:guide id="8" orient="horz">
          <p15:clr>
            <a:srgbClr val="EA4335"/>
          </p15:clr>
        </p15:guide>
        <p15:guide id="9" orient="horz" pos="2903">
          <p15:clr>
            <a:srgbClr val="EA4335"/>
          </p15:clr>
        </p15:guide>
        <p15:guide id="10" orient="horz" pos="323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>
            <a:spLocks noGrp="1"/>
          </p:cNvSpPr>
          <p:nvPr>
            <p:ph type="ctrTitle"/>
          </p:nvPr>
        </p:nvSpPr>
        <p:spPr>
          <a:xfrm>
            <a:off x="713223" y="1128575"/>
            <a:ext cx="8228757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4500" dirty="0"/>
              <a:t>BAB 8 : MENGIDENTIFIKASI SEGMEN DAN TARGET PASAR</a:t>
            </a:r>
          </a:p>
        </p:txBody>
      </p:sp>
      <p:sp>
        <p:nvSpPr>
          <p:cNvPr id="160" name="Google Shape;160;p31"/>
          <p:cNvSpPr txBox="1">
            <a:spLocks noGrp="1"/>
          </p:cNvSpPr>
          <p:nvPr>
            <p:ph type="subTitle" idx="1"/>
          </p:nvPr>
        </p:nvSpPr>
        <p:spPr>
          <a:xfrm>
            <a:off x="259800" y="3373404"/>
            <a:ext cx="4429158" cy="8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dirty="0"/>
              <a:t>Dr. </a:t>
            </a:r>
            <a:r>
              <a:rPr lang="en-US" sz="1200" dirty="0" err="1"/>
              <a:t>Gusti</a:t>
            </a:r>
            <a:r>
              <a:rPr lang="en-US" sz="1200" dirty="0"/>
              <a:t> </a:t>
            </a:r>
            <a:r>
              <a:rPr lang="en-US" sz="1200" dirty="0" err="1"/>
              <a:t>Noorlitaria</a:t>
            </a:r>
            <a:r>
              <a:rPr lang="en-US" sz="1200" dirty="0"/>
              <a:t> </a:t>
            </a:r>
            <a:r>
              <a:rPr lang="en-US" sz="1200" dirty="0" err="1"/>
              <a:t>Achmad</a:t>
            </a:r>
            <a:r>
              <a:rPr lang="en-US" sz="1200" dirty="0"/>
              <a:t>, S.E., M.M</a:t>
            </a:r>
            <a:endParaRPr lang="en-US" sz="1200" dirty="0"/>
          </a:p>
        </p:txBody>
      </p:sp>
      <p:sp>
        <p:nvSpPr>
          <p:cNvPr id="161" name="Google Shape;161;p31"/>
          <p:cNvSpPr/>
          <p:nvPr/>
        </p:nvSpPr>
        <p:spPr>
          <a:xfrm>
            <a:off x="-13500" y="1424250"/>
            <a:ext cx="546600" cy="14985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/>
          <p:nvPr/>
        </p:nvSpPr>
        <p:spPr>
          <a:xfrm>
            <a:off x="2600150" y="0"/>
            <a:ext cx="1984200" cy="41490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p35"/>
          <p:cNvPicPr preferRelativeResize="0"/>
          <p:nvPr/>
        </p:nvPicPr>
        <p:blipFill rotWithShape="1">
          <a:blip r:embed="rId3">
            <a:alphaModFix/>
          </a:blip>
          <a:srcRect l="30969" r="14859"/>
          <a:stretch/>
        </p:blipFill>
        <p:spPr>
          <a:xfrm>
            <a:off x="0" y="0"/>
            <a:ext cx="41868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5"/>
          <p:cNvSpPr txBox="1">
            <a:spLocks noGrp="1"/>
          </p:cNvSpPr>
          <p:nvPr>
            <p:ph type="title" idx="2"/>
          </p:nvPr>
        </p:nvSpPr>
        <p:spPr>
          <a:xfrm>
            <a:off x="5209674" y="1290625"/>
            <a:ext cx="3817367" cy="10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Tingkat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Pasar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0"/>
          <p:cNvSpPr txBox="1">
            <a:spLocks noGrp="1"/>
          </p:cNvSpPr>
          <p:nvPr>
            <p:ph type="title"/>
          </p:nvPr>
        </p:nvSpPr>
        <p:spPr>
          <a:xfrm>
            <a:off x="713100" y="1551200"/>
            <a:ext cx="36231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A.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Segmen</a:t>
            </a:r>
            <a:endParaRPr lang="en-US" dirty="0"/>
          </a:p>
        </p:txBody>
      </p:sp>
      <p:sp>
        <p:nvSpPr>
          <p:cNvPr id="262" name="Google Shape;262;p40"/>
          <p:cNvSpPr txBox="1">
            <a:spLocks noGrp="1"/>
          </p:cNvSpPr>
          <p:nvPr>
            <p:ph type="body" idx="1"/>
          </p:nvPr>
        </p:nvSpPr>
        <p:spPr>
          <a:xfrm>
            <a:off x="180753" y="2003220"/>
            <a:ext cx="4221126" cy="16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l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en-US" dirty="0" err="1" smtClean="0">
                <a:solidFill>
                  <a:schemeClr val="tx1"/>
                </a:solidFill>
              </a:rPr>
              <a:t>Segmen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pasar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terdiri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sekelompok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pelanggan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memiliki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sekumpulan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kebutuhan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keinginan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serupa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sedangkan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tugas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pemasar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mengidentifikasi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segmen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memutuskan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segmen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dibidik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Karakter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segmen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pasar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ditentukan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yaitu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mengidentifikasi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segmen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preferensi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Segmen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preferensi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terdiri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:</a:t>
            </a:r>
          </a:p>
          <a:p>
            <a:pPr lvl="0" algn="l"/>
            <a:r>
              <a:rPr lang="en-US" dirty="0" err="1">
                <a:solidFill>
                  <a:schemeClr val="tx1"/>
                </a:solidFill>
              </a:rPr>
              <a:t>Preferensi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homogen</a:t>
            </a:r>
            <a:endParaRPr lang="en-US" dirty="0">
              <a:solidFill>
                <a:schemeClr val="tx1"/>
              </a:solidFill>
            </a:endParaRPr>
          </a:p>
          <a:p>
            <a:pPr lvl="0" algn="l"/>
            <a:r>
              <a:rPr lang="en-US" dirty="0" err="1">
                <a:solidFill>
                  <a:schemeClr val="tx1"/>
                </a:solidFill>
              </a:rPr>
              <a:t>Preferensi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terdifusi</a:t>
            </a:r>
            <a:endParaRPr lang="en-US" dirty="0">
              <a:solidFill>
                <a:schemeClr val="tx1"/>
              </a:solidFill>
            </a:endParaRPr>
          </a:p>
          <a:p>
            <a:pPr lvl="0" algn="l"/>
            <a:r>
              <a:rPr lang="en-US" dirty="0" err="1">
                <a:solidFill>
                  <a:schemeClr val="tx1"/>
                </a:solidFill>
              </a:rPr>
              <a:t>Preferensi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kelompok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3" name="Google Shape;263;p40"/>
          <p:cNvSpPr txBox="1">
            <a:spLocks noGrp="1"/>
          </p:cNvSpPr>
          <p:nvPr>
            <p:ph type="body" idx="2"/>
          </p:nvPr>
        </p:nvSpPr>
        <p:spPr>
          <a:xfrm>
            <a:off x="4807776" y="2003219"/>
            <a:ext cx="4187367" cy="16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l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Ceruk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sempit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bauran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, yang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teridentifikasi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subsegmen</a:t>
            </a:r>
            <a:r>
              <a:rPr lang="en-US" dirty="0"/>
              <a:t>.</a:t>
            </a:r>
          </a:p>
        </p:txBody>
      </p:sp>
      <p:sp>
        <p:nvSpPr>
          <p:cNvPr id="264" name="Google Shape;264;p40"/>
          <p:cNvSpPr txBox="1">
            <a:spLocks noGrp="1"/>
          </p:cNvSpPr>
          <p:nvPr>
            <p:ph type="subTitle" idx="3"/>
          </p:nvPr>
        </p:nvSpPr>
        <p:spPr>
          <a:xfrm>
            <a:off x="4807675" y="1585300"/>
            <a:ext cx="36231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B.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Ceruk</a:t>
            </a:r>
            <a:endParaRPr lang="en-US" dirty="0"/>
          </a:p>
        </p:txBody>
      </p:sp>
      <p:sp>
        <p:nvSpPr>
          <p:cNvPr id="265" name="Google Shape;265;p40"/>
          <p:cNvSpPr/>
          <p:nvPr/>
        </p:nvSpPr>
        <p:spPr>
          <a:xfrm>
            <a:off x="1513350" y="1392225"/>
            <a:ext cx="20226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0"/>
          <p:cNvSpPr/>
          <p:nvPr/>
        </p:nvSpPr>
        <p:spPr>
          <a:xfrm>
            <a:off x="5359475" y="1392225"/>
            <a:ext cx="25197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0"/>
          <p:cNvSpPr txBox="1">
            <a:spLocks noGrp="1"/>
          </p:cNvSpPr>
          <p:nvPr>
            <p:ph type="title"/>
          </p:nvPr>
        </p:nvSpPr>
        <p:spPr>
          <a:xfrm>
            <a:off x="713100" y="1551200"/>
            <a:ext cx="36231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C.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Lokal</a:t>
            </a:r>
            <a:endParaRPr lang="en-US" dirty="0"/>
          </a:p>
        </p:txBody>
      </p:sp>
      <p:sp>
        <p:nvSpPr>
          <p:cNvPr id="262" name="Google Shape;262;p40"/>
          <p:cNvSpPr txBox="1">
            <a:spLocks noGrp="1"/>
          </p:cNvSpPr>
          <p:nvPr>
            <p:ph type="body" idx="1"/>
          </p:nvPr>
        </p:nvSpPr>
        <p:spPr>
          <a:xfrm>
            <a:off x="180753" y="2003220"/>
            <a:ext cx="4221126" cy="16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l">
              <a:buNone/>
            </a:pPr>
            <a:r>
              <a:rPr lang="en-US" dirty="0" smtClean="0">
                <a:solidFill>
                  <a:schemeClr val="tx1"/>
                </a:solidFill>
              </a:rPr>
              <a:t>     </a:t>
            </a:r>
            <a:r>
              <a:rPr lang="en-US" dirty="0" err="1" smtClean="0">
                <a:solidFill>
                  <a:schemeClr val="tx1"/>
                </a:solidFill>
              </a:rPr>
              <a:t>Pemasaran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lokal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mencerminkan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tren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sedang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tumbuh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disebut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pemasaran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rumput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Kegiatan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pemasaran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berkonsentrasi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sedekat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mungkin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pribadi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serelevan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mungkin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pelanggan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individu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263" name="Google Shape;263;p40"/>
          <p:cNvSpPr txBox="1">
            <a:spLocks noGrp="1"/>
          </p:cNvSpPr>
          <p:nvPr>
            <p:ph type="body" idx="2"/>
          </p:nvPr>
        </p:nvSpPr>
        <p:spPr>
          <a:xfrm>
            <a:off x="4775879" y="1992587"/>
            <a:ext cx="4155470" cy="16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l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Pemasaran</a:t>
            </a:r>
            <a:r>
              <a:rPr lang="en-US" dirty="0" smtClean="0"/>
              <a:t> </a:t>
            </a:r>
            <a:r>
              <a:rPr lang="en-US" dirty="0"/>
              <a:t>Individual 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perorangan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 </a:t>
            </a:r>
            <a:r>
              <a:rPr lang="en-US" dirty="0" err="1"/>
              <a:t>pemasaran</a:t>
            </a:r>
            <a:r>
              <a:rPr lang="en-US" dirty="0"/>
              <a:t> 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pesanan</a:t>
            </a:r>
            <a:r>
              <a:rPr lang="en-US" dirty="0"/>
              <a:t> (customized marketing) </a:t>
            </a:r>
            <a:r>
              <a:rPr lang="en-US" dirty="0" err="1"/>
              <a:t>atau</a:t>
            </a:r>
            <a:r>
              <a:rPr lang="en-US" dirty="0"/>
              <a:t> </a:t>
            </a:r>
            <a:r>
              <a:rPr lang="en-US" dirty="0" err="1"/>
              <a:t>pemasaran</a:t>
            </a:r>
            <a:r>
              <a:rPr lang="en-US" dirty="0"/>
              <a:t> 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lawan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. </a:t>
            </a:r>
            <a:r>
              <a:rPr lang="en-US" dirty="0" err="1"/>
              <a:t>Pemasaran</a:t>
            </a:r>
            <a:r>
              <a:rPr lang="en-US" dirty="0"/>
              <a:t> 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dialog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aktifdengan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produknya</a:t>
            </a:r>
            <a:r>
              <a:rPr lang="en-US" dirty="0"/>
              <a:t>.</a:t>
            </a:r>
          </a:p>
        </p:txBody>
      </p:sp>
      <p:sp>
        <p:nvSpPr>
          <p:cNvPr id="264" name="Google Shape;264;p40"/>
          <p:cNvSpPr txBox="1">
            <a:spLocks noGrp="1"/>
          </p:cNvSpPr>
          <p:nvPr>
            <p:ph type="subTitle" idx="3"/>
          </p:nvPr>
        </p:nvSpPr>
        <p:spPr>
          <a:xfrm>
            <a:off x="4807675" y="1585300"/>
            <a:ext cx="36231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D. </a:t>
            </a:r>
            <a:r>
              <a:rPr lang="en-US" dirty="0" err="1"/>
              <a:t>Pemasaran</a:t>
            </a:r>
            <a:r>
              <a:rPr lang="en-US" dirty="0"/>
              <a:t> Individual</a:t>
            </a:r>
          </a:p>
        </p:txBody>
      </p:sp>
      <p:sp>
        <p:nvSpPr>
          <p:cNvPr id="265" name="Google Shape;265;p40"/>
          <p:cNvSpPr/>
          <p:nvPr/>
        </p:nvSpPr>
        <p:spPr>
          <a:xfrm>
            <a:off x="1513350" y="1392225"/>
            <a:ext cx="20226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0"/>
          <p:cNvSpPr/>
          <p:nvPr/>
        </p:nvSpPr>
        <p:spPr>
          <a:xfrm>
            <a:off x="5359475" y="1392225"/>
            <a:ext cx="25197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0185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>
            <a:spLocks noGrp="1"/>
          </p:cNvSpPr>
          <p:nvPr>
            <p:ph type="title"/>
          </p:nvPr>
        </p:nvSpPr>
        <p:spPr>
          <a:xfrm>
            <a:off x="116958" y="3226607"/>
            <a:ext cx="8878186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4500" dirty="0" err="1"/>
              <a:t>Dasar</a:t>
            </a:r>
            <a:r>
              <a:rPr lang="en-US" sz="4500" dirty="0"/>
              <a:t> </a:t>
            </a:r>
            <a:r>
              <a:rPr lang="en-US" sz="4500" dirty="0" err="1"/>
              <a:t>Segmentasi</a:t>
            </a:r>
            <a:r>
              <a:rPr lang="en-US" sz="4500" dirty="0"/>
              <a:t> </a:t>
            </a:r>
            <a:r>
              <a:rPr lang="en-US" sz="4500" dirty="0" err="1"/>
              <a:t>Pasar</a:t>
            </a:r>
            <a:r>
              <a:rPr lang="en-US" sz="4500" dirty="0"/>
              <a:t> </a:t>
            </a:r>
            <a:r>
              <a:rPr lang="en-US" sz="4500" dirty="0" err="1"/>
              <a:t>Konsumen</a:t>
            </a:r>
            <a:endParaRPr lang="en-US" sz="4500" dirty="0"/>
          </a:p>
        </p:txBody>
      </p:sp>
      <p:sp>
        <p:nvSpPr>
          <p:cNvPr id="220" name="Google Shape;220;p36"/>
          <p:cNvSpPr/>
          <p:nvPr/>
        </p:nvSpPr>
        <p:spPr>
          <a:xfrm>
            <a:off x="2239650" y="3000450"/>
            <a:ext cx="46647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5"/>
          <p:cNvSpPr txBox="1">
            <a:spLocks noGrp="1"/>
          </p:cNvSpPr>
          <p:nvPr>
            <p:ph type="subTitle" idx="1"/>
          </p:nvPr>
        </p:nvSpPr>
        <p:spPr>
          <a:xfrm>
            <a:off x="869200" y="18208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A.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Geografis</a:t>
            </a:r>
            <a:endParaRPr lang="en-US" dirty="0"/>
          </a:p>
        </p:txBody>
      </p:sp>
      <p:sp>
        <p:nvSpPr>
          <p:cNvPr id="361" name="Google Shape;361;p45"/>
          <p:cNvSpPr txBox="1">
            <a:spLocks noGrp="1"/>
          </p:cNvSpPr>
          <p:nvPr>
            <p:ph type="subTitle" idx="2"/>
          </p:nvPr>
        </p:nvSpPr>
        <p:spPr>
          <a:xfrm>
            <a:off x="0" y="2172425"/>
            <a:ext cx="4080175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dirty="0" smtClean="0"/>
              <a:t>	    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/>
              <a:t>pembagian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unit </a:t>
            </a:r>
            <a:r>
              <a:rPr lang="en-US" dirty="0" err="1"/>
              <a:t>geografis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,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, </a:t>
            </a:r>
            <a:r>
              <a:rPr lang="en-US" dirty="0" err="1"/>
              <a:t>wilayah</a:t>
            </a:r>
            <a:r>
              <a:rPr lang="en-US" dirty="0"/>
              <a:t>, </a:t>
            </a:r>
            <a:r>
              <a:rPr lang="en-US" dirty="0" err="1"/>
              <a:t>kabupaten</a:t>
            </a:r>
            <a:r>
              <a:rPr lang="en-US" dirty="0"/>
              <a:t>, </a:t>
            </a:r>
            <a:r>
              <a:rPr lang="en-US" dirty="0" err="1"/>
              <a:t>kota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.</a:t>
            </a:r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3"/>
          </p:nvPr>
        </p:nvSpPr>
        <p:spPr>
          <a:xfrm>
            <a:off x="4904596" y="18208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en-US" dirty="0"/>
              <a:t>B.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Demografis</a:t>
            </a:r>
            <a:endParaRPr dirty="0"/>
          </a:p>
        </p:txBody>
      </p:sp>
      <p:sp>
        <p:nvSpPr>
          <p:cNvPr id="363" name="Google Shape;363;p45"/>
          <p:cNvSpPr txBox="1">
            <a:spLocks noGrp="1"/>
          </p:cNvSpPr>
          <p:nvPr>
            <p:ph type="subTitle" idx="4"/>
          </p:nvPr>
        </p:nvSpPr>
        <p:spPr>
          <a:xfrm>
            <a:off x="3965945" y="2172425"/>
            <a:ext cx="5178056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dirty="0"/>
              <a:t>	</a:t>
            </a:r>
            <a:r>
              <a:rPr lang="en-US" dirty="0" smtClean="0"/>
              <a:t>     </a:t>
            </a:r>
            <a:r>
              <a:rPr lang="en-US" dirty="0" err="1" smtClean="0"/>
              <a:t>Pasar</a:t>
            </a:r>
            <a:r>
              <a:rPr lang="en-US" dirty="0" smtClean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kelompok-kelompok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,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,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,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kelamin</a:t>
            </a:r>
            <a:r>
              <a:rPr lang="en-US" dirty="0"/>
              <a:t>, </a:t>
            </a:r>
            <a:r>
              <a:rPr lang="en-US" dirty="0" err="1"/>
              <a:t>penghasilan</a:t>
            </a:r>
            <a:r>
              <a:rPr lang="en-US" dirty="0"/>
              <a:t>, </a:t>
            </a:r>
            <a:r>
              <a:rPr lang="en-US" dirty="0" err="1"/>
              <a:t>pekerjaan</a:t>
            </a:r>
            <a:r>
              <a:rPr lang="en-US" dirty="0"/>
              <a:t>, </a:t>
            </a:r>
            <a:r>
              <a:rPr lang="en-US" dirty="0" err="1"/>
              <a:t>pendidikan</a:t>
            </a:r>
            <a:r>
              <a:rPr lang="en-US" dirty="0"/>
              <a:t>, agama, </a:t>
            </a:r>
            <a:r>
              <a:rPr lang="en-US" dirty="0" err="1"/>
              <a:t>ras</a:t>
            </a:r>
            <a:r>
              <a:rPr lang="en-US" dirty="0"/>
              <a:t>, </a:t>
            </a:r>
            <a:r>
              <a:rPr lang="en-US" dirty="0" err="1"/>
              <a:t>generasi</a:t>
            </a:r>
            <a:r>
              <a:rPr lang="en-US" dirty="0"/>
              <a:t>, </a:t>
            </a:r>
            <a:r>
              <a:rPr lang="en-US" dirty="0" err="1"/>
              <a:t>kebangsaan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.</a:t>
            </a:r>
          </a:p>
        </p:txBody>
      </p:sp>
      <p:sp>
        <p:nvSpPr>
          <p:cNvPr id="364" name="Google Shape;364;p45"/>
          <p:cNvSpPr txBox="1">
            <a:spLocks noGrp="1"/>
          </p:cNvSpPr>
          <p:nvPr>
            <p:ph type="subTitle" idx="5"/>
          </p:nvPr>
        </p:nvSpPr>
        <p:spPr>
          <a:xfrm>
            <a:off x="869200" y="35179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C</a:t>
            </a:r>
            <a:r>
              <a:rPr lang="en-US" dirty="0" smtClean="0"/>
              <a:t>.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Perilaku</a:t>
            </a:r>
            <a:endParaRPr lang="en-US" dirty="0"/>
          </a:p>
          <a:p>
            <a:endParaRPr lang="en-US" dirty="0"/>
          </a:p>
        </p:txBody>
      </p:sp>
      <p:sp>
        <p:nvSpPr>
          <p:cNvPr id="365" name="Google Shape;365;p45"/>
          <p:cNvSpPr txBox="1">
            <a:spLocks noGrp="1"/>
          </p:cNvSpPr>
          <p:nvPr>
            <p:ph type="subTitle" idx="6"/>
          </p:nvPr>
        </p:nvSpPr>
        <p:spPr>
          <a:xfrm>
            <a:off x="0" y="3869525"/>
            <a:ext cx="448694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Segmentasi</a:t>
            </a:r>
            <a:r>
              <a:rPr lang="en-US" dirty="0" smtClean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homogen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  <a:p>
            <a:pPr marL="0" lvl="0" indent="0" algn="l"/>
            <a:endParaRPr dirty="0"/>
          </a:p>
        </p:txBody>
      </p:sp>
      <p:sp>
        <p:nvSpPr>
          <p:cNvPr id="366" name="Google Shape;366;p45"/>
          <p:cNvSpPr txBox="1">
            <a:spLocks noGrp="1"/>
          </p:cNvSpPr>
          <p:nvPr>
            <p:ph type="subTitle" idx="7"/>
          </p:nvPr>
        </p:nvSpPr>
        <p:spPr>
          <a:xfrm>
            <a:off x="4904596" y="3517925"/>
            <a:ext cx="33702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D.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Psikografis</a:t>
            </a:r>
            <a:endParaRPr lang="en-US" dirty="0"/>
          </a:p>
        </p:txBody>
      </p:sp>
      <p:sp>
        <p:nvSpPr>
          <p:cNvPr id="367" name="Google Shape;367;p45"/>
          <p:cNvSpPr txBox="1">
            <a:spLocks noGrp="1"/>
          </p:cNvSpPr>
          <p:nvPr>
            <p:ph type="subTitle" idx="8"/>
          </p:nvPr>
        </p:nvSpPr>
        <p:spPr>
          <a:xfrm>
            <a:off x="4423145" y="3869525"/>
            <a:ext cx="4720856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demografi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psikografis</a:t>
            </a:r>
            <a:r>
              <a:rPr lang="en-US" dirty="0"/>
              <a:t>, </a:t>
            </a:r>
            <a:r>
              <a:rPr lang="en-US" dirty="0" err="1"/>
              <a:t>pembeli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/</a:t>
            </a:r>
            <a:r>
              <a:rPr lang="en-US" dirty="0" err="1"/>
              <a:t>kepribadian</a:t>
            </a:r>
            <a:r>
              <a:rPr lang="en-US" dirty="0"/>
              <a:t>,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368" name="Google Shape;368;p45"/>
          <p:cNvSpPr/>
          <p:nvPr/>
        </p:nvSpPr>
        <p:spPr>
          <a:xfrm>
            <a:off x="787625" y="0"/>
            <a:ext cx="2596800" cy="4395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45"/>
          <p:cNvSpPr/>
          <p:nvPr/>
        </p:nvSpPr>
        <p:spPr>
          <a:xfrm>
            <a:off x="1020775" y="1610525"/>
            <a:ext cx="30594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45"/>
          <p:cNvSpPr/>
          <p:nvPr/>
        </p:nvSpPr>
        <p:spPr>
          <a:xfrm>
            <a:off x="5060000" y="1610525"/>
            <a:ext cx="30594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5"/>
          <p:cNvSpPr/>
          <p:nvPr/>
        </p:nvSpPr>
        <p:spPr>
          <a:xfrm>
            <a:off x="1020775" y="3410225"/>
            <a:ext cx="30594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45"/>
          <p:cNvSpPr/>
          <p:nvPr/>
        </p:nvSpPr>
        <p:spPr>
          <a:xfrm>
            <a:off x="5060000" y="3410225"/>
            <a:ext cx="30594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Yang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/>
          <p:nvPr/>
        </p:nvSpPr>
        <p:spPr>
          <a:xfrm>
            <a:off x="466550" y="0"/>
            <a:ext cx="1984200" cy="46086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3"/>
          <p:cNvSpPr txBox="1">
            <a:spLocks noGrp="1"/>
          </p:cNvSpPr>
          <p:nvPr>
            <p:ph type="title"/>
          </p:nvPr>
        </p:nvSpPr>
        <p:spPr>
          <a:xfrm>
            <a:off x="466550" y="797442"/>
            <a:ext cx="1984200" cy="34555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/>
              <a:t>Tingkat </a:t>
            </a:r>
            <a:r>
              <a:rPr lang="en-US" sz="1500" dirty="0" err="1"/>
              <a:t>sumber</a:t>
            </a:r>
            <a:r>
              <a:rPr lang="en-US" sz="1500" dirty="0"/>
              <a:t> </a:t>
            </a:r>
            <a:r>
              <a:rPr lang="en-US" sz="1500" dirty="0" err="1"/>
              <a:t>daya</a:t>
            </a:r>
            <a:r>
              <a:rPr lang="en-US" sz="1500" dirty="0"/>
              <a:t> yang </a:t>
            </a:r>
            <a:r>
              <a:rPr lang="en-US" sz="1500" dirty="0" err="1"/>
              <a:t>berbeda</a:t>
            </a:r>
            <a:r>
              <a:rPr lang="en-US" sz="1500" dirty="0"/>
              <a:t> </a:t>
            </a:r>
            <a:r>
              <a:rPr lang="en-US" sz="1500" dirty="0" err="1"/>
              <a:t>meningkatkan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membatasi</a:t>
            </a:r>
            <a:r>
              <a:rPr lang="en-US" sz="1500" dirty="0"/>
              <a:t> </a:t>
            </a:r>
            <a:r>
              <a:rPr lang="en-US" sz="1500" dirty="0" err="1"/>
              <a:t>ekspresi</a:t>
            </a:r>
            <a:r>
              <a:rPr lang="en-US" sz="1500" dirty="0"/>
              <a:t> </a:t>
            </a:r>
            <a:r>
              <a:rPr lang="en-US" sz="1500" dirty="0" err="1"/>
              <a:t>seseorang</a:t>
            </a:r>
            <a:r>
              <a:rPr lang="en-US" sz="1500" dirty="0"/>
              <a:t> </a:t>
            </a:r>
            <a:r>
              <a:rPr lang="en-US" sz="1500" dirty="0" err="1"/>
              <a:t>atau</a:t>
            </a:r>
            <a:r>
              <a:rPr lang="en-US" sz="1500" dirty="0"/>
              <a:t> </a:t>
            </a:r>
            <a:r>
              <a:rPr lang="en-US" sz="1500" dirty="0" err="1"/>
              <a:t>membatasi</a:t>
            </a:r>
            <a:r>
              <a:rPr lang="en-US" sz="1500" dirty="0"/>
              <a:t> </a:t>
            </a:r>
            <a:r>
              <a:rPr lang="en-US" sz="1500" dirty="0" err="1"/>
              <a:t>ekspresi</a:t>
            </a:r>
            <a:r>
              <a:rPr lang="en-US" sz="1500" dirty="0"/>
              <a:t> </a:t>
            </a:r>
            <a:r>
              <a:rPr lang="en-US" sz="1500" dirty="0" err="1"/>
              <a:t>seseorang</a:t>
            </a:r>
            <a:r>
              <a:rPr lang="en-US" sz="1500" dirty="0"/>
              <a:t> </a:t>
            </a:r>
            <a:r>
              <a:rPr lang="en-US" sz="1500" dirty="0" err="1"/>
              <a:t>atas</a:t>
            </a:r>
            <a:r>
              <a:rPr lang="en-US" sz="1500" dirty="0"/>
              <a:t> </a:t>
            </a:r>
            <a:r>
              <a:rPr lang="en-US" sz="1500" dirty="0" err="1"/>
              <a:t>motivasi</a:t>
            </a:r>
            <a:r>
              <a:rPr lang="en-US" sz="1500" dirty="0"/>
              <a:t> </a:t>
            </a:r>
            <a:r>
              <a:rPr lang="en-US" sz="1500" dirty="0" err="1"/>
              <a:t>utamanya</a:t>
            </a:r>
            <a:r>
              <a:rPr lang="en-US" sz="1500" dirty="0"/>
              <a:t>. </a:t>
            </a:r>
            <a:r>
              <a:rPr lang="en-US" sz="1500" dirty="0" err="1"/>
              <a:t>Empat</a:t>
            </a:r>
            <a:r>
              <a:rPr lang="en-US" sz="1500" dirty="0"/>
              <a:t> </a:t>
            </a:r>
            <a:r>
              <a:rPr lang="en-US" sz="1500" dirty="0" err="1"/>
              <a:t>kelompok</a:t>
            </a:r>
            <a:r>
              <a:rPr lang="en-US" sz="1500" dirty="0"/>
              <a:t> </a:t>
            </a:r>
            <a:r>
              <a:rPr lang="en-US" sz="1500" dirty="0" err="1"/>
              <a:t>dengan</a:t>
            </a:r>
            <a:r>
              <a:rPr lang="en-US" sz="1500" dirty="0"/>
              <a:t> </a:t>
            </a:r>
            <a:r>
              <a:rPr lang="en-US" sz="1500" dirty="0" err="1"/>
              <a:t>sumber</a:t>
            </a:r>
            <a:r>
              <a:rPr lang="en-US" sz="1500" dirty="0"/>
              <a:t> </a:t>
            </a:r>
            <a:r>
              <a:rPr lang="en-US" sz="1500" dirty="0" err="1"/>
              <a:t>daya</a:t>
            </a:r>
            <a:r>
              <a:rPr lang="en-US" sz="1500" dirty="0"/>
              <a:t> yang </a:t>
            </a:r>
            <a:r>
              <a:rPr lang="en-US" sz="1500" dirty="0" err="1"/>
              <a:t>lebih</a:t>
            </a:r>
            <a:r>
              <a:rPr lang="en-US" sz="1500" dirty="0"/>
              <a:t> </a:t>
            </a:r>
            <a:r>
              <a:rPr lang="en-US" sz="1500" dirty="0" err="1"/>
              <a:t>tinggi</a:t>
            </a:r>
            <a:r>
              <a:rPr lang="en-US" sz="1500" dirty="0"/>
              <a:t> </a:t>
            </a:r>
            <a:r>
              <a:rPr lang="en-US" sz="1500" dirty="0" err="1"/>
              <a:t>ialah</a:t>
            </a:r>
            <a:r>
              <a:rPr lang="en-US" sz="1500" dirty="0"/>
              <a:t> :</a:t>
            </a:r>
          </a:p>
        </p:txBody>
      </p:sp>
      <p:sp>
        <p:nvSpPr>
          <p:cNvPr id="174" name="Google Shape;174;p33"/>
          <p:cNvSpPr txBox="1">
            <a:spLocks noGrp="1"/>
          </p:cNvSpPr>
          <p:nvPr>
            <p:ph type="subTitle" idx="1"/>
          </p:nvPr>
        </p:nvSpPr>
        <p:spPr>
          <a:xfrm>
            <a:off x="3121475" y="1437100"/>
            <a:ext cx="24981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smtClean="0"/>
              <a:t>Penemu</a:t>
            </a:r>
            <a:endParaRPr dirty="0"/>
          </a:p>
        </p:txBody>
      </p:sp>
      <p:sp>
        <p:nvSpPr>
          <p:cNvPr id="175" name="Google Shape;175;p33"/>
          <p:cNvSpPr txBox="1">
            <a:spLocks noGrp="1"/>
          </p:cNvSpPr>
          <p:nvPr>
            <p:ph type="subTitle" idx="2"/>
          </p:nvPr>
        </p:nvSpPr>
        <p:spPr>
          <a:xfrm>
            <a:off x="3121475" y="1682363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O</a:t>
            </a:r>
            <a:r>
              <a:rPr lang="en-US" dirty="0" smtClean="0"/>
              <a:t>rang </a:t>
            </a:r>
            <a:r>
              <a:rPr lang="en-US" dirty="0"/>
              <a:t>– orang yang </a:t>
            </a:r>
            <a:r>
              <a:rPr lang="en-US" dirty="0" err="1"/>
              <a:t>berhasil</a:t>
            </a:r>
            <a:r>
              <a:rPr lang="en-US" dirty="0"/>
              <a:t>, </a:t>
            </a:r>
            <a:r>
              <a:rPr lang="en-US" dirty="0" err="1"/>
              <a:t>canggih</a:t>
            </a:r>
            <a:r>
              <a:rPr lang="en-US" dirty="0"/>
              <a:t>, </a:t>
            </a:r>
            <a:r>
              <a:rPr lang="en-US" dirty="0" err="1"/>
              <a:t>aktif</a:t>
            </a:r>
            <a:r>
              <a:rPr lang="en-US" dirty="0"/>
              <a:t>,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kendali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176" name="Google Shape;176;p33"/>
          <p:cNvSpPr txBox="1">
            <a:spLocks noGrp="1"/>
          </p:cNvSpPr>
          <p:nvPr>
            <p:ph type="subTitle" idx="3"/>
          </p:nvPr>
        </p:nvSpPr>
        <p:spPr>
          <a:xfrm>
            <a:off x="5961775" y="1437100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smtClean="0"/>
              <a:t>Pencapai</a:t>
            </a:r>
            <a:endParaRPr dirty="0"/>
          </a:p>
        </p:txBody>
      </p:sp>
      <p:sp>
        <p:nvSpPr>
          <p:cNvPr id="177" name="Google Shape;177;p33"/>
          <p:cNvSpPr txBox="1">
            <a:spLocks noGrp="1"/>
          </p:cNvSpPr>
          <p:nvPr>
            <p:ph type="subTitle" idx="4"/>
          </p:nvPr>
        </p:nvSpPr>
        <p:spPr>
          <a:xfrm>
            <a:off x="5493942" y="1682350"/>
            <a:ext cx="3044002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	Orang </a:t>
            </a:r>
            <a:r>
              <a:rPr lang="en-US" dirty="0"/>
              <a:t>– orang yang </a:t>
            </a:r>
            <a:r>
              <a:rPr lang="en-US" dirty="0" err="1"/>
              <a:t>berhasil</a:t>
            </a:r>
            <a:r>
              <a:rPr lang="en-US" dirty="0"/>
              <a:t>, </a:t>
            </a: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yang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karier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.</a:t>
            </a:r>
          </a:p>
        </p:txBody>
      </p:sp>
      <p:sp>
        <p:nvSpPr>
          <p:cNvPr id="178" name="Google Shape;178;p33"/>
          <p:cNvSpPr txBox="1">
            <a:spLocks noGrp="1"/>
          </p:cNvSpPr>
          <p:nvPr>
            <p:ph type="subTitle" idx="5"/>
          </p:nvPr>
        </p:nvSpPr>
        <p:spPr>
          <a:xfrm>
            <a:off x="3121475" y="3585512"/>
            <a:ext cx="2498100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smtClean="0"/>
              <a:t>Pemikir</a:t>
            </a:r>
            <a:endParaRPr dirty="0"/>
          </a:p>
        </p:txBody>
      </p:sp>
      <p:sp>
        <p:nvSpPr>
          <p:cNvPr id="179" name="Google Shape;179;p33"/>
          <p:cNvSpPr txBox="1">
            <a:spLocks noGrp="1"/>
          </p:cNvSpPr>
          <p:nvPr>
            <p:ph type="subTitle" idx="6"/>
          </p:nvPr>
        </p:nvSpPr>
        <p:spPr>
          <a:xfrm>
            <a:off x="3121475" y="3830776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O</a:t>
            </a:r>
            <a:r>
              <a:rPr lang="en-US" dirty="0" smtClean="0"/>
              <a:t>rang </a:t>
            </a:r>
            <a:r>
              <a:rPr lang="en-US" dirty="0"/>
              <a:t>– orang yang </a:t>
            </a:r>
            <a:r>
              <a:rPr lang="en-US" dirty="0" err="1"/>
              <a:t>matang,puas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reflektif</a:t>
            </a:r>
            <a:r>
              <a:rPr lang="en-US" dirty="0"/>
              <a:t> yang </a:t>
            </a:r>
            <a:r>
              <a:rPr lang="en-US" dirty="0" err="1" smtClean="0"/>
              <a:t>termotivasi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menghargai</a:t>
            </a:r>
            <a:r>
              <a:rPr lang="en-US" dirty="0"/>
              <a:t> </a:t>
            </a:r>
            <a:r>
              <a:rPr lang="en-US" dirty="0" err="1" smtClean="0"/>
              <a:t>ketertiban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180" name="Google Shape;180;p33"/>
          <p:cNvSpPr txBox="1">
            <a:spLocks noGrp="1"/>
          </p:cNvSpPr>
          <p:nvPr>
            <p:ph type="subTitle" idx="7"/>
          </p:nvPr>
        </p:nvSpPr>
        <p:spPr>
          <a:xfrm>
            <a:off x="5961774" y="3585522"/>
            <a:ext cx="3182225" cy="4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smtClean="0"/>
              <a:t>Orang yang mengalami</a:t>
            </a:r>
            <a:endParaRPr dirty="0"/>
          </a:p>
        </p:txBody>
      </p:sp>
      <p:sp>
        <p:nvSpPr>
          <p:cNvPr id="181" name="Google Shape;181;p33"/>
          <p:cNvSpPr txBox="1">
            <a:spLocks noGrp="1"/>
          </p:cNvSpPr>
          <p:nvPr>
            <p:ph type="subTitle" idx="8"/>
          </p:nvPr>
        </p:nvSpPr>
        <p:spPr>
          <a:xfrm>
            <a:off x="5961775" y="3830772"/>
            <a:ext cx="25116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O</a:t>
            </a:r>
            <a:r>
              <a:rPr lang="en-US" dirty="0" smtClean="0"/>
              <a:t>rang </a:t>
            </a:r>
            <a:r>
              <a:rPr lang="en-US" dirty="0"/>
              <a:t>– orang </a:t>
            </a:r>
            <a:r>
              <a:rPr lang="en-US" dirty="0" err="1"/>
              <a:t>muda</a:t>
            </a:r>
            <a:r>
              <a:rPr lang="en-US" dirty="0"/>
              <a:t>, </a:t>
            </a:r>
            <a:r>
              <a:rPr lang="en-US" dirty="0" err="1"/>
              <a:t>antusias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implusif</a:t>
            </a:r>
            <a:r>
              <a:rPr lang="en-US" dirty="0"/>
              <a:t> yang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keragaman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kesenangan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182" name="Google Shape;182;p33"/>
          <p:cNvSpPr txBox="1">
            <a:spLocks noGrp="1"/>
          </p:cNvSpPr>
          <p:nvPr>
            <p:ph type="title" idx="9"/>
          </p:nvPr>
        </p:nvSpPr>
        <p:spPr>
          <a:xfrm>
            <a:off x="3121475" y="53393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83" name="Google Shape;183;p33"/>
          <p:cNvSpPr txBox="1">
            <a:spLocks noGrp="1"/>
          </p:cNvSpPr>
          <p:nvPr>
            <p:ph type="title" idx="13"/>
          </p:nvPr>
        </p:nvSpPr>
        <p:spPr>
          <a:xfrm>
            <a:off x="3121475" y="266638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84" name="Google Shape;184;p33"/>
          <p:cNvSpPr txBox="1">
            <a:spLocks noGrp="1"/>
          </p:cNvSpPr>
          <p:nvPr>
            <p:ph type="title" idx="14"/>
          </p:nvPr>
        </p:nvSpPr>
        <p:spPr>
          <a:xfrm>
            <a:off x="5961775" y="53393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185" name="Google Shape;185;p33"/>
          <p:cNvSpPr txBox="1">
            <a:spLocks noGrp="1"/>
          </p:cNvSpPr>
          <p:nvPr>
            <p:ph type="title" idx="15"/>
          </p:nvPr>
        </p:nvSpPr>
        <p:spPr>
          <a:xfrm>
            <a:off x="5961775" y="2666388"/>
            <a:ext cx="1300800" cy="114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>
            <a:spLocks noGrp="1"/>
          </p:cNvSpPr>
          <p:nvPr>
            <p:ph type="title"/>
          </p:nvPr>
        </p:nvSpPr>
        <p:spPr>
          <a:xfrm>
            <a:off x="244824" y="3360249"/>
            <a:ext cx="5167148" cy="10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dirty="0" smtClean="0"/>
              <a:t>Penentuan Target Pasar</a:t>
            </a:r>
            <a:endParaRPr sz="45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/>
          <p:nvPr/>
        </p:nvSpPr>
        <p:spPr>
          <a:xfrm>
            <a:off x="1392383" y="1714225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81192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A.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Efektif</a:t>
            </a:r>
            <a:endParaRPr lang="en-US" dirty="0"/>
          </a:p>
        </p:txBody>
      </p:sp>
      <p:sp>
        <p:nvSpPr>
          <p:cNvPr id="326" name="Google Shape;326;p44"/>
          <p:cNvSpPr txBox="1">
            <a:spLocks noGrp="1"/>
          </p:cNvSpPr>
          <p:nvPr>
            <p:ph type="subTitle" idx="1"/>
          </p:nvPr>
        </p:nvSpPr>
        <p:spPr>
          <a:xfrm>
            <a:off x="1068083" y="2456916"/>
            <a:ext cx="19299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1. </a:t>
            </a:r>
            <a:r>
              <a:rPr lang="en-US" dirty="0" err="1"/>
              <a:t>Terukur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28" name="Google Shape;328;p44"/>
          <p:cNvSpPr txBox="1">
            <a:spLocks noGrp="1"/>
          </p:cNvSpPr>
          <p:nvPr>
            <p:ph type="subTitle" idx="3"/>
          </p:nvPr>
        </p:nvSpPr>
        <p:spPr>
          <a:xfrm>
            <a:off x="3127252" y="2483398"/>
            <a:ext cx="2889538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2. </a:t>
            </a:r>
            <a:r>
              <a:rPr lang="en-US" dirty="0" err="1"/>
              <a:t>Substansial</a:t>
            </a:r>
            <a:r>
              <a:rPr lang="en-US" dirty="0"/>
              <a:t>.</a:t>
            </a:r>
          </a:p>
        </p:txBody>
      </p:sp>
      <p:sp>
        <p:nvSpPr>
          <p:cNvPr id="330" name="Google Shape;330;p44"/>
          <p:cNvSpPr txBox="1">
            <a:spLocks noGrp="1"/>
          </p:cNvSpPr>
          <p:nvPr>
            <p:ph type="subTitle" idx="5"/>
          </p:nvPr>
        </p:nvSpPr>
        <p:spPr>
          <a:xfrm>
            <a:off x="5869591" y="2430235"/>
            <a:ext cx="2689618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3.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.</a:t>
            </a:r>
          </a:p>
        </p:txBody>
      </p:sp>
      <p:sp>
        <p:nvSpPr>
          <p:cNvPr id="332" name="Google Shape;332;p44"/>
          <p:cNvSpPr txBox="1">
            <a:spLocks noGrp="1"/>
          </p:cNvSpPr>
          <p:nvPr>
            <p:ph type="subTitle" idx="7"/>
          </p:nvPr>
        </p:nvSpPr>
        <p:spPr>
          <a:xfrm>
            <a:off x="606056" y="3592575"/>
            <a:ext cx="2647507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4.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didiferensiasi</a:t>
            </a:r>
            <a:r>
              <a:rPr lang="en-US" dirty="0"/>
              <a:t>.</a:t>
            </a:r>
          </a:p>
        </p:txBody>
      </p:sp>
      <p:sp>
        <p:nvSpPr>
          <p:cNvPr id="334" name="Google Shape;334;p44"/>
          <p:cNvSpPr txBox="1">
            <a:spLocks noGrp="1"/>
          </p:cNvSpPr>
          <p:nvPr>
            <p:ph type="subTitle" idx="9"/>
          </p:nvPr>
        </p:nvSpPr>
        <p:spPr>
          <a:xfrm>
            <a:off x="2899517" y="3628360"/>
            <a:ext cx="3009014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5.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ditindaklanjuti</a:t>
            </a:r>
            <a:r>
              <a:rPr lang="en-US" dirty="0"/>
              <a:t>.</a:t>
            </a:r>
          </a:p>
        </p:txBody>
      </p:sp>
      <p:sp>
        <p:nvSpPr>
          <p:cNvPr id="338" name="Google Shape;338;p44"/>
          <p:cNvSpPr/>
          <p:nvPr/>
        </p:nvSpPr>
        <p:spPr>
          <a:xfrm>
            <a:off x="787625" y="0"/>
            <a:ext cx="2319600" cy="4395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4"/>
          <p:cNvSpPr/>
          <p:nvPr/>
        </p:nvSpPr>
        <p:spPr>
          <a:xfrm>
            <a:off x="1824926" y="1714233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44"/>
          <p:cNvSpPr/>
          <p:nvPr/>
        </p:nvSpPr>
        <p:spPr>
          <a:xfrm>
            <a:off x="1392378" y="1714200"/>
            <a:ext cx="4911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4"/>
          <p:cNvSpPr/>
          <p:nvPr/>
        </p:nvSpPr>
        <p:spPr>
          <a:xfrm>
            <a:off x="3931371" y="1714213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4"/>
          <p:cNvSpPr/>
          <p:nvPr/>
        </p:nvSpPr>
        <p:spPr>
          <a:xfrm>
            <a:off x="4633189" y="1714220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4"/>
          <p:cNvSpPr/>
          <p:nvPr/>
        </p:nvSpPr>
        <p:spPr>
          <a:xfrm>
            <a:off x="3931381" y="1714200"/>
            <a:ext cx="7974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44"/>
          <p:cNvSpPr/>
          <p:nvPr/>
        </p:nvSpPr>
        <p:spPr>
          <a:xfrm>
            <a:off x="6471371" y="1714200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44"/>
          <p:cNvSpPr/>
          <p:nvPr/>
        </p:nvSpPr>
        <p:spPr>
          <a:xfrm>
            <a:off x="6589564" y="1714233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4"/>
          <p:cNvSpPr/>
          <p:nvPr/>
        </p:nvSpPr>
        <p:spPr>
          <a:xfrm>
            <a:off x="6471376" y="1714200"/>
            <a:ext cx="2088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4"/>
          <p:cNvSpPr/>
          <p:nvPr/>
        </p:nvSpPr>
        <p:spPr>
          <a:xfrm>
            <a:off x="1392383" y="3327000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4"/>
          <p:cNvSpPr/>
          <p:nvPr/>
        </p:nvSpPr>
        <p:spPr>
          <a:xfrm>
            <a:off x="1392376" y="3327008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44"/>
          <p:cNvSpPr/>
          <p:nvPr/>
        </p:nvSpPr>
        <p:spPr>
          <a:xfrm>
            <a:off x="3931371" y="3326988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44"/>
          <p:cNvSpPr/>
          <p:nvPr/>
        </p:nvSpPr>
        <p:spPr>
          <a:xfrm>
            <a:off x="4768089" y="3326995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4"/>
          <p:cNvSpPr/>
          <p:nvPr/>
        </p:nvSpPr>
        <p:spPr>
          <a:xfrm>
            <a:off x="3931374" y="3326975"/>
            <a:ext cx="9453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/>
          <p:nvPr/>
        </p:nvSpPr>
        <p:spPr>
          <a:xfrm>
            <a:off x="1392383" y="1714225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81192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B.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</a:t>
            </a:r>
            <a:r>
              <a:rPr lang="en-US" dirty="0" err="1"/>
              <a:t>Pasar</a:t>
            </a:r>
            <a:endParaRPr lang="en-US" dirty="0"/>
          </a:p>
        </p:txBody>
      </p:sp>
      <p:sp>
        <p:nvSpPr>
          <p:cNvPr id="326" name="Google Shape;326;p44"/>
          <p:cNvSpPr txBox="1">
            <a:spLocks noGrp="1"/>
          </p:cNvSpPr>
          <p:nvPr>
            <p:ph type="subTitle" idx="1"/>
          </p:nvPr>
        </p:nvSpPr>
        <p:spPr>
          <a:xfrm>
            <a:off x="405552" y="2265530"/>
            <a:ext cx="2955851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1. </a:t>
            </a:r>
            <a:r>
              <a:rPr lang="en-US" dirty="0" err="1" smtClean="0"/>
              <a:t>Konsentrasi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/>
              <a:t>Tunggal </a:t>
            </a:r>
          </a:p>
        </p:txBody>
      </p:sp>
      <p:sp>
        <p:nvSpPr>
          <p:cNvPr id="328" name="Google Shape;328;p44"/>
          <p:cNvSpPr txBox="1">
            <a:spLocks noGrp="1"/>
          </p:cNvSpPr>
          <p:nvPr>
            <p:ph type="subTitle" idx="3"/>
          </p:nvPr>
        </p:nvSpPr>
        <p:spPr>
          <a:xfrm>
            <a:off x="3127252" y="2292012"/>
            <a:ext cx="2889538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2. </a:t>
            </a:r>
            <a:r>
              <a:rPr lang="en-US" dirty="0" err="1" smtClean="0"/>
              <a:t>Spesialisasi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Selektif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0" name="Google Shape;330;p44"/>
          <p:cNvSpPr txBox="1">
            <a:spLocks noGrp="1"/>
          </p:cNvSpPr>
          <p:nvPr>
            <p:ph type="subTitle" idx="5"/>
          </p:nvPr>
        </p:nvSpPr>
        <p:spPr>
          <a:xfrm>
            <a:off x="5554560" y="2292012"/>
            <a:ext cx="3114921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3. </a:t>
            </a:r>
            <a:r>
              <a:rPr lang="en-US" dirty="0" err="1" smtClean="0"/>
              <a:t>Spesialisasi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Produk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2" name="Google Shape;332;p44"/>
          <p:cNvSpPr txBox="1">
            <a:spLocks noGrp="1"/>
          </p:cNvSpPr>
          <p:nvPr>
            <p:ph type="subTitle" idx="7"/>
          </p:nvPr>
        </p:nvSpPr>
        <p:spPr>
          <a:xfrm>
            <a:off x="640807" y="3752064"/>
            <a:ext cx="2647507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4. </a:t>
            </a:r>
            <a:r>
              <a:rPr lang="en-US" dirty="0" err="1" smtClean="0"/>
              <a:t>Spesialisasi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Pasar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4" name="Google Shape;334;p44"/>
          <p:cNvSpPr txBox="1">
            <a:spLocks noGrp="1"/>
          </p:cNvSpPr>
          <p:nvPr>
            <p:ph type="subTitle" idx="9"/>
          </p:nvPr>
        </p:nvSpPr>
        <p:spPr>
          <a:xfrm>
            <a:off x="2899517" y="3819746"/>
            <a:ext cx="3009014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5. </a:t>
            </a:r>
            <a:r>
              <a:rPr lang="en-US" dirty="0" err="1" smtClean="0"/>
              <a:t>Cakupan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Pasar</a:t>
            </a:r>
            <a:r>
              <a:rPr lang="en-US" dirty="0" smtClean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</a:p>
        </p:txBody>
      </p:sp>
      <p:sp>
        <p:nvSpPr>
          <p:cNvPr id="338" name="Google Shape;338;p44"/>
          <p:cNvSpPr/>
          <p:nvPr/>
        </p:nvSpPr>
        <p:spPr>
          <a:xfrm>
            <a:off x="787625" y="0"/>
            <a:ext cx="2319600" cy="4395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4"/>
          <p:cNvSpPr/>
          <p:nvPr/>
        </p:nvSpPr>
        <p:spPr>
          <a:xfrm>
            <a:off x="1824926" y="1714233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44"/>
          <p:cNvSpPr/>
          <p:nvPr/>
        </p:nvSpPr>
        <p:spPr>
          <a:xfrm>
            <a:off x="1392378" y="1714200"/>
            <a:ext cx="4911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4"/>
          <p:cNvSpPr/>
          <p:nvPr/>
        </p:nvSpPr>
        <p:spPr>
          <a:xfrm>
            <a:off x="3931371" y="1714213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4"/>
          <p:cNvSpPr/>
          <p:nvPr/>
        </p:nvSpPr>
        <p:spPr>
          <a:xfrm>
            <a:off x="4633189" y="1714220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4"/>
          <p:cNvSpPr/>
          <p:nvPr/>
        </p:nvSpPr>
        <p:spPr>
          <a:xfrm>
            <a:off x="3931381" y="1714200"/>
            <a:ext cx="7974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44"/>
          <p:cNvSpPr/>
          <p:nvPr/>
        </p:nvSpPr>
        <p:spPr>
          <a:xfrm>
            <a:off x="6471371" y="1714200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44"/>
          <p:cNvSpPr/>
          <p:nvPr/>
        </p:nvSpPr>
        <p:spPr>
          <a:xfrm>
            <a:off x="6589564" y="1714233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4"/>
          <p:cNvSpPr/>
          <p:nvPr/>
        </p:nvSpPr>
        <p:spPr>
          <a:xfrm>
            <a:off x="6471376" y="1714200"/>
            <a:ext cx="2088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4"/>
          <p:cNvSpPr/>
          <p:nvPr/>
        </p:nvSpPr>
        <p:spPr>
          <a:xfrm>
            <a:off x="1392383" y="3327000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4"/>
          <p:cNvSpPr/>
          <p:nvPr/>
        </p:nvSpPr>
        <p:spPr>
          <a:xfrm>
            <a:off x="1392376" y="3327008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44"/>
          <p:cNvSpPr/>
          <p:nvPr/>
        </p:nvSpPr>
        <p:spPr>
          <a:xfrm>
            <a:off x="3931371" y="3326988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44"/>
          <p:cNvSpPr/>
          <p:nvPr/>
        </p:nvSpPr>
        <p:spPr>
          <a:xfrm>
            <a:off x="4768089" y="3326995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4"/>
          <p:cNvSpPr/>
          <p:nvPr/>
        </p:nvSpPr>
        <p:spPr>
          <a:xfrm>
            <a:off x="3931374" y="3326975"/>
            <a:ext cx="9453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8906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/>
          <p:nvPr/>
        </p:nvSpPr>
        <p:spPr>
          <a:xfrm>
            <a:off x="1392383" y="1714225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4"/>
          <p:cNvSpPr txBox="1">
            <a:spLocks noGrp="1"/>
          </p:cNvSpPr>
          <p:nvPr>
            <p:ph type="title"/>
          </p:nvPr>
        </p:nvSpPr>
        <p:spPr>
          <a:xfrm>
            <a:off x="670695" y="698988"/>
            <a:ext cx="8119200" cy="75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err="1"/>
              <a:t>C.Pertimbangan</a:t>
            </a:r>
            <a:r>
              <a:rPr lang="en-US" dirty="0"/>
              <a:t> </a:t>
            </a:r>
            <a:r>
              <a:rPr lang="en-US" dirty="0" err="1"/>
              <a:t>Tambahan</a:t>
            </a:r>
            <a:endParaRPr lang="en-US" dirty="0"/>
          </a:p>
        </p:txBody>
      </p:sp>
      <p:sp>
        <p:nvSpPr>
          <p:cNvPr id="326" name="Google Shape;326;p44"/>
          <p:cNvSpPr txBox="1">
            <a:spLocks noGrp="1"/>
          </p:cNvSpPr>
          <p:nvPr>
            <p:ph type="subTitle" idx="1"/>
          </p:nvPr>
        </p:nvSpPr>
        <p:spPr>
          <a:xfrm>
            <a:off x="268553" y="2095410"/>
            <a:ext cx="3528959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Rencana</a:t>
            </a:r>
            <a:r>
              <a:rPr lang="en-US" dirty="0" smtClean="0"/>
              <a:t> </a:t>
            </a:r>
            <a:r>
              <a:rPr lang="en-US" dirty="0" err="1" smtClean="0"/>
              <a:t>Invasi</a:t>
            </a:r>
            <a:endParaRPr lang="en-US" dirty="0"/>
          </a:p>
          <a:p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/>
              <a:t>Per-</a:t>
            </a:r>
            <a:r>
              <a:rPr lang="en-US" dirty="0" err="1"/>
              <a:t>Segmen</a:t>
            </a:r>
            <a:endParaRPr lang="en-US" dirty="0"/>
          </a:p>
        </p:txBody>
      </p:sp>
      <p:sp>
        <p:nvSpPr>
          <p:cNvPr id="328" name="Google Shape;328;p44"/>
          <p:cNvSpPr txBox="1">
            <a:spLocks noGrp="1"/>
          </p:cNvSpPr>
          <p:nvPr>
            <p:ph type="subTitle" idx="3"/>
          </p:nvPr>
        </p:nvSpPr>
        <p:spPr>
          <a:xfrm>
            <a:off x="5560823" y="2164421"/>
            <a:ext cx="2889538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2.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Target </a:t>
            </a:r>
            <a:r>
              <a:rPr lang="en-US" dirty="0" err="1"/>
              <a:t>Pasar</a:t>
            </a:r>
            <a:endParaRPr lang="en-US" dirty="0"/>
          </a:p>
        </p:txBody>
      </p:sp>
      <p:sp>
        <p:nvSpPr>
          <p:cNvPr id="338" name="Google Shape;338;p44"/>
          <p:cNvSpPr/>
          <p:nvPr/>
        </p:nvSpPr>
        <p:spPr>
          <a:xfrm>
            <a:off x="787625" y="0"/>
            <a:ext cx="2319600" cy="439500"/>
          </a:xfrm>
          <a:prstGeom prst="rect">
            <a:avLst/>
          </a:prstGeom>
          <a:solidFill>
            <a:srgbClr val="4EB8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4"/>
          <p:cNvSpPr/>
          <p:nvPr/>
        </p:nvSpPr>
        <p:spPr>
          <a:xfrm>
            <a:off x="1824926" y="1714233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44"/>
          <p:cNvSpPr/>
          <p:nvPr/>
        </p:nvSpPr>
        <p:spPr>
          <a:xfrm>
            <a:off x="1392378" y="1714200"/>
            <a:ext cx="4911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4"/>
          <p:cNvSpPr/>
          <p:nvPr/>
        </p:nvSpPr>
        <p:spPr>
          <a:xfrm>
            <a:off x="6865957" y="1654525"/>
            <a:ext cx="1281300" cy="21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4"/>
          <p:cNvSpPr/>
          <p:nvPr/>
        </p:nvSpPr>
        <p:spPr>
          <a:xfrm>
            <a:off x="6865957" y="1648100"/>
            <a:ext cx="279271" cy="216232"/>
          </a:xfrm>
          <a:custGeom>
            <a:avLst/>
            <a:gdLst/>
            <a:ahLst/>
            <a:cxnLst/>
            <a:rect l="l" t="t" r="r" b="b"/>
            <a:pathLst>
              <a:path w="4789" h="3708" extrusionOk="0">
                <a:moveTo>
                  <a:pt x="1" y="0"/>
                </a:moveTo>
                <a:lnTo>
                  <a:pt x="1" y="3707"/>
                </a:lnTo>
                <a:lnTo>
                  <a:pt x="3381" y="3707"/>
                </a:lnTo>
                <a:lnTo>
                  <a:pt x="4789" y="1853"/>
                </a:lnTo>
                <a:lnTo>
                  <a:pt x="338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4"/>
          <p:cNvSpPr/>
          <p:nvPr/>
        </p:nvSpPr>
        <p:spPr>
          <a:xfrm>
            <a:off x="6068557" y="1648100"/>
            <a:ext cx="797400" cy="21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8906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2"/>
          <p:cNvSpPr txBox="1">
            <a:spLocks noGrp="1"/>
          </p:cNvSpPr>
          <p:nvPr>
            <p:ph type="title"/>
          </p:nvPr>
        </p:nvSpPr>
        <p:spPr>
          <a:xfrm>
            <a:off x="4524376" y="2103575"/>
            <a:ext cx="4619624" cy="30399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90000"/>
              </a:lnSpc>
            </a:pPr>
            <a:r>
              <a:rPr lang="en" dirty="0" smtClean="0"/>
              <a:t>Thank You</a:t>
            </a:r>
            <a:br>
              <a:rPr lang="en" dirty="0" smtClean="0"/>
            </a:br>
            <a:r>
              <a:rPr lang="en" sz="1000" dirty="0" smtClean="0"/>
              <a:t>Referensi :</a:t>
            </a:r>
            <a:br>
              <a:rPr lang="en" sz="1000" dirty="0" smtClean="0"/>
            </a:br>
            <a:r>
              <a:rPr lang="en" sz="1000" dirty="0" smtClean="0"/>
              <a:t>- Buku Philip Kotler Jilid I</a:t>
            </a:r>
            <a:br>
              <a:rPr lang="en" sz="1000" dirty="0" smtClean="0"/>
            </a:br>
            <a:r>
              <a:rPr lang="en" sz="1000" dirty="0" smtClean="0"/>
              <a:t>- </a:t>
            </a:r>
            <a:r>
              <a:rPr lang="en-US" sz="1000" dirty="0" smtClean="0"/>
              <a:t>https</a:t>
            </a:r>
            <a:r>
              <a:rPr lang="en-US" sz="1000" dirty="0"/>
              <a:t>://www.coursehero.com/file/40786253/PEMASARAN-INDIVIDUALdocx/#:~:text=View%20full%20document-,PEMASARAN%20INDIVIDUALPemasaran%20individual%20atau%20perorangan%20disebut%20juga%20pemasaran%20sesuai,kepada%20pelanggan%20untuk%20perancanganproduknya.</a:t>
            </a:r>
            <a:br>
              <a:rPr lang="en-US" sz="1000" dirty="0"/>
            </a:br>
            <a:r>
              <a:rPr lang="en-US" sz="1000" dirty="0" smtClean="0"/>
              <a:t>- https</a:t>
            </a:r>
            <a:r>
              <a:rPr lang="en-US" sz="1000" dirty="0"/>
              <a:t>://marketing.co.id/segmentasi-perilaku-behavioral/#:~:text=Segmentasi%20perilaku%20membagi%20pasar%20menjadi,atau%20pengetahuan%20terhadap%20produk%20tertentu.&amp;text=Pasar%20dapat%20dibagi%20berdasarkan%20pada%20peristiwa%20atau%20kejadian%20tertentu.</a:t>
            </a:r>
            <a:r>
              <a:rPr lang="en-US" sz="1500" dirty="0" smtClean="0"/>
              <a:t/>
            </a:r>
            <a:br>
              <a:rPr lang="en-US" sz="1500" dirty="0" smtClean="0"/>
            </a:br>
            <a:endParaRPr sz="1500" dirty="0"/>
          </a:p>
        </p:txBody>
      </p:sp>
      <p:sp>
        <p:nvSpPr>
          <p:cNvPr id="721" name="Google Shape;721;p52"/>
          <p:cNvSpPr/>
          <p:nvPr/>
        </p:nvSpPr>
        <p:spPr>
          <a:xfrm>
            <a:off x="4677900" y="1821350"/>
            <a:ext cx="3753000" cy="14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 Meeting by Slidesgo">
  <a:themeElements>
    <a:clrScheme name="Simple Light">
      <a:dk1>
        <a:srgbClr val="434343"/>
      </a:dk1>
      <a:lt1>
        <a:srgbClr val="FFFFFF"/>
      </a:lt1>
      <a:dk2>
        <a:srgbClr val="4EB8E1"/>
      </a:dk2>
      <a:lt2>
        <a:srgbClr val="434343"/>
      </a:lt2>
      <a:accent1>
        <a:srgbClr val="4EB8E1"/>
      </a:accent1>
      <a:accent2>
        <a:srgbClr val="212121"/>
      </a:accent2>
      <a:accent3>
        <a:srgbClr val="4EB8E1"/>
      </a:accent3>
      <a:accent4>
        <a:srgbClr val="212121"/>
      </a:accent4>
      <a:accent5>
        <a:srgbClr val="4EB8E1"/>
      </a:accent5>
      <a:accent6>
        <a:srgbClr val="434343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381</Words>
  <Application>Microsoft Office PowerPoint</Application>
  <PresentationFormat>On-screen Show (16:9)</PresentationFormat>
  <Paragraphs>55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Montserrat Medium</vt:lpstr>
      <vt:lpstr>Montserrat</vt:lpstr>
      <vt:lpstr>Open Sans</vt:lpstr>
      <vt:lpstr>Sales Meeting by Slidesgo</vt:lpstr>
      <vt:lpstr>BAB 8 : MENGIDENTIFIKASI SEGMEN DAN TARGET PASAR</vt:lpstr>
      <vt:lpstr>Tingkat Segmentasi Pasar</vt:lpstr>
      <vt:lpstr>A. Pemasaran Segmen</vt:lpstr>
      <vt:lpstr>C. Pemasaran Lokal</vt:lpstr>
      <vt:lpstr>Dasar Segmentasi Pasar Konsumen</vt:lpstr>
      <vt:lpstr>Yang terdiri dari…</vt:lpstr>
      <vt:lpstr>Tingkat sumber daya yang berbeda meningkatkan atau membatasi ekspresi seseorang atau membatasi ekspresi seseorang atas motivasi utamanya. Empat kelompok dengan sumber daya yang lebih tinggi ialah :</vt:lpstr>
      <vt:lpstr>Penentuan Target Pasar</vt:lpstr>
      <vt:lpstr>A. Kriteria Segmentasi Efektif</vt:lpstr>
      <vt:lpstr>B. Mengevaluasi dan Memilih Segmen Pasar</vt:lpstr>
      <vt:lpstr>C.Pertimbangan Tambahan</vt:lpstr>
      <vt:lpstr>Thank You Referensi : - Buku Philip Kotler Jilid I - https://www.coursehero.com/file/40786253/PEMASARAN-INDIVIDUALdocx/#:~:text=View%20full%20document-,PEMASARAN%20INDIVIDUALPemasaran%20individual%20atau%20perorangan%20disebut%20juga%20pemasaran%20sesuai,kepada%20pelanggan%20untuk%20perancanganproduknya. - https://marketing.co.id/segmentasi-perilaku-behavioral/#:~:text=Segmentasi%20perilaku%20membagi%20pasar%20menjadi,atau%20pengetahuan%20terhadap%20produk%20tertentu.&amp;text=Pasar%20dapat%20dibagi%20berdasarkan%20pada%20peristiwa%20atau%20kejadian%20tertentu.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8 : MENGIDENTIFIKASI SEGMEN DAN TARGET PASAR</dc:title>
  <dc:creator>ACER</dc:creator>
  <cp:lastModifiedBy>ACER</cp:lastModifiedBy>
  <cp:revision>5</cp:revision>
  <dcterms:modified xsi:type="dcterms:W3CDTF">2022-03-25T02:07:56Z</dcterms:modified>
</cp:coreProperties>
</file>