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304" r:id="rId32"/>
    <p:sldId id="287" r:id="rId33"/>
    <p:sldId id="288" r:id="rId34"/>
    <p:sldId id="289" r:id="rId35"/>
    <p:sldId id="290" r:id="rId36"/>
    <p:sldId id="291" r:id="rId37"/>
    <p:sldId id="292" r:id="rId38"/>
    <p:sldId id="294" r:id="rId39"/>
    <p:sldId id="293" r:id="rId40"/>
    <p:sldId id="295" r:id="rId41"/>
    <p:sldId id="296" r:id="rId42"/>
    <p:sldId id="297" r:id="rId43"/>
    <p:sldId id="298" r:id="rId44"/>
    <p:sldId id="299" r:id="rId45"/>
    <p:sldId id="300" r:id="rId46"/>
    <p:sldId id="301" r:id="rId47"/>
    <p:sldId id="302" r:id="rId48"/>
    <p:sldId id="305" r:id="rId49"/>
    <p:sldId id="306" r:id="rId50"/>
    <p:sldId id="307" r:id="rId51"/>
    <p:sldId id="308" r:id="rId52"/>
    <p:sldId id="30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FA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63" d="100"/>
          <a:sy n="63" d="100"/>
        </p:scale>
        <p:origin x="76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3/18/2022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3/18/2022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3/18/2022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3/18/2022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3/18/2022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838200" y="3718560"/>
            <a:ext cx="10515600" cy="2996565"/>
          </a:xfrm>
        </p:spPr>
        <p:txBody>
          <a:bodyPr>
            <a:normAutofit fontScale="90000"/>
          </a:bodyPr>
          <a:lstStyle/>
          <a:p>
            <a:pPr algn="ctr"/>
            <a:r>
              <a:rPr lang="en-US" b="1" dirty="0">
                <a:solidFill>
                  <a:srgbClr val="C00000"/>
                </a:solidFill>
                <a:effectLst>
                  <a:reflection blurRad="6350" stA="53000" endA="300" endPos="35500" dir="5400000" sy="-90000" algn="bl" rotWithShape="0"/>
                </a:effectLst>
                <a:latin typeface="Lucida Handwriting" panose="03010101010101010101" charset="0"/>
                <a:cs typeface="Lucida Handwriting" panose="03010101010101010101" charset="0"/>
              </a:rPr>
              <a:t>KETERAMPILAN PUBLIC SPEAKING UNTUK KEAHLIAN </a:t>
            </a:r>
            <a:br>
              <a:rPr lang="en-US" b="1" dirty="0">
                <a:solidFill>
                  <a:srgbClr val="C00000"/>
                </a:solidFill>
                <a:effectLst>
                  <a:reflection blurRad="6350" stA="53000" endA="300" endPos="35500" dir="5400000" sy="-90000" algn="bl" rotWithShape="0"/>
                </a:effectLst>
                <a:latin typeface="Lucida Handwriting" panose="03010101010101010101" charset="0"/>
                <a:cs typeface="Lucida Handwriting" panose="03010101010101010101" charset="0"/>
              </a:rPr>
            </a:br>
            <a:r>
              <a:rPr lang="en-US" b="1" dirty="0">
                <a:solidFill>
                  <a:srgbClr val="C00000"/>
                </a:solidFill>
                <a:effectLst>
                  <a:reflection blurRad="6350" stA="53000" endA="300" endPos="35500" dir="5400000" sy="-90000" algn="bl" rotWithShape="0"/>
                </a:effectLst>
                <a:latin typeface="Lucida Handwriting" panose="03010101010101010101" charset="0"/>
                <a:cs typeface="Lucida Handwriting" panose="03010101010101010101" charset="0"/>
              </a:rPr>
              <a:t>MASTER OF CEREMONY</a:t>
            </a:r>
            <a:br>
              <a:rPr lang="en-US" b="1" dirty="0">
                <a:solidFill>
                  <a:srgbClr val="C00000"/>
                </a:solidFill>
                <a:effectLst>
                  <a:reflection blurRad="6350" stA="53000" endA="300" endPos="35500" dir="5400000" sy="-90000" algn="bl" rotWithShape="0"/>
                </a:effectLst>
                <a:latin typeface="Lucida Handwriting" panose="03010101010101010101" charset="0"/>
                <a:cs typeface="Lucida Handwriting" panose="03010101010101010101" charset="0"/>
              </a:rPr>
            </a:br>
            <a:r>
              <a:rPr lang="en-US" sz="2800" b="1" dirty="0">
                <a:solidFill>
                  <a:srgbClr val="00B0F0"/>
                </a:solidFill>
                <a:effectLst>
                  <a:reflection blurRad="6350" stA="53000" endA="300" endPos="35500" dir="5400000" sy="-90000" algn="bl" rotWithShape="0"/>
                </a:effectLst>
                <a:latin typeface="Lucida Handwriting" panose="03010101010101010101" charset="0"/>
                <a:cs typeface="Lucida Handwriting" panose="03010101010101010101" charset="0"/>
              </a:rPr>
              <a:t>(KEGIATAN PELATIHAN DWP PROVINSI KALTIM)</a:t>
            </a:r>
            <a:br>
              <a:rPr lang="en-US" sz="2800" b="1" dirty="0">
                <a:solidFill>
                  <a:srgbClr val="00B0F0"/>
                </a:solidFill>
                <a:effectLst>
                  <a:reflection blurRad="6350" stA="53000" endA="300" endPos="35500" dir="5400000" sy="-90000" algn="bl" rotWithShape="0"/>
                </a:effectLst>
                <a:latin typeface="Lucida Handwriting" panose="03010101010101010101" charset="0"/>
                <a:cs typeface="Lucida Handwriting" panose="03010101010101010101" charset="0"/>
              </a:rPr>
            </a:br>
            <a:br>
              <a:rPr lang="en-US" sz="2800" b="1" dirty="0">
                <a:solidFill>
                  <a:srgbClr val="00B0F0"/>
                </a:solidFill>
                <a:effectLst>
                  <a:reflection blurRad="6350" stA="53000" endA="300" endPos="35500" dir="5400000" sy="-90000" algn="bl" rotWithShape="0"/>
                </a:effectLst>
                <a:latin typeface="Lucida Handwriting" panose="03010101010101010101" charset="0"/>
                <a:cs typeface="Lucida Handwriting" panose="03010101010101010101" charset="0"/>
              </a:rPr>
            </a:br>
            <a:r>
              <a:rPr lang="en-US" sz="2400" dirty="0">
                <a:solidFill>
                  <a:srgbClr val="00B050"/>
                </a:solidFill>
                <a:effectLst>
                  <a:reflection blurRad="6350" stA="53000" endA="300" endPos="35500" dir="5400000" sy="-90000" algn="bl" rotWithShape="0"/>
                </a:effectLst>
                <a:latin typeface="Lucida Handwriting" panose="03010101010101010101" charset="0"/>
                <a:cs typeface="Lucida Handwriting" panose="03010101010101010101" charset="0"/>
              </a:rPr>
              <a:t>HAIRUNNISA HUSAIN</a:t>
            </a:r>
            <a:endParaRPr lang="en-US" sz="6000" dirty="0">
              <a:solidFill>
                <a:srgbClr val="00B050"/>
              </a:solidFill>
              <a:effectLst>
                <a:reflection blurRad="6350" stA="53000" endA="300" endPos="35500" dir="5400000" sy="-90000" algn="bl" rotWithShape="0"/>
              </a:effectLst>
              <a:latin typeface="Lucida Handwriting" panose="03010101010101010101" charset="0"/>
              <a:cs typeface="Lucida Handwriting" panose="03010101010101010101" charset="0"/>
            </a:endParaRPr>
          </a:p>
        </p:txBody>
      </p:sp>
      <p:pic>
        <p:nvPicPr>
          <p:cNvPr id="2" name="Content Placeholder 1" descr="Gambar 1"/>
          <p:cNvPicPr>
            <a:picLocks noGrp="1" noChangeAspect="1"/>
          </p:cNvPicPr>
          <p:nvPr>
            <p:ph idx="1"/>
          </p:nvPr>
        </p:nvPicPr>
        <p:blipFill>
          <a:blip r:embed="rId3"/>
          <a:stretch>
            <a:fillRect/>
          </a:stretch>
        </p:blipFill>
        <p:spPr>
          <a:xfrm>
            <a:off x="837565" y="255905"/>
            <a:ext cx="10636885" cy="33508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840105" y="616585"/>
            <a:ext cx="6279515" cy="853440"/>
          </a:xfrm>
        </p:spPr>
        <p:txBody>
          <a:bodyPr anchor="ctr" anchorCtr="0"/>
          <a:lstStyle/>
          <a:p>
            <a:r>
              <a:rPr lang="en-US" sz="3600" b="1">
                <a:solidFill>
                  <a:srgbClr val="C00000"/>
                </a:solidFill>
                <a:effectLst>
                  <a:reflection blurRad="6350" stA="53000" endA="300" endPos="35500" dir="5400000" sy="-90000" algn="bl" rotWithShape="0"/>
                </a:effectLst>
                <a:highlight>
                  <a:srgbClr val="FFFF00"/>
                </a:highlight>
              </a:rPr>
              <a:t>PENGERTIAN PUBLIC SPEAKING</a:t>
            </a:r>
          </a:p>
        </p:txBody>
      </p:sp>
      <p:sp>
        <p:nvSpPr>
          <p:cNvPr id="7" name="Text Placeholder 6"/>
          <p:cNvSpPr>
            <a:spLocks noGrp="1"/>
          </p:cNvSpPr>
          <p:nvPr>
            <p:ph type="body" sz="half" idx="2"/>
          </p:nvPr>
        </p:nvSpPr>
        <p:spPr>
          <a:xfrm>
            <a:off x="840105" y="1550035"/>
            <a:ext cx="6546850" cy="4578350"/>
          </a:xfrm>
          <a:solidFill>
            <a:schemeClr val="accent2"/>
          </a:solidFill>
          <a:ln>
            <a:solidFill>
              <a:schemeClr val="accent1"/>
            </a:solidFill>
          </a:ln>
        </p:spPr>
        <p:txBody>
          <a:bodyPr>
            <a:noAutofit/>
          </a:bodyPr>
          <a:lstStyle/>
          <a:p>
            <a:pPr marL="285750" indent="-285750">
              <a:buFont typeface="Wingdings" panose="05000000000000000000" charset="0"/>
              <a:buChar char="v"/>
            </a:pPr>
            <a:r>
              <a:rPr lang="en-US" sz="2800">
                <a:sym typeface="+mn-ea"/>
              </a:rPr>
              <a:t>Belum ada pengertian public speaking yang ‘pas’ dalam Bahasa Indonesia hingga sekarang. Kita masih menyebutnya “public speaking”, sama dengan istilah aslinya dalam bahasa Inggris.</a:t>
            </a:r>
            <a:endParaRPr lang="en-US" sz="2800"/>
          </a:p>
          <a:p>
            <a:pPr marL="285750" indent="-285750">
              <a:buFont typeface="Wingdings" panose="05000000000000000000" charset="0"/>
              <a:buChar char="v"/>
            </a:pPr>
            <a:r>
              <a:rPr lang="en-US" sz="2800">
                <a:sym typeface="+mn-ea"/>
              </a:rPr>
              <a:t>Istilah Bahasa Indonesia yang paling sering digunakan untuk mengartikan public speaking adalah “ berbicara di depan umum” atau “ berbicara di depan publik” . Bahkan public speaking sering pula disebut “pidato”</a:t>
            </a:r>
          </a:p>
        </p:txBody>
      </p:sp>
      <p:pic>
        <p:nvPicPr>
          <p:cNvPr id="100" name="Picture Placeholder 99"/>
          <p:cNvPicPr>
            <a:picLocks noGrp="1"/>
          </p:cNvPicPr>
          <p:nvPr>
            <p:ph type="pic" idx="1"/>
          </p:nvPr>
        </p:nvPicPr>
        <p:blipFill>
          <a:blip r:embed="rId2"/>
          <a:stretch>
            <a:fillRect/>
          </a:stretch>
        </p:blipFill>
        <p:spPr>
          <a:xfrm>
            <a:off x="7705090" y="723900"/>
            <a:ext cx="3944620" cy="5404485"/>
          </a:xfrm>
          <a:prstGeom prst="rect">
            <a:avLst/>
          </a:prstGeom>
          <a:noFill/>
          <a:ln w="9525">
            <a:noFill/>
          </a:ln>
          <a:effectLst>
            <a:innerShdw blurRad="723900" dist="50800" dir="18900000">
              <a:prstClr val="black">
                <a:alpha val="69000"/>
              </a:prstClr>
            </a:inn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218440"/>
          </a:xfrm>
        </p:spPr>
        <p:txBody>
          <a:bodyPr>
            <a:normAutofit fontScale="90000"/>
          </a:bodyPr>
          <a:lstStyle/>
          <a:p>
            <a:endParaRPr lang="en-US"/>
          </a:p>
        </p:txBody>
      </p:sp>
      <p:sp>
        <p:nvSpPr>
          <p:cNvPr id="6" name="Content Placeholder 5"/>
          <p:cNvSpPr>
            <a:spLocks noGrp="1"/>
          </p:cNvSpPr>
          <p:nvPr>
            <p:ph idx="1"/>
          </p:nvPr>
        </p:nvSpPr>
        <p:spPr>
          <a:xfrm>
            <a:off x="838200" y="771525"/>
            <a:ext cx="10515600" cy="5405755"/>
          </a:xfrm>
          <a:solidFill>
            <a:schemeClr val="accent1">
              <a:lumMod val="40000"/>
              <a:lumOff val="60000"/>
            </a:schemeClr>
          </a:solidFill>
        </p:spPr>
        <p:txBody>
          <a:bodyPr>
            <a:normAutofit/>
          </a:bodyPr>
          <a:lstStyle/>
          <a:p>
            <a:pPr>
              <a:buFont typeface="Wingdings" panose="05000000000000000000" charset="0"/>
              <a:buChar char="Ø"/>
            </a:pPr>
            <a:r>
              <a:rPr lang="en-US" sz="3200"/>
              <a:t>Kamus Merriam-Webster mengartikan public speaking sebagai “ the act or skill of speaking to a usually large group of people” (Public speaking adalah aksi atau keterampilan berbicara kepada sekelompok besar orang). </a:t>
            </a:r>
          </a:p>
          <a:p>
            <a:pPr>
              <a:buFont typeface="Wingdings" panose="05000000000000000000" charset="0"/>
              <a:buChar char="Ø"/>
            </a:pPr>
            <a:r>
              <a:rPr lang="en-US" sz="3200"/>
              <a:t>Menurut David Zarefsky, dalam Public Speaking Strategic for Success; “Public speaking is a continous communication process in which messages and signals circulate back and forth between speaker and listeners” (Public speaking adalah sebuah proses komunikasi berkelanjutan, di mana pesan dan lambang terus berinteraksi, di antara pembicara dan para pendengarnya).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ECF40"/>
            </a:gs>
            <a:gs pos="100000">
              <a:srgbClr val="846C21"/>
            </a:gs>
          </a:gsLst>
          <a:lin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26110" y="412750"/>
            <a:ext cx="6990080" cy="819785"/>
          </a:xfrm>
        </p:spPr>
        <p:txBody>
          <a:bodyPr anchor="ctr" anchorCtr="0">
            <a:normAutofit fontScale="90000"/>
          </a:bodyPr>
          <a:lstStyle/>
          <a:p>
            <a:r>
              <a:rPr lang="en-US" sz="3110" b="1">
                <a:solidFill>
                  <a:srgbClr val="C00000"/>
                </a:solidFill>
                <a:effectLst>
                  <a:reflection blurRad="6350" stA="53000" endA="300" endPos="35500" dir="5400000" sy="-90000" algn="bl" rotWithShape="0"/>
                </a:effectLst>
                <a:highlight>
                  <a:srgbClr val="C0C0C0"/>
                </a:highlight>
                <a:latin typeface="Lucida Fax" panose="02060602050505020204" charset="0"/>
                <a:cs typeface="Lucida Fax" panose="02060602050505020204" charset="0"/>
              </a:rPr>
              <a:t>Rumpun Ilmu dari Public Speaking</a:t>
            </a:r>
          </a:p>
        </p:txBody>
      </p:sp>
      <p:sp>
        <p:nvSpPr>
          <p:cNvPr id="7" name="Vertical Scroll 6"/>
          <p:cNvSpPr/>
          <p:nvPr/>
        </p:nvSpPr>
        <p:spPr>
          <a:xfrm>
            <a:off x="4902835" y="1180465"/>
            <a:ext cx="7136765" cy="5295900"/>
          </a:xfrm>
          <a:prstGeom prst="verticalScroll">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6" name="Text Placeholder 5"/>
          <p:cNvSpPr>
            <a:spLocks noGrp="1"/>
          </p:cNvSpPr>
          <p:nvPr>
            <p:ph type="body" sz="half" idx="2"/>
          </p:nvPr>
        </p:nvSpPr>
        <p:spPr>
          <a:xfrm>
            <a:off x="5724525" y="1562101"/>
            <a:ext cx="5517515" cy="4419600"/>
          </a:xfrm>
          <a:solidFill>
            <a:schemeClr val="accent6">
              <a:lumMod val="60000"/>
              <a:lumOff val="40000"/>
            </a:schemeClr>
          </a:solidFill>
        </p:spPr>
        <p:txBody>
          <a:bodyPr>
            <a:normAutofit fontScale="92500" lnSpcReduction="20000"/>
          </a:bodyPr>
          <a:lstStyle/>
          <a:p>
            <a:r>
              <a:rPr lang="en-US" sz="3500" dirty="0"/>
              <a:t>Public Speaking </a:t>
            </a:r>
            <a:r>
              <a:rPr lang="en-US" sz="3500" dirty="0" err="1"/>
              <a:t>merupakan</a:t>
            </a:r>
            <a:r>
              <a:rPr lang="en-US" sz="3500" dirty="0"/>
              <a:t> </a:t>
            </a:r>
            <a:r>
              <a:rPr lang="en-US" sz="3500" dirty="0" err="1"/>
              <a:t>sebuah</a:t>
            </a:r>
            <a:r>
              <a:rPr lang="en-US" sz="3500" dirty="0"/>
              <a:t> </a:t>
            </a:r>
            <a:r>
              <a:rPr lang="en-US" sz="3500" dirty="0" err="1"/>
              <a:t>rumpun</a:t>
            </a:r>
            <a:r>
              <a:rPr lang="en-US" sz="3500" dirty="0"/>
              <a:t> </a:t>
            </a:r>
            <a:r>
              <a:rPr lang="en-US" sz="3500" dirty="0" err="1"/>
              <a:t>keluarga</a:t>
            </a:r>
            <a:r>
              <a:rPr lang="en-US" sz="3500" dirty="0"/>
              <a:t> </a:t>
            </a:r>
            <a:r>
              <a:rPr lang="en-US" sz="3500" dirty="0" err="1"/>
              <a:t>Ilmu</a:t>
            </a:r>
            <a:r>
              <a:rPr lang="en-US" sz="3500" dirty="0"/>
              <a:t> </a:t>
            </a:r>
            <a:r>
              <a:rPr lang="en-US" sz="3500" dirty="0" err="1"/>
              <a:t>Komunikasi</a:t>
            </a:r>
            <a:r>
              <a:rPr lang="en-US" sz="3500" dirty="0"/>
              <a:t> (</a:t>
            </a:r>
            <a:r>
              <a:rPr lang="en-US" sz="3500" dirty="0" err="1"/>
              <a:t>Retorika</a:t>
            </a:r>
            <a:r>
              <a:rPr lang="en-US" sz="3500" dirty="0"/>
              <a:t>).</a:t>
            </a:r>
          </a:p>
          <a:p>
            <a:r>
              <a:rPr lang="en-US" sz="3500" dirty="0" err="1"/>
              <a:t>Retorika</a:t>
            </a:r>
            <a:r>
              <a:rPr lang="en-US" sz="3500" dirty="0"/>
              <a:t> </a:t>
            </a:r>
            <a:r>
              <a:rPr lang="en-US" sz="3500" dirty="0" err="1"/>
              <a:t>adalah</a:t>
            </a:r>
            <a:r>
              <a:rPr lang="en-US" sz="3500" dirty="0"/>
              <a:t> </a:t>
            </a:r>
            <a:r>
              <a:rPr lang="en-US" sz="3500" dirty="0" err="1"/>
              <a:t>seni</a:t>
            </a:r>
            <a:r>
              <a:rPr lang="en-US" sz="3500" dirty="0"/>
              <a:t> </a:t>
            </a:r>
            <a:r>
              <a:rPr lang="en-US" sz="3500" dirty="0" err="1"/>
              <a:t>berkomunikasi</a:t>
            </a:r>
            <a:r>
              <a:rPr lang="en-US" sz="3500" dirty="0"/>
              <a:t> </a:t>
            </a:r>
            <a:r>
              <a:rPr lang="en-US" sz="3500" dirty="0" err="1"/>
              <a:t>secara</a:t>
            </a:r>
            <a:r>
              <a:rPr lang="en-US" sz="3500" dirty="0"/>
              <a:t> </a:t>
            </a:r>
            <a:r>
              <a:rPr lang="en-US" sz="3500" dirty="0" err="1"/>
              <a:t>lisan</a:t>
            </a:r>
            <a:r>
              <a:rPr lang="en-US" sz="3500" dirty="0"/>
              <a:t> yang </a:t>
            </a:r>
            <a:r>
              <a:rPr lang="en-US" sz="3500" dirty="0" err="1"/>
              <a:t>dilakukan</a:t>
            </a:r>
            <a:r>
              <a:rPr lang="en-US" sz="3500" dirty="0"/>
              <a:t> oleh </a:t>
            </a:r>
            <a:r>
              <a:rPr lang="en-US" sz="3500" dirty="0" err="1"/>
              <a:t>seseorang</a:t>
            </a:r>
            <a:r>
              <a:rPr lang="en-US" sz="3500" dirty="0"/>
              <a:t> </a:t>
            </a:r>
            <a:r>
              <a:rPr lang="en-US" sz="3500" dirty="0" err="1"/>
              <a:t>kepada</a:t>
            </a:r>
            <a:r>
              <a:rPr lang="en-US" sz="3500" dirty="0"/>
              <a:t> </a:t>
            </a:r>
            <a:r>
              <a:rPr lang="en-US" sz="3500" dirty="0" err="1"/>
              <a:t>sejumlah</a:t>
            </a:r>
            <a:r>
              <a:rPr lang="en-US" sz="3500" dirty="0"/>
              <a:t> orang </a:t>
            </a:r>
            <a:r>
              <a:rPr lang="en-US" sz="3500" dirty="0" err="1"/>
              <a:t>secara</a:t>
            </a:r>
            <a:r>
              <a:rPr lang="en-US" sz="3500" dirty="0"/>
              <a:t> </a:t>
            </a:r>
            <a:r>
              <a:rPr lang="en-US" sz="3500" dirty="0" err="1"/>
              <a:t>langsung</a:t>
            </a:r>
            <a:r>
              <a:rPr lang="en-US" sz="3500" dirty="0"/>
              <a:t> </a:t>
            </a:r>
            <a:r>
              <a:rPr lang="en-US" sz="3500" dirty="0" err="1"/>
              <a:t>bertatap</a:t>
            </a:r>
            <a:r>
              <a:rPr lang="en-US" sz="3500" dirty="0"/>
              <a:t> </a:t>
            </a:r>
            <a:r>
              <a:rPr lang="en-US" sz="3500" dirty="0" err="1"/>
              <a:t>muka</a:t>
            </a:r>
            <a:r>
              <a:rPr lang="en-US" sz="3500" dirty="0"/>
              <a:t>. </a:t>
            </a:r>
          </a:p>
          <a:p>
            <a:r>
              <a:rPr lang="en-US" sz="3500" dirty="0" err="1"/>
              <a:t>Contohnya</a:t>
            </a:r>
            <a:r>
              <a:rPr lang="en-US" sz="3500" dirty="0"/>
              <a:t>:</a:t>
            </a:r>
          </a:p>
          <a:p>
            <a:r>
              <a:rPr lang="en-US" sz="3500" dirty="0" err="1"/>
              <a:t>pidato</a:t>
            </a:r>
            <a:r>
              <a:rPr lang="en-US" sz="3500" dirty="0"/>
              <a:t>, moderator, MC (Master of Ceremony) dan </a:t>
            </a:r>
            <a:r>
              <a:rPr lang="en-US" sz="3500" dirty="0" err="1"/>
              <a:t>presentasi</a:t>
            </a:r>
            <a:r>
              <a:rPr lang="en-US" sz="3500" dirty="0"/>
              <a:t>.</a:t>
            </a:r>
          </a:p>
        </p:txBody>
      </p:sp>
      <p:pic>
        <p:nvPicPr>
          <p:cNvPr id="3" name="Picture Placeholder 2"/>
          <p:cNvPicPr>
            <a:picLocks noGrp="1" noChangeAspect="1"/>
          </p:cNvPicPr>
          <p:nvPr>
            <p:ph type="pic" idx="1"/>
          </p:nvPr>
        </p:nvPicPr>
        <p:blipFill>
          <a:blip r:embed="rId2"/>
          <a:stretch>
            <a:fillRect/>
          </a:stretch>
        </p:blipFill>
        <p:spPr>
          <a:xfrm>
            <a:off x="626110" y="1414145"/>
            <a:ext cx="4276725" cy="49364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520065" y="2472055"/>
            <a:ext cx="5252085" cy="1600200"/>
          </a:xfrm>
          <a:effectLst>
            <a:outerShdw blurRad="76200" dist="38100" dir="2700000" sx="103000" sy="103000" algn="tl" rotWithShape="0">
              <a:schemeClr val="accent2">
                <a:alpha val="38000"/>
              </a:schemeClr>
            </a:outerShdw>
          </a:effectLst>
        </p:spPr>
        <p:txBody>
          <a:bodyPr anchor="ctr" anchorCtr="0"/>
          <a:lstStyle/>
          <a:p>
            <a:pPr algn="ctr"/>
            <a:r>
              <a:rPr lang="en-US" sz="4400" b="1">
                <a:solidFill>
                  <a:srgbClr val="C00000"/>
                </a:solidFill>
                <a:effectLst>
                  <a:reflection blurRad="6350" stA="53000" endA="300" endPos="35500" dir="5400000" sy="-90000" algn="bl" rotWithShape="0"/>
                </a:effectLst>
                <a:latin typeface="Eras Demi ITC" panose="020B0805030504020804" charset="0"/>
                <a:cs typeface="Eras Demi ITC" panose="020B0805030504020804" charset="0"/>
              </a:rPr>
              <a:t>METODE </a:t>
            </a:r>
            <a:br>
              <a:rPr lang="en-US" sz="4400" b="1">
                <a:solidFill>
                  <a:srgbClr val="C00000"/>
                </a:solidFill>
                <a:effectLst>
                  <a:reflection blurRad="6350" stA="53000" endA="300" endPos="35500" dir="5400000" sy="-90000" algn="bl" rotWithShape="0"/>
                </a:effectLst>
                <a:latin typeface="Eras Demi ITC" panose="020B0805030504020804" charset="0"/>
                <a:cs typeface="Eras Demi ITC" panose="020B0805030504020804" charset="0"/>
              </a:rPr>
            </a:br>
            <a:r>
              <a:rPr lang="en-US" sz="4400" b="1">
                <a:solidFill>
                  <a:srgbClr val="C00000"/>
                </a:solidFill>
                <a:effectLst>
                  <a:reflection blurRad="6350" stA="53000" endA="300" endPos="35500" dir="5400000" sy="-90000" algn="bl" rotWithShape="0"/>
                </a:effectLst>
                <a:latin typeface="Eras Demi ITC" panose="020B0805030504020804" charset="0"/>
                <a:cs typeface="Eras Demi ITC" panose="020B0805030504020804" charset="0"/>
              </a:rPr>
              <a:t>PUBLIC SPEAKING</a:t>
            </a:r>
          </a:p>
        </p:txBody>
      </p:sp>
      <p:sp>
        <p:nvSpPr>
          <p:cNvPr id="2" name="Text Placeholder 1"/>
          <p:cNvSpPr>
            <a:spLocks noGrp="1"/>
          </p:cNvSpPr>
          <p:nvPr>
            <p:ph type="body" sz="half" idx="2"/>
          </p:nvPr>
        </p:nvSpPr>
        <p:spPr>
          <a:xfrm>
            <a:off x="840105" y="6033135"/>
            <a:ext cx="3931920" cy="530225"/>
          </a:xfrm>
        </p:spPr>
        <p:txBody>
          <a:bodyPr/>
          <a:lstStyle/>
          <a:p>
            <a:endParaRPr lang="en-US"/>
          </a:p>
        </p:txBody>
      </p:sp>
      <p:pic>
        <p:nvPicPr>
          <p:cNvPr id="102" name="Picture Placeholder 101"/>
          <p:cNvPicPr>
            <a:picLocks noGrp="1"/>
          </p:cNvPicPr>
          <p:nvPr>
            <p:ph type="pic" idx="1"/>
          </p:nvPr>
        </p:nvPicPr>
        <p:blipFill>
          <a:blip r:embed="rId2"/>
          <a:stretch>
            <a:fillRect/>
          </a:stretch>
        </p:blipFill>
        <p:spPr>
          <a:xfrm>
            <a:off x="6010275" y="760730"/>
            <a:ext cx="5345430" cy="5271770"/>
          </a:xfrm>
          <a:prstGeom prst="rect">
            <a:avLst/>
          </a:prstGeom>
          <a:noFill/>
          <a:ln w="9525">
            <a:noFill/>
          </a:ln>
          <a:effectLst>
            <a:outerShdw blurRad="330200" dist="38100" dir="2700000" sx="106000" sy="106000" algn="tl" rotWithShape="0">
              <a:prstClr val="black">
                <a:alpha val="40000"/>
              </a:prst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a:xfrm>
            <a:off x="612140" y="335280"/>
            <a:ext cx="10515600" cy="1113790"/>
          </a:xfrm>
          <a:effectLst>
            <a:outerShdw blurRad="50800" dist="38100" dir="5400000" algn="t" rotWithShape="0">
              <a:prstClr val="black">
                <a:alpha val="40000"/>
              </a:prstClr>
            </a:outerShdw>
          </a:effectLst>
        </p:spPr>
        <p:txBody>
          <a:bodyPr/>
          <a:lstStyle/>
          <a:p>
            <a:r>
              <a:rPr lang="en-US" b="1">
                <a:gradFill>
                  <a:gsLst>
                    <a:gs pos="0">
                      <a:srgbClr val="007BD3"/>
                    </a:gs>
                    <a:gs pos="100000">
                      <a:srgbClr val="034373"/>
                    </a:gs>
                  </a:gsLst>
                  <a:lin scaled="0"/>
                </a:gradFill>
              </a:rPr>
              <a:t>IMPROMTU/AD LIBITUM</a:t>
            </a:r>
          </a:p>
        </p:txBody>
      </p:sp>
      <p:pic>
        <p:nvPicPr>
          <p:cNvPr id="7" name="Content Placeholder 6"/>
          <p:cNvPicPr>
            <a:picLocks noGrp="1" noChangeAspect="1"/>
          </p:cNvPicPr>
          <p:nvPr>
            <p:ph sz="half" idx="2"/>
          </p:nvPr>
        </p:nvPicPr>
        <p:blipFill>
          <a:blip r:embed="rId2"/>
          <a:stretch>
            <a:fillRect/>
          </a:stretch>
        </p:blipFill>
        <p:spPr>
          <a:xfrm>
            <a:off x="9039860" y="3769995"/>
            <a:ext cx="2886710" cy="3088005"/>
          </a:xfrm>
          <a:prstGeom prst="rect">
            <a:avLst/>
          </a:prstGeom>
        </p:spPr>
      </p:pic>
      <p:sp>
        <p:nvSpPr>
          <p:cNvPr id="6" name="Content Placeholder 5"/>
          <p:cNvSpPr>
            <a:spLocks noGrp="1"/>
          </p:cNvSpPr>
          <p:nvPr>
            <p:ph sz="half" idx="1"/>
          </p:nvPr>
        </p:nvSpPr>
        <p:spPr>
          <a:xfrm>
            <a:off x="612140" y="1448435"/>
            <a:ext cx="10967720" cy="4351655"/>
          </a:xfrm>
        </p:spPr>
        <p:txBody>
          <a:bodyPr>
            <a:noAutofit/>
          </a:bodyPr>
          <a:lstStyle/>
          <a:p>
            <a:r>
              <a:rPr lang="en-US" sz="4300"/>
              <a:t>Metode ini sering disebut metode spontanitas, yakni tidak dilakukan persiapan/pembuatan naskah tertulis terlebih dahulu. Biasanya dilakukan hanya oleh orang yang akan tampil mendadak.</a:t>
            </a:r>
          </a:p>
          <a:p>
            <a:r>
              <a:rPr lang="en-US" sz="4300"/>
              <a:t>Dalam dunia siaran, Ad Libitum artinya berbicara tanpa naskah (script).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Content Placeholder 12"/>
          <p:cNvSpPr>
            <a:spLocks noGrp="1"/>
          </p:cNvSpPr>
          <p:nvPr>
            <p:ph sz="half" idx="1"/>
          </p:nvPr>
        </p:nvSpPr>
        <p:spPr>
          <a:xfrm>
            <a:off x="626745" y="525780"/>
            <a:ext cx="11119485" cy="5806440"/>
          </a:xfrm>
        </p:spPr>
        <p:txBody>
          <a:bodyPr>
            <a:noAutofit/>
          </a:bodyPr>
          <a:lstStyle/>
          <a:p>
            <a:pPr marL="0" indent="0">
              <a:buNone/>
            </a:pPr>
            <a:r>
              <a:rPr lang="en-US" sz="2700" dirty="0" err="1">
                <a:solidFill>
                  <a:srgbClr val="FFFF00"/>
                </a:solidFill>
                <a:latin typeface="Lucida Fax" panose="02060602050505020204" charset="0"/>
                <a:cs typeface="Lucida Fax" panose="02060602050505020204" charset="0"/>
              </a:rPr>
              <a:t>Kelebihan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metode</a:t>
            </a:r>
            <a:r>
              <a:rPr lang="en-US" sz="2700" dirty="0">
                <a:solidFill>
                  <a:srgbClr val="FFFF00"/>
                </a:solidFill>
                <a:latin typeface="Lucida Fax" panose="02060602050505020204" charset="0"/>
                <a:cs typeface="Lucida Fax" panose="02060602050505020204" charset="0"/>
              </a:rPr>
              <a:t> Impromptu/Ad Libitum :</a:t>
            </a:r>
          </a:p>
          <a:p>
            <a:r>
              <a:rPr lang="en-US" sz="2700" dirty="0" err="1">
                <a:solidFill>
                  <a:srgbClr val="FFFF00"/>
                </a:solidFill>
                <a:latin typeface="Lucida Fax" panose="02060602050505020204" charset="0"/>
                <a:cs typeface="Lucida Fax" panose="02060602050505020204" charset="0"/>
              </a:rPr>
              <a:t>Dapat</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mengungkapkan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perasaan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sebenarnya</a:t>
            </a:r>
            <a:endParaRPr lang="en-US" sz="2700" dirty="0">
              <a:solidFill>
                <a:srgbClr val="FFFF00"/>
              </a:solidFill>
              <a:latin typeface="Lucida Fax" panose="02060602050505020204" charset="0"/>
              <a:cs typeface="Lucida Fax" panose="02060602050505020204" charset="0"/>
            </a:endParaRPr>
          </a:p>
          <a:p>
            <a:r>
              <a:rPr lang="en-US" sz="2700" dirty="0" err="1">
                <a:solidFill>
                  <a:srgbClr val="FFFF00"/>
                </a:solidFill>
                <a:latin typeface="Lucida Fax" panose="02060602050505020204" charset="0"/>
                <a:cs typeface="Lucida Fax" panose="02060602050505020204" charset="0"/>
              </a:rPr>
              <a:t>Pendapat</a:t>
            </a:r>
            <a:r>
              <a:rPr lang="en-US" sz="2700" dirty="0">
                <a:solidFill>
                  <a:srgbClr val="FFFF00"/>
                </a:solidFill>
                <a:latin typeface="Lucida Fax" panose="02060602050505020204" charset="0"/>
                <a:cs typeface="Lucida Fax" panose="02060602050505020204" charset="0"/>
              </a:rPr>
              <a:t> dan </a:t>
            </a:r>
            <a:r>
              <a:rPr lang="en-US" sz="2700" dirty="0" err="1">
                <a:solidFill>
                  <a:srgbClr val="FFFF00"/>
                </a:solidFill>
                <a:latin typeface="Lucida Fax" panose="02060602050505020204" charset="0"/>
                <a:cs typeface="Lucida Fax" panose="02060602050505020204" charset="0"/>
              </a:rPr>
              <a:t>gagasan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datang</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secara</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spontan</a:t>
            </a:r>
            <a:endParaRPr lang="en-US" sz="2700" dirty="0">
              <a:solidFill>
                <a:srgbClr val="FFFF00"/>
              </a:solidFill>
              <a:latin typeface="Lucida Fax" panose="02060602050505020204" charset="0"/>
              <a:cs typeface="Lucida Fax" panose="02060602050505020204" charset="0"/>
            </a:endParaRPr>
          </a:p>
          <a:p>
            <a:r>
              <a:rPr lang="en-US" sz="2700" dirty="0" err="1">
                <a:solidFill>
                  <a:srgbClr val="FFFF00"/>
                </a:solidFill>
                <a:latin typeface="Lucida Fax" panose="02060602050505020204" charset="0"/>
                <a:cs typeface="Lucida Fax" panose="02060602050505020204" charset="0"/>
              </a:rPr>
              <a:t>Memungkinkan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pembicara</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terus</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berpikir</a:t>
            </a:r>
            <a:endParaRPr lang="en-US" sz="2700" dirty="0">
              <a:solidFill>
                <a:srgbClr val="FFFF00"/>
              </a:solidFill>
              <a:latin typeface="Lucida Fax" panose="02060602050505020204" charset="0"/>
              <a:cs typeface="Lucida Fax" panose="02060602050505020204" charset="0"/>
            </a:endParaRPr>
          </a:p>
          <a:p>
            <a:pPr marL="0" indent="0">
              <a:buNone/>
            </a:pPr>
            <a:endParaRPr lang="en-US" sz="2700" dirty="0">
              <a:solidFill>
                <a:srgbClr val="FFFF00"/>
              </a:solidFill>
              <a:latin typeface="Lucida Fax" panose="02060602050505020204" charset="0"/>
              <a:cs typeface="Lucida Fax" panose="02060602050505020204" charset="0"/>
            </a:endParaRPr>
          </a:p>
          <a:p>
            <a:pPr marL="0" indent="0">
              <a:buNone/>
            </a:pPr>
            <a:r>
              <a:rPr lang="en-US" sz="2700" dirty="0" err="1">
                <a:solidFill>
                  <a:srgbClr val="FFFF00"/>
                </a:solidFill>
                <a:latin typeface="Lucida Fax" panose="02060602050505020204" charset="0"/>
                <a:cs typeface="Lucida Fax" panose="02060602050505020204" charset="0"/>
              </a:rPr>
              <a:t>Kelemahan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metode</a:t>
            </a:r>
            <a:r>
              <a:rPr lang="en-US" sz="2700" dirty="0">
                <a:solidFill>
                  <a:srgbClr val="FFFF00"/>
                </a:solidFill>
                <a:latin typeface="Lucida Fax" panose="02060602050505020204" charset="0"/>
                <a:cs typeface="Lucida Fax" panose="02060602050505020204" charset="0"/>
              </a:rPr>
              <a:t> Impromptu/Ad Libitum : </a:t>
            </a:r>
          </a:p>
          <a:p>
            <a:r>
              <a:rPr lang="en-US" sz="2700" dirty="0" err="1">
                <a:solidFill>
                  <a:srgbClr val="FFFF00"/>
                </a:solidFill>
                <a:latin typeface="Lucida Fax" panose="02060602050505020204" charset="0"/>
                <a:cs typeface="Lucida Fax" panose="02060602050505020204" charset="0"/>
              </a:rPr>
              <a:t>Dapat</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menimbulkan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kesimpulan</a:t>
            </a:r>
            <a:r>
              <a:rPr lang="en-US" sz="2700" dirty="0">
                <a:solidFill>
                  <a:srgbClr val="FFFF00"/>
                </a:solidFill>
                <a:latin typeface="Lucida Fax" panose="02060602050505020204" charset="0"/>
                <a:cs typeface="Lucida Fax" panose="02060602050505020204" charset="0"/>
              </a:rPr>
              <a:t> yang </a:t>
            </a:r>
            <a:r>
              <a:rPr lang="en-US" sz="2700" dirty="0" err="1">
                <a:solidFill>
                  <a:srgbClr val="FFFF00"/>
                </a:solidFill>
                <a:latin typeface="Lucida Fax" panose="02060602050505020204" charset="0"/>
                <a:cs typeface="Lucida Fax" panose="02060602050505020204" charset="0"/>
              </a:rPr>
              <a:t>mentah</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karena</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terbatasnya</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pengetahuan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pembicara</a:t>
            </a:r>
            <a:endParaRPr lang="en-US" sz="2700" dirty="0">
              <a:solidFill>
                <a:srgbClr val="FFFF00"/>
              </a:solidFill>
              <a:latin typeface="Lucida Fax" panose="02060602050505020204" charset="0"/>
              <a:cs typeface="Lucida Fax" panose="02060602050505020204" charset="0"/>
            </a:endParaRPr>
          </a:p>
          <a:p>
            <a:r>
              <a:rPr lang="en-US" sz="2700" dirty="0" err="1">
                <a:solidFill>
                  <a:srgbClr val="FFFF00"/>
                </a:solidFill>
                <a:latin typeface="Lucida Fax" panose="02060602050505020204" charset="0"/>
                <a:cs typeface="Lucida Fax" panose="02060602050505020204" charset="0"/>
              </a:rPr>
              <a:t>Penyampaian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tidak</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lancar</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terutama</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bagi</a:t>
            </a:r>
            <a:r>
              <a:rPr lang="en-US" sz="2700" dirty="0">
                <a:solidFill>
                  <a:srgbClr val="FFFF00"/>
                </a:solidFill>
                <a:latin typeface="Lucida Fax" panose="02060602050505020204" charset="0"/>
                <a:cs typeface="Lucida Fax" panose="02060602050505020204" charset="0"/>
              </a:rPr>
              <a:t> orang </a:t>
            </a:r>
            <a:r>
              <a:rPr lang="en-US" sz="2700" dirty="0" err="1">
                <a:solidFill>
                  <a:srgbClr val="FFFF00"/>
                </a:solidFill>
                <a:latin typeface="Lucida Fax" panose="02060602050505020204" charset="0"/>
                <a:cs typeface="Lucida Fax" panose="02060602050505020204" charset="0"/>
              </a:rPr>
              <a:t>yan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belum</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berpengalaman</a:t>
            </a:r>
            <a:endParaRPr lang="en-US" sz="2700" dirty="0">
              <a:solidFill>
                <a:srgbClr val="FFFF00"/>
              </a:solidFill>
              <a:latin typeface="Lucida Fax" panose="02060602050505020204" charset="0"/>
              <a:cs typeface="Lucida Fax" panose="02060602050505020204" charset="0"/>
            </a:endParaRPr>
          </a:p>
          <a:p>
            <a:r>
              <a:rPr lang="en-US" sz="2700" dirty="0" err="1">
                <a:solidFill>
                  <a:srgbClr val="FFFF00"/>
                </a:solidFill>
                <a:latin typeface="Lucida Fax" panose="02060602050505020204" charset="0"/>
                <a:cs typeface="Lucida Fax" panose="02060602050505020204" charset="0"/>
              </a:rPr>
              <a:t>Gagasan</a:t>
            </a:r>
            <a:r>
              <a:rPr lang="en-US" sz="2700" dirty="0">
                <a:solidFill>
                  <a:srgbClr val="FFFF00"/>
                </a:solidFill>
                <a:latin typeface="Lucida Fax" panose="02060602050505020204" charset="0"/>
                <a:cs typeface="Lucida Fax" panose="02060602050505020204" charset="0"/>
              </a:rPr>
              <a:t> yang </a:t>
            </a:r>
            <a:r>
              <a:rPr lang="en-US" sz="2700" dirty="0" err="1">
                <a:solidFill>
                  <a:srgbClr val="FFFF00"/>
                </a:solidFill>
                <a:latin typeface="Lucida Fax" panose="02060602050505020204" charset="0"/>
                <a:cs typeface="Lucida Fax" panose="02060602050505020204" charset="0"/>
              </a:rPr>
              <a:t>disampaikan</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kurang</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sistematis</a:t>
            </a:r>
            <a:r>
              <a:rPr lang="en-US" sz="2700">
                <a:solidFill>
                  <a:srgbClr val="FFFF00"/>
                </a:solidFill>
                <a:latin typeface="Lucida Fax" panose="02060602050505020204" charset="0"/>
                <a:cs typeface="Lucida Fax" panose="02060602050505020204" charset="0"/>
              </a:rPr>
              <a:t> </a:t>
            </a:r>
            <a:endParaRPr lang="en-US" sz="2700" dirty="0">
              <a:solidFill>
                <a:srgbClr val="FFFF00"/>
              </a:solidFill>
              <a:latin typeface="Lucida Fax" panose="02060602050505020204" charset="0"/>
              <a:cs typeface="Lucida Fax" panose="02060602050505020204" charset="0"/>
            </a:endParaRPr>
          </a:p>
          <a:p>
            <a:r>
              <a:rPr lang="en-US" sz="2700" dirty="0" err="1">
                <a:solidFill>
                  <a:srgbClr val="FFFF00"/>
                </a:solidFill>
                <a:latin typeface="Lucida Fax" panose="02060602050505020204" charset="0"/>
                <a:cs typeface="Lucida Fax" panose="02060602050505020204" charset="0"/>
              </a:rPr>
              <a:t>Mudah</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terkena</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demam</a:t>
            </a:r>
            <a:r>
              <a:rPr lang="en-US" sz="2700" dirty="0">
                <a:solidFill>
                  <a:srgbClr val="FFFF00"/>
                </a:solidFill>
                <a:latin typeface="Lucida Fax" panose="02060602050505020204" charset="0"/>
                <a:cs typeface="Lucida Fax" panose="02060602050505020204" charset="0"/>
              </a:rPr>
              <a:t> </a:t>
            </a:r>
            <a:r>
              <a:rPr lang="en-US" sz="2700" dirty="0" err="1">
                <a:solidFill>
                  <a:srgbClr val="FFFF00"/>
                </a:solidFill>
                <a:latin typeface="Lucida Fax" panose="02060602050505020204" charset="0"/>
                <a:cs typeface="Lucida Fax" panose="02060602050505020204" charset="0"/>
              </a:rPr>
              <a:t>panggung</a:t>
            </a:r>
            <a:r>
              <a:rPr lang="en-US" sz="2700" dirty="0">
                <a:solidFill>
                  <a:srgbClr val="FFFF00"/>
                </a:solidFill>
                <a:latin typeface="Lucida Fax" panose="02060602050505020204" charset="0"/>
                <a:cs typeface="Lucida Fax" panose="02060602050505020204" charset="0"/>
              </a:rPr>
              <a:t>’</a:t>
            </a:r>
          </a:p>
        </p:txBody>
      </p:sp>
      <p:pic>
        <p:nvPicPr>
          <p:cNvPr id="14" name="Content Placeholder 13"/>
          <p:cNvPicPr>
            <a:picLocks noGrp="1" noChangeAspect="1"/>
          </p:cNvPicPr>
          <p:nvPr>
            <p:ph sz="half" idx="2"/>
          </p:nvPr>
        </p:nvPicPr>
        <p:blipFill>
          <a:blip r:embed="rId2"/>
          <a:stretch>
            <a:fillRect/>
          </a:stretch>
        </p:blipFill>
        <p:spPr>
          <a:xfrm>
            <a:off x="9049385" y="244475"/>
            <a:ext cx="3014345" cy="31667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1815" y="182880"/>
            <a:ext cx="10515600" cy="739140"/>
          </a:xfrm>
          <a:solidFill>
            <a:schemeClr val="accent4"/>
          </a:solidFill>
        </p:spPr>
        <p:txBody>
          <a:bodyPr>
            <a:normAutofit fontScale="90000"/>
          </a:bodyPr>
          <a:lstStyle/>
          <a:p>
            <a:r>
              <a:rPr lang="en-US" sz="3555">
                <a:latin typeface="Eras Demi ITC" panose="020B0805030504020804" charset="0"/>
                <a:cs typeface="Eras Demi ITC" panose="020B0805030504020804" charset="0"/>
              </a:rPr>
              <a:t>MANUSCRIPT/READING COMPLETE TEXT/NASKAH</a:t>
            </a:r>
          </a:p>
        </p:txBody>
      </p:sp>
      <p:sp>
        <p:nvSpPr>
          <p:cNvPr id="3" name="Content Placeholder 2"/>
          <p:cNvSpPr>
            <a:spLocks noGrp="1"/>
          </p:cNvSpPr>
          <p:nvPr>
            <p:ph sz="half" idx="1"/>
          </p:nvPr>
        </p:nvSpPr>
        <p:spPr>
          <a:xfrm>
            <a:off x="5107305" y="1374140"/>
            <a:ext cx="6815455" cy="5134610"/>
          </a:xfrm>
        </p:spPr>
        <p:txBody>
          <a:bodyPr>
            <a:noAutofit/>
          </a:bodyPr>
          <a:lstStyle/>
          <a:p>
            <a:pPr marL="0" indent="0">
              <a:buNone/>
            </a:pPr>
            <a:r>
              <a:rPr lang="en-US" sz="2900">
                <a:latin typeface="Eras Demi ITC" panose="020B0805030504020804" charset="0"/>
                <a:cs typeface="Eras Demi ITC" panose="020B0805030504020804" charset="0"/>
              </a:rPr>
              <a:t>Metode ini yakni penyampaian pidato dengan cara membaca naskah yang sudah disiapkan. Metode ini biasanya dilakukan oleh pejabat negara atau mereka yang memberi sambutan di acara resmi/formal.</a:t>
            </a:r>
          </a:p>
          <a:p>
            <a:pPr marL="0" indent="0">
              <a:buNone/>
            </a:pPr>
            <a:r>
              <a:rPr lang="en-US" sz="2900">
                <a:latin typeface="Eras Demi ITC" panose="020B0805030504020804" charset="0"/>
                <a:cs typeface="Eras Demi ITC" panose="020B0805030504020804" charset="0"/>
              </a:rPr>
              <a:t>Metode ini dilakukan agar tidak terjadi kesalahan, karena setiap kata yang diucapkan dalam acara resmi/formal akan dijadikan figur oleh masyarakat luas dan dikutip oleh media massa.</a:t>
            </a:r>
          </a:p>
        </p:txBody>
      </p:sp>
      <p:pic>
        <p:nvPicPr>
          <p:cNvPr id="6" name="Content Placeholder 5"/>
          <p:cNvPicPr>
            <a:picLocks noGrp="1" noChangeAspect="1"/>
          </p:cNvPicPr>
          <p:nvPr>
            <p:ph sz="half" idx="2"/>
          </p:nvPr>
        </p:nvPicPr>
        <p:blipFill>
          <a:blip r:embed="rId2"/>
          <a:stretch>
            <a:fillRect/>
          </a:stretch>
        </p:blipFill>
        <p:spPr>
          <a:xfrm>
            <a:off x="551815" y="1374140"/>
            <a:ext cx="4338955" cy="5134610"/>
          </a:xfrm>
          <a:prstGeom prst="rect">
            <a:avLst/>
          </a:prstGeom>
          <a:effectLst>
            <a:innerShdw blurRad="228600" dist="317500" dir="13500000">
              <a:prstClr val="black">
                <a:alpha val="18000"/>
              </a:prstClr>
            </a:inn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type="pic" idx="1"/>
          </p:nvPr>
        </p:nvPicPr>
        <p:blipFill>
          <a:blip r:embed="rId2"/>
          <a:stretch>
            <a:fillRect/>
          </a:stretch>
        </p:blipFill>
        <p:spPr>
          <a:xfrm>
            <a:off x="9502140" y="3097530"/>
            <a:ext cx="2571750" cy="3631565"/>
          </a:xfrm>
          <a:prstGeom prst="rect">
            <a:avLst/>
          </a:prstGeom>
        </p:spPr>
      </p:pic>
      <p:sp>
        <p:nvSpPr>
          <p:cNvPr id="6" name="Text Placeholder 5"/>
          <p:cNvSpPr>
            <a:spLocks noGrp="1"/>
          </p:cNvSpPr>
          <p:nvPr>
            <p:ph type="body" sz="half" idx="2"/>
          </p:nvPr>
        </p:nvSpPr>
        <p:spPr>
          <a:xfrm>
            <a:off x="297815" y="457200"/>
            <a:ext cx="10478135" cy="5939790"/>
          </a:xfrm>
        </p:spPr>
        <p:txBody>
          <a:bodyPr>
            <a:noAutofit/>
          </a:bodyPr>
          <a:lstStyle/>
          <a:p>
            <a:pPr marL="0" indent="0">
              <a:buNone/>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Kelebihan</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metode</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Manuscript/Reading Complete Text/</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Naskah</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p>
          <a:p>
            <a:pPr marL="342900" indent="-342900">
              <a:buFont typeface="Wingdings" panose="05000000000000000000" charset="0"/>
              <a:buChar char="ü"/>
            </a:pP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Kata-</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katanya</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dapat</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dipilih</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sebaik-baiknya</a:t>
            </a: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342900" indent="-342900">
              <a:buFont typeface="Wingdings" panose="05000000000000000000" charset="0"/>
              <a:buChar char="ü"/>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Pernyataan</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dapat</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dihemat</a:t>
            </a: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342900" indent="-342900">
              <a:buFont typeface="Wingdings" panose="05000000000000000000" charset="0"/>
              <a:buChar char="ü"/>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Lebih</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fasih</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dalam</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berbicara</a:t>
            </a: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342900" indent="-342900">
              <a:buFont typeface="Wingdings" panose="05000000000000000000" charset="0"/>
              <a:buChar char="ü"/>
            </a:pP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Hal-</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hal</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yang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menyimpang</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dapat</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dihindari</a:t>
            </a: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342900" indent="-342900">
              <a:buFont typeface="Wingdings" panose="05000000000000000000" charset="0"/>
              <a:buChar char="ü"/>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Naskah</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dapat</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diterbitkan</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atau</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diperbanyak</a:t>
            </a: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0" indent="0">
              <a:buNone/>
            </a:pP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0" indent="0">
              <a:buNone/>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Kelemahan</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metode</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Manuscript/Reading Complete Text/</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Naskah</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 </a:t>
            </a:r>
          </a:p>
          <a:p>
            <a:pPr marL="342900" indent="-342900">
              <a:buFont typeface="Wingdings" panose="05000000000000000000" charset="0"/>
              <a:buChar char="ü"/>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Interaksi</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dengan</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pendengar</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menjadi</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kurang</a:t>
            </a: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342900" indent="-342900">
              <a:buFont typeface="Wingdings" panose="05000000000000000000" charset="0"/>
              <a:buChar char="ü"/>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Pembicara</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terlihat</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kaku</a:t>
            </a: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342900" indent="-342900">
              <a:buFont typeface="Wingdings" panose="05000000000000000000" charset="0"/>
              <a:buChar char="ü"/>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Tanggapan</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pendengar</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tidak</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dapat</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mempengaruhi</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pesan</a:t>
            </a:r>
            <a:endPar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endParaRPr>
          </a:p>
          <a:p>
            <a:pPr marL="342900" indent="-342900">
              <a:buFont typeface="Wingdings" panose="05000000000000000000" charset="0"/>
              <a:buChar char="ü"/>
            </a:pP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Persiapannya</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a:t>
            </a:r>
            <a:r>
              <a:rPr lang="en-US" sz="2600" b="1" dirty="0" err="1">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lebih</a:t>
            </a:r>
            <a:r>
              <a:rPr lang="en-US" sz="2600" b="1" dirty="0">
                <a:solidFill>
                  <a:schemeClr val="accent5">
                    <a:lumMod val="50000"/>
                  </a:schemeClr>
                </a:solidFill>
                <a:effectLst>
                  <a:outerShdw blurRad="38100" dist="19050" dir="2700000" algn="tl" rotWithShape="0">
                    <a:schemeClr val="dk1">
                      <a:alpha val="40000"/>
                    </a:schemeClr>
                  </a:outerShdw>
                </a:effectLst>
                <a:latin typeface="Calisto MT" panose="02040603050505030304" charset="0"/>
                <a:cs typeface="Calisto MT" panose="02040603050505030304" charset="0"/>
              </a:rPr>
              <a:t> lama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59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2435" y="260985"/>
            <a:ext cx="8035925" cy="800735"/>
          </a:xfrm>
        </p:spPr>
        <p:txBody>
          <a:bodyPr anchor="ctr" anchorCtr="0">
            <a:noAutofit/>
          </a:bodyPr>
          <a:lstStyle/>
          <a:p>
            <a:r>
              <a:rPr lang="en-US" sz="2800" b="1">
                <a:solidFill>
                  <a:srgbClr val="FF0000"/>
                </a:solidFill>
                <a:latin typeface="Kristen ITC" panose="03050502040202030202" charset="0"/>
                <a:cs typeface="Kristen ITC" panose="03050502040202030202" charset="0"/>
              </a:rPr>
              <a:t>MEMORITER/MEMORIZING/HAPALAN</a:t>
            </a:r>
          </a:p>
        </p:txBody>
      </p:sp>
      <p:sp>
        <p:nvSpPr>
          <p:cNvPr id="4" name="Text Placeholder 3"/>
          <p:cNvSpPr>
            <a:spLocks noGrp="1"/>
          </p:cNvSpPr>
          <p:nvPr>
            <p:ph type="body" sz="half" idx="2"/>
          </p:nvPr>
        </p:nvSpPr>
        <p:spPr>
          <a:xfrm>
            <a:off x="432435" y="1061720"/>
            <a:ext cx="7160895" cy="5019040"/>
          </a:xfrm>
        </p:spPr>
        <p:txBody>
          <a:bodyPr>
            <a:noAutofit/>
          </a:bodyPr>
          <a:lstStyle/>
          <a:p>
            <a:r>
              <a:rPr lang="en-US" sz="3200" b="1">
                <a:solidFill>
                  <a:schemeClr val="tx1"/>
                </a:solidFill>
              </a:rPr>
              <a:t>Metode ini kelebihan dan kekurangannya hampir sama dengan metode manuscript, ditambah resiko yang lebih besar. Artinya naskah sudah dibuat sebelumnya. Pada saat pembicara hendak menyampaikan pidatonya, dia tidak lagi menggunakan naskah karena semua yang tertera dalam naskah tersebut sudah dihapalkan. Ketika tampil pembicara mengingat kembali semua yang sudah dihapalkan.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297815" y="593090"/>
            <a:ext cx="4730750" cy="4445000"/>
          </a:xfrm>
        </p:spPr>
        <p:txBody>
          <a:bodyPr>
            <a:normAutofit/>
          </a:bodyPr>
          <a:lstStyle/>
          <a:p>
            <a:r>
              <a:rPr lang="en-US" sz="2600" b="1"/>
              <a:t>Metode ini mengandalkan kemampuan mengingat. Pembicara harus menguasai susunan bahasa, ide dan gagasan yang terdapat dalam naskah. Metode ini cocok untuk mereka yang memiliki daya ingat tinggi, topik pidatonya menarik dan sederhana serta waktu penyampaiannya tidak terlalu lama. </a:t>
            </a:r>
          </a:p>
        </p:txBody>
      </p:sp>
      <p:sp>
        <p:nvSpPr>
          <p:cNvPr id="12" name="Text Placeholder 5"/>
          <p:cNvSpPr>
            <a:spLocks noGrp="1"/>
          </p:cNvSpPr>
          <p:nvPr/>
        </p:nvSpPr>
        <p:spPr>
          <a:xfrm>
            <a:off x="9008745" y="593090"/>
            <a:ext cx="2891155" cy="542544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r"/>
            <a:r>
              <a:rPr lang="en-US" sz="2500" b="1"/>
              <a:t>Oleh karena itu bagi pembicara yang tidak memiliki kapasitas daya ingat yang tinggi sebaiknya menghindari metode ini. Jika dilakukan maka pidato tidak akan menarik lagi karena pembicara hanya berkutat dengan kesalahan pembicara sendiri.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7035" y="123826"/>
            <a:ext cx="7560310" cy="676274"/>
          </a:xfrm>
        </p:spPr>
        <p:txBody>
          <a:bodyPr anchor="ctr" anchorCtr="0"/>
          <a:lstStyle/>
          <a:p>
            <a:r>
              <a:rPr lang="en-US" b="1" dirty="0">
                <a:solidFill>
                  <a:srgbClr val="FF0000"/>
                </a:solidFill>
                <a:latin typeface="Kristen ITC" panose="03050502040202030202" charset="0"/>
                <a:cs typeface="Kristen ITC" panose="03050502040202030202" charset="0"/>
              </a:rPr>
              <a:t>EXTEMPORE/USING NOTE</a:t>
            </a:r>
          </a:p>
        </p:txBody>
      </p:sp>
      <p:sp>
        <p:nvSpPr>
          <p:cNvPr id="5" name="Text Placeholder 4"/>
          <p:cNvSpPr>
            <a:spLocks noGrp="1"/>
          </p:cNvSpPr>
          <p:nvPr>
            <p:ph type="body" sz="half" idx="2"/>
          </p:nvPr>
        </p:nvSpPr>
        <p:spPr>
          <a:xfrm>
            <a:off x="4957445" y="714376"/>
            <a:ext cx="7120255" cy="6143624"/>
          </a:xfrm>
        </p:spPr>
        <p:txBody>
          <a:bodyPr>
            <a:noAutofit/>
          </a:bodyPr>
          <a:lstStyle/>
          <a:p>
            <a:pPr algn="just"/>
            <a:r>
              <a:rPr lang="en-US" sz="2500" dirty="0" err="1"/>
              <a:t>Metode</a:t>
            </a:r>
            <a:r>
              <a:rPr lang="en-US" sz="2500" dirty="0"/>
              <a:t> </a:t>
            </a:r>
            <a:r>
              <a:rPr lang="en-US" sz="2500" dirty="0" err="1"/>
              <a:t>ini</a:t>
            </a:r>
            <a:r>
              <a:rPr lang="en-US" sz="2500" dirty="0"/>
              <a:t> </a:t>
            </a:r>
            <a:r>
              <a:rPr lang="en-US" sz="2500" dirty="0" err="1"/>
              <a:t>merupakan</a:t>
            </a:r>
            <a:r>
              <a:rPr lang="en-US" sz="2500" dirty="0"/>
              <a:t> </a:t>
            </a:r>
            <a:r>
              <a:rPr lang="en-US" sz="2500" dirty="0" err="1"/>
              <a:t>metode</a:t>
            </a:r>
            <a:r>
              <a:rPr lang="en-US" sz="2500" dirty="0"/>
              <a:t> </a:t>
            </a:r>
            <a:r>
              <a:rPr lang="en-US" sz="2500" dirty="0" err="1"/>
              <a:t>terbaik</a:t>
            </a:r>
            <a:r>
              <a:rPr lang="en-US" sz="2500" dirty="0"/>
              <a:t>. </a:t>
            </a:r>
            <a:r>
              <a:rPr lang="en-US" sz="2500" dirty="0" err="1"/>
              <a:t>Metode</a:t>
            </a:r>
            <a:r>
              <a:rPr lang="en-US" sz="2500" dirty="0"/>
              <a:t> </a:t>
            </a:r>
            <a:r>
              <a:rPr lang="en-US" sz="2500" dirty="0" err="1"/>
              <a:t>ini</a:t>
            </a:r>
            <a:r>
              <a:rPr lang="en-US" sz="2500" dirty="0"/>
              <a:t> </a:t>
            </a:r>
            <a:r>
              <a:rPr lang="en-US" sz="2500" dirty="0" err="1"/>
              <a:t>metode</a:t>
            </a:r>
            <a:r>
              <a:rPr lang="en-US" sz="2500" dirty="0"/>
              <a:t> yang sangat </a:t>
            </a:r>
            <a:r>
              <a:rPr lang="en-US" sz="2500" dirty="0" err="1"/>
              <a:t>dianjurkan</a:t>
            </a:r>
            <a:r>
              <a:rPr lang="en-US" sz="2500" dirty="0"/>
              <a:t> </a:t>
            </a:r>
            <a:r>
              <a:rPr lang="en-US" sz="2500" dirty="0" err="1"/>
              <a:t>dalam</a:t>
            </a:r>
            <a:r>
              <a:rPr lang="en-US" sz="2500" dirty="0"/>
              <a:t> </a:t>
            </a:r>
            <a:r>
              <a:rPr lang="en-US" sz="2500" dirty="0" err="1"/>
              <a:t>berpidato</a:t>
            </a:r>
            <a:r>
              <a:rPr lang="en-US" sz="2500" dirty="0"/>
              <a:t> </a:t>
            </a:r>
            <a:r>
              <a:rPr lang="en-US" sz="2500" dirty="0" err="1"/>
              <a:t>karena</a:t>
            </a:r>
            <a:r>
              <a:rPr lang="en-US" sz="2500" dirty="0"/>
              <a:t> </a:t>
            </a:r>
            <a:r>
              <a:rPr lang="en-US" sz="2500" dirty="0" err="1"/>
              <a:t>naskah</a:t>
            </a:r>
            <a:r>
              <a:rPr lang="en-US" sz="2500" dirty="0"/>
              <a:t> </a:t>
            </a:r>
            <a:r>
              <a:rPr lang="en-US" sz="2500" dirty="0" err="1"/>
              <a:t>pidato</a:t>
            </a:r>
            <a:r>
              <a:rPr lang="en-US" sz="2500" dirty="0"/>
              <a:t> </a:t>
            </a:r>
            <a:r>
              <a:rPr lang="en-US" sz="2500" dirty="0" err="1"/>
              <a:t>hanya</a:t>
            </a:r>
            <a:r>
              <a:rPr lang="en-US" sz="2500" dirty="0"/>
              <a:t> </a:t>
            </a:r>
            <a:r>
              <a:rPr lang="en-US" sz="2500" dirty="0" err="1"/>
              <a:t>berupa</a:t>
            </a:r>
            <a:r>
              <a:rPr lang="en-US" sz="2500" dirty="0"/>
              <a:t> outline (garis </a:t>
            </a:r>
            <a:r>
              <a:rPr lang="en-US" sz="2500" dirty="0" err="1"/>
              <a:t>besar</a:t>
            </a:r>
            <a:r>
              <a:rPr lang="en-US" sz="2500" dirty="0"/>
              <a:t>) dan </a:t>
            </a:r>
            <a:r>
              <a:rPr lang="en-US" sz="2500" dirty="0" err="1"/>
              <a:t>pokok</a:t>
            </a:r>
            <a:r>
              <a:rPr lang="en-US" sz="2500" dirty="0"/>
              <a:t> </a:t>
            </a:r>
            <a:r>
              <a:rPr lang="en-US" sz="2500" dirty="0" err="1"/>
              <a:t>penunjang</a:t>
            </a:r>
            <a:r>
              <a:rPr lang="en-US" sz="2500" dirty="0"/>
              <a:t>. Garis </a:t>
            </a:r>
            <a:r>
              <a:rPr lang="en-US" sz="2500" dirty="0" err="1"/>
              <a:t>besar</a:t>
            </a:r>
            <a:r>
              <a:rPr lang="en-US" sz="2500" dirty="0"/>
              <a:t> </a:t>
            </a:r>
            <a:r>
              <a:rPr lang="en-US" sz="2500" dirty="0" err="1"/>
              <a:t>inilah</a:t>
            </a:r>
            <a:r>
              <a:rPr lang="en-US" sz="2500" dirty="0"/>
              <a:t> yang </a:t>
            </a:r>
            <a:r>
              <a:rPr lang="en-US" sz="2500" dirty="0" err="1"/>
              <a:t>akan</a:t>
            </a:r>
            <a:r>
              <a:rPr lang="en-US" sz="2500" dirty="0"/>
              <a:t> </a:t>
            </a:r>
            <a:r>
              <a:rPr lang="en-US" sz="2500" dirty="0" err="1"/>
              <a:t>menjadi</a:t>
            </a:r>
            <a:r>
              <a:rPr lang="en-US" sz="2500" dirty="0"/>
              <a:t> </a:t>
            </a:r>
            <a:r>
              <a:rPr lang="en-US" sz="2500" dirty="0" err="1"/>
              <a:t>pedoman</a:t>
            </a:r>
            <a:r>
              <a:rPr lang="en-US" sz="2500" dirty="0"/>
              <a:t> </a:t>
            </a:r>
            <a:r>
              <a:rPr lang="en-US" sz="2500" dirty="0" err="1"/>
              <a:t>untuk</a:t>
            </a:r>
            <a:r>
              <a:rPr lang="en-US" sz="2500" dirty="0"/>
              <a:t> </a:t>
            </a:r>
            <a:r>
              <a:rPr lang="en-US" sz="2500" dirty="0" err="1"/>
              <a:t>mengatur</a:t>
            </a:r>
            <a:r>
              <a:rPr lang="en-US" sz="2500" dirty="0"/>
              <a:t> </a:t>
            </a:r>
            <a:r>
              <a:rPr lang="en-US" sz="2500" dirty="0" err="1"/>
              <a:t>gagasan</a:t>
            </a:r>
            <a:r>
              <a:rPr lang="en-US" sz="2500" dirty="0"/>
              <a:t> yang </a:t>
            </a:r>
            <a:r>
              <a:rPr lang="en-US" sz="2500" dirty="0" err="1"/>
              <a:t>ada</a:t>
            </a:r>
            <a:r>
              <a:rPr lang="en-US" sz="2500" dirty="0"/>
              <a:t> </a:t>
            </a:r>
            <a:r>
              <a:rPr lang="en-US" sz="2500" dirty="0" err="1"/>
              <a:t>dalam</a:t>
            </a:r>
            <a:r>
              <a:rPr lang="en-US" sz="2500" dirty="0"/>
              <a:t> </a:t>
            </a:r>
            <a:r>
              <a:rPr lang="en-US" sz="2500" dirty="0" err="1"/>
              <a:t>pikiran</a:t>
            </a:r>
            <a:r>
              <a:rPr lang="en-US" sz="2500" dirty="0"/>
              <a:t>. </a:t>
            </a:r>
          </a:p>
          <a:p>
            <a:pPr algn="just"/>
            <a:endParaRPr lang="en-US" sz="500" dirty="0"/>
          </a:p>
          <a:p>
            <a:pPr algn="just"/>
            <a:r>
              <a:rPr lang="en-US" sz="2500" dirty="0"/>
              <a:t>Jadi </a:t>
            </a:r>
            <a:r>
              <a:rPr lang="en-US" sz="2500" dirty="0" err="1"/>
              <a:t>metode</a:t>
            </a:r>
            <a:r>
              <a:rPr lang="en-US" sz="2500" dirty="0"/>
              <a:t> </a:t>
            </a:r>
            <a:r>
              <a:rPr lang="en-US" sz="2500" dirty="0" err="1"/>
              <a:t>ini</a:t>
            </a:r>
            <a:r>
              <a:rPr lang="en-US" sz="2500" dirty="0"/>
              <a:t> </a:t>
            </a:r>
            <a:r>
              <a:rPr lang="en-US" sz="2500" dirty="0" err="1"/>
              <a:t>disebut</a:t>
            </a:r>
            <a:r>
              <a:rPr lang="en-US" sz="2500" dirty="0"/>
              <a:t> </a:t>
            </a:r>
            <a:r>
              <a:rPr lang="en-US" sz="2500" b="1" dirty="0" err="1"/>
              <a:t>Metode</a:t>
            </a:r>
            <a:r>
              <a:rPr lang="en-US" sz="2500" b="1" dirty="0"/>
              <a:t> </a:t>
            </a:r>
            <a:r>
              <a:rPr lang="en-US" sz="2500" b="1" dirty="0" err="1"/>
              <a:t>Penjabaran</a:t>
            </a:r>
            <a:r>
              <a:rPr lang="en-US" sz="2500" b="1" dirty="0"/>
              <a:t> </a:t>
            </a:r>
            <a:r>
              <a:rPr lang="en-US" sz="2500" b="1" dirty="0" err="1"/>
              <a:t>Kerangka</a:t>
            </a:r>
            <a:r>
              <a:rPr lang="en-US" sz="2500" b="1" dirty="0"/>
              <a:t> </a:t>
            </a:r>
            <a:r>
              <a:rPr lang="en-US" sz="2500" dirty="0" err="1"/>
              <a:t>yakni</a:t>
            </a:r>
            <a:r>
              <a:rPr lang="en-US" sz="2500" dirty="0"/>
              <a:t> </a:t>
            </a:r>
            <a:r>
              <a:rPr lang="en-US" sz="2500" dirty="0" err="1"/>
              <a:t>teknik</a:t>
            </a:r>
            <a:r>
              <a:rPr lang="en-US" sz="2500" dirty="0"/>
              <a:t> </a:t>
            </a:r>
            <a:r>
              <a:rPr lang="en-US" sz="2500" dirty="0" err="1"/>
              <a:t>berpidato</a:t>
            </a:r>
            <a:r>
              <a:rPr lang="en-US" sz="2500" dirty="0"/>
              <a:t> </a:t>
            </a:r>
            <a:r>
              <a:rPr lang="en-US" sz="2500" dirty="0" err="1"/>
              <a:t>dengan</a:t>
            </a:r>
            <a:r>
              <a:rPr lang="en-US" sz="2500" dirty="0"/>
              <a:t> </a:t>
            </a:r>
            <a:r>
              <a:rPr lang="en-US" sz="2500" dirty="0" err="1"/>
              <a:t>menjabarkan</a:t>
            </a:r>
            <a:r>
              <a:rPr lang="en-US" sz="2500" dirty="0"/>
              <a:t> </a:t>
            </a:r>
            <a:r>
              <a:rPr lang="en-US" sz="2500" dirty="0" err="1"/>
              <a:t>materi</a:t>
            </a:r>
            <a:r>
              <a:rPr lang="en-US" sz="2500" dirty="0"/>
              <a:t> </a:t>
            </a:r>
            <a:r>
              <a:rPr lang="en-US" sz="2500" dirty="0" err="1"/>
              <a:t>pidato</a:t>
            </a:r>
            <a:r>
              <a:rPr lang="en-US" sz="2500" dirty="0"/>
              <a:t> yang </a:t>
            </a:r>
            <a:r>
              <a:rPr lang="en-US" sz="2500" dirty="0" err="1"/>
              <a:t>terpola</a:t>
            </a:r>
            <a:r>
              <a:rPr lang="en-US" sz="2500" dirty="0"/>
              <a:t> </a:t>
            </a:r>
            <a:r>
              <a:rPr lang="en-US" sz="2500" dirty="0" err="1"/>
              <a:t>secara</a:t>
            </a:r>
            <a:r>
              <a:rPr lang="en-US" sz="2500" dirty="0"/>
              <a:t> </a:t>
            </a:r>
            <a:r>
              <a:rPr lang="en-US" sz="2500" dirty="0" err="1"/>
              <a:t>lengkap</a:t>
            </a:r>
            <a:r>
              <a:rPr lang="en-US" sz="2500" dirty="0"/>
              <a:t>.</a:t>
            </a:r>
          </a:p>
          <a:p>
            <a:pPr algn="just"/>
            <a:endParaRPr lang="en-US" sz="500" dirty="0"/>
          </a:p>
          <a:p>
            <a:pPr algn="just"/>
            <a:r>
              <a:rPr lang="en-US" sz="2500" dirty="0" err="1"/>
              <a:t>Metode</a:t>
            </a:r>
            <a:r>
              <a:rPr lang="en-US" sz="2500" dirty="0"/>
              <a:t> </a:t>
            </a:r>
            <a:r>
              <a:rPr lang="en-US" sz="2500" dirty="0" err="1"/>
              <a:t>ini</a:t>
            </a:r>
            <a:r>
              <a:rPr lang="en-US" sz="2500" dirty="0"/>
              <a:t> </a:t>
            </a:r>
            <a:r>
              <a:rPr lang="en-US" sz="2500" dirty="0" err="1"/>
              <a:t>hanya</a:t>
            </a:r>
            <a:r>
              <a:rPr lang="en-US" sz="2500" dirty="0"/>
              <a:t> </a:t>
            </a:r>
            <a:r>
              <a:rPr lang="en-US" sz="2500" dirty="0" err="1"/>
              <a:t>bisa</a:t>
            </a:r>
            <a:r>
              <a:rPr lang="en-US" sz="2500" dirty="0"/>
              <a:t> </a:t>
            </a:r>
            <a:r>
              <a:rPr lang="en-US" sz="2500" dirty="0" err="1"/>
              <a:t>dipakai</a:t>
            </a:r>
            <a:r>
              <a:rPr lang="en-US" sz="2500" dirty="0"/>
              <a:t> oleh orang yang </a:t>
            </a:r>
            <a:r>
              <a:rPr lang="en-US" sz="2500" dirty="0" err="1"/>
              <a:t>sudah</a:t>
            </a:r>
            <a:r>
              <a:rPr lang="en-US" sz="2500" dirty="0"/>
              <a:t> </a:t>
            </a:r>
            <a:r>
              <a:rPr lang="en-US" sz="2500" dirty="0" err="1"/>
              <a:t>berpengalaman</a:t>
            </a:r>
            <a:r>
              <a:rPr lang="en-US" sz="2500" dirty="0"/>
              <a:t>, </a:t>
            </a:r>
            <a:r>
              <a:rPr lang="en-US" sz="2500" dirty="0" err="1"/>
              <a:t>membutuhkan</a:t>
            </a:r>
            <a:r>
              <a:rPr lang="en-US" sz="2500" dirty="0"/>
              <a:t> </a:t>
            </a:r>
            <a:r>
              <a:rPr lang="en-US" sz="2500" dirty="0" err="1"/>
              <a:t>kecakapan</a:t>
            </a:r>
            <a:r>
              <a:rPr lang="en-US" sz="2500" dirty="0"/>
              <a:t> </a:t>
            </a:r>
            <a:r>
              <a:rPr lang="en-US" sz="2500" dirty="0" err="1"/>
              <a:t>dalam</a:t>
            </a:r>
            <a:r>
              <a:rPr lang="en-US" sz="2500" dirty="0"/>
              <a:t> </a:t>
            </a:r>
            <a:r>
              <a:rPr lang="en-US" sz="2500" dirty="0" err="1"/>
              <a:t>berbicara</a:t>
            </a:r>
            <a:r>
              <a:rPr lang="en-US" sz="2500" dirty="0"/>
              <a:t>. </a:t>
            </a:r>
            <a:r>
              <a:rPr lang="en-US" sz="2500" dirty="0" err="1"/>
              <a:t>Apabila</a:t>
            </a:r>
            <a:r>
              <a:rPr lang="en-US" sz="2500" dirty="0"/>
              <a:t> </a:t>
            </a:r>
            <a:r>
              <a:rPr lang="en-US" sz="2500" dirty="0" err="1"/>
              <a:t>tidak</a:t>
            </a:r>
            <a:r>
              <a:rPr lang="en-US" sz="2500" dirty="0"/>
              <a:t> </a:t>
            </a:r>
            <a:r>
              <a:rPr lang="en-US" sz="2500" dirty="0" err="1"/>
              <a:t>cakap</a:t>
            </a:r>
            <a:r>
              <a:rPr lang="en-US" sz="2500" dirty="0"/>
              <a:t> </a:t>
            </a:r>
            <a:r>
              <a:rPr lang="en-US" sz="2500" dirty="0" err="1"/>
              <a:t>maka</a:t>
            </a:r>
            <a:r>
              <a:rPr lang="en-US" sz="2500" dirty="0"/>
              <a:t> </a:t>
            </a:r>
            <a:r>
              <a:rPr lang="en-US" sz="2500" dirty="0" err="1"/>
              <a:t>akan</a:t>
            </a:r>
            <a:r>
              <a:rPr lang="en-US" sz="2500" dirty="0"/>
              <a:t> </a:t>
            </a:r>
            <a:r>
              <a:rPr lang="en-US" sz="2500" dirty="0" err="1"/>
              <a:t>menjadi</a:t>
            </a:r>
            <a:r>
              <a:rPr lang="en-US" sz="2500" dirty="0"/>
              <a:t> </a:t>
            </a:r>
            <a:r>
              <a:rPr lang="en-US" sz="2500" dirty="0" err="1"/>
              <a:t>tidak</a:t>
            </a:r>
            <a:r>
              <a:rPr lang="en-US" sz="2500" dirty="0"/>
              <a:t> </a:t>
            </a:r>
            <a:r>
              <a:rPr lang="en-US" sz="2500" dirty="0" err="1"/>
              <a:t>teratur</a:t>
            </a:r>
            <a:r>
              <a:rPr lang="en-US" sz="2500" dirty="0"/>
              <a:t> </a:t>
            </a:r>
            <a:r>
              <a:rPr lang="en-US" sz="2500" dirty="0" err="1"/>
              <a:t>lagi</a:t>
            </a:r>
            <a:r>
              <a:rPr lang="en-US" sz="2500" dirty="0"/>
              <a:t>, ide dan </a:t>
            </a:r>
            <a:r>
              <a:rPr lang="en-US" sz="2500" dirty="0" err="1"/>
              <a:t>gagasan</a:t>
            </a:r>
            <a:r>
              <a:rPr lang="en-US" sz="2500" dirty="0"/>
              <a:t> yang </a:t>
            </a:r>
            <a:r>
              <a:rPr lang="en-US" sz="2500" dirty="0" err="1"/>
              <a:t>sudah</a:t>
            </a:r>
            <a:r>
              <a:rPr lang="en-US" sz="2500" dirty="0"/>
              <a:t> </a:t>
            </a:r>
            <a:r>
              <a:rPr lang="en-US" sz="2500" dirty="0" err="1"/>
              <a:t>tersusun</a:t>
            </a:r>
            <a:r>
              <a:rPr lang="en-US" sz="2500" dirty="0"/>
              <a:t> </a:t>
            </a:r>
            <a:r>
              <a:rPr lang="en-US" sz="2500" dirty="0" err="1"/>
              <a:t>bisa</a:t>
            </a:r>
            <a:r>
              <a:rPr lang="en-US" sz="2500" dirty="0"/>
              <a:t> </a:t>
            </a:r>
            <a:r>
              <a:rPr lang="en-US" sz="2500" dirty="0" err="1"/>
              <a:t>menjadi</a:t>
            </a:r>
            <a:r>
              <a:rPr lang="en-US" sz="2500" dirty="0"/>
              <a:t> </a:t>
            </a:r>
            <a:r>
              <a:rPr lang="en-US" sz="2500" dirty="0" err="1"/>
              <a:t>kacau</a:t>
            </a:r>
            <a:r>
              <a:rPr lang="en-US" sz="2500" dirty="0"/>
              <a:t> </a:t>
            </a:r>
            <a:r>
              <a:rPr lang="en-US" sz="2500" dirty="0" err="1"/>
              <a:t>atau</a:t>
            </a:r>
            <a:r>
              <a:rPr lang="en-US" sz="2500" dirty="0"/>
              <a:t> </a:t>
            </a:r>
            <a:r>
              <a:rPr lang="en-US" sz="2500" dirty="0" err="1"/>
              <a:t>tak</a:t>
            </a:r>
            <a:r>
              <a:rPr lang="en-US" sz="2500" dirty="0"/>
              <a:t> </a:t>
            </a:r>
            <a:r>
              <a:rPr lang="en-US" sz="2500" dirty="0" err="1"/>
              <a:t>terarah</a:t>
            </a:r>
            <a:r>
              <a:rPr lang="en-US" sz="2500" dirty="0"/>
              <a:t> </a:t>
            </a:r>
            <a:r>
              <a:rPr lang="en-US" sz="2500" dirty="0" err="1"/>
              <a:t>lagi</a:t>
            </a:r>
            <a:r>
              <a:rPr lang="en-US" sz="2500" dirty="0"/>
              <a:t>.</a:t>
            </a:r>
          </a:p>
        </p:txBody>
      </p:sp>
      <p:pic>
        <p:nvPicPr>
          <p:cNvPr id="3" name="Picture Placeholder 2"/>
          <p:cNvPicPr>
            <a:picLocks noGrp="1" noChangeAspect="1"/>
          </p:cNvPicPr>
          <p:nvPr>
            <p:ph type="pic" idx="1"/>
          </p:nvPr>
        </p:nvPicPr>
        <p:blipFill>
          <a:blip r:embed="rId2"/>
          <a:stretch>
            <a:fillRect/>
          </a:stretch>
        </p:blipFill>
        <p:spPr>
          <a:xfrm>
            <a:off x="407035" y="1252855"/>
            <a:ext cx="4263390" cy="515429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BFB11"/>
            </a:gs>
            <a:gs pos="100000">
              <a:srgbClr val="838309"/>
            </a:gs>
          </a:gsLst>
          <a:lin ang="2700000" scaled="0"/>
        </a:gradFill>
        <a:effectLst/>
      </p:bgPr>
    </p:bg>
    <p:spTree>
      <p:nvGrpSpPr>
        <p:cNvPr id="1" name=""/>
        <p:cNvGrpSpPr/>
        <p:nvPr/>
      </p:nvGrpSpPr>
      <p:grpSpPr>
        <a:xfrm>
          <a:off x="0" y="0"/>
          <a:ext cx="0" cy="0"/>
          <a:chOff x="0" y="0"/>
          <a:chExt cx="0" cy="0"/>
        </a:xfrm>
      </p:grpSpPr>
      <p:pic>
        <p:nvPicPr>
          <p:cNvPr id="7" name="Content Placeholder 6"/>
          <p:cNvPicPr>
            <a:picLocks noGrp="1" noChangeAspect="1"/>
          </p:cNvPicPr>
          <p:nvPr>
            <p:ph sz="half" idx="2"/>
          </p:nvPr>
        </p:nvPicPr>
        <p:blipFill>
          <a:blip r:embed="rId2"/>
          <a:srcRect l="845" b="431"/>
          <a:stretch>
            <a:fillRect/>
          </a:stretch>
        </p:blipFill>
        <p:spPr>
          <a:xfrm>
            <a:off x="8665845" y="1478915"/>
            <a:ext cx="3397250" cy="3262630"/>
          </a:xfrm>
          <a:prstGeom prst="flowChartConnector">
            <a:avLst/>
          </a:prstGeom>
          <a:effectLst>
            <a:outerShdw blurRad="787400" sx="103000" sy="103000" algn="ctr" rotWithShape="0">
              <a:prstClr val="black">
                <a:alpha val="66000"/>
              </a:prstClr>
            </a:outerShdw>
          </a:effectLst>
        </p:spPr>
      </p:pic>
      <p:sp>
        <p:nvSpPr>
          <p:cNvPr id="6" name="Content Placeholder 5"/>
          <p:cNvSpPr>
            <a:spLocks noGrp="1"/>
          </p:cNvSpPr>
          <p:nvPr>
            <p:ph sz="half" idx="1"/>
          </p:nvPr>
        </p:nvSpPr>
        <p:spPr>
          <a:xfrm>
            <a:off x="0" y="317500"/>
            <a:ext cx="10364470" cy="6415405"/>
          </a:xfrm>
        </p:spPr>
        <p:txBody>
          <a:bodyPr>
            <a:noAutofit/>
          </a:bodyPr>
          <a:lstStyle/>
          <a:p>
            <a:pPr marL="0" indent="0">
              <a:buNone/>
            </a:pPr>
            <a:r>
              <a:rPr lang="en-US" sz="3400" dirty="0" err="1">
                <a:sym typeface="+mn-ea"/>
              </a:rPr>
              <a:t>Kelebihan</a:t>
            </a:r>
            <a:r>
              <a:rPr lang="en-US" sz="3400" dirty="0">
                <a:sym typeface="+mn-ea"/>
              </a:rPr>
              <a:t> </a:t>
            </a:r>
            <a:r>
              <a:rPr lang="en-US" sz="3400" dirty="0" err="1">
                <a:sym typeface="+mn-ea"/>
              </a:rPr>
              <a:t>metode</a:t>
            </a:r>
            <a:r>
              <a:rPr lang="en-US" sz="3400" dirty="0">
                <a:sym typeface="+mn-ea"/>
              </a:rPr>
              <a:t> Extempore/Using Note : </a:t>
            </a:r>
            <a:endParaRPr lang="en-US" sz="3400" dirty="0"/>
          </a:p>
          <a:p>
            <a:pPr>
              <a:buFont typeface="Wingdings" panose="05000000000000000000" charset="0"/>
              <a:buChar char="ü"/>
            </a:pPr>
            <a:r>
              <a:rPr lang="en-US" sz="3400" dirty="0" err="1">
                <a:sym typeface="+mn-ea"/>
              </a:rPr>
              <a:t>Komunikasi</a:t>
            </a:r>
            <a:r>
              <a:rPr lang="en-US" sz="3400" dirty="0">
                <a:sym typeface="+mn-ea"/>
              </a:rPr>
              <a:t> </a:t>
            </a:r>
            <a:r>
              <a:rPr lang="en-US" sz="3400" dirty="0" err="1">
                <a:sym typeface="+mn-ea"/>
              </a:rPr>
              <a:t>dengan</a:t>
            </a:r>
            <a:r>
              <a:rPr lang="en-US" sz="3400" dirty="0">
                <a:sym typeface="+mn-ea"/>
              </a:rPr>
              <a:t> </a:t>
            </a:r>
            <a:r>
              <a:rPr lang="en-US" sz="3400" dirty="0" err="1">
                <a:sym typeface="+mn-ea"/>
              </a:rPr>
              <a:t>pendengar</a:t>
            </a:r>
            <a:r>
              <a:rPr lang="en-US" sz="3400" dirty="0">
                <a:sym typeface="+mn-ea"/>
              </a:rPr>
              <a:t> </a:t>
            </a:r>
            <a:r>
              <a:rPr lang="en-US" sz="3400" dirty="0" err="1">
                <a:sym typeface="+mn-ea"/>
              </a:rPr>
              <a:t>lebih</a:t>
            </a:r>
            <a:r>
              <a:rPr lang="en-US" sz="3400" dirty="0">
                <a:sym typeface="+mn-ea"/>
              </a:rPr>
              <a:t> </a:t>
            </a:r>
            <a:r>
              <a:rPr lang="en-US" sz="3400" dirty="0" err="1">
                <a:sym typeface="+mn-ea"/>
              </a:rPr>
              <a:t>baik</a:t>
            </a:r>
            <a:endParaRPr lang="en-US" sz="3400" dirty="0"/>
          </a:p>
          <a:p>
            <a:pPr>
              <a:buFont typeface="Wingdings" panose="05000000000000000000" charset="0"/>
              <a:buChar char="ü"/>
            </a:pPr>
            <a:r>
              <a:rPr lang="en-US" sz="3400" dirty="0" err="1">
                <a:sym typeface="+mn-ea"/>
              </a:rPr>
              <a:t>Pesan</a:t>
            </a:r>
            <a:r>
              <a:rPr lang="en-US" sz="3400" dirty="0">
                <a:sym typeface="+mn-ea"/>
              </a:rPr>
              <a:t> </a:t>
            </a:r>
            <a:r>
              <a:rPr lang="en-US" sz="3400" dirty="0" err="1">
                <a:sym typeface="+mn-ea"/>
              </a:rPr>
              <a:t>atau</a:t>
            </a:r>
            <a:r>
              <a:rPr lang="en-US" sz="3400" dirty="0">
                <a:sym typeface="+mn-ea"/>
              </a:rPr>
              <a:t> </a:t>
            </a:r>
            <a:r>
              <a:rPr lang="en-US" sz="3400" dirty="0" err="1">
                <a:sym typeface="+mn-ea"/>
              </a:rPr>
              <a:t>materi</a:t>
            </a:r>
            <a:r>
              <a:rPr lang="en-US" sz="3400" dirty="0">
                <a:sym typeface="+mn-ea"/>
              </a:rPr>
              <a:t> </a:t>
            </a:r>
            <a:r>
              <a:rPr lang="en-US" sz="3400" dirty="0" err="1">
                <a:sym typeface="+mn-ea"/>
              </a:rPr>
              <a:t>dapat</a:t>
            </a:r>
            <a:r>
              <a:rPr lang="en-US" sz="3400" dirty="0">
                <a:sym typeface="+mn-ea"/>
              </a:rPr>
              <a:t> </a:t>
            </a:r>
            <a:r>
              <a:rPr lang="en-US" sz="3400" dirty="0" err="1">
                <a:sym typeface="+mn-ea"/>
              </a:rPr>
              <a:t>diubah</a:t>
            </a:r>
            <a:r>
              <a:rPr lang="en-US" sz="3400" dirty="0">
                <a:sym typeface="+mn-ea"/>
              </a:rPr>
              <a:t> </a:t>
            </a:r>
            <a:r>
              <a:rPr lang="en-US" sz="3400" dirty="0" err="1">
                <a:sym typeface="+mn-ea"/>
              </a:rPr>
              <a:t>sesuai</a:t>
            </a:r>
            <a:r>
              <a:rPr lang="en-US" sz="3400" dirty="0">
                <a:sym typeface="+mn-ea"/>
              </a:rPr>
              <a:t> </a:t>
            </a:r>
            <a:r>
              <a:rPr lang="en-US" sz="3400" dirty="0" err="1">
                <a:sym typeface="+mn-ea"/>
              </a:rPr>
              <a:t>kebutuhan</a:t>
            </a:r>
            <a:endParaRPr lang="en-US" sz="3400" dirty="0"/>
          </a:p>
          <a:p>
            <a:pPr>
              <a:buFont typeface="Wingdings" panose="05000000000000000000" charset="0"/>
              <a:buChar char="ü"/>
            </a:pPr>
            <a:r>
              <a:rPr lang="en-US" sz="3400" dirty="0" err="1">
                <a:sym typeface="+mn-ea"/>
              </a:rPr>
              <a:t>Penyajiannya</a:t>
            </a:r>
            <a:r>
              <a:rPr lang="en-US" sz="3400" dirty="0">
                <a:sym typeface="+mn-ea"/>
              </a:rPr>
              <a:t> </a:t>
            </a:r>
            <a:r>
              <a:rPr lang="en-US" sz="3400" dirty="0" err="1">
                <a:sym typeface="+mn-ea"/>
              </a:rPr>
              <a:t>lebih</a:t>
            </a:r>
            <a:r>
              <a:rPr lang="en-US" sz="3400" dirty="0">
                <a:sym typeface="+mn-ea"/>
              </a:rPr>
              <a:t> </a:t>
            </a:r>
            <a:r>
              <a:rPr lang="en-US" sz="3400" dirty="0" err="1">
                <a:sym typeface="+mn-ea"/>
              </a:rPr>
              <a:t>spontan</a:t>
            </a:r>
            <a:endParaRPr lang="en-US" sz="3400" dirty="0"/>
          </a:p>
          <a:p>
            <a:pPr marL="0" indent="0">
              <a:buNone/>
            </a:pPr>
            <a:endParaRPr lang="en-US" sz="3400" dirty="0"/>
          </a:p>
          <a:p>
            <a:pPr marL="0" indent="0">
              <a:buNone/>
            </a:pPr>
            <a:r>
              <a:rPr lang="en-US" sz="3400" dirty="0" err="1">
                <a:sym typeface="+mn-ea"/>
              </a:rPr>
              <a:t>Kelemahan</a:t>
            </a:r>
            <a:r>
              <a:rPr lang="en-US" sz="3400" dirty="0">
                <a:sym typeface="+mn-ea"/>
              </a:rPr>
              <a:t> </a:t>
            </a:r>
            <a:r>
              <a:rPr lang="en-US" sz="3400" dirty="0" err="1">
                <a:sym typeface="+mn-ea"/>
              </a:rPr>
              <a:t>metode</a:t>
            </a:r>
            <a:r>
              <a:rPr lang="en-US" sz="3400" dirty="0">
                <a:sym typeface="+mn-ea"/>
              </a:rPr>
              <a:t> Extempore/Using Note : </a:t>
            </a:r>
            <a:endParaRPr lang="en-US" sz="3400" dirty="0"/>
          </a:p>
          <a:p>
            <a:pPr>
              <a:buFont typeface="Wingdings" panose="05000000000000000000" charset="0"/>
              <a:buChar char="ü"/>
            </a:pPr>
            <a:r>
              <a:rPr lang="en-US" sz="3400" dirty="0" err="1">
                <a:sym typeface="+mn-ea"/>
              </a:rPr>
              <a:t>Persiapan</a:t>
            </a:r>
            <a:r>
              <a:rPr lang="en-US" sz="3400" dirty="0">
                <a:sym typeface="+mn-ea"/>
              </a:rPr>
              <a:t> </a:t>
            </a:r>
            <a:r>
              <a:rPr lang="en-US" sz="3400" dirty="0" err="1">
                <a:sym typeface="+mn-ea"/>
              </a:rPr>
              <a:t>kurang</a:t>
            </a:r>
            <a:r>
              <a:rPr lang="en-US" sz="3400" dirty="0">
                <a:sym typeface="+mn-ea"/>
              </a:rPr>
              <a:t> </a:t>
            </a:r>
            <a:r>
              <a:rPr lang="en-US" sz="3400" dirty="0" err="1">
                <a:sym typeface="+mn-ea"/>
              </a:rPr>
              <a:t>baik</a:t>
            </a:r>
            <a:r>
              <a:rPr lang="en-US" sz="3400" dirty="0">
                <a:sym typeface="+mn-ea"/>
              </a:rPr>
              <a:t> </a:t>
            </a:r>
            <a:r>
              <a:rPr lang="en-US" sz="3400" dirty="0" err="1">
                <a:sym typeface="+mn-ea"/>
              </a:rPr>
              <a:t>jika</a:t>
            </a:r>
            <a:r>
              <a:rPr lang="en-US" sz="3400" dirty="0">
                <a:sym typeface="+mn-ea"/>
              </a:rPr>
              <a:t> </a:t>
            </a:r>
            <a:r>
              <a:rPr lang="en-US" sz="3400" dirty="0" err="1">
                <a:sym typeface="+mn-ea"/>
              </a:rPr>
              <a:t>dibuat</a:t>
            </a:r>
            <a:r>
              <a:rPr lang="en-US" sz="3400" dirty="0">
                <a:sym typeface="+mn-ea"/>
              </a:rPr>
              <a:t> </a:t>
            </a:r>
            <a:r>
              <a:rPr lang="en-US" sz="3400" dirty="0" err="1">
                <a:sym typeface="+mn-ea"/>
              </a:rPr>
              <a:t>terburu-buru</a:t>
            </a:r>
            <a:endParaRPr lang="en-US" sz="3400" dirty="0"/>
          </a:p>
          <a:p>
            <a:pPr>
              <a:buFont typeface="Wingdings" panose="05000000000000000000" charset="0"/>
              <a:buChar char="ü"/>
            </a:pPr>
            <a:r>
              <a:rPr lang="en-US" sz="3400" dirty="0" err="1">
                <a:sym typeface="+mn-ea"/>
              </a:rPr>
              <a:t>Pemilihan</a:t>
            </a:r>
            <a:r>
              <a:rPr lang="en-US" sz="3400" dirty="0">
                <a:sym typeface="+mn-ea"/>
              </a:rPr>
              <a:t> </a:t>
            </a:r>
            <a:r>
              <a:rPr lang="en-US" sz="3400" dirty="0" err="1">
                <a:sym typeface="+mn-ea"/>
              </a:rPr>
              <a:t>bahasa</a:t>
            </a:r>
            <a:r>
              <a:rPr lang="en-US" sz="3400" dirty="0">
                <a:sym typeface="+mn-ea"/>
              </a:rPr>
              <a:t> yang </a:t>
            </a:r>
            <a:r>
              <a:rPr lang="en-US" sz="3400" dirty="0" err="1">
                <a:sym typeface="+mn-ea"/>
              </a:rPr>
              <a:t>jelek</a:t>
            </a:r>
            <a:r>
              <a:rPr lang="en-US" sz="3400" dirty="0">
                <a:sym typeface="+mn-ea"/>
              </a:rPr>
              <a:t> </a:t>
            </a:r>
            <a:endParaRPr lang="en-US" sz="3400" dirty="0"/>
          </a:p>
          <a:p>
            <a:pPr>
              <a:buFont typeface="Wingdings" panose="05000000000000000000" charset="0"/>
              <a:buChar char="ü"/>
            </a:pPr>
            <a:r>
              <a:rPr lang="en-US" sz="3400" dirty="0">
                <a:sym typeface="+mn-ea"/>
              </a:rPr>
              <a:t>Kurang </a:t>
            </a:r>
            <a:r>
              <a:rPr lang="en-US" sz="3400" dirty="0" err="1">
                <a:sym typeface="+mn-ea"/>
              </a:rPr>
              <a:t>Fasih</a:t>
            </a:r>
            <a:endParaRPr lang="en-US" sz="3400" dirty="0"/>
          </a:p>
          <a:p>
            <a:pPr>
              <a:buFont typeface="Wingdings" panose="05000000000000000000" charset="0"/>
              <a:buChar char="ü"/>
            </a:pPr>
            <a:r>
              <a:rPr lang="en-US" sz="3400" dirty="0" err="1">
                <a:sym typeface="+mn-ea"/>
              </a:rPr>
              <a:t>Kemungkinan</a:t>
            </a:r>
            <a:r>
              <a:rPr lang="en-US" sz="3400" dirty="0">
                <a:sym typeface="+mn-ea"/>
              </a:rPr>
              <a:t> </a:t>
            </a:r>
            <a:r>
              <a:rPr lang="en-US" sz="3400" dirty="0" err="1">
                <a:sym typeface="+mn-ea"/>
              </a:rPr>
              <a:t>menyimpang</a:t>
            </a:r>
            <a:r>
              <a:rPr lang="en-US" sz="3400" dirty="0">
                <a:sym typeface="+mn-ea"/>
              </a:rPr>
              <a:t> </a:t>
            </a:r>
            <a:r>
              <a:rPr lang="en-US" sz="3400" dirty="0" err="1">
                <a:sym typeface="+mn-ea"/>
              </a:rPr>
              <a:t>dari</a:t>
            </a:r>
            <a:r>
              <a:rPr lang="en-US" sz="3400" dirty="0">
                <a:sym typeface="+mn-ea"/>
              </a:rPr>
              <a:t> outline/</a:t>
            </a:r>
            <a:r>
              <a:rPr lang="en-US" sz="3400" dirty="0" err="1">
                <a:sym typeface="+mn-ea"/>
              </a:rPr>
              <a:t>kerangka</a:t>
            </a:r>
            <a:endParaRPr lang="en-US" sz="3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81880" y="0"/>
            <a:ext cx="5220970" cy="1325880"/>
          </a:xfrm>
        </p:spPr>
        <p:txBody>
          <a:bodyPr/>
          <a:lstStyle/>
          <a:p>
            <a:pPr algn="ctr"/>
            <a:r>
              <a:rPr lang="en-US" sz="6000">
                <a:latin typeface="Eras Demi ITC" panose="020B0805030504020804" charset="0"/>
                <a:cs typeface="Eras Demi ITC" panose="020B0805030504020804" charset="0"/>
              </a:rPr>
              <a:t>PERSIAPAN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8170" y="426085"/>
            <a:ext cx="3931920" cy="936625"/>
          </a:xfrm>
        </p:spPr>
        <p:txBody>
          <a:bodyPr anchor="ctr" anchorCtr="0"/>
          <a:lstStyle/>
          <a:p>
            <a:pPr algn="l"/>
            <a:r>
              <a:rPr lang="en-US" sz="4400">
                <a:latin typeface="Eras Demi ITC" panose="020B0805030504020804" charset="0"/>
                <a:cs typeface="Eras Demi ITC" panose="020B0805030504020804" charset="0"/>
              </a:rPr>
              <a:t>MENTAL</a:t>
            </a:r>
          </a:p>
        </p:txBody>
      </p:sp>
      <p:pic>
        <p:nvPicPr>
          <p:cNvPr id="4" name="Picture Placeholder 3"/>
          <p:cNvPicPr>
            <a:picLocks noGrp="1" noChangeAspect="1"/>
          </p:cNvPicPr>
          <p:nvPr>
            <p:ph type="pic" idx="1"/>
          </p:nvPr>
        </p:nvPicPr>
        <p:blipFill>
          <a:blip r:embed="rId2"/>
          <a:stretch>
            <a:fillRect/>
          </a:stretch>
        </p:blipFill>
        <p:spPr>
          <a:xfrm>
            <a:off x="8162290" y="314960"/>
            <a:ext cx="3761740" cy="6080760"/>
          </a:xfrm>
          <a:prstGeom prst="rect">
            <a:avLst/>
          </a:prstGeom>
        </p:spPr>
      </p:pic>
      <p:sp>
        <p:nvSpPr>
          <p:cNvPr id="3" name="Text Placeholder 2"/>
          <p:cNvSpPr>
            <a:spLocks noGrp="1"/>
          </p:cNvSpPr>
          <p:nvPr>
            <p:ph type="body" sz="half" idx="2"/>
          </p:nvPr>
        </p:nvSpPr>
        <p:spPr>
          <a:xfrm>
            <a:off x="598170" y="1620520"/>
            <a:ext cx="7945755" cy="4474845"/>
          </a:xfrm>
        </p:spPr>
        <p:txBody>
          <a:bodyPr>
            <a:noAutofit/>
          </a:bodyPr>
          <a:lstStyle/>
          <a:p>
            <a:pPr marL="285750" indent="-285750">
              <a:buFont typeface="Wingdings" panose="05000000000000000000" charset="0"/>
              <a:buChar char="ü"/>
            </a:pPr>
            <a:r>
              <a:rPr lang="en-US" sz="3600" dirty="0" err="1"/>
              <a:t>Rileks</a:t>
            </a:r>
            <a:endParaRPr lang="en-US" sz="3600" dirty="0"/>
          </a:p>
          <a:p>
            <a:pPr marL="285750" indent="-285750">
              <a:buFont typeface="Wingdings" panose="05000000000000000000" charset="0"/>
              <a:buChar char="ü"/>
            </a:pPr>
            <a:r>
              <a:rPr lang="en-US" sz="3600" dirty="0" err="1"/>
              <a:t>Atasi</a:t>
            </a:r>
            <a:r>
              <a:rPr lang="en-US" sz="3600" dirty="0"/>
              <a:t> rasa </a:t>
            </a:r>
            <a:r>
              <a:rPr lang="en-US" sz="3600" dirty="0" err="1"/>
              <a:t>gugup</a:t>
            </a:r>
            <a:r>
              <a:rPr lang="en-US" sz="3600" dirty="0"/>
              <a:t> </a:t>
            </a:r>
            <a:r>
              <a:rPr lang="en-US" sz="3600" dirty="0" err="1"/>
              <a:t>dengan</a:t>
            </a:r>
            <a:r>
              <a:rPr lang="en-US" sz="3600" dirty="0"/>
              <a:t> </a:t>
            </a:r>
            <a:r>
              <a:rPr lang="en-US" sz="3600" dirty="0" err="1"/>
              <a:t>menarik</a:t>
            </a:r>
            <a:r>
              <a:rPr lang="en-US" sz="3600" dirty="0"/>
              <a:t> </a:t>
            </a:r>
            <a:r>
              <a:rPr lang="en-US" sz="3600" dirty="0" err="1"/>
              <a:t>nafas</a:t>
            </a:r>
            <a:r>
              <a:rPr lang="en-US" sz="3600" dirty="0"/>
              <a:t> </a:t>
            </a:r>
            <a:r>
              <a:rPr lang="en-US" sz="3600" dirty="0" err="1"/>
              <a:t>panjang</a:t>
            </a:r>
            <a:r>
              <a:rPr lang="en-US" sz="3600" dirty="0"/>
              <a:t> dan </a:t>
            </a:r>
            <a:r>
              <a:rPr lang="en-US" sz="3600" dirty="0" err="1"/>
              <a:t>dalam</a:t>
            </a:r>
            <a:endParaRPr lang="en-US" sz="3600" dirty="0"/>
          </a:p>
          <a:p>
            <a:pPr marL="285750" indent="-285750">
              <a:buFont typeface="Wingdings" panose="05000000000000000000" charset="0"/>
              <a:buChar char="ü"/>
            </a:pPr>
            <a:r>
              <a:rPr lang="en-US" sz="3600" dirty="0" err="1"/>
              <a:t>Menggerakkan</a:t>
            </a:r>
            <a:r>
              <a:rPr lang="en-US" sz="3600" dirty="0"/>
              <a:t> badan </a:t>
            </a:r>
            <a:r>
              <a:rPr lang="en-US" sz="3600" dirty="0" err="1"/>
              <a:t>sedikit</a:t>
            </a:r>
            <a:r>
              <a:rPr lang="en-US" sz="3600" dirty="0"/>
              <a:t> </a:t>
            </a:r>
            <a:r>
              <a:rPr lang="en-US" sz="3600" dirty="0" err="1"/>
              <a:t>untuk</a:t>
            </a:r>
            <a:r>
              <a:rPr lang="en-US" sz="3600" dirty="0"/>
              <a:t> </a:t>
            </a:r>
            <a:r>
              <a:rPr lang="en-US" sz="3600" dirty="0" err="1"/>
              <a:t>sekedar</a:t>
            </a:r>
            <a:r>
              <a:rPr lang="en-US" sz="3600" dirty="0"/>
              <a:t> </a:t>
            </a:r>
            <a:r>
              <a:rPr lang="en-US" sz="3600" dirty="0" err="1"/>
              <a:t>melemaskan</a:t>
            </a:r>
            <a:r>
              <a:rPr lang="en-US" sz="3600" dirty="0"/>
              <a:t> </a:t>
            </a:r>
            <a:r>
              <a:rPr lang="en-US" sz="3600" dirty="0" err="1"/>
              <a:t>otot</a:t>
            </a:r>
            <a:r>
              <a:rPr lang="en-US" sz="3600" dirty="0"/>
              <a:t> yang </a:t>
            </a:r>
            <a:r>
              <a:rPr lang="en-US" sz="3600" dirty="0" err="1"/>
              <a:t>kaku</a:t>
            </a:r>
            <a:endParaRPr lang="en-US" sz="3600" dirty="0"/>
          </a:p>
          <a:p>
            <a:pPr marL="285750" indent="-285750">
              <a:buFont typeface="Wingdings" panose="05000000000000000000" charset="0"/>
              <a:buChar char="ü"/>
            </a:pPr>
            <a:r>
              <a:rPr lang="en-US" sz="3600" dirty="0" err="1"/>
              <a:t>Berdiri</a:t>
            </a:r>
            <a:r>
              <a:rPr lang="en-US" sz="3600" dirty="0"/>
              <a:t> </a:t>
            </a:r>
            <a:r>
              <a:rPr lang="en-US" sz="3600" dirty="0" err="1"/>
              <a:t>tegap</a:t>
            </a:r>
            <a:r>
              <a:rPr lang="en-US" sz="3600" dirty="0"/>
              <a:t> </a:t>
            </a:r>
            <a:r>
              <a:rPr lang="en-US" sz="3600" dirty="0" err="1"/>
              <a:t>lalu</a:t>
            </a:r>
            <a:r>
              <a:rPr lang="en-US" sz="3600" dirty="0"/>
              <a:t> </a:t>
            </a:r>
            <a:r>
              <a:rPr lang="en-US" sz="3600" dirty="0" err="1"/>
              <a:t>tersenyumlah</a:t>
            </a:r>
            <a:r>
              <a:rPr lang="en-US" sz="3600" dirty="0"/>
              <a:t>.</a:t>
            </a:r>
          </a:p>
          <a:p>
            <a:pPr marL="285750" indent="-285750">
              <a:buFont typeface="Wingdings" panose="05000000000000000000" charset="0"/>
              <a:buChar char="ü"/>
            </a:pPr>
            <a:r>
              <a:rPr lang="en-US" sz="3600" dirty="0" err="1"/>
              <a:t>Tampillah</a:t>
            </a:r>
            <a:r>
              <a:rPr lang="en-US" sz="3600" dirty="0"/>
              <a:t> </a:t>
            </a:r>
            <a:r>
              <a:rPr lang="en-US" sz="3600" dirty="0" err="1"/>
              <a:t>percaya</a:t>
            </a:r>
            <a:r>
              <a:rPr lang="en-US" sz="3600" dirty="0"/>
              <a:t> </a:t>
            </a:r>
            <a:r>
              <a:rPr lang="en-US" sz="3600" dirty="0" err="1"/>
              <a:t>diri</a:t>
            </a:r>
            <a:r>
              <a:rPr lang="en-US" sz="3600" dirty="0"/>
              <a:t> dan be yourself...!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a:xfrm>
            <a:off x="840105" y="291465"/>
            <a:ext cx="3931920" cy="876300"/>
          </a:xfrm>
        </p:spPr>
        <p:txBody>
          <a:bodyPr anchor="ctr" anchorCtr="0"/>
          <a:lstStyle/>
          <a:p>
            <a:r>
              <a:rPr lang="en-US" sz="4800">
                <a:latin typeface="Eras Demi ITC" panose="020B0805030504020804" charset="0"/>
                <a:cs typeface="Eras Demi ITC" panose="020B0805030504020804" charset="0"/>
              </a:rPr>
              <a:t>FISIK</a:t>
            </a:r>
          </a:p>
        </p:txBody>
      </p:sp>
      <p:sp>
        <p:nvSpPr>
          <p:cNvPr id="6" name="Text Placeholder 5"/>
          <p:cNvSpPr>
            <a:spLocks noGrp="1"/>
          </p:cNvSpPr>
          <p:nvPr>
            <p:ph type="body" sz="half" idx="2"/>
          </p:nvPr>
        </p:nvSpPr>
        <p:spPr>
          <a:xfrm>
            <a:off x="659130" y="1333500"/>
            <a:ext cx="8158480" cy="5093335"/>
          </a:xfrm>
        </p:spPr>
        <p:txBody>
          <a:bodyPr>
            <a:noAutofit/>
          </a:bodyPr>
          <a:lstStyle/>
          <a:p>
            <a:pPr marL="285750" indent="-285750">
              <a:buFont typeface="Wingdings" panose="05000000000000000000" charset="0"/>
              <a:buChar char="ü"/>
            </a:pPr>
            <a:r>
              <a:rPr lang="en-US" sz="4000"/>
              <a:t>Jaga mulut dan tenggorokan selalu basah, untuk itu siapkan air putih yang siap diminum jika dibutuhkan</a:t>
            </a:r>
          </a:p>
          <a:p>
            <a:pPr marL="285750" indent="-285750">
              <a:buFont typeface="Wingdings" panose="05000000000000000000" charset="0"/>
              <a:buChar char="ü"/>
            </a:pPr>
            <a:r>
              <a:rPr lang="en-US" sz="4000"/>
              <a:t>Jangan makan dan minum yang akan mengganggu organ tubuh, minimal satu jam sebelum tampil misalnya soda, makanan berlemak (yang bisa membuat mual), makanan pedas atau asam</a:t>
            </a:r>
          </a:p>
        </p:txBody>
      </p:sp>
      <p:pic>
        <p:nvPicPr>
          <p:cNvPr id="7" name="Picture Placeholder 6"/>
          <p:cNvPicPr>
            <a:picLocks noGrp="1" noChangeAspect="1"/>
          </p:cNvPicPr>
          <p:nvPr>
            <p:ph type="pic" idx="1"/>
          </p:nvPr>
        </p:nvPicPr>
        <p:blipFill>
          <a:blip r:embed="rId2"/>
          <a:stretch>
            <a:fillRect/>
          </a:stretch>
        </p:blipFill>
        <p:spPr>
          <a:xfrm>
            <a:off x="9014460" y="1333500"/>
            <a:ext cx="2840990" cy="45358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7335" y="442595"/>
            <a:ext cx="3011805" cy="1027430"/>
          </a:xfrm>
        </p:spPr>
        <p:txBody>
          <a:bodyPr anchor="ctr" anchorCtr="0"/>
          <a:lstStyle/>
          <a:p>
            <a:r>
              <a:rPr lang="en-US" sz="4800">
                <a:latin typeface="Eras Demi ITC" panose="020B0805030504020804" charset="0"/>
                <a:cs typeface="Eras Demi ITC" panose="020B0805030504020804" charset="0"/>
              </a:rPr>
              <a:t>MATERI</a:t>
            </a:r>
          </a:p>
        </p:txBody>
      </p:sp>
      <p:sp>
        <p:nvSpPr>
          <p:cNvPr id="4" name="Text Placeholder 3"/>
          <p:cNvSpPr>
            <a:spLocks noGrp="1"/>
          </p:cNvSpPr>
          <p:nvPr>
            <p:ph type="body" sz="half" idx="2"/>
          </p:nvPr>
        </p:nvSpPr>
        <p:spPr>
          <a:xfrm>
            <a:off x="267335" y="1755140"/>
            <a:ext cx="4308475" cy="2680335"/>
          </a:xfrm>
        </p:spPr>
        <p:txBody>
          <a:bodyPr>
            <a:noAutofit/>
          </a:bodyPr>
          <a:lstStyle/>
          <a:p>
            <a:r>
              <a:rPr lang="en-US" sz="3500"/>
              <a:t>Membaca literatur, menyusun kerangka materi dan yang terpenting adalah kuasai materi.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a:xfrm>
            <a:off x="859790" y="157480"/>
            <a:ext cx="5976620" cy="1089660"/>
          </a:xfrm>
        </p:spPr>
        <p:txBody>
          <a:bodyPr anchor="ctr" anchorCtr="0"/>
          <a:lstStyle/>
          <a:p>
            <a:pPr algn="ctr"/>
            <a:r>
              <a:rPr lang="en-US" b="1"/>
              <a:t>PIDATO</a:t>
            </a:r>
          </a:p>
        </p:txBody>
      </p:sp>
      <p:sp>
        <p:nvSpPr>
          <p:cNvPr id="10" name="Subtitle 9"/>
          <p:cNvSpPr>
            <a:spLocks noGrp="1"/>
          </p:cNvSpPr>
          <p:nvPr>
            <p:ph type="subTitle" idx="1"/>
          </p:nvPr>
        </p:nvSpPr>
        <p:spPr>
          <a:xfrm>
            <a:off x="241300" y="1247140"/>
            <a:ext cx="7439025" cy="3269615"/>
          </a:xfrm>
        </p:spPr>
        <p:txBody>
          <a:bodyPr>
            <a:normAutofit fontScale="92500" lnSpcReduction="10000"/>
          </a:bodyPr>
          <a:lstStyle/>
          <a:p>
            <a:r>
              <a:rPr lang="en-US" sz="3600"/>
              <a:t>Pidato adalah penyampaian gagasan, pikiran atau informasi serta tujuan dari pembicara kepada orang lain (audience) dengan cara lisan. </a:t>
            </a:r>
          </a:p>
          <a:p>
            <a:r>
              <a:rPr lang="en-US" sz="3600"/>
              <a:t>Pidato juga bisa diartikan sebagai “the art of persuasion”, yaitu sebagai seni membujuk/mempengaruhi.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8520"/>
          </a:xfrm>
        </p:spPr>
        <p:txBody>
          <a:bodyPr/>
          <a:lstStyle/>
          <a:p>
            <a:pPr algn="ctr"/>
            <a:r>
              <a:rPr lang="en-US" sz="3600">
                <a:latin typeface="Kristen ITC" panose="03050502040202030202" charset="0"/>
                <a:cs typeface="Kristen ITC" panose="03050502040202030202" charset="0"/>
              </a:rPr>
              <a:t>MENENTUKAN TEMA PIDATO</a:t>
            </a:r>
          </a:p>
        </p:txBody>
      </p:sp>
      <p:pic>
        <p:nvPicPr>
          <p:cNvPr id="100" name="Content Placeholder 99"/>
          <p:cNvPicPr>
            <a:picLocks noGrp="1" noChangeAspect="1"/>
          </p:cNvPicPr>
          <p:nvPr>
            <p:ph sz="half" idx="1"/>
          </p:nvPr>
        </p:nvPicPr>
        <p:blipFill>
          <a:blip r:embed="rId2"/>
          <a:stretch>
            <a:fillRect/>
          </a:stretch>
        </p:blipFill>
        <p:spPr>
          <a:xfrm>
            <a:off x="9734550" y="4443095"/>
            <a:ext cx="2203450" cy="2143125"/>
          </a:xfrm>
          <a:prstGeom prst="flowChartConnector">
            <a:avLst/>
          </a:prstGeom>
          <a:noFill/>
          <a:ln w="9525">
            <a:noFill/>
          </a:ln>
          <a:effectLst>
            <a:outerShdw blurRad="965200" sx="119000" sy="119000" algn="ctr" rotWithShape="0">
              <a:prstClr val="black">
                <a:alpha val="40000"/>
              </a:prstClr>
            </a:outerShdw>
          </a:effectLst>
        </p:spPr>
      </p:pic>
      <p:sp>
        <p:nvSpPr>
          <p:cNvPr id="3" name="Content Placeholder 2"/>
          <p:cNvSpPr>
            <a:spLocks noGrp="1"/>
          </p:cNvSpPr>
          <p:nvPr>
            <p:ph sz="half" idx="2"/>
          </p:nvPr>
        </p:nvSpPr>
        <p:spPr>
          <a:xfrm>
            <a:off x="589280" y="1223010"/>
            <a:ext cx="10101580" cy="4727575"/>
          </a:xfrm>
        </p:spPr>
        <p:txBody>
          <a:bodyPr>
            <a:noAutofit/>
          </a:bodyPr>
          <a:lstStyle/>
          <a:p>
            <a:pPr marL="0" indent="0">
              <a:buNone/>
            </a:pPr>
            <a:r>
              <a:rPr lang="en-US" sz="3000"/>
              <a:t>Tema pidato yang baik dan menarik harus memenuhi</a:t>
            </a:r>
          </a:p>
          <a:p>
            <a:pPr marL="0" indent="0">
              <a:buNone/>
            </a:pPr>
            <a:r>
              <a:rPr lang="en-US" sz="3000"/>
              <a:t>kriteria sebagai berikut : </a:t>
            </a:r>
          </a:p>
          <a:p>
            <a:pPr>
              <a:buFont typeface="Wingdings" panose="05000000000000000000" charset="0"/>
              <a:buChar char="ü"/>
            </a:pPr>
            <a:r>
              <a:rPr lang="en-US"/>
              <a:t>Tema harus sesuai dengan latar belakang pengetahuan pembicara, artinya bahwa pembicara atau orang yang membawakan pidato harus lebih tahu daripada khalayak atau pendengar.</a:t>
            </a:r>
          </a:p>
          <a:p>
            <a:pPr>
              <a:buFont typeface="Wingdings" panose="05000000000000000000" charset="0"/>
              <a:buChar char="ü"/>
            </a:pPr>
            <a:r>
              <a:rPr lang="en-US"/>
              <a:t>Harus menarik minat pembicara.</a:t>
            </a:r>
          </a:p>
          <a:p>
            <a:pPr>
              <a:buFont typeface="Wingdings" panose="05000000000000000000" charset="0"/>
              <a:buChar char="ü"/>
            </a:pPr>
            <a:r>
              <a:rPr lang="en-US"/>
              <a:t>Sesuai dengan pengetahuan khalayak/pendengar.</a:t>
            </a:r>
          </a:p>
          <a:p>
            <a:pPr>
              <a:buFont typeface="Wingdings" panose="05000000000000000000" charset="0"/>
              <a:buChar char="ü"/>
            </a:pPr>
            <a:r>
              <a:rPr lang="en-US"/>
              <a:t>Jelas ruang lingkup dan batasannya, artinya tema jangan terlalu luas.</a:t>
            </a:r>
          </a:p>
          <a:p>
            <a:pPr>
              <a:buFont typeface="Wingdings" panose="05000000000000000000" charset="0"/>
              <a:buChar char="ü"/>
            </a:pPr>
            <a:r>
              <a:rPr lang="en-US"/>
              <a:t>Harus sesuai dengan waktu dan situasi.</a:t>
            </a:r>
          </a:p>
          <a:p>
            <a:pPr>
              <a:buFont typeface="Wingdings" panose="05000000000000000000" charset="0"/>
              <a:buChar char="ü"/>
            </a:pPr>
            <a:r>
              <a:rPr lang="en-US"/>
              <a:t>Tema harus ditunjang dengan bahan lain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04595"/>
          </a:xfrm>
        </p:spPr>
        <p:txBody>
          <a:bodyPr/>
          <a:lstStyle/>
          <a:p>
            <a:pPr algn="ctr"/>
            <a:r>
              <a:rPr lang="en-US" sz="3200">
                <a:latin typeface="Kristen ITC" panose="03050502040202030202" charset="0"/>
                <a:cs typeface="Kristen ITC" panose="03050502040202030202" charset="0"/>
              </a:rPr>
              <a:t>MENENTUKAN JUDUL PIDATO</a:t>
            </a:r>
          </a:p>
        </p:txBody>
      </p:sp>
      <p:pic>
        <p:nvPicPr>
          <p:cNvPr id="101" name="Content Placeholder 100"/>
          <p:cNvPicPr>
            <a:picLocks noGrp="1"/>
          </p:cNvPicPr>
          <p:nvPr>
            <p:ph sz="half" idx="1"/>
          </p:nvPr>
        </p:nvPicPr>
        <p:blipFill>
          <a:blip r:embed="rId2"/>
          <a:stretch>
            <a:fillRect/>
          </a:stretch>
        </p:blipFill>
        <p:spPr>
          <a:xfrm>
            <a:off x="355600" y="1691005"/>
            <a:ext cx="5061585" cy="4351655"/>
          </a:xfrm>
          <a:prstGeom prst="rect">
            <a:avLst/>
          </a:prstGeom>
          <a:noFill/>
          <a:ln w="9525">
            <a:noFill/>
          </a:ln>
        </p:spPr>
      </p:pic>
      <p:sp>
        <p:nvSpPr>
          <p:cNvPr id="3" name="Content Placeholder 2"/>
          <p:cNvSpPr>
            <a:spLocks noGrp="1"/>
          </p:cNvSpPr>
          <p:nvPr>
            <p:ph sz="half" idx="2"/>
          </p:nvPr>
        </p:nvSpPr>
        <p:spPr>
          <a:xfrm>
            <a:off x="4663440" y="1569720"/>
            <a:ext cx="6976745" cy="4833620"/>
          </a:xfrm>
        </p:spPr>
        <p:txBody>
          <a:bodyPr>
            <a:noAutofit/>
          </a:bodyPr>
          <a:lstStyle/>
          <a:p>
            <a:pPr marL="0" indent="0">
              <a:buNone/>
            </a:pPr>
            <a:r>
              <a:rPr lang="en-US" sz="3200"/>
              <a:t>Judul yang baik harus memenuhi tiga kriteria :</a:t>
            </a:r>
          </a:p>
          <a:p>
            <a:pPr>
              <a:buFont typeface="Wingdings" panose="05000000000000000000" charset="0"/>
              <a:buChar char="v"/>
            </a:pPr>
            <a:r>
              <a:rPr lang="en-US" sz="3200"/>
              <a:t>Relevan, artinya ada hubungannya dengan pokok bahasan.</a:t>
            </a:r>
          </a:p>
          <a:p>
            <a:pPr>
              <a:buFont typeface="Wingdings" panose="05000000000000000000" charset="0"/>
              <a:buChar char="v"/>
            </a:pPr>
            <a:r>
              <a:rPr lang="en-US" sz="3200"/>
              <a:t>Provokatif, artinya dapat menimbulkan hasrat ingin tahu dan antusiasme pendengar.</a:t>
            </a:r>
          </a:p>
          <a:p>
            <a:pPr>
              <a:buFont typeface="Wingdings" panose="05000000000000000000" charset="0"/>
              <a:buChar char="v"/>
            </a:pPr>
            <a:r>
              <a:rPr lang="en-US" sz="3200"/>
              <a:t>Singkat, artinya mudah ditangkap maksudnya, pendek kalimatnya dan mudah diingat.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9EE256"/>
            </a:gs>
            <a:gs pos="100000">
              <a:srgbClr val="52762D"/>
            </a:gs>
          </a:gsLst>
          <a:lin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14630"/>
            <a:ext cx="10515600" cy="919480"/>
          </a:xfrm>
        </p:spPr>
        <p:txBody>
          <a:bodyPr/>
          <a:lstStyle/>
          <a:p>
            <a:pPr algn="ctr"/>
            <a:r>
              <a:rPr lang="en-US" sz="3600">
                <a:latin typeface="Kristen ITC" panose="03050502040202030202" charset="0"/>
                <a:cs typeface="Kristen ITC" panose="03050502040202030202" charset="0"/>
              </a:rPr>
              <a:t>TUJUAN PIDATO</a:t>
            </a:r>
          </a:p>
        </p:txBody>
      </p:sp>
      <p:sp>
        <p:nvSpPr>
          <p:cNvPr id="3" name="Content Placeholder 2"/>
          <p:cNvSpPr>
            <a:spLocks noGrp="1"/>
          </p:cNvSpPr>
          <p:nvPr>
            <p:ph idx="1"/>
          </p:nvPr>
        </p:nvSpPr>
        <p:spPr>
          <a:xfrm>
            <a:off x="838200" y="1284605"/>
            <a:ext cx="10515600" cy="5163820"/>
          </a:xfrm>
        </p:spPr>
        <p:txBody>
          <a:bodyPr>
            <a:noAutofit/>
          </a:bodyPr>
          <a:lstStyle/>
          <a:p>
            <a:r>
              <a:rPr lang="en-US">
                <a:latin typeface="Lucida Fax" panose="02060602050505020204" charset="0"/>
                <a:cs typeface="Lucida Fax" panose="02060602050505020204" charset="0"/>
              </a:rPr>
              <a:t>Informatif (memberi tahu)</a:t>
            </a:r>
          </a:p>
          <a:p>
            <a:pPr lvl="1">
              <a:buFont typeface="Wingdings" panose="05000000000000000000" charset="0"/>
              <a:buChar char="Ø"/>
            </a:pPr>
            <a:r>
              <a:rPr lang="en-US" sz="2800">
                <a:latin typeface="Lucida Fax" panose="02060602050505020204" charset="0"/>
                <a:cs typeface="Lucida Fax" panose="02060602050505020204" charset="0"/>
              </a:rPr>
              <a:t>Pidato informatif adalah pidato yang bertujuan untuk memberi tahu informasi. </a:t>
            </a:r>
          </a:p>
          <a:p>
            <a:pPr lvl="0"/>
            <a:r>
              <a:rPr lang="en-US">
                <a:latin typeface="Lucida Fax" panose="02060602050505020204" charset="0"/>
                <a:cs typeface="Lucida Fax" panose="02060602050505020204" charset="0"/>
              </a:rPr>
              <a:t>Persuasif (mempengaruhi)</a:t>
            </a:r>
          </a:p>
          <a:p>
            <a:pPr lvl="1">
              <a:buFont typeface="Wingdings" panose="05000000000000000000" charset="0"/>
              <a:buChar char="Ø"/>
            </a:pPr>
            <a:r>
              <a:rPr lang="en-US" sz="2800">
                <a:latin typeface="Lucida Fax" panose="02060602050505020204" charset="0"/>
                <a:cs typeface="Lucida Fax" panose="02060602050505020204" charset="0"/>
              </a:rPr>
              <a:t>Pidato persuasif adalah pidato yang bertujuan untuk mempengaruhi pikiran khalayak/pendengar melalui pengondisian, penguatan atau pengubahan tanggapan (respon) pendengar terhadap gagasan, isu, konsep atau produk.</a:t>
            </a:r>
          </a:p>
          <a:p>
            <a:pPr lvl="0">
              <a:buFont typeface="Arial" panose="020B0604020202020204" pitchFamily="34" charset="0"/>
              <a:buChar char="•"/>
            </a:pPr>
            <a:r>
              <a:rPr lang="en-US">
                <a:latin typeface="Lucida Fax" panose="02060602050505020204" charset="0"/>
                <a:cs typeface="Lucida Fax" panose="02060602050505020204" charset="0"/>
              </a:rPr>
              <a:t>Rekreatif</a:t>
            </a:r>
          </a:p>
          <a:p>
            <a:pPr lvl="1">
              <a:buFont typeface="Wingdings" panose="05000000000000000000" charset="0"/>
              <a:buChar char="Ø"/>
            </a:pPr>
            <a:r>
              <a:rPr lang="en-US" sz="2800">
                <a:latin typeface="Lucida Fax" panose="02060602050505020204" charset="0"/>
                <a:cs typeface="Lucida Fax" panose="02060602050505020204" charset="0"/>
              </a:rPr>
              <a:t>Pidato rekreatif adalah pidato yang bertujuan untuk menyenangkan atau menghibur pendengar.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alphaModFix amt="66000"/>
          </a:blip>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57505" y="140970"/>
            <a:ext cx="5666740" cy="935990"/>
          </a:xfrm>
        </p:spPr>
        <p:txBody>
          <a:bodyPr anchor="ctr" anchorCtr="0"/>
          <a:lstStyle/>
          <a:p>
            <a:r>
              <a:rPr lang="en-US" b="1"/>
              <a:t>MASTER OF CEREMONY (MC)</a:t>
            </a:r>
          </a:p>
        </p:txBody>
      </p:sp>
      <p:sp>
        <p:nvSpPr>
          <p:cNvPr id="6" name="Text Placeholder 5"/>
          <p:cNvSpPr>
            <a:spLocks noGrp="1"/>
          </p:cNvSpPr>
          <p:nvPr>
            <p:ph type="body" sz="half" idx="2"/>
          </p:nvPr>
        </p:nvSpPr>
        <p:spPr>
          <a:xfrm>
            <a:off x="357505" y="1076960"/>
            <a:ext cx="6464935" cy="5607685"/>
          </a:xfrm>
        </p:spPr>
        <p:txBody>
          <a:bodyPr>
            <a:noAutofit/>
          </a:bodyPr>
          <a:lstStyle/>
          <a:p>
            <a:r>
              <a:rPr lang="en-US" sz="2600" b="1"/>
              <a:t>Master of Ceremony atau MC artinya adalah “penguasa acara, pemandu acara, pengendali acara, pembawa acara, pengatur acara”. Dengan demikian MC adalah orang yang bertugas memandu acara dan bertanggung jawab atas kelancaran dan suksesnya suatu acara. </a:t>
            </a:r>
          </a:p>
          <a:p>
            <a:r>
              <a:rPr lang="en-US" sz="2600" b="1"/>
              <a:t>Dalam pelaksanaan tugas, MC bertindak sebagai tuan rumah suatu kegiatan atau acara. Seorang MC berperan mengumumkan suatu acara dan memperkenalkan orang yang akan tampil mengisi acara. MC juga bertanggung jawab memastikan acara berlangsung lancar dan tepat waktu, serta meriah atau khidmat dari awal hingga akhir.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838200" y="289560"/>
            <a:ext cx="10515600" cy="828040"/>
          </a:xfrm>
        </p:spPr>
        <p:txBody>
          <a:bodyPr>
            <a:normAutofit/>
          </a:bodyPr>
          <a:lstStyle/>
          <a:p>
            <a:pPr algn="ctr"/>
            <a:r>
              <a:rPr lang="en-US" b="1" dirty="0"/>
              <a:t>JENIS ACARA</a:t>
            </a:r>
          </a:p>
        </p:txBody>
      </p:sp>
      <p:sp>
        <p:nvSpPr>
          <p:cNvPr id="6" name="Content Placeholder 5"/>
          <p:cNvSpPr>
            <a:spLocks noGrp="1"/>
          </p:cNvSpPr>
          <p:nvPr>
            <p:ph sz="half" idx="2"/>
          </p:nvPr>
        </p:nvSpPr>
        <p:spPr>
          <a:xfrm>
            <a:off x="513715" y="1704340"/>
            <a:ext cx="6704965" cy="4540885"/>
          </a:xfrm>
        </p:spPr>
        <p:txBody>
          <a:bodyPr>
            <a:noAutofit/>
          </a:bodyPr>
          <a:lstStyle/>
          <a:p>
            <a:pPr>
              <a:buFont typeface="Arial" panose="020B0604020202020204" pitchFamily="34" charset="0"/>
              <a:buChar char="•"/>
            </a:pPr>
            <a:r>
              <a:rPr lang="en-US" dirty="0" err="1"/>
              <a:t>Yaitu</a:t>
            </a:r>
            <a:r>
              <a:rPr lang="en-US" dirty="0"/>
              <a:t> acara yang </a:t>
            </a:r>
            <a:r>
              <a:rPr lang="en-US" dirty="0" err="1"/>
              <a:t>digelar</a:t>
            </a:r>
            <a:r>
              <a:rPr lang="en-US" dirty="0"/>
              <a:t> oleh </a:t>
            </a:r>
            <a:r>
              <a:rPr lang="en-US" dirty="0" err="1"/>
              <a:t>lembaga</a:t>
            </a:r>
            <a:r>
              <a:rPr lang="en-US" dirty="0"/>
              <a:t>/</a:t>
            </a:r>
            <a:r>
              <a:rPr lang="en-US" dirty="0" err="1"/>
              <a:t>instansi</a:t>
            </a:r>
            <a:r>
              <a:rPr lang="en-US" dirty="0"/>
              <a:t>/</a:t>
            </a:r>
            <a:r>
              <a:rPr lang="en-US" dirty="0" err="1"/>
              <a:t>organisasi</a:t>
            </a:r>
            <a:r>
              <a:rPr lang="en-US" dirty="0"/>
              <a:t>/</a:t>
            </a:r>
            <a:r>
              <a:rPr lang="en-US" dirty="0" err="1"/>
              <a:t>kepanitiaan</a:t>
            </a:r>
            <a:r>
              <a:rPr lang="en-US" dirty="0"/>
              <a:t> formal yang </a:t>
            </a:r>
            <a:r>
              <a:rPr lang="en-US" dirty="0" err="1"/>
              <a:t>dihadiri</a:t>
            </a:r>
            <a:r>
              <a:rPr lang="en-US" dirty="0"/>
              <a:t> oleh </a:t>
            </a:r>
            <a:r>
              <a:rPr lang="en-US" dirty="0" err="1"/>
              <a:t>undangan</a:t>
            </a:r>
            <a:r>
              <a:rPr lang="en-US" dirty="0"/>
              <a:t> </a:t>
            </a:r>
            <a:r>
              <a:rPr lang="en-US" dirty="0" err="1"/>
              <a:t>resmi</a:t>
            </a:r>
            <a:r>
              <a:rPr lang="en-US" dirty="0"/>
              <a:t> dan </a:t>
            </a:r>
            <a:r>
              <a:rPr lang="en-US" dirty="0" err="1"/>
              <a:t>didasari</a:t>
            </a:r>
            <a:r>
              <a:rPr lang="en-US" dirty="0"/>
              <a:t> oleh </a:t>
            </a:r>
            <a:r>
              <a:rPr lang="en-US" dirty="0" err="1"/>
              <a:t>aturan-aturan</a:t>
            </a:r>
            <a:r>
              <a:rPr lang="en-US" dirty="0"/>
              <a:t> </a:t>
            </a:r>
            <a:r>
              <a:rPr lang="en-US" dirty="0" err="1"/>
              <a:t>protokoler</a:t>
            </a:r>
            <a:r>
              <a:rPr lang="en-US" dirty="0"/>
              <a:t> yang </a:t>
            </a:r>
            <a:r>
              <a:rPr lang="en-US" dirty="0" err="1"/>
              <a:t>relatif</a:t>
            </a:r>
            <a:r>
              <a:rPr lang="en-US" dirty="0"/>
              <a:t> </a:t>
            </a:r>
            <a:r>
              <a:rPr lang="en-US" dirty="0" err="1"/>
              <a:t>baku</a:t>
            </a:r>
            <a:r>
              <a:rPr lang="en-US" dirty="0"/>
              <a:t>.</a:t>
            </a:r>
          </a:p>
          <a:p>
            <a:r>
              <a:rPr lang="en-US" dirty="0" err="1"/>
              <a:t>Contoh</a:t>
            </a:r>
            <a:r>
              <a:rPr lang="en-US" dirty="0"/>
              <a:t> acara formal: </a:t>
            </a:r>
            <a:r>
              <a:rPr lang="en-US" dirty="0" err="1"/>
              <a:t>Upacara</a:t>
            </a:r>
            <a:r>
              <a:rPr lang="en-US" dirty="0"/>
              <a:t> </a:t>
            </a:r>
            <a:r>
              <a:rPr lang="en-US" dirty="0" err="1"/>
              <a:t>Bendera</a:t>
            </a:r>
            <a:r>
              <a:rPr lang="en-US" dirty="0"/>
              <a:t>, </a:t>
            </a:r>
            <a:r>
              <a:rPr lang="en-US" dirty="0" err="1"/>
              <a:t>Wisuda</a:t>
            </a:r>
            <a:r>
              <a:rPr lang="en-US" dirty="0"/>
              <a:t>, </a:t>
            </a:r>
            <a:r>
              <a:rPr lang="en-US" dirty="0" err="1"/>
              <a:t>Upacara</a:t>
            </a:r>
            <a:r>
              <a:rPr lang="en-US" dirty="0"/>
              <a:t> </a:t>
            </a:r>
            <a:r>
              <a:rPr lang="en-US" dirty="0" err="1"/>
              <a:t>Pelantikan</a:t>
            </a:r>
            <a:r>
              <a:rPr lang="en-US" dirty="0"/>
              <a:t>, </a:t>
            </a:r>
            <a:r>
              <a:rPr lang="en-US" dirty="0" err="1"/>
              <a:t>Upacara</a:t>
            </a:r>
            <a:r>
              <a:rPr lang="en-US" dirty="0"/>
              <a:t> Adat, </a:t>
            </a:r>
            <a:r>
              <a:rPr lang="en-US" dirty="0" err="1"/>
              <a:t>Serah</a:t>
            </a:r>
            <a:r>
              <a:rPr lang="en-US" dirty="0"/>
              <a:t> </a:t>
            </a:r>
            <a:r>
              <a:rPr lang="en-US" dirty="0" err="1"/>
              <a:t>Terima</a:t>
            </a:r>
            <a:r>
              <a:rPr lang="en-US" dirty="0"/>
              <a:t> </a:t>
            </a:r>
            <a:r>
              <a:rPr lang="en-US" dirty="0" err="1"/>
              <a:t>Jabatan</a:t>
            </a:r>
            <a:r>
              <a:rPr lang="en-US" dirty="0"/>
              <a:t>, dan </a:t>
            </a:r>
            <a:r>
              <a:rPr lang="en-US" dirty="0" err="1"/>
              <a:t>Upacara</a:t>
            </a:r>
            <a:r>
              <a:rPr lang="en-US" dirty="0"/>
              <a:t> </a:t>
            </a:r>
            <a:r>
              <a:rPr lang="en-US" dirty="0" err="1"/>
              <a:t>Kenegaraan</a:t>
            </a:r>
            <a:endParaRPr lang="en-US" dirty="0"/>
          </a:p>
          <a:p>
            <a:r>
              <a:rPr lang="en-US" dirty="0"/>
              <a:t>Nama </a:t>
            </a:r>
            <a:r>
              <a:rPr lang="en-US" dirty="0" err="1"/>
              <a:t>pembawa</a:t>
            </a:r>
            <a:r>
              <a:rPr lang="en-US" dirty="0"/>
              <a:t> acara: MC (Master of Ceremony), </a:t>
            </a:r>
            <a:r>
              <a:rPr lang="en-US" dirty="0" err="1"/>
              <a:t>Protokol</a:t>
            </a:r>
            <a:r>
              <a:rPr lang="en-US" dirty="0"/>
              <a:t>, </a:t>
            </a:r>
            <a:r>
              <a:rPr lang="en-US" dirty="0" err="1"/>
              <a:t>Pranata</a:t>
            </a:r>
            <a:r>
              <a:rPr lang="en-US" dirty="0"/>
              <a:t> </a:t>
            </a:r>
            <a:r>
              <a:rPr lang="en-US" dirty="0" err="1"/>
              <a:t>cara</a:t>
            </a:r>
            <a:r>
              <a:rPr lang="en-US" dirty="0"/>
              <a:t>.</a:t>
            </a:r>
          </a:p>
        </p:txBody>
      </p:sp>
      <p:pic>
        <p:nvPicPr>
          <p:cNvPr id="103" name="Content Placeholder 102"/>
          <p:cNvPicPr>
            <a:picLocks noGrp="1"/>
          </p:cNvPicPr>
          <p:nvPr>
            <p:ph sz="half" idx="1"/>
          </p:nvPr>
        </p:nvPicPr>
        <p:blipFill>
          <a:blip r:embed="rId2"/>
          <a:srcRect l="-642" t="-341" r="642" b="341"/>
          <a:stretch>
            <a:fillRect/>
          </a:stretch>
        </p:blipFill>
        <p:spPr>
          <a:xfrm>
            <a:off x="7312025" y="1320800"/>
            <a:ext cx="4487545" cy="4923790"/>
          </a:xfrm>
          <a:prstGeom prst="rect">
            <a:avLst/>
          </a:prstGeom>
          <a:noFill/>
          <a:ln w="9525">
            <a:noFill/>
          </a:ln>
        </p:spPr>
      </p:pic>
      <p:sp>
        <p:nvSpPr>
          <p:cNvPr id="3" name="Title 4"/>
          <p:cNvSpPr>
            <a:spLocks noGrp="1"/>
          </p:cNvSpPr>
          <p:nvPr/>
        </p:nvSpPr>
        <p:spPr>
          <a:xfrm>
            <a:off x="513715" y="982980"/>
            <a:ext cx="4149090" cy="525780"/>
          </a:xfrm>
          <a:prstGeom prst="rect">
            <a:avLst/>
          </a:prstGeom>
        </p:spPr>
        <p:txBody>
          <a:bodyPr vert="horz" lIns="91440" tIns="45720" rIns="91440" bIns="45720" rtlCol="0" anchor="ctr">
            <a:normAutofit fontScale="5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b="1">
                <a:latin typeface="Lucida Fax" panose="02060602050505020204" charset="0"/>
                <a:cs typeface="Lucida Fax" panose="02060602050505020204" charset="0"/>
                <a:sym typeface="+mn-ea"/>
              </a:rPr>
              <a:t>ACARA FORMAL/RESMI</a:t>
            </a:r>
            <a:endParaRPr lang="en-US" b="1">
              <a:latin typeface="Lucida Fax" panose="02060602050505020204" charset="0"/>
              <a:cs typeface="Lucida Fax" panose="0206060205050502020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27380" y="349885"/>
            <a:ext cx="10515600" cy="889635"/>
          </a:xfrm>
        </p:spPr>
        <p:txBody>
          <a:bodyPr/>
          <a:lstStyle/>
          <a:p>
            <a:r>
              <a:rPr lang="en-US" sz="2800">
                <a:latin typeface="Eras Demi ITC" panose="020B0805030504020804" charset="0"/>
                <a:cs typeface="Eras Demi ITC" panose="020B0805030504020804" charset="0"/>
                <a:sym typeface="+mn-ea"/>
              </a:rPr>
              <a:t>ACARA SEMI FORMAL/SEMI RESMI</a:t>
            </a:r>
            <a:endParaRPr lang="en-US" sz="2800">
              <a:latin typeface="Eras Demi ITC" panose="020B0805030504020804" charset="0"/>
              <a:cs typeface="Eras Demi ITC" panose="020B0805030504020804" charset="0"/>
            </a:endParaRPr>
          </a:p>
        </p:txBody>
      </p:sp>
      <p:sp>
        <p:nvSpPr>
          <p:cNvPr id="3" name="Content Placeholder 2"/>
          <p:cNvSpPr>
            <a:spLocks noGrp="1"/>
          </p:cNvSpPr>
          <p:nvPr>
            <p:ph sz="half" idx="2"/>
          </p:nvPr>
        </p:nvSpPr>
        <p:spPr>
          <a:xfrm>
            <a:off x="5192395" y="1464945"/>
            <a:ext cx="6629400" cy="4788535"/>
          </a:xfrm>
        </p:spPr>
        <p:txBody>
          <a:bodyPr>
            <a:noAutofit/>
          </a:bodyPr>
          <a:lstStyle/>
          <a:p>
            <a:pPr>
              <a:buFont typeface="Arial" panose="020B0604020202020204" pitchFamily="34" charset="0"/>
              <a:buChar char="•"/>
            </a:pPr>
            <a:r>
              <a:rPr lang="en-US" sz="2700"/>
              <a:t>Yaitu acara yang diselenggarakan untuk kebutuhan tertentu dengan menggunakan tata cara yang tidak begitu baku tetapi tetap tersaji apik karena diatur dengan ketentuan yang telah dirancang sesuai dengan kebutuhan acara yang bersangkutan.</a:t>
            </a:r>
          </a:p>
          <a:p>
            <a:r>
              <a:rPr lang="en-US" sz="2700"/>
              <a:t>Contoh acara semi formal : Pentas seni sekolah, acara pemberian penghargaan, pagelaran musik, ulang tahun sekolah, peresmian gedung, ulang tahun perusahaan, perayaan HUT RI, dan lain-lain.</a:t>
            </a:r>
          </a:p>
          <a:p>
            <a:r>
              <a:rPr lang="en-US" sz="2700"/>
              <a:t>Nama pembawa acara: MC, Presenter</a:t>
            </a:r>
          </a:p>
        </p:txBody>
      </p:sp>
      <p:pic>
        <p:nvPicPr>
          <p:cNvPr id="104" name="Content Placeholder 103"/>
          <p:cNvPicPr>
            <a:picLocks noGrp="1"/>
          </p:cNvPicPr>
          <p:nvPr>
            <p:ph sz="half" idx="1"/>
          </p:nvPr>
        </p:nvPicPr>
        <p:blipFill>
          <a:blip r:embed="rId2"/>
          <a:srcRect r="27953"/>
          <a:stretch>
            <a:fillRect/>
          </a:stretch>
        </p:blipFill>
        <p:spPr>
          <a:xfrm>
            <a:off x="627380" y="1464945"/>
            <a:ext cx="4170045" cy="4864100"/>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ECF40"/>
            </a:gs>
            <a:gs pos="100000">
              <a:srgbClr val="846C21"/>
            </a:gs>
          </a:gsLst>
          <a:lin ang="0" scaled="0"/>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506730" y="410210"/>
            <a:ext cx="10515600" cy="1054100"/>
          </a:xfrm>
        </p:spPr>
        <p:txBody>
          <a:bodyPr/>
          <a:lstStyle/>
          <a:p>
            <a:r>
              <a:rPr lang="en-US">
                <a:latin typeface="Kristen ITC" panose="03050502040202030202" charset="0"/>
                <a:cs typeface="Kristen ITC" panose="03050502040202030202" charset="0"/>
                <a:sym typeface="+mn-ea"/>
              </a:rPr>
              <a:t>Acara Non Formal</a:t>
            </a:r>
          </a:p>
        </p:txBody>
      </p:sp>
      <p:sp>
        <p:nvSpPr>
          <p:cNvPr id="3" name="Content Placeholder 2"/>
          <p:cNvSpPr>
            <a:spLocks noGrp="1"/>
          </p:cNvSpPr>
          <p:nvPr>
            <p:ph sz="half" idx="2"/>
          </p:nvPr>
        </p:nvSpPr>
        <p:spPr>
          <a:xfrm>
            <a:off x="5133975" y="1555115"/>
            <a:ext cx="6702425" cy="4988560"/>
          </a:xfrm>
        </p:spPr>
        <p:txBody>
          <a:bodyPr>
            <a:noAutofit/>
          </a:bodyPr>
          <a:lstStyle/>
          <a:p>
            <a:pPr>
              <a:buFont typeface="Arial" panose="020B0604020202020204" pitchFamily="34" charset="0"/>
              <a:buChar char="•"/>
            </a:pPr>
            <a:r>
              <a:rPr lang="en-US" sz="3000" dirty="0" err="1"/>
              <a:t>Yaitu</a:t>
            </a:r>
            <a:r>
              <a:rPr lang="en-US" sz="3000" dirty="0"/>
              <a:t> acara yang </a:t>
            </a:r>
            <a:r>
              <a:rPr lang="en-US" sz="3000" dirty="0" err="1"/>
              <a:t>relatif</a:t>
            </a:r>
            <a:r>
              <a:rPr lang="en-US" sz="3000" dirty="0"/>
              <a:t> </a:t>
            </a:r>
            <a:r>
              <a:rPr lang="en-US" sz="3000" dirty="0" err="1"/>
              <a:t>bebas</a:t>
            </a:r>
            <a:r>
              <a:rPr lang="en-US" sz="3000" dirty="0"/>
              <a:t> </a:t>
            </a:r>
            <a:r>
              <a:rPr lang="en-US" sz="3000" dirty="0" err="1"/>
              <a:t>yaitu</a:t>
            </a:r>
            <a:r>
              <a:rPr lang="en-US" sz="3000" dirty="0"/>
              <a:t> </a:t>
            </a:r>
            <a:r>
              <a:rPr lang="en-US" sz="3000" dirty="0" err="1"/>
              <a:t>semua</a:t>
            </a:r>
            <a:r>
              <a:rPr lang="en-US" sz="3000" dirty="0"/>
              <a:t> acara yang </a:t>
            </a:r>
            <a:r>
              <a:rPr lang="en-US" sz="3000" dirty="0" err="1"/>
              <a:t>digelar</a:t>
            </a:r>
            <a:r>
              <a:rPr lang="en-US" sz="3000" dirty="0"/>
              <a:t> oleh </a:t>
            </a:r>
            <a:r>
              <a:rPr lang="en-US" sz="3000" dirty="0" err="1"/>
              <a:t>individu</a:t>
            </a:r>
            <a:r>
              <a:rPr lang="en-US" sz="3000" dirty="0"/>
              <a:t> </a:t>
            </a:r>
            <a:r>
              <a:rPr lang="en-US" sz="3000" dirty="0" err="1"/>
              <a:t>atau</a:t>
            </a:r>
            <a:r>
              <a:rPr lang="en-US" sz="3000" dirty="0"/>
              <a:t> </a:t>
            </a:r>
            <a:r>
              <a:rPr lang="en-US" sz="3000" dirty="0" err="1"/>
              <a:t>kelompok</a:t>
            </a:r>
            <a:r>
              <a:rPr lang="en-US" sz="3000" dirty="0"/>
              <a:t> </a:t>
            </a:r>
            <a:r>
              <a:rPr lang="en-US" sz="3000" dirty="0" err="1"/>
              <a:t>untuk</a:t>
            </a:r>
            <a:r>
              <a:rPr lang="en-US" sz="3000" dirty="0"/>
              <a:t> </a:t>
            </a:r>
            <a:r>
              <a:rPr lang="en-US" sz="3000" dirty="0" err="1"/>
              <a:t>khalayak</a:t>
            </a:r>
            <a:r>
              <a:rPr lang="en-US" sz="3000" dirty="0"/>
              <a:t> </a:t>
            </a:r>
            <a:r>
              <a:rPr lang="en-US" sz="3000" dirty="0" err="1"/>
              <a:t>tertentu</a:t>
            </a:r>
            <a:r>
              <a:rPr lang="en-US" sz="3000" dirty="0"/>
              <a:t> dan </a:t>
            </a:r>
            <a:r>
              <a:rPr lang="en-US" sz="3000" dirty="0" err="1"/>
              <a:t>didasari</a:t>
            </a:r>
            <a:r>
              <a:rPr lang="en-US" sz="3000" dirty="0"/>
              <a:t> oleh </a:t>
            </a:r>
            <a:r>
              <a:rPr lang="en-US" sz="3000" dirty="0" err="1"/>
              <a:t>kebiasaan</a:t>
            </a:r>
            <a:r>
              <a:rPr lang="en-US" sz="3000" dirty="0"/>
              <a:t>- </a:t>
            </a:r>
            <a:r>
              <a:rPr lang="en-US" sz="3000" dirty="0" err="1"/>
              <a:t>kebiasaan</a:t>
            </a:r>
            <a:r>
              <a:rPr lang="en-US" sz="3000" dirty="0"/>
              <a:t> yang </a:t>
            </a:r>
            <a:r>
              <a:rPr lang="en-US" sz="3000" dirty="0" err="1"/>
              <a:t>relatif</a:t>
            </a:r>
            <a:r>
              <a:rPr lang="en-US" sz="3000" dirty="0"/>
              <a:t> </a:t>
            </a:r>
            <a:r>
              <a:rPr lang="en-US" sz="3000" dirty="0" err="1"/>
              <a:t>spontan</a:t>
            </a:r>
            <a:r>
              <a:rPr lang="en-US" sz="3000" dirty="0"/>
              <a:t>.</a:t>
            </a:r>
          </a:p>
          <a:p>
            <a:r>
              <a:rPr lang="en-US" sz="3000" dirty="0" err="1"/>
              <a:t>Contoh</a:t>
            </a:r>
            <a:r>
              <a:rPr lang="en-US" sz="3000" dirty="0"/>
              <a:t> acara: </a:t>
            </a:r>
            <a:r>
              <a:rPr lang="en-US" sz="3000" dirty="0" err="1"/>
              <a:t>Ulang</a:t>
            </a:r>
            <a:r>
              <a:rPr lang="en-US" sz="3000" dirty="0"/>
              <a:t> </a:t>
            </a:r>
            <a:r>
              <a:rPr lang="en-US" sz="3000" dirty="0" err="1"/>
              <a:t>Tahun</a:t>
            </a:r>
            <a:r>
              <a:rPr lang="en-US" sz="3000" dirty="0"/>
              <a:t> </a:t>
            </a:r>
            <a:r>
              <a:rPr lang="en-US" sz="3000" dirty="0" err="1"/>
              <a:t>teman</a:t>
            </a:r>
            <a:r>
              <a:rPr lang="en-US" sz="3000" dirty="0"/>
              <a:t>, Talk Show, </a:t>
            </a:r>
            <a:r>
              <a:rPr lang="en-US" sz="3000" dirty="0" err="1"/>
              <a:t>lomba-lomba</a:t>
            </a:r>
            <a:r>
              <a:rPr lang="en-US" sz="3000" dirty="0"/>
              <a:t>, </a:t>
            </a:r>
            <a:r>
              <a:rPr lang="en-US" sz="3000" dirty="0" err="1"/>
              <a:t>pesta-pesta</a:t>
            </a:r>
            <a:r>
              <a:rPr lang="en-US" sz="3000" dirty="0"/>
              <a:t> </a:t>
            </a:r>
            <a:r>
              <a:rPr lang="en-US" sz="3000" dirty="0" err="1"/>
              <a:t>pribadi</a:t>
            </a:r>
            <a:r>
              <a:rPr lang="en-US" sz="3000" dirty="0"/>
              <a:t>, acara </a:t>
            </a:r>
            <a:r>
              <a:rPr lang="en-US" sz="3000" dirty="0" err="1"/>
              <a:t>musik</a:t>
            </a:r>
            <a:r>
              <a:rPr lang="en-US" sz="3000" dirty="0"/>
              <a:t>, dan acara-acara </a:t>
            </a:r>
            <a:r>
              <a:rPr lang="en-US" sz="3000" dirty="0" err="1"/>
              <a:t>konser</a:t>
            </a:r>
            <a:r>
              <a:rPr lang="en-US" sz="3000" dirty="0"/>
              <a:t> </a:t>
            </a:r>
            <a:r>
              <a:rPr lang="en-US" sz="3000" dirty="0" err="1"/>
              <a:t>musik</a:t>
            </a:r>
            <a:r>
              <a:rPr lang="en-US" sz="3000" dirty="0"/>
              <a:t>.</a:t>
            </a:r>
          </a:p>
          <a:p>
            <a:r>
              <a:rPr lang="en-US" sz="3000" dirty="0"/>
              <a:t>Nama </a:t>
            </a:r>
            <a:r>
              <a:rPr lang="en-US" sz="3000" dirty="0" err="1"/>
              <a:t>pembawa</a:t>
            </a:r>
            <a:r>
              <a:rPr lang="en-US" sz="3000" dirty="0"/>
              <a:t> acara: MC, Presenter, Host</a:t>
            </a:r>
          </a:p>
        </p:txBody>
      </p:sp>
      <p:pic>
        <p:nvPicPr>
          <p:cNvPr id="102" name="Content Placeholder 101"/>
          <p:cNvPicPr>
            <a:picLocks noGrp="1"/>
          </p:cNvPicPr>
          <p:nvPr>
            <p:ph sz="half" idx="1"/>
          </p:nvPr>
        </p:nvPicPr>
        <p:blipFill>
          <a:blip r:embed="rId2"/>
          <a:stretch>
            <a:fillRect/>
          </a:stretch>
        </p:blipFill>
        <p:spPr>
          <a:xfrm>
            <a:off x="506730" y="1691005"/>
            <a:ext cx="4321175" cy="4561205"/>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4380"/>
          </a:xfrm>
        </p:spPr>
        <p:txBody>
          <a:bodyPr>
            <a:normAutofit/>
          </a:bodyPr>
          <a:lstStyle/>
          <a:p>
            <a:pPr algn="ctr"/>
            <a:r>
              <a:rPr lang="en-US" b="1"/>
              <a:t>PERSYARATAN MASTER OF CEREMONY</a:t>
            </a:r>
          </a:p>
        </p:txBody>
      </p:sp>
      <p:pic>
        <p:nvPicPr>
          <p:cNvPr id="105" name="Content Placeholder 104"/>
          <p:cNvPicPr>
            <a:picLocks noGrp="1"/>
          </p:cNvPicPr>
          <p:nvPr>
            <p:ph sz="half" idx="1"/>
          </p:nvPr>
        </p:nvPicPr>
        <p:blipFill>
          <a:blip r:embed="rId2"/>
          <a:stretch>
            <a:fillRect/>
          </a:stretch>
        </p:blipFill>
        <p:spPr>
          <a:xfrm>
            <a:off x="8352155" y="3545205"/>
            <a:ext cx="3598545" cy="3115945"/>
          </a:xfrm>
          <a:prstGeom prst="star7">
            <a:avLst/>
          </a:prstGeom>
          <a:noFill/>
          <a:ln w="9525">
            <a:noFill/>
          </a:ln>
          <a:effectLst>
            <a:outerShdw blurRad="469900" sx="116000" sy="116000" algn="ctr" rotWithShape="0">
              <a:prstClr val="black">
                <a:alpha val="40000"/>
              </a:prstClr>
            </a:outerShdw>
          </a:effectLst>
        </p:spPr>
      </p:pic>
      <p:sp>
        <p:nvSpPr>
          <p:cNvPr id="3" name="Content Placeholder 2"/>
          <p:cNvSpPr>
            <a:spLocks noGrp="1"/>
          </p:cNvSpPr>
          <p:nvPr>
            <p:ph sz="half" idx="2"/>
          </p:nvPr>
        </p:nvSpPr>
        <p:spPr>
          <a:xfrm>
            <a:off x="589280" y="1328419"/>
            <a:ext cx="11095355" cy="5164455"/>
          </a:xfrm>
        </p:spPr>
        <p:txBody>
          <a:bodyPr>
            <a:noAutofit/>
          </a:bodyPr>
          <a:lstStyle/>
          <a:p>
            <a:r>
              <a:rPr lang="en-US" sz="2600" dirty="0" err="1">
                <a:latin typeface="Eras Demi ITC" panose="020B0805030504020804" charset="0"/>
                <a:cs typeface="Eras Demi ITC" panose="020B0805030504020804" charset="0"/>
              </a:rPr>
              <a:t>Untuk</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menjadi</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seorang</a:t>
            </a:r>
            <a:r>
              <a:rPr lang="en-US" sz="2600" dirty="0">
                <a:latin typeface="Eras Demi ITC" panose="020B0805030504020804" charset="0"/>
                <a:cs typeface="Eras Demi ITC" panose="020B0805030504020804" charset="0"/>
              </a:rPr>
              <a:t> MC, </a:t>
            </a:r>
            <a:r>
              <a:rPr lang="en-US" sz="2600" dirty="0" err="1">
                <a:latin typeface="Eras Demi ITC" panose="020B0805030504020804" charset="0"/>
                <a:cs typeface="Eras Demi ITC" panose="020B0805030504020804" charset="0"/>
              </a:rPr>
              <a:t>selain</a:t>
            </a:r>
            <a:r>
              <a:rPr lang="en-US" sz="2600" dirty="0">
                <a:latin typeface="Eras Demi ITC" panose="020B0805030504020804" charset="0"/>
                <a:cs typeface="Eras Demi ITC" panose="020B0805030504020804" charset="0"/>
              </a:rPr>
              <a:t> modal </a:t>
            </a:r>
            <a:r>
              <a:rPr lang="en-US" sz="2600" dirty="0" err="1">
                <a:latin typeface="Eras Demi ITC" panose="020B0805030504020804" charset="0"/>
                <a:cs typeface="Eras Demi ITC" panose="020B0805030504020804" charset="0"/>
              </a:rPr>
              <a:t>suara</a:t>
            </a:r>
            <a:r>
              <a:rPr lang="en-US" sz="2600" dirty="0">
                <a:latin typeface="Eras Demi ITC" panose="020B0805030504020804" charset="0"/>
                <a:cs typeface="Eras Demi ITC" panose="020B0805030504020804" charset="0"/>
              </a:rPr>
              <a:t> yang </a:t>
            </a:r>
            <a:r>
              <a:rPr lang="en-US" sz="2600" dirty="0" err="1">
                <a:latin typeface="Eras Demi ITC" panose="020B0805030504020804" charset="0"/>
                <a:cs typeface="Eras Demi ITC" panose="020B0805030504020804" charset="0"/>
              </a:rPr>
              <a:t>enak</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didengar</a:t>
            </a:r>
            <a:r>
              <a:rPr lang="en-US" sz="2600" dirty="0">
                <a:latin typeface="Eras Demi ITC" panose="020B0805030504020804" charset="0"/>
                <a:cs typeface="Eras Demi ITC" panose="020B0805030504020804" charset="0"/>
              </a:rPr>
              <a:t>, </a:t>
            </a:r>
          </a:p>
          <a:p>
            <a:r>
              <a:rPr lang="en-US" sz="2600" dirty="0">
                <a:latin typeface="Eras Demi ITC" panose="020B0805030504020804" charset="0"/>
                <a:cs typeface="Eras Demi ITC" panose="020B0805030504020804" charset="0"/>
              </a:rPr>
              <a:t>Juga </a:t>
            </a:r>
            <a:r>
              <a:rPr lang="en-US" sz="2600" dirty="0" err="1">
                <a:latin typeface="Eras Demi ITC" panose="020B0805030504020804" charset="0"/>
                <a:cs typeface="Eras Demi ITC" panose="020B0805030504020804" charset="0"/>
              </a:rPr>
              <a:t>harus</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memiliki</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kepribadian</a:t>
            </a:r>
            <a:r>
              <a:rPr lang="en-US" sz="2600" dirty="0">
                <a:latin typeface="Eras Demi ITC" panose="020B0805030504020804" charset="0"/>
                <a:cs typeface="Eras Demi ITC" panose="020B0805030504020804" charset="0"/>
              </a:rPr>
              <a:t> &amp; </a:t>
            </a:r>
            <a:r>
              <a:rPr lang="en-US" sz="2600" dirty="0" err="1">
                <a:latin typeface="Eras Demi ITC" panose="020B0805030504020804" charset="0"/>
                <a:cs typeface="Eras Demi ITC" panose="020B0805030504020804" charset="0"/>
              </a:rPr>
              <a:t>intelektual</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artinya</a:t>
            </a:r>
            <a:r>
              <a:rPr lang="en-US" sz="2600" dirty="0">
                <a:latin typeface="Eras Demi ITC" panose="020B0805030504020804" charset="0"/>
                <a:cs typeface="Eras Demi ITC" panose="020B0805030504020804" charset="0"/>
              </a:rPr>
              <a:t> MC </a:t>
            </a:r>
            <a:r>
              <a:rPr lang="en-US" sz="2600" dirty="0" err="1">
                <a:latin typeface="Eras Demi ITC" panose="020B0805030504020804" charset="0"/>
                <a:cs typeface="Eras Demi ITC" panose="020B0805030504020804" charset="0"/>
              </a:rPr>
              <a:t>harus</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memiliki</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pengetahuan</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luas</a:t>
            </a:r>
            <a:r>
              <a:rPr lang="en-US" sz="2600" dirty="0">
                <a:latin typeface="Eras Demi ITC" panose="020B0805030504020804" charset="0"/>
                <a:cs typeface="Eras Demi ITC" panose="020B0805030504020804" charset="0"/>
              </a:rPr>
              <a:t>, kaya </a:t>
            </a:r>
            <a:r>
              <a:rPr lang="en-US" sz="2600" dirty="0" err="1">
                <a:latin typeface="Eras Demi ITC" panose="020B0805030504020804" charset="0"/>
                <a:cs typeface="Eras Demi ITC" panose="020B0805030504020804" charset="0"/>
              </a:rPr>
              <a:t>akan</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perbendaharaan</a:t>
            </a:r>
            <a:r>
              <a:rPr lang="en-US" sz="2600" dirty="0">
                <a:latin typeface="Eras Demi ITC" panose="020B0805030504020804" charset="0"/>
                <a:cs typeface="Eras Demi ITC" panose="020B0805030504020804" charset="0"/>
              </a:rPr>
              <a:t> kata. </a:t>
            </a:r>
          </a:p>
          <a:p>
            <a:r>
              <a:rPr lang="en-US" sz="2600" dirty="0" err="1">
                <a:latin typeface="Eras Demi ITC" panose="020B0805030504020804" charset="0"/>
                <a:cs typeface="Eras Demi ITC" panose="020B0805030504020804" charset="0"/>
              </a:rPr>
              <a:t>Seorang</a:t>
            </a:r>
            <a:r>
              <a:rPr lang="en-US" sz="2600" dirty="0">
                <a:latin typeface="Eras Demi ITC" panose="020B0805030504020804" charset="0"/>
                <a:cs typeface="Eras Demi ITC" panose="020B0805030504020804" charset="0"/>
              </a:rPr>
              <a:t> MC </a:t>
            </a:r>
            <a:r>
              <a:rPr lang="en-US" sz="2600" dirty="0" err="1">
                <a:latin typeface="Eras Demi ITC" panose="020B0805030504020804" charset="0"/>
                <a:cs typeface="Eras Demi ITC" panose="020B0805030504020804" charset="0"/>
              </a:rPr>
              <a:t>harus</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memiliki</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kemampuan</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bahasa</a:t>
            </a:r>
            <a:r>
              <a:rPr lang="en-US" sz="2600" dirty="0">
                <a:latin typeface="Eras Demi ITC" panose="020B0805030504020804" charset="0"/>
                <a:cs typeface="Eras Demi ITC" panose="020B0805030504020804" charset="0"/>
              </a:rPr>
              <a:t> yang </a:t>
            </a:r>
            <a:r>
              <a:rPr lang="en-US" sz="2600" dirty="0" err="1">
                <a:latin typeface="Eras Demi ITC" panose="020B0805030504020804" charset="0"/>
                <a:cs typeface="Eras Demi ITC" panose="020B0805030504020804" charset="0"/>
              </a:rPr>
              <a:t>memadai</a:t>
            </a:r>
            <a:r>
              <a:rPr lang="en-US" sz="2600" dirty="0">
                <a:latin typeface="Eras Demi ITC" panose="020B0805030504020804" charset="0"/>
                <a:cs typeface="Eras Demi ITC" panose="020B0805030504020804" charset="0"/>
              </a:rPr>
              <a:t>.</a:t>
            </a:r>
          </a:p>
          <a:p>
            <a:r>
              <a:rPr lang="en-US" sz="2600" dirty="0" err="1">
                <a:latin typeface="Eras Demi ITC" panose="020B0805030504020804" charset="0"/>
                <a:cs typeface="Eras Demi ITC" panose="020B0805030504020804" charset="0"/>
              </a:rPr>
              <a:t>Kepribadian</a:t>
            </a:r>
            <a:r>
              <a:rPr lang="en-US" sz="2600" dirty="0">
                <a:latin typeface="Eras Demi ITC" panose="020B0805030504020804" charset="0"/>
                <a:cs typeface="Eras Demi ITC" panose="020B0805030504020804" charset="0"/>
              </a:rPr>
              <a:t> yang excellent, </a:t>
            </a:r>
            <a:r>
              <a:rPr lang="en-US" sz="2600" dirty="0" err="1">
                <a:latin typeface="Eras Demi ITC" panose="020B0805030504020804" charset="0"/>
                <a:cs typeface="Eras Demi ITC" panose="020B0805030504020804" charset="0"/>
              </a:rPr>
              <a:t>artinya</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dia</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harus</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luwes</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percaya</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diri</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berjiwa</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besar</a:t>
            </a:r>
            <a:r>
              <a:rPr lang="en-US" sz="2600" dirty="0">
                <a:latin typeface="Eras Demi ITC" panose="020B0805030504020804" charset="0"/>
                <a:cs typeface="Eras Demi ITC" panose="020B0805030504020804" charset="0"/>
              </a:rPr>
              <a:t>,</a:t>
            </a:r>
          </a:p>
          <a:p>
            <a:r>
              <a:rPr lang="en-US" sz="2600" dirty="0" err="1">
                <a:latin typeface="Eras Demi ITC" panose="020B0805030504020804" charset="0"/>
                <a:cs typeface="Eras Demi ITC" panose="020B0805030504020804" charset="0"/>
              </a:rPr>
              <a:t>Memiliki</a:t>
            </a:r>
            <a:r>
              <a:rPr lang="en-US" sz="2600" dirty="0">
                <a:latin typeface="Eras Demi ITC" panose="020B0805030504020804" charset="0"/>
                <a:cs typeface="Eras Demi ITC" panose="020B0805030504020804" charset="0"/>
              </a:rPr>
              <a:t> sense of humor, </a:t>
            </a:r>
          </a:p>
          <a:p>
            <a:r>
              <a:rPr lang="en-US" sz="2600" dirty="0" err="1">
                <a:latin typeface="Eras Demi ITC" panose="020B0805030504020804" charset="0"/>
                <a:cs typeface="Eras Demi ITC" panose="020B0805030504020804" charset="0"/>
              </a:rPr>
              <a:t>Disiplin</a:t>
            </a:r>
            <a:r>
              <a:rPr lang="en-US" sz="2600" dirty="0">
                <a:latin typeface="Eras Demi ITC" panose="020B0805030504020804" charset="0"/>
                <a:cs typeface="Eras Demi ITC" panose="020B0805030504020804" charset="0"/>
              </a:rPr>
              <a:t>, </a:t>
            </a:r>
          </a:p>
          <a:p>
            <a:r>
              <a:rPr lang="en-US" sz="2600" dirty="0" err="1">
                <a:latin typeface="Eras Demi ITC" panose="020B0805030504020804" charset="0"/>
                <a:cs typeface="Eras Demi ITC" panose="020B0805030504020804" charset="0"/>
              </a:rPr>
              <a:t>Memiliki</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sikap</a:t>
            </a:r>
            <a:r>
              <a:rPr lang="en-US" sz="2600" dirty="0">
                <a:latin typeface="Eras Demi ITC" panose="020B0805030504020804" charset="0"/>
                <a:cs typeface="Eras Demi ITC" panose="020B0805030504020804" charset="0"/>
              </a:rPr>
              <a:t> yang </a:t>
            </a:r>
            <a:r>
              <a:rPr lang="en-US" sz="2600" dirty="0" err="1">
                <a:latin typeface="Eras Demi ITC" panose="020B0805030504020804" charset="0"/>
                <a:cs typeface="Eras Demi ITC" panose="020B0805030504020804" charset="0"/>
              </a:rPr>
              <a:t>benar</a:t>
            </a:r>
            <a:r>
              <a:rPr lang="en-US" sz="2600" dirty="0">
                <a:latin typeface="Eras Demi ITC" panose="020B0805030504020804" charset="0"/>
                <a:cs typeface="Eras Demi ITC" panose="020B0805030504020804" charset="0"/>
              </a:rPr>
              <a:t>, </a:t>
            </a:r>
          </a:p>
          <a:p>
            <a:r>
              <a:rPr lang="en-US" sz="2600" dirty="0" err="1">
                <a:latin typeface="Eras Demi ITC" panose="020B0805030504020804" charset="0"/>
                <a:cs typeface="Eras Demi ITC" panose="020B0805030504020804" charset="0"/>
              </a:rPr>
              <a:t>Memahami</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etika</a:t>
            </a:r>
            <a:r>
              <a:rPr lang="en-US" sz="2600" dirty="0">
                <a:latin typeface="Eras Demi ITC" panose="020B0805030504020804" charset="0"/>
                <a:cs typeface="Eras Demi ITC" panose="020B0805030504020804" charset="0"/>
              </a:rPr>
              <a:t>, </a:t>
            </a:r>
          </a:p>
          <a:p>
            <a:r>
              <a:rPr lang="en-US" sz="2600" dirty="0" err="1">
                <a:latin typeface="Eras Demi ITC" panose="020B0805030504020804" charset="0"/>
                <a:cs typeface="Eras Demi ITC" panose="020B0805030504020804" charset="0"/>
              </a:rPr>
              <a:t>Berpenampilan</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bersih</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wajar</a:t>
            </a:r>
            <a:r>
              <a:rPr lang="en-US" sz="2600" dirty="0">
                <a:latin typeface="Eras Demi ITC" panose="020B0805030504020804" charset="0"/>
                <a:cs typeface="Eras Demi ITC" panose="020B0805030504020804" charset="0"/>
              </a:rPr>
              <a:t>, </a:t>
            </a:r>
            <a:r>
              <a:rPr lang="en-US" sz="2600" dirty="0" err="1">
                <a:latin typeface="Eras Demi ITC" panose="020B0805030504020804" charset="0"/>
                <a:cs typeface="Eras Demi ITC" panose="020B0805030504020804" charset="0"/>
              </a:rPr>
              <a:t>sopan</a:t>
            </a:r>
            <a:r>
              <a:rPr lang="en-US" sz="2600" dirty="0">
                <a:latin typeface="Eras Demi ITC" panose="020B0805030504020804" charset="0"/>
                <a:cs typeface="Eras Demi ITC" panose="020B0805030504020804" charset="0"/>
              </a:rPr>
              <a:t> dan </a:t>
            </a:r>
            <a:r>
              <a:rPr lang="en-US" sz="2600" dirty="0" err="1">
                <a:latin typeface="Eras Demi ITC" panose="020B0805030504020804" charset="0"/>
                <a:cs typeface="Eras Demi ITC" panose="020B0805030504020804" charset="0"/>
              </a:rPr>
              <a:t>menarik</a:t>
            </a:r>
            <a:r>
              <a:rPr lang="en-US" sz="2600" dirty="0">
                <a:latin typeface="Eras Demi ITC" panose="020B0805030504020804" charset="0"/>
                <a:cs typeface="Eras Demi ITC" panose="020B0805030504020804" charset="0"/>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stretch>
            <a:fillRect/>
          </a:stretch>
        </p:blipFill>
        <p:spPr>
          <a:xfrm>
            <a:off x="300990" y="352425"/>
            <a:ext cx="6445885" cy="6087110"/>
          </a:xfrm>
          <a:prstGeom prst="rect">
            <a:avLst/>
          </a:prstGeom>
        </p:spPr>
      </p:pic>
      <p:sp>
        <p:nvSpPr>
          <p:cNvPr id="2" name="Title 1"/>
          <p:cNvSpPr>
            <a:spLocks noGrp="1"/>
          </p:cNvSpPr>
          <p:nvPr>
            <p:ph type="title"/>
          </p:nvPr>
        </p:nvSpPr>
        <p:spPr>
          <a:xfrm>
            <a:off x="4341495" y="352425"/>
            <a:ext cx="7475855" cy="1162685"/>
          </a:xfrm>
        </p:spPr>
        <p:txBody>
          <a:bodyPr anchor="ctr" anchorCtr="0"/>
          <a:lstStyle/>
          <a:p>
            <a:r>
              <a:rPr lang="en-US" sz="3600" b="1">
                <a:latin typeface="Kristen ITC" panose="03050502040202030202" charset="0"/>
                <a:cs typeface="Kristen ITC" panose="03050502040202030202" charset="0"/>
              </a:rPr>
              <a:t>Persiapan Master of Ceremony</a:t>
            </a:r>
          </a:p>
        </p:txBody>
      </p:sp>
      <p:sp>
        <p:nvSpPr>
          <p:cNvPr id="3" name="Text Placeholder 2"/>
          <p:cNvSpPr>
            <a:spLocks noGrp="1"/>
          </p:cNvSpPr>
          <p:nvPr>
            <p:ph type="body" sz="half" idx="2"/>
          </p:nvPr>
        </p:nvSpPr>
        <p:spPr>
          <a:xfrm>
            <a:off x="6317615" y="3143885"/>
            <a:ext cx="5017770" cy="2409190"/>
          </a:xfrm>
        </p:spPr>
        <p:txBody>
          <a:bodyPr/>
          <a:lstStyle/>
          <a:p>
            <a:pPr marL="514350" indent="-514350">
              <a:buFont typeface="+mj-lt"/>
              <a:buAutoNum type="arabicParenR"/>
            </a:pPr>
            <a:r>
              <a:rPr lang="en-US" sz="4000"/>
              <a:t>Know the Material</a:t>
            </a:r>
          </a:p>
          <a:p>
            <a:pPr marL="514350" indent="-514350">
              <a:buFont typeface="+mj-lt"/>
              <a:buAutoNum type="arabicParenR"/>
            </a:pPr>
            <a:r>
              <a:rPr lang="en-US" sz="4000"/>
              <a:t>Know the Room</a:t>
            </a:r>
          </a:p>
          <a:p>
            <a:pPr marL="514350" indent="-514350">
              <a:buFont typeface="+mj-lt"/>
              <a:buAutoNum type="arabicParenR"/>
            </a:pPr>
            <a:r>
              <a:rPr lang="en-US" sz="4000"/>
              <a:t>Know the audience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840105" y="396875"/>
            <a:ext cx="5937885" cy="695325"/>
          </a:xfrm>
        </p:spPr>
        <p:txBody>
          <a:bodyPr>
            <a:noAutofit/>
          </a:bodyPr>
          <a:lstStyle/>
          <a:p>
            <a:r>
              <a:rPr lang="en-US" sz="4000">
                <a:latin typeface="Eras Demi ITC" panose="020B0805030504020804" charset="0"/>
                <a:cs typeface="Eras Demi ITC" panose="020B0805030504020804" charset="0"/>
              </a:rPr>
              <a:t>KNOW THE MATERIAL</a:t>
            </a:r>
          </a:p>
        </p:txBody>
      </p:sp>
      <p:sp>
        <p:nvSpPr>
          <p:cNvPr id="6" name="Text Placeholder 5"/>
          <p:cNvSpPr>
            <a:spLocks noGrp="1"/>
          </p:cNvSpPr>
          <p:nvPr>
            <p:ph type="body" sz="half" idx="2"/>
          </p:nvPr>
        </p:nvSpPr>
        <p:spPr>
          <a:xfrm>
            <a:off x="742315" y="1443990"/>
            <a:ext cx="10525125" cy="4234180"/>
          </a:xfrm>
        </p:spPr>
        <p:txBody>
          <a:bodyPr>
            <a:noAutofit/>
          </a:bodyPr>
          <a:lstStyle/>
          <a:p>
            <a:pPr marL="342900" indent="-342900">
              <a:buFont typeface="Wingdings" panose="05000000000000000000" charset="0"/>
              <a:buChar char="Ø"/>
            </a:pPr>
            <a:r>
              <a:rPr lang="en-US" sz="3600"/>
              <a:t>Kenali dan kuasai materi/bahan/ acara yang akan dibawakan. </a:t>
            </a:r>
          </a:p>
          <a:p>
            <a:pPr marL="342900" indent="-342900">
              <a:buFont typeface="Wingdings" panose="05000000000000000000" charset="0"/>
              <a:buChar char="Ø"/>
            </a:pPr>
            <a:r>
              <a:rPr lang="en-US" sz="3600"/>
              <a:t>Setiap rangkaian acara pada prinsipnya meliputi :</a:t>
            </a:r>
          </a:p>
          <a:p>
            <a:pPr marL="914400" lvl="1" indent="-457200">
              <a:buAutoNum type="arabicPeriod"/>
            </a:pPr>
            <a:r>
              <a:rPr lang="en-US" sz="3600"/>
              <a:t>Pembukaan</a:t>
            </a:r>
          </a:p>
          <a:p>
            <a:pPr marL="914400" lvl="1" indent="-457200">
              <a:buAutoNum type="arabicPeriod"/>
            </a:pPr>
            <a:r>
              <a:rPr lang="en-US" sz="3600"/>
              <a:t>Isi Acara, yang terbagi kedalam :</a:t>
            </a:r>
          </a:p>
          <a:p>
            <a:pPr lvl="2">
              <a:buFont typeface="Wingdings" panose="05000000000000000000" charset="0"/>
              <a:buChar char="ü"/>
            </a:pPr>
            <a:r>
              <a:rPr lang="en-US" sz="3600"/>
              <a:t>Acara dasar</a:t>
            </a:r>
          </a:p>
          <a:p>
            <a:pPr lvl="2">
              <a:buFont typeface="Wingdings" panose="05000000000000000000" charset="0"/>
              <a:buChar char="ü"/>
            </a:pPr>
            <a:r>
              <a:rPr lang="en-US" sz="3600"/>
              <a:t>Acara penunjang</a:t>
            </a:r>
          </a:p>
          <a:p>
            <a:pPr lvl="2">
              <a:buFont typeface="Wingdings" panose="05000000000000000000" charset="0"/>
              <a:buChar char="ü"/>
            </a:pPr>
            <a:r>
              <a:rPr lang="en-US" sz="3600"/>
              <a:t>Acara inti</a:t>
            </a:r>
          </a:p>
          <a:p>
            <a:pPr marL="914400" lvl="1" indent="-457200">
              <a:buFont typeface="+mj-lt"/>
              <a:buAutoNum type="arabicPeriod"/>
            </a:pPr>
            <a:r>
              <a:rPr lang="en-US" sz="3600"/>
              <a:t>Penutup</a:t>
            </a:r>
          </a:p>
        </p:txBody>
      </p:sp>
      <p:pic>
        <p:nvPicPr>
          <p:cNvPr id="8" name="Picture Placeholder 7"/>
          <p:cNvPicPr>
            <a:picLocks noGrp="1" noChangeAspect="1"/>
          </p:cNvPicPr>
          <p:nvPr>
            <p:ph type="pic" idx="1"/>
          </p:nvPr>
        </p:nvPicPr>
        <p:blipFill>
          <a:blip r:embed="rId2"/>
          <a:stretch>
            <a:fillRect/>
          </a:stretch>
        </p:blipFill>
        <p:spPr>
          <a:xfrm>
            <a:off x="9192260" y="3667125"/>
            <a:ext cx="2316480" cy="2599690"/>
          </a:xfrm>
          <a:prstGeom prst="rect">
            <a:avLst/>
          </a:prstGeom>
          <a:effectLst>
            <a:outerShdw blurRad="584200" sx="119000" sy="119000" algn="ctr" rotWithShape="0">
              <a:prstClr val="black">
                <a:alpha val="40000"/>
              </a:prst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838200" y="876300"/>
            <a:ext cx="10515600" cy="5300980"/>
          </a:xfrm>
        </p:spPr>
        <p:txBody>
          <a:bodyPr/>
          <a:lstStyle/>
          <a:p>
            <a:pPr marL="0" indent="0" algn="just">
              <a:buNone/>
            </a:pPr>
            <a:r>
              <a:rPr lang="en-US" sz="3000"/>
              <a:t>Dari susunan acara tersebut diatas dapat dibuat Naskah Acara dengan cara memasukkan poin-poin yang berada pada susunan acara tadi.</a:t>
            </a:r>
          </a:p>
          <a:p>
            <a:pPr marL="0" indent="0" algn="just">
              <a:buNone/>
            </a:pPr>
            <a:r>
              <a:rPr lang="en-US" sz="3000"/>
              <a:t>Bentuk Naskah Acara :</a:t>
            </a:r>
          </a:p>
        </p:txBody>
      </p:sp>
      <p:graphicFrame>
        <p:nvGraphicFramePr>
          <p:cNvPr id="8" name="Table 7"/>
          <p:cNvGraphicFramePr/>
          <p:nvPr/>
        </p:nvGraphicFramePr>
        <p:xfrm>
          <a:off x="838835" y="2776220"/>
          <a:ext cx="10514965" cy="3185160"/>
        </p:xfrm>
        <a:graphic>
          <a:graphicData uri="http://schemas.openxmlformats.org/drawingml/2006/table">
            <a:tbl>
              <a:tblPr firstRow="1" bandRow="1">
                <a:tableStyleId>{5C22544A-7EE6-4342-B048-85BDC9FD1C3A}</a:tableStyleId>
              </a:tblPr>
              <a:tblGrid>
                <a:gridCol w="870585">
                  <a:extLst>
                    <a:ext uri="{9D8B030D-6E8A-4147-A177-3AD203B41FA5}">
                      <a16:colId xmlns:a16="http://schemas.microsoft.com/office/drawing/2014/main" val="20000"/>
                    </a:ext>
                  </a:extLst>
                </a:gridCol>
                <a:gridCol w="1433195">
                  <a:extLst>
                    <a:ext uri="{9D8B030D-6E8A-4147-A177-3AD203B41FA5}">
                      <a16:colId xmlns:a16="http://schemas.microsoft.com/office/drawing/2014/main" val="20001"/>
                    </a:ext>
                  </a:extLst>
                </a:gridCol>
                <a:gridCol w="1988185">
                  <a:extLst>
                    <a:ext uri="{9D8B030D-6E8A-4147-A177-3AD203B41FA5}">
                      <a16:colId xmlns:a16="http://schemas.microsoft.com/office/drawing/2014/main" val="20002"/>
                    </a:ext>
                  </a:extLst>
                </a:gridCol>
                <a:gridCol w="1990725">
                  <a:extLst>
                    <a:ext uri="{9D8B030D-6E8A-4147-A177-3AD203B41FA5}">
                      <a16:colId xmlns:a16="http://schemas.microsoft.com/office/drawing/2014/main" val="20003"/>
                    </a:ext>
                  </a:extLst>
                </a:gridCol>
                <a:gridCol w="2479675">
                  <a:extLst>
                    <a:ext uri="{9D8B030D-6E8A-4147-A177-3AD203B41FA5}">
                      <a16:colId xmlns:a16="http://schemas.microsoft.com/office/drawing/2014/main" val="20004"/>
                    </a:ext>
                  </a:extLst>
                </a:gridCol>
                <a:gridCol w="1752600">
                  <a:extLst>
                    <a:ext uri="{9D8B030D-6E8A-4147-A177-3AD203B41FA5}">
                      <a16:colId xmlns:a16="http://schemas.microsoft.com/office/drawing/2014/main" val="20005"/>
                    </a:ext>
                  </a:extLst>
                </a:gridCol>
              </a:tblGrid>
              <a:tr h="381000">
                <a:tc>
                  <a:txBody>
                    <a:bodyPr/>
                    <a:lstStyle/>
                    <a:p>
                      <a:pPr algn="ctr">
                        <a:buNone/>
                      </a:pPr>
                      <a:r>
                        <a:rPr lang="en-US" sz="2400"/>
                        <a:t>No.</a:t>
                      </a:r>
                    </a:p>
                  </a:txBody>
                  <a:tcPr anchor="ctr"/>
                </a:tc>
                <a:tc>
                  <a:txBody>
                    <a:bodyPr/>
                    <a:lstStyle/>
                    <a:p>
                      <a:pPr algn="ctr">
                        <a:buNone/>
                      </a:pPr>
                      <a:r>
                        <a:rPr lang="en-US" sz="2400"/>
                        <a:t>Waktu</a:t>
                      </a:r>
                    </a:p>
                  </a:txBody>
                  <a:tcPr anchor="ctr"/>
                </a:tc>
                <a:tc>
                  <a:txBody>
                    <a:bodyPr/>
                    <a:lstStyle/>
                    <a:p>
                      <a:pPr algn="ctr">
                        <a:buNone/>
                      </a:pPr>
                      <a:r>
                        <a:rPr lang="en-US" sz="2400"/>
                        <a:t>Acara</a:t>
                      </a:r>
                    </a:p>
                  </a:txBody>
                  <a:tcPr anchor="ctr"/>
                </a:tc>
                <a:tc>
                  <a:txBody>
                    <a:bodyPr/>
                    <a:lstStyle/>
                    <a:p>
                      <a:pPr algn="ctr">
                        <a:buNone/>
                      </a:pPr>
                      <a:r>
                        <a:rPr lang="en-US" sz="2400" dirty="0" err="1"/>
                        <a:t>Pelaksana</a:t>
                      </a:r>
                      <a:endParaRPr lang="en-US" sz="2400" dirty="0"/>
                    </a:p>
                  </a:txBody>
                  <a:tcPr anchor="ctr"/>
                </a:tc>
                <a:tc>
                  <a:txBody>
                    <a:bodyPr/>
                    <a:lstStyle/>
                    <a:p>
                      <a:pPr algn="ctr">
                        <a:buNone/>
                      </a:pPr>
                      <a:r>
                        <a:rPr lang="en-US" sz="2400"/>
                        <a:t>Uraian Pembicaraan</a:t>
                      </a:r>
                    </a:p>
                  </a:txBody>
                  <a:tcPr anchor="ctr"/>
                </a:tc>
                <a:tc>
                  <a:txBody>
                    <a:bodyPr/>
                    <a:lstStyle/>
                    <a:p>
                      <a:pPr algn="ctr">
                        <a:buNone/>
                      </a:pPr>
                      <a:r>
                        <a:rPr lang="en-US" sz="2400"/>
                        <a:t>Keterangan</a:t>
                      </a:r>
                    </a:p>
                  </a:txBody>
                  <a:tcPr anchor="ctr"/>
                </a:tc>
                <a:extLst>
                  <a:ext uri="{0D108BD9-81ED-4DB2-BD59-A6C34878D82A}">
                    <a16:rowId xmlns:a16="http://schemas.microsoft.com/office/drawing/2014/main" val="10000"/>
                  </a:ext>
                </a:extLst>
              </a:tr>
              <a:tr h="381000">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extLst>
                  <a:ext uri="{0D108BD9-81ED-4DB2-BD59-A6C34878D82A}">
                    <a16:rowId xmlns:a16="http://schemas.microsoft.com/office/drawing/2014/main" val="10001"/>
                  </a:ext>
                </a:extLst>
              </a:tr>
              <a:tr h="381000">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extLst>
                  <a:ext uri="{0D108BD9-81ED-4DB2-BD59-A6C34878D82A}">
                    <a16:rowId xmlns:a16="http://schemas.microsoft.com/office/drawing/2014/main" val="10002"/>
                  </a:ext>
                </a:extLst>
              </a:tr>
              <a:tr h="381000">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extLst>
                  <a:ext uri="{0D108BD9-81ED-4DB2-BD59-A6C34878D82A}">
                    <a16:rowId xmlns:a16="http://schemas.microsoft.com/office/drawing/2014/main" val="10003"/>
                  </a:ext>
                </a:extLst>
              </a:tr>
              <a:tr h="381000">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extLst>
                  <a:ext uri="{0D108BD9-81ED-4DB2-BD59-A6C34878D82A}">
                    <a16:rowId xmlns:a16="http://schemas.microsoft.com/office/drawing/2014/main" val="10004"/>
                  </a:ext>
                </a:extLst>
              </a:tr>
              <a:tr h="381000">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tc>
                  <a:txBody>
                    <a:bodyPr/>
                    <a:lstStyle/>
                    <a:p>
                      <a:pPr algn="ctr">
                        <a:buNone/>
                      </a:pPr>
                      <a:endParaRPr lang="en-US"/>
                    </a:p>
                  </a:txBody>
                  <a:tcPr anchor="ctr"/>
                </a:tc>
                <a:extLst>
                  <a:ext uri="{0D108BD9-81ED-4DB2-BD59-A6C34878D82A}">
                    <a16:rowId xmlns:a16="http://schemas.microsoft.com/office/drawing/2014/main" val="10005"/>
                  </a:ext>
                </a:extLst>
              </a:tr>
              <a:tr h="381000">
                <a:tc gridSpan="6">
                  <a:txBody>
                    <a:bodyPr/>
                    <a:lstStyle/>
                    <a:p>
                      <a:pPr algn="l">
                        <a:buNone/>
                      </a:pPr>
                      <a:r>
                        <a:rPr lang="en-US" sz="2400" dirty="0" err="1"/>
                        <a:t>Lajur</a:t>
                      </a:r>
                      <a:r>
                        <a:rPr lang="en-US" sz="2400" dirty="0"/>
                        <a:t> dan Kolom </a:t>
                      </a:r>
                      <a:r>
                        <a:rPr lang="en-US" sz="2400" dirty="0" err="1"/>
                        <a:t>ini</a:t>
                      </a:r>
                      <a:r>
                        <a:rPr lang="en-US" sz="2400" dirty="0"/>
                        <a:t> di </a:t>
                      </a:r>
                      <a:r>
                        <a:rPr lang="en-US" sz="2400" dirty="0" err="1"/>
                        <a:t>sesuai</a:t>
                      </a:r>
                      <a:r>
                        <a:rPr lang="en-US" sz="2400" dirty="0"/>
                        <a:t> </a:t>
                      </a:r>
                      <a:r>
                        <a:rPr lang="en-US" sz="2400" dirty="0" err="1"/>
                        <a:t>kebutuhan</a:t>
                      </a:r>
                      <a:endParaRPr lang="en-US" sz="2400" dirty="0"/>
                    </a:p>
                  </a:txBody>
                  <a:tcPr anchor="ctr"/>
                </a:tc>
                <a:tc hMerge="1">
                  <a:txBody>
                    <a:bodyPr/>
                    <a:lstStyle/>
                    <a:p>
                      <a:endParaRPr lang="en-US"/>
                    </a:p>
                  </a:txBody>
                  <a:tcPr anchor="ctr"/>
                </a:tc>
                <a:tc hMerge="1">
                  <a:txBody>
                    <a:bodyPr/>
                    <a:lstStyle/>
                    <a:p>
                      <a:endParaRPr lang="en-US"/>
                    </a:p>
                  </a:txBody>
                  <a:tcPr anchor="ctr"/>
                </a:tc>
                <a:tc hMerge="1">
                  <a:txBody>
                    <a:bodyPr/>
                    <a:lstStyle/>
                    <a:p>
                      <a:endParaRPr lang="en-US"/>
                    </a:p>
                  </a:txBody>
                  <a:tcPr anchor="ctr"/>
                </a:tc>
                <a:tc hMerge="1">
                  <a:txBody>
                    <a:bodyPr/>
                    <a:lstStyle/>
                    <a:p>
                      <a:endParaRPr lang="en-US"/>
                    </a:p>
                  </a:txBody>
                  <a:tcPr anchor="ctr"/>
                </a:tc>
                <a:tc hMerge="1">
                  <a:txBody>
                    <a:bodyPr/>
                    <a:lstStyle/>
                    <a:p>
                      <a:endParaRPr lang="en-US"/>
                    </a:p>
                  </a:txBody>
                  <a:tcPr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BFB11"/>
            </a:gs>
            <a:gs pos="100000">
              <a:srgbClr val="838309"/>
            </a:gs>
          </a:gsLst>
          <a:lin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589280" y="1062990"/>
            <a:ext cx="6246495" cy="5310505"/>
          </a:xfrm>
        </p:spPr>
        <p:txBody>
          <a:bodyPr>
            <a:noAutofit/>
          </a:bodyPr>
          <a:lstStyle/>
          <a:p>
            <a:pPr marL="0" indent="0">
              <a:buNone/>
            </a:pPr>
            <a:r>
              <a:rPr lang="en-US" sz="3500"/>
              <a:t>Setelah membuat naskah acara yang bersumber dari susunan acara, selanjutnya MC membuat lembar pembicaraan. </a:t>
            </a:r>
          </a:p>
          <a:p>
            <a:pPr marL="0" indent="0">
              <a:buNone/>
            </a:pPr>
            <a:r>
              <a:rPr lang="en-US" sz="3500"/>
              <a:t>Lembar pembicaraan dibuat berdasarkan naskah acara. Lembar pembicaraan ini berfungsi sebagai panduan acara.</a:t>
            </a:r>
          </a:p>
          <a:p>
            <a:pPr marL="0" indent="0">
              <a:buNone/>
            </a:pPr>
            <a:r>
              <a:rPr lang="en-US" sz="3500"/>
              <a:t>Lembar pembicaraan ini biasa disebut </a:t>
            </a:r>
            <a:r>
              <a:rPr lang="en-US" sz="3500" b="1" i="1"/>
              <a:t>“Cue Card”</a:t>
            </a:r>
            <a:r>
              <a:rPr lang="en-US" sz="3500"/>
              <a:t> atau </a:t>
            </a:r>
            <a:r>
              <a:rPr lang="en-US" sz="3500" b="1" i="1"/>
              <a:t>“Q Card”</a:t>
            </a:r>
          </a:p>
        </p:txBody>
      </p:sp>
      <p:pic>
        <p:nvPicPr>
          <p:cNvPr id="106" name="Content Placeholder 105"/>
          <p:cNvPicPr>
            <a:picLocks noGrp="1"/>
          </p:cNvPicPr>
          <p:nvPr>
            <p:ph sz="half" idx="1"/>
          </p:nvPr>
        </p:nvPicPr>
        <p:blipFill>
          <a:blip r:embed="rId2"/>
          <a:stretch>
            <a:fillRect/>
          </a:stretch>
        </p:blipFill>
        <p:spPr>
          <a:xfrm>
            <a:off x="6835775" y="1253490"/>
            <a:ext cx="4880610" cy="4351655"/>
          </a:xfrm>
          <a:prstGeom prst="cloud">
            <a:avLst/>
          </a:prstGeom>
          <a:noFill/>
          <a:ln w="9525">
            <a:noFill/>
          </a:ln>
          <a:effectLst>
            <a:outerShdw blurRad="571500" sx="106000" sy="106000" algn="ctr" rotWithShape="0">
              <a:prstClr val="black">
                <a:alpha val="40000"/>
              </a:prst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9EE256"/>
            </a:gs>
            <a:gs pos="100000">
              <a:srgbClr val="52762D"/>
            </a:gs>
          </a:gsLst>
          <a:lin ang="0" scaled="0"/>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04520" y="365125"/>
            <a:ext cx="5567045" cy="751840"/>
          </a:xfrm>
        </p:spPr>
        <p:txBody>
          <a:bodyPr>
            <a:normAutofit/>
          </a:bodyPr>
          <a:lstStyle/>
          <a:p>
            <a:r>
              <a:rPr lang="en-US"/>
              <a:t>KNOW THE ROOM</a:t>
            </a:r>
          </a:p>
        </p:txBody>
      </p:sp>
      <p:sp>
        <p:nvSpPr>
          <p:cNvPr id="7" name="Content Placeholder 6"/>
          <p:cNvSpPr>
            <a:spLocks noGrp="1"/>
          </p:cNvSpPr>
          <p:nvPr>
            <p:ph sz="half" idx="2"/>
          </p:nvPr>
        </p:nvSpPr>
        <p:spPr>
          <a:xfrm>
            <a:off x="604520" y="1238885"/>
            <a:ext cx="7774305" cy="5043805"/>
          </a:xfrm>
        </p:spPr>
        <p:txBody>
          <a:bodyPr>
            <a:noAutofit/>
          </a:bodyPr>
          <a:lstStyle/>
          <a:p>
            <a:pPr marL="285750" indent="-285750">
              <a:buFont typeface="Wingdings" panose="05000000000000000000" charset="0"/>
              <a:buChar char="ü"/>
            </a:pPr>
            <a:r>
              <a:rPr lang="en-US" sz="2600" dirty="0" err="1"/>
              <a:t>Kenalilah</a:t>
            </a:r>
            <a:r>
              <a:rPr lang="en-US" sz="2600" dirty="0"/>
              <a:t> </a:t>
            </a:r>
            <a:r>
              <a:rPr lang="en-US" sz="2600" dirty="0" err="1"/>
              <a:t>ruangan</a:t>
            </a:r>
            <a:r>
              <a:rPr lang="en-US" sz="2600" dirty="0"/>
              <a:t> </a:t>
            </a:r>
            <a:r>
              <a:rPr lang="en-US" sz="2600" dirty="0" err="1"/>
              <a:t>atau</a:t>
            </a:r>
            <a:r>
              <a:rPr lang="en-US" sz="2600" dirty="0"/>
              <a:t> </a:t>
            </a:r>
            <a:r>
              <a:rPr lang="en-US" sz="2600" dirty="0" err="1"/>
              <a:t>tempat</a:t>
            </a:r>
            <a:r>
              <a:rPr lang="en-US" sz="2600" dirty="0"/>
              <a:t> </a:t>
            </a:r>
            <a:r>
              <a:rPr lang="en-US" sz="2600" dirty="0" err="1"/>
              <a:t>dimana</a:t>
            </a:r>
            <a:r>
              <a:rPr lang="en-US" sz="2600" dirty="0"/>
              <a:t> acara </a:t>
            </a:r>
            <a:r>
              <a:rPr lang="en-US" sz="2600" dirty="0" err="1"/>
              <a:t>akan</a:t>
            </a:r>
            <a:r>
              <a:rPr lang="en-US" sz="2600" dirty="0"/>
              <a:t> </a:t>
            </a:r>
            <a:r>
              <a:rPr lang="en-US" sz="2600" dirty="0" err="1"/>
              <a:t>diselenggarakan</a:t>
            </a:r>
            <a:r>
              <a:rPr lang="en-US" sz="2600" dirty="0"/>
              <a:t>. </a:t>
            </a:r>
            <a:r>
              <a:rPr lang="en-US" sz="2600" dirty="0" err="1"/>
              <a:t>Mengenali</a:t>
            </a:r>
            <a:r>
              <a:rPr lang="en-US" sz="2600" dirty="0"/>
              <a:t> </a:t>
            </a:r>
            <a:r>
              <a:rPr lang="en-US" sz="2600" dirty="0" err="1"/>
              <a:t>ruangan</a:t>
            </a:r>
            <a:r>
              <a:rPr lang="en-US" sz="2600" dirty="0"/>
              <a:t> </a:t>
            </a:r>
            <a:r>
              <a:rPr lang="en-US" sz="2600" dirty="0" err="1"/>
              <a:t>atau</a:t>
            </a:r>
            <a:r>
              <a:rPr lang="en-US" sz="2600" dirty="0"/>
              <a:t> </a:t>
            </a:r>
            <a:r>
              <a:rPr lang="en-US" sz="2600" dirty="0" err="1"/>
              <a:t>tempat</a:t>
            </a:r>
            <a:r>
              <a:rPr lang="en-US" sz="2600" dirty="0"/>
              <a:t> </a:t>
            </a:r>
            <a:r>
              <a:rPr lang="en-US" sz="2600" dirty="0" err="1"/>
              <a:t>ini</a:t>
            </a:r>
            <a:r>
              <a:rPr lang="en-US" sz="2600" dirty="0"/>
              <a:t> </a:t>
            </a:r>
            <a:r>
              <a:rPr lang="en-US" sz="2600" dirty="0" err="1"/>
              <a:t>berarti</a:t>
            </a:r>
            <a:r>
              <a:rPr lang="en-US" sz="2600" dirty="0"/>
              <a:t> juga </a:t>
            </a:r>
            <a:r>
              <a:rPr lang="en-US" sz="2600" dirty="0" err="1"/>
              <a:t>mengenali</a:t>
            </a:r>
            <a:r>
              <a:rPr lang="en-US" sz="2600" dirty="0"/>
              <a:t> ‘</a:t>
            </a:r>
            <a:r>
              <a:rPr lang="en-US" sz="2600" dirty="0" err="1"/>
              <a:t>atmosfer</a:t>
            </a:r>
            <a:r>
              <a:rPr lang="en-US" sz="2600" dirty="0"/>
              <a:t>’ (</a:t>
            </a:r>
            <a:r>
              <a:rPr lang="en-US" sz="2600" dirty="0" err="1"/>
              <a:t>lingkungan</a:t>
            </a:r>
            <a:r>
              <a:rPr lang="en-US" sz="2600" dirty="0"/>
              <a:t> dan </a:t>
            </a:r>
            <a:r>
              <a:rPr lang="en-US" sz="2600" dirty="0" err="1"/>
              <a:t>suasana</a:t>
            </a:r>
            <a:r>
              <a:rPr lang="en-US" sz="2600" dirty="0"/>
              <a:t>) acara</a:t>
            </a:r>
          </a:p>
          <a:p>
            <a:pPr marL="285750" indent="-285750">
              <a:buFont typeface="Wingdings" panose="05000000000000000000" charset="0"/>
              <a:buChar char="ü"/>
            </a:pPr>
            <a:r>
              <a:rPr lang="en-US" sz="2600" dirty="0" err="1"/>
              <a:t>Seorang</a:t>
            </a:r>
            <a:r>
              <a:rPr lang="en-US" sz="2600" dirty="0"/>
              <a:t> MC </a:t>
            </a:r>
            <a:r>
              <a:rPr lang="en-US" sz="2600" dirty="0" err="1"/>
              <a:t>harus</a:t>
            </a:r>
            <a:r>
              <a:rPr lang="en-US" sz="2600" dirty="0"/>
              <a:t> </a:t>
            </a:r>
            <a:r>
              <a:rPr lang="en-US" sz="2600" dirty="0" err="1"/>
              <a:t>dengan</a:t>
            </a:r>
            <a:r>
              <a:rPr lang="en-US" sz="2600" dirty="0"/>
              <a:t> </a:t>
            </a:r>
            <a:r>
              <a:rPr lang="en-US" sz="2600" dirty="0" err="1"/>
              <a:t>cepat</a:t>
            </a:r>
            <a:r>
              <a:rPr lang="en-US" sz="2600" dirty="0"/>
              <a:t> </a:t>
            </a:r>
            <a:r>
              <a:rPr lang="en-US" sz="2600" dirty="0" err="1"/>
              <a:t>dapat</a:t>
            </a:r>
            <a:r>
              <a:rPr lang="en-US" sz="2600" dirty="0"/>
              <a:t> </a:t>
            </a:r>
            <a:r>
              <a:rPr lang="en-US" sz="2600" dirty="0" err="1"/>
              <a:t>beradaptasi</a:t>
            </a:r>
            <a:r>
              <a:rPr lang="en-US" sz="2600" dirty="0"/>
              <a:t> </a:t>
            </a:r>
            <a:r>
              <a:rPr lang="en-US" sz="2600" dirty="0" err="1"/>
              <a:t>dengan</a:t>
            </a:r>
            <a:r>
              <a:rPr lang="en-US" sz="2600" dirty="0"/>
              <a:t> </a:t>
            </a:r>
            <a:r>
              <a:rPr lang="en-US" sz="2600" dirty="0" err="1"/>
              <a:t>ruangan</a:t>
            </a:r>
            <a:r>
              <a:rPr lang="en-US" sz="2600" dirty="0"/>
              <a:t> </a:t>
            </a:r>
            <a:r>
              <a:rPr lang="en-US" sz="2600" dirty="0" err="1"/>
              <a:t>tempat</a:t>
            </a:r>
            <a:r>
              <a:rPr lang="en-US" sz="2600" dirty="0"/>
              <a:t> </a:t>
            </a:r>
            <a:r>
              <a:rPr lang="en-US" sz="2600" dirty="0" err="1"/>
              <a:t>penyelenggaraan</a:t>
            </a:r>
            <a:r>
              <a:rPr lang="en-US" sz="2600" dirty="0"/>
              <a:t> acara dan </a:t>
            </a:r>
            <a:r>
              <a:rPr lang="en-US" sz="2600" dirty="0" err="1"/>
              <a:t>harus</a:t>
            </a:r>
            <a:r>
              <a:rPr lang="en-US" sz="2600" dirty="0"/>
              <a:t> </a:t>
            </a:r>
            <a:r>
              <a:rPr lang="en-US" sz="2600" dirty="0" err="1"/>
              <a:t>merasa</a:t>
            </a:r>
            <a:r>
              <a:rPr lang="en-US" sz="2600" dirty="0"/>
              <a:t> </a:t>
            </a:r>
            <a:r>
              <a:rPr lang="en-US" sz="2600" dirty="0" err="1"/>
              <a:t>nyaman</a:t>
            </a:r>
            <a:r>
              <a:rPr lang="en-US" sz="2600" dirty="0"/>
              <a:t> </a:t>
            </a:r>
            <a:r>
              <a:rPr lang="en-US" sz="2600" dirty="0" err="1"/>
              <a:t>dengan</a:t>
            </a:r>
            <a:r>
              <a:rPr lang="en-US" sz="2600" dirty="0"/>
              <a:t> </a:t>
            </a:r>
            <a:r>
              <a:rPr lang="en-US" sz="2600" dirty="0" err="1"/>
              <a:t>keadaan</a:t>
            </a:r>
            <a:r>
              <a:rPr lang="en-US" sz="2600" dirty="0"/>
              <a:t> </a:t>
            </a:r>
            <a:r>
              <a:rPr lang="en-US" sz="2600" dirty="0" err="1"/>
              <a:t>ruangan</a:t>
            </a:r>
            <a:r>
              <a:rPr lang="en-US" sz="2600" dirty="0"/>
              <a:t> (</a:t>
            </a:r>
            <a:r>
              <a:rPr lang="en-US" sz="2600" dirty="0" err="1"/>
              <a:t>jika</a:t>
            </a:r>
            <a:r>
              <a:rPr lang="en-US" sz="2600" dirty="0"/>
              <a:t> acara indoor)</a:t>
            </a:r>
          </a:p>
          <a:p>
            <a:pPr marL="285750" indent="-285750">
              <a:buFont typeface="Wingdings" panose="05000000000000000000" charset="0"/>
              <a:buChar char="ü"/>
            </a:pPr>
            <a:r>
              <a:rPr lang="en-US" sz="2600" dirty="0" err="1"/>
              <a:t>Mengenali</a:t>
            </a:r>
            <a:r>
              <a:rPr lang="en-US" sz="2600" dirty="0"/>
              <a:t> </a:t>
            </a:r>
            <a:r>
              <a:rPr lang="en-US" sz="2600" dirty="0" err="1"/>
              <a:t>atmosfer</a:t>
            </a:r>
            <a:r>
              <a:rPr lang="en-US" sz="2600" dirty="0"/>
              <a:t> </a:t>
            </a:r>
            <a:r>
              <a:rPr lang="en-US" sz="2600" dirty="0" err="1"/>
              <a:t>ruangan</a:t>
            </a:r>
            <a:r>
              <a:rPr lang="en-US" sz="2600" dirty="0"/>
              <a:t> </a:t>
            </a:r>
            <a:r>
              <a:rPr lang="en-US" sz="2600" dirty="0" err="1"/>
              <a:t>ini</a:t>
            </a:r>
            <a:r>
              <a:rPr lang="en-US" sz="2600" dirty="0"/>
              <a:t> </a:t>
            </a:r>
            <a:r>
              <a:rPr lang="en-US" sz="2600" dirty="0" err="1"/>
              <a:t>dapat</a:t>
            </a:r>
            <a:r>
              <a:rPr lang="en-US" sz="2600" dirty="0"/>
              <a:t> </a:t>
            </a:r>
            <a:r>
              <a:rPr lang="en-US" sz="2600" dirty="0" err="1"/>
              <a:t>dilakukan</a:t>
            </a:r>
            <a:r>
              <a:rPr lang="en-US" sz="2600" dirty="0"/>
              <a:t> </a:t>
            </a:r>
            <a:r>
              <a:rPr lang="en-US" sz="2600" dirty="0" err="1"/>
              <a:t>dengan</a:t>
            </a:r>
            <a:r>
              <a:rPr lang="en-US" sz="2600" dirty="0"/>
              <a:t> </a:t>
            </a:r>
            <a:r>
              <a:rPr lang="en-US" sz="2600" dirty="0" err="1"/>
              <a:t>cara</a:t>
            </a:r>
            <a:r>
              <a:rPr lang="en-US" sz="2600" dirty="0"/>
              <a:t> </a:t>
            </a:r>
            <a:r>
              <a:rPr lang="en-US" sz="2600" dirty="0" err="1"/>
              <a:t>datang</a:t>
            </a:r>
            <a:r>
              <a:rPr lang="en-US" sz="2600" dirty="0"/>
              <a:t> </a:t>
            </a:r>
            <a:r>
              <a:rPr lang="en-US" sz="2600" dirty="0" err="1"/>
              <a:t>ke</a:t>
            </a:r>
            <a:r>
              <a:rPr lang="en-US" sz="2600" dirty="0"/>
              <a:t> </a:t>
            </a:r>
            <a:r>
              <a:rPr lang="en-US" sz="2600" dirty="0" err="1"/>
              <a:t>tempat</a:t>
            </a:r>
            <a:r>
              <a:rPr lang="en-US" sz="2600" dirty="0"/>
              <a:t> </a:t>
            </a:r>
            <a:r>
              <a:rPr lang="en-US" sz="2600" dirty="0" err="1"/>
              <a:t>tujuan</a:t>
            </a:r>
            <a:r>
              <a:rPr lang="en-US" sz="2600" dirty="0"/>
              <a:t> </a:t>
            </a:r>
            <a:r>
              <a:rPr lang="en-US" sz="2600" dirty="0" err="1"/>
              <a:t>lebih</a:t>
            </a:r>
            <a:r>
              <a:rPr lang="en-US" sz="2600" dirty="0"/>
              <a:t> </a:t>
            </a:r>
            <a:r>
              <a:rPr lang="en-US" sz="2600" dirty="0" err="1"/>
              <a:t>awal</a:t>
            </a:r>
            <a:r>
              <a:rPr lang="en-US" sz="2600" dirty="0"/>
              <a:t> </a:t>
            </a:r>
            <a:r>
              <a:rPr lang="en-US" sz="2600" dirty="0" err="1"/>
              <a:t>untuk</a:t>
            </a:r>
            <a:r>
              <a:rPr lang="en-US" sz="2600" dirty="0"/>
              <a:t> </a:t>
            </a:r>
            <a:r>
              <a:rPr lang="en-US" sz="2600" dirty="0" err="1"/>
              <a:t>belajar</a:t>
            </a:r>
            <a:r>
              <a:rPr lang="en-US" sz="2600" dirty="0"/>
              <a:t> </a:t>
            </a:r>
            <a:r>
              <a:rPr lang="en-US" sz="2600" dirty="0" err="1"/>
              <a:t>mengenal</a:t>
            </a:r>
            <a:r>
              <a:rPr lang="en-US" sz="2600" dirty="0"/>
              <a:t> lay out </a:t>
            </a:r>
            <a:r>
              <a:rPr lang="en-US" sz="2600" dirty="0" err="1"/>
              <a:t>atau</a:t>
            </a:r>
            <a:r>
              <a:rPr lang="en-US" sz="2600" dirty="0"/>
              <a:t> speaking area. </a:t>
            </a:r>
            <a:r>
              <a:rPr lang="en-US" sz="2600" dirty="0" err="1"/>
              <a:t>Pengenalan</a:t>
            </a:r>
            <a:r>
              <a:rPr lang="en-US" sz="2600" dirty="0"/>
              <a:t> </a:t>
            </a:r>
            <a:r>
              <a:rPr lang="en-US" sz="2600" dirty="0" err="1"/>
              <a:t>ruangan</a:t>
            </a:r>
            <a:r>
              <a:rPr lang="en-US" sz="2600" dirty="0"/>
              <a:t> </a:t>
            </a:r>
            <a:r>
              <a:rPr lang="en-US" sz="2600" dirty="0" err="1"/>
              <a:t>ini</a:t>
            </a:r>
            <a:r>
              <a:rPr lang="en-US" sz="2600" dirty="0"/>
              <a:t> </a:t>
            </a:r>
            <a:r>
              <a:rPr lang="en-US" sz="2600" dirty="0" err="1"/>
              <a:t>dapat</a:t>
            </a:r>
            <a:r>
              <a:rPr lang="en-US" sz="2600" dirty="0"/>
              <a:t> </a:t>
            </a:r>
            <a:r>
              <a:rPr lang="en-US" sz="2600" dirty="0" err="1"/>
              <a:t>dilakukan</a:t>
            </a:r>
            <a:r>
              <a:rPr lang="en-US" sz="2600" dirty="0"/>
              <a:t> pada </a:t>
            </a:r>
            <a:r>
              <a:rPr lang="en-US" sz="2600" dirty="0" err="1"/>
              <a:t>saat</a:t>
            </a:r>
            <a:r>
              <a:rPr lang="en-US" sz="2600" dirty="0"/>
              <a:t> </a:t>
            </a:r>
            <a:r>
              <a:rPr lang="en-US" sz="2600" dirty="0" err="1"/>
              <a:t>gladi</a:t>
            </a:r>
            <a:r>
              <a:rPr lang="en-US" sz="2600" dirty="0"/>
              <a:t> </a:t>
            </a:r>
            <a:r>
              <a:rPr lang="en-US" sz="2600" dirty="0" err="1"/>
              <a:t>bersih</a:t>
            </a:r>
            <a:r>
              <a:rPr lang="en-US" sz="2600" dirty="0"/>
              <a:t>.</a:t>
            </a:r>
          </a:p>
        </p:txBody>
      </p:sp>
      <p:pic>
        <p:nvPicPr>
          <p:cNvPr id="107" name="Content Placeholder 106"/>
          <p:cNvPicPr>
            <a:picLocks noGrp="1"/>
          </p:cNvPicPr>
          <p:nvPr>
            <p:ph sz="half" idx="1"/>
          </p:nvPr>
        </p:nvPicPr>
        <p:blipFill>
          <a:blip r:embed="rId2"/>
          <a:stretch>
            <a:fillRect/>
          </a:stretch>
        </p:blipFill>
        <p:spPr>
          <a:xfrm>
            <a:off x="8487410" y="1116965"/>
            <a:ext cx="3311525" cy="4819015"/>
          </a:xfrm>
          <a:prstGeom prst="flowChartConnector">
            <a:avLst/>
          </a:prstGeom>
          <a:noFill/>
          <a:ln w="9525">
            <a:noFill/>
          </a:ln>
          <a:effectLst>
            <a:outerShdw blurRad="647700" dist="38100" dir="13500000" sx="109000" sy="109000" algn="br" rotWithShape="0">
              <a:prstClr val="black">
                <a:alpha val="40000"/>
              </a:prst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5120" y="213995"/>
            <a:ext cx="5958840" cy="692785"/>
          </a:xfrm>
        </p:spPr>
        <p:txBody>
          <a:bodyPr>
            <a:normAutofit/>
          </a:bodyPr>
          <a:lstStyle/>
          <a:p>
            <a:r>
              <a:rPr lang="en-US" sz="3555" b="1">
                <a:latin typeface="Eras Demi ITC" panose="020B0805030504020804" charset="0"/>
                <a:cs typeface="Eras Demi ITC" panose="020B0805030504020804" charset="0"/>
              </a:rPr>
              <a:t>KNOW THE AUDIENCE</a:t>
            </a:r>
          </a:p>
        </p:txBody>
      </p:sp>
      <p:sp>
        <p:nvSpPr>
          <p:cNvPr id="3" name="Content Placeholder 2"/>
          <p:cNvSpPr>
            <a:spLocks noGrp="1"/>
          </p:cNvSpPr>
          <p:nvPr>
            <p:ph sz="half" idx="2"/>
          </p:nvPr>
        </p:nvSpPr>
        <p:spPr>
          <a:xfrm>
            <a:off x="5718810" y="319405"/>
            <a:ext cx="6268085" cy="4713605"/>
          </a:xfrm>
        </p:spPr>
        <p:txBody>
          <a:bodyPr>
            <a:noAutofit/>
          </a:bodyPr>
          <a:lstStyle/>
          <a:p>
            <a:pPr marL="0" indent="0">
              <a:buNone/>
            </a:pPr>
            <a:r>
              <a:rPr lang="en-US" sz="2900" b="1"/>
              <a:t>Dengan mengenali karakteristik pendengar maka seorang MC akan dapat menyesuaikan gaya apa yang akan dimainkannya dan etika seperti apa yang harus ditampilkan. </a:t>
            </a:r>
          </a:p>
          <a:p>
            <a:pPr marL="0" indent="0">
              <a:buNone/>
            </a:pPr>
            <a:r>
              <a:rPr lang="en-US" sz="2900" b="1"/>
              <a:t>Berikut beberapa contoh penggolongan kalangan : awam/intelektual/anak-anak, pemuda/pelajar/mahasiswa, ibu-ibu/remaja putri/pejabat/eksekutif/ birokrat/pemuka agama/kalangan heterogen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FAKTOR KEBAHASAAN</a:t>
            </a:r>
          </a:p>
        </p:txBody>
      </p:sp>
      <p:sp>
        <p:nvSpPr>
          <p:cNvPr id="3" name="Content Placeholder 2"/>
          <p:cNvSpPr>
            <a:spLocks noGrp="1"/>
          </p:cNvSpPr>
          <p:nvPr>
            <p:ph sz="half" idx="2"/>
          </p:nvPr>
        </p:nvSpPr>
        <p:spPr>
          <a:xfrm>
            <a:off x="635000" y="1795780"/>
            <a:ext cx="7595235" cy="4351655"/>
          </a:xfrm>
        </p:spPr>
        <p:txBody>
          <a:bodyPr>
            <a:normAutofit/>
          </a:bodyPr>
          <a:lstStyle/>
          <a:p>
            <a:pPr>
              <a:buFont typeface="Wingdings" panose="05000000000000000000" charset="0"/>
              <a:buChar char="ü"/>
            </a:pPr>
            <a:r>
              <a:rPr lang="en-US" sz="3600"/>
              <a:t>Lafal yang benar</a:t>
            </a:r>
          </a:p>
          <a:p>
            <a:pPr>
              <a:buFont typeface="Wingdings" panose="05000000000000000000" charset="0"/>
              <a:buChar char="ü"/>
            </a:pPr>
            <a:r>
              <a:rPr lang="en-US" sz="3600"/>
              <a:t>Aksentuasi</a:t>
            </a:r>
          </a:p>
          <a:p>
            <a:pPr>
              <a:buFont typeface="Wingdings" panose="05000000000000000000" charset="0"/>
              <a:buChar char="ü"/>
            </a:pPr>
            <a:r>
              <a:rPr lang="en-US" sz="3600"/>
              <a:t>Pemenggalan Kalimat (Jeda)</a:t>
            </a:r>
          </a:p>
          <a:p>
            <a:pPr>
              <a:buFont typeface="Wingdings" panose="05000000000000000000" charset="0"/>
              <a:buChar char="ü"/>
            </a:pPr>
            <a:r>
              <a:rPr lang="en-US" sz="3600"/>
              <a:t>Diksi</a:t>
            </a:r>
          </a:p>
          <a:p>
            <a:pPr>
              <a:buFont typeface="Wingdings" panose="05000000000000000000" charset="0"/>
              <a:buChar char="ü"/>
            </a:pPr>
            <a:r>
              <a:rPr lang="en-US" sz="3600"/>
              <a:t>Intonasi, meliputi 4 hal, yaitu : tekanan, nada, tempo dan jeda</a:t>
            </a:r>
          </a:p>
          <a:p>
            <a:pPr>
              <a:buFont typeface="Wingdings" panose="05000000000000000000" charset="0"/>
              <a:buChar char="ü"/>
            </a:pPr>
            <a:r>
              <a:rPr lang="en-US" sz="3600"/>
              <a:t>Menggunakan Kalimat Secara Efektif</a:t>
            </a:r>
          </a:p>
        </p:txBody>
      </p:sp>
      <p:pic>
        <p:nvPicPr>
          <p:cNvPr id="113" name="Content Placeholder 112"/>
          <p:cNvPicPr>
            <a:picLocks noGrp="1"/>
          </p:cNvPicPr>
          <p:nvPr>
            <p:ph sz="half" idx="1"/>
          </p:nvPr>
        </p:nvPicPr>
        <p:blipFill>
          <a:blip r:embed="rId2"/>
          <a:srcRect l="13088" r="16017"/>
          <a:stretch>
            <a:fillRect/>
          </a:stretch>
        </p:blipFill>
        <p:spPr>
          <a:xfrm>
            <a:off x="8065770" y="1539875"/>
            <a:ext cx="3673475" cy="4351655"/>
          </a:xfrm>
          <a:prstGeom prst="flowChartConnector">
            <a:avLst/>
          </a:prstGeom>
          <a:noFill/>
          <a:ln w="9525">
            <a:noFill/>
          </a:ln>
          <a:effectLst>
            <a:outerShdw blurRad="812800" dist="38100" dir="18900000" sx="112000" sy="112000" algn="bl" rotWithShape="0">
              <a:prstClr val="black">
                <a:alpha val="40000"/>
              </a:prst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615" y="365125"/>
            <a:ext cx="10410825" cy="767715"/>
          </a:xfrm>
        </p:spPr>
        <p:txBody>
          <a:bodyPr>
            <a:normAutofit/>
          </a:bodyPr>
          <a:lstStyle/>
          <a:p>
            <a:r>
              <a:rPr lang="en-US"/>
              <a:t>FAKTOR NON-KEBAHASAAN</a:t>
            </a:r>
          </a:p>
        </p:txBody>
      </p:sp>
      <p:sp>
        <p:nvSpPr>
          <p:cNvPr id="3" name="Content Placeholder 2"/>
          <p:cNvSpPr>
            <a:spLocks noGrp="1"/>
          </p:cNvSpPr>
          <p:nvPr>
            <p:ph sz="half" idx="2"/>
          </p:nvPr>
        </p:nvSpPr>
        <p:spPr>
          <a:xfrm>
            <a:off x="475615" y="2009774"/>
            <a:ext cx="11414125" cy="4681855"/>
          </a:xfrm>
        </p:spPr>
        <p:txBody>
          <a:bodyPr>
            <a:normAutofit fontScale="25000" lnSpcReduction="20000"/>
          </a:bodyPr>
          <a:lstStyle/>
          <a:p>
            <a:r>
              <a:rPr lang="en-US" sz="11100" dirty="0" err="1"/>
              <a:t>Bersikap</a:t>
            </a:r>
            <a:r>
              <a:rPr lang="en-US" sz="11100" dirty="0"/>
              <a:t> </a:t>
            </a:r>
            <a:r>
              <a:rPr lang="en-US" sz="11100" dirty="0" err="1"/>
              <a:t>tenang</a:t>
            </a:r>
            <a:endParaRPr lang="en-US" sz="11100" dirty="0"/>
          </a:p>
          <a:p>
            <a:r>
              <a:rPr lang="en-US" sz="11100" dirty="0" err="1"/>
              <a:t>Tampil</a:t>
            </a:r>
            <a:r>
              <a:rPr lang="en-US" sz="11100" dirty="0"/>
              <a:t> </a:t>
            </a:r>
            <a:r>
              <a:rPr lang="en-US" sz="11100" dirty="0" err="1"/>
              <a:t>mengesankan</a:t>
            </a:r>
            <a:endParaRPr lang="en-US" sz="11100" dirty="0"/>
          </a:p>
          <a:p>
            <a:r>
              <a:rPr lang="en-US" sz="11100" dirty="0" err="1"/>
              <a:t>Cepat</a:t>
            </a:r>
            <a:r>
              <a:rPr lang="en-US" sz="11100" dirty="0"/>
              <a:t> </a:t>
            </a:r>
            <a:r>
              <a:rPr lang="en-US" sz="11100" dirty="0" err="1"/>
              <a:t>tanggap</a:t>
            </a:r>
            <a:r>
              <a:rPr lang="en-US" sz="11100" dirty="0"/>
              <a:t> dan kaya </a:t>
            </a:r>
            <a:r>
              <a:rPr lang="en-US" sz="11100" dirty="0" err="1"/>
              <a:t>inisiatif</a:t>
            </a:r>
            <a:endParaRPr lang="en-US" sz="11100" dirty="0"/>
          </a:p>
          <a:p>
            <a:r>
              <a:rPr lang="en-US" sz="11100" dirty="0"/>
              <a:t>Kaya </a:t>
            </a:r>
            <a:r>
              <a:rPr lang="en-US" sz="11100" dirty="0" err="1"/>
              <a:t>improvisasi</a:t>
            </a:r>
            <a:endParaRPr lang="en-US" sz="11100" dirty="0"/>
          </a:p>
          <a:p>
            <a:r>
              <a:rPr lang="en-US" sz="11100" dirty="0" err="1"/>
              <a:t>Tidak</a:t>
            </a:r>
            <a:r>
              <a:rPr lang="en-US" sz="11100" dirty="0"/>
              <a:t> </a:t>
            </a:r>
            <a:r>
              <a:rPr lang="en-US" sz="11100" dirty="0" err="1"/>
              <a:t>emosional</a:t>
            </a:r>
            <a:endParaRPr lang="en-US" sz="11100" dirty="0"/>
          </a:p>
          <a:p>
            <a:r>
              <a:rPr lang="en-US" sz="11100" dirty="0" err="1"/>
              <a:t>Memiliki</a:t>
            </a:r>
            <a:r>
              <a:rPr lang="en-US" sz="11100" dirty="0"/>
              <a:t> </a:t>
            </a:r>
            <a:r>
              <a:rPr lang="en-US" sz="11100" dirty="0" err="1"/>
              <a:t>suara</a:t>
            </a:r>
            <a:r>
              <a:rPr lang="en-US" sz="11100" dirty="0"/>
              <a:t> yang </a:t>
            </a:r>
            <a:r>
              <a:rPr lang="en-US" sz="11100" dirty="0" err="1"/>
              <a:t>enak</a:t>
            </a:r>
            <a:r>
              <a:rPr lang="en-US" sz="11100" dirty="0"/>
              <a:t> </a:t>
            </a:r>
            <a:r>
              <a:rPr lang="en-US" sz="11100" dirty="0" err="1"/>
              <a:t>didengar</a:t>
            </a:r>
            <a:endParaRPr lang="en-US" sz="11100" dirty="0"/>
          </a:p>
          <a:p>
            <a:r>
              <a:rPr lang="en-US" sz="11100" dirty="0" err="1"/>
              <a:t>Suara</a:t>
            </a:r>
            <a:r>
              <a:rPr lang="en-US" sz="11100" dirty="0"/>
              <a:t> dan </a:t>
            </a:r>
            <a:r>
              <a:rPr lang="en-US" sz="11100" dirty="0" err="1"/>
              <a:t>cara</a:t>
            </a:r>
            <a:r>
              <a:rPr lang="en-US" sz="11100" dirty="0"/>
              <a:t> </a:t>
            </a:r>
            <a:r>
              <a:rPr lang="en-US" sz="11100" dirty="0" err="1"/>
              <a:t>berbicara</a:t>
            </a:r>
            <a:r>
              <a:rPr lang="en-US" sz="11100" dirty="0"/>
              <a:t> ( speed, volume, tone, timbre, power, </a:t>
            </a:r>
            <a:r>
              <a:rPr lang="en-US" sz="11100" dirty="0" err="1"/>
              <a:t>nafas</a:t>
            </a:r>
            <a:r>
              <a:rPr lang="en-US" sz="11100" dirty="0"/>
              <a:t>)</a:t>
            </a:r>
          </a:p>
          <a:p>
            <a:r>
              <a:rPr lang="en-US" sz="11100" dirty="0" err="1"/>
              <a:t>Menciptakan</a:t>
            </a:r>
            <a:r>
              <a:rPr lang="en-US" sz="11100" dirty="0"/>
              <a:t> </a:t>
            </a:r>
            <a:r>
              <a:rPr lang="en-US" sz="11100" dirty="0" err="1"/>
              <a:t>suasana</a:t>
            </a:r>
            <a:r>
              <a:rPr lang="en-US" sz="11100" dirty="0"/>
              <a:t> </a:t>
            </a:r>
            <a:r>
              <a:rPr lang="en-US" sz="11100" dirty="0" err="1"/>
              <a:t>dengan</a:t>
            </a:r>
            <a:r>
              <a:rPr lang="en-US" sz="11100" dirty="0"/>
              <a:t> </a:t>
            </a:r>
            <a:r>
              <a:rPr lang="en-US" sz="11100" dirty="0" err="1"/>
              <a:t>suara</a:t>
            </a:r>
            <a:endParaRPr lang="en-US" sz="11100" dirty="0"/>
          </a:p>
          <a:p>
            <a:r>
              <a:rPr lang="en-US" sz="11100" dirty="0" err="1"/>
              <a:t>Penampilan</a:t>
            </a:r>
            <a:endParaRPr lang="en-US" sz="11100" dirty="0"/>
          </a:p>
          <a:p>
            <a:r>
              <a:rPr lang="en-US" sz="11100" dirty="0"/>
              <a:t>Bahasa </a:t>
            </a:r>
            <a:r>
              <a:rPr lang="en-US" sz="11100" dirty="0" err="1"/>
              <a:t>tubuh</a:t>
            </a:r>
            <a:endParaRPr lang="en-US" sz="12000" dirty="0"/>
          </a:p>
        </p:txBody>
      </p:sp>
      <p:pic>
        <p:nvPicPr>
          <p:cNvPr id="112" name="Content Placeholder 111"/>
          <p:cNvPicPr>
            <a:picLocks noGrp="1"/>
          </p:cNvPicPr>
          <p:nvPr>
            <p:ph sz="half" idx="1"/>
          </p:nvPr>
        </p:nvPicPr>
        <p:blipFill>
          <a:blip r:embed="rId2"/>
          <a:stretch>
            <a:fillRect/>
          </a:stretch>
        </p:blipFill>
        <p:spPr>
          <a:xfrm>
            <a:off x="6812280" y="1026160"/>
            <a:ext cx="4533900" cy="3310890"/>
          </a:xfrm>
          <a:prstGeom prst="cloud">
            <a:avLst/>
          </a:prstGeom>
          <a:noFill/>
          <a:ln w="9525">
            <a:noFill/>
          </a:ln>
          <a:effectLst>
            <a:outerShdw blurRad="635000" dist="38100" dir="18900000" sx="116000" sy="116000" algn="bl" rotWithShape="0">
              <a:prstClr val="black">
                <a:alpha val="40000"/>
              </a:prst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576580"/>
            <a:ext cx="5099050" cy="933450"/>
          </a:xfrm>
        </p:spPr>
        <p:txBody>
          <a:bodyPr/>
          <a:lstStyle/>
          <a:p>
            <a:pPr algn="ctr"/>
            <a:r>
              <a:rPr lang="en-US"/>
              <a:t>BAHASA TUBUH</a:t>
            </a:r>
          </a:p>
        </p:txBody>
      </p:sp>
      <p:sp>
        <p:nvSpPr>
          <p:cNvPr id="3" name="Content Placeholder 2"/>
          <p:cNvSpPr>
            <a:spLocks noGrp="1"/>
          </p:cNvSpPr>
          <p:nvPr>
            <p:ph sz="half" idx="2"/>
          </p:nvPr>
        </p:nvSpPr>
        <p:spPr/>
        <p:txBody>
          <a:bodyPr>
            <a:normAutofit/>
          </a:bodyPr>
          <a:lstStyle/>
          <a:p>
            <a:pPr>
              <a:buFont typeface="Wingdings" panose="05000000000000000000" charset="0"/>
              <a:buChar char="ü"/>
            </a:pPr>
            <a:r>
              <a:rPr lang="en-US" sz="4000"/>
              <a:t>Duduk</a:t>
            </a:r>
          </a:p>
          <a:p>
            <a:pPr>
              <a:buFont typeface="Wingdings" panose="05000000000000000000" charset="0"/>
              <a:buChar char="ü"/>
            </a:pPr>
            <a:r>
              <a:rPr lang="en-US" sz="4000"/>
              <a:t>Berdiri</a:t>
            </a:r>
          </a:p>
          <a:p>
            <a:pPr>
              <a:buFont typeface="Wingdings" panose="05000000000000000000" charset="0"/>
              <a:buChar char="ü"/>
            </a:pPr>
            <a:r>
              <a:rPr lang="en-US" sz="4000"/>
              <a:t>Berjalan</a:t>
            </a:r>
          </a:p>
          <a:p>
            <a:pPr>
              <a:buFont typeface="Wingdings" panose="05000000000000000000" charset="0"/>
              <a:buChar char="ü"/>
            </a:pPr>
            <a:r>
              <a:rPr lang="en-US" sz="4000"/>
              <a:t>Kontak Mata (Eye Contact)</a:t>
            </a:r>
          </a:p>
          <a:p>
            <a:pPr>
              <a:buFont typeface="Wingdings" panose="05000000000000000000" charset="0"/>
              <a:buChar char="ü"/>
            </a:pPr>
            <a:r>
              <a:rPr lang="en-US" sz="4000"/>
              <a:t>Gerakan Tangan</a:t>
            </a:r>
          </a:p>
        </p:txBody>
      </p:sp>
      <p:pic>
        <p:nvPicPr>
          <p:cNvPr id="111" name="Content Placeholder 110"/>
          <p:cNvPicPr>
            <a:picLocks noGrp="1"/>
          </p:cNvPicPr>
          <p:nvPr>
            <p:ph sz="half" idx="1"/>
          </p:nvPr>
        </p:nvPicPr>
        <p:blipFill>
          <a:blip r:embed="rId2"/>
          <a:srcRect b="12491"/>
          <a:stretch>
            <a:fillRect/>
          </a:stretch>
        </p:blipFill>
        <p:spPr>
          <a:xfrm>
            <a:off x="581660" y="1961515"/>
            <a:ext cx="5181600" cy="3808095"/>
          </a:xfrm>
          <a:prstGeom prst="cloud">
            <a:avLst/>
          </a:prstGeom>
          <a:noFill/>
          <a:ln w="9525">
            <a:noFill/>
          </a:ln>
          <a:effectLst>
            <a:outerShdw blurRad="889000" dist="38100" dir="13500000" sx="112000" sy="112000" algn="br" rotWithShape="0">
              <a:prstClr val="black">
                <a:alpha val="40000"/>
              </a:prst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9EE256"/>
            </a:gs>
            <a:gs pos="100000">
              <a:srgbClr val="52762D"/>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14680" y="457200"/>
            <a:ext cx="6843395" cy="830580"/>
          </a:xfrm>
        </p:spPr>
        <p:txBody>
          <a:bodyPr anchor="ctr" anchorCtr="0"/>
          <a:lstStyle/>
          <a:p>
            <a:r>
              <a:rPr lang="en-US" sz="4000">
                <a:latin typeface="Eras Demi ITC" panose="020B0805030504020804" charset="0"/>
                <a:cs typeface="Eras Demi ITC" panose="020B0805030504020804" charset="0"/>
              </a:rPr>
              <a:t>MODERATOR</a:t>
            </a:r>
          </a:p>
        </p:txBody>
      </p:sp>
      <p:sp>
        <p:nvSpPr>
          <p:cNvPr id="6" name="Text Placeholder 5"/>
          <p:cNvSpPr>
            <a:spLocks noGrp="1"/>
          </p:cNvSpPr>
          <p:nvPr>
            <p:ph type="body" sz="half" idx="2"/>
          </p:nvPr>
        </p:nvSpPr>
        <p:spPr>
          <a:xfrm>
            <a:off x="614680" y="1287780"/>
            <a:ext cx="7973695" cy="5003165"/>
          </a:xfrm>
        </p:spPr>
        <p:txBody>
          <a:bodyPr>
            <a:noAutofit/>
          </a:bodyPr>
          <a:lstStyle/>
          <a:p>
            <a:r>
              <a:rPr lang="en-US" sz="3000"/>
              <a:t>Moderator adalah pengatur dan pengarah jalannya diskusi dengan peserta lainnya. Tugas seorang moderator adalah mengatur dan memberi arahan kepada peserta lainnya. Moderator juga bisa disebut sebagai pemimpin diskusi.</a:t>
            </a:r>
          </a:p>
          <a:p>
            <a:r>
              <a:rPr lang="en-US" sz="3000"/>
              <a:t>Moderator adalah seseorang yang bertugas untuk memoderasi dan mengawasi jalannya lalu lintas posting di forum yang menjadi tanggung jawabnya. Tujuan utamanya adalah agar forum diskusi dapat berjalan dengan baik dan benar sesuai dengan topiknya serta berlangsung secara kondusif.</a:t>
            </a:r>
          </a:p>
        </p:txBody>
      </p:sp>
      <p:pic>
        <p:nvPicPr>
          <p:cNvPr id="7" name="Picture Placeholder 6"/>
          <p:cNvPicPr>
            <a:picLocks noGrp="1" noChangeAspect="1"/>
          </p:cNvPicPr>
          <p:nvPr>
            <p:ph type="pic" idx="1"/>
          </p:nvPr>
        </p:nvPicPr>
        <p:blipFill>
          <a:blip r:embed="rId2"/>
          <a:stretch>
            <a:fillRect/>
          </a:stretch>
        </p:blipFill>
        <p:spPr>
          <a:xfrm>
            <a:off x="8749030" y="1962150"/>
            <a:ext cx="2932430" cy="2933700"/>
          </a:xfrm>
          <a:prstGeom prst="rect">
            <a:avLst/>
          </a:prstGeom>
          <a:effectLst>
            <a:outerShdw blurRad="685800" sx="119000" sy="119000" algn="ctr" rotWithShape="0">
              <a:prstClr val="black">
                <a:alpha val="40000"/>
              </a:prst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838200" y="289560"/>
            <a:ext cx="10515600" cy="601980"/>
          </a:xfrm>
        </p:spPr>
        <p:txBody>
          <a:bodyPr>
            <a:normAutofit fontScale="90000"/>
          </a:bodyPr>
          <a:lstStyle/>
          <a:p>
            <a:pPr algn="ctr"/>
            <a:r>
              <a:rPr lang="en-US" b="1"/>
              <a:t>TUGAS DAN TANGGUNG JAWAB MODERATOR</a:t>
            </a:r>
          </a:p>
        </p:txBody>
      </p:sp>
      <p:sp>
        <p:nvSpPr>
          <p:cNvPr id="6" name="Content Placeholder 5"/>
          <p:cNvSpPr>
            <a:spLocks noGrp="1"/>
          </p:cNvSpPr>
          <p:nvPr>
            <p:ph idx="1"/>
          </p:nvPr>
        </p:nvSpPr>
        <p:spPr>
          <a:xfrm>
            <a:off x="340360" y="891540"/>
            <a:ext cx="11511280" cy="5483225"/>
          </a:xfrm>
        </p:spPr>
        <p:txBody>
          <a:bodyPr>
            <a:noAutofit/>
          </a:bodyPr>
          <a:lstStyle/>
          <a:p>
            <a:pPr>
              <a:buFont typeface="Wingdings" panose="05000000000000000000" charset="0"/>
              <a:buChar char="ü"/>
            </a:pPr>
            <a:r>
              <a:rPr lang="en-US" sz="2400" b="1"/>
              <a:t>Mengawal dan mengawasi jalannya lalu lintas posting di forum yang menjadi tanggung jawabnya agar berjalan sesuai dengan topik diskusi</a:t>
            </a:r>
          </a:p>
          <a:p>
            <a:pPr>
              <a:buFont typeface="Wingdings" panose="05000000000000000000" charset="0"/>
              <a:buChar char="ü"/>
            </a:pPr>
            <a:r>
              <a:rPr lang="en-US" sz="2400" b="1"/>
              <a:t>Moderator harus dapat menciptakan ide atau topik lebih menarik agar forum diskusi yang menjadi tanggung jawabnya menjadi lebih hidup dan dinamis.</a:t>
            </a:r>
          </a:p>
          <a:p>
            <a:pPr>
              <a:buFont typeface="Wingdings" panose="05000000000000000000" charset="0"/>
              <a:buChar char="ü"/>
            </a:pPr>
            <a:r>
              <a:rPr lang="en-US" sz="2400" b="1"/>
              <a:t>Memberi penjelasan dan bimbingan terhadap peserta diskusi yang belum memahami topik diskusi,</a:t>
            </a:r>
          </a:p>
          <a:p>
            <a:pPr>
              <a:buFont typeface="Wingdings" panose="05000000000000000000" charset="0"/>
              <a:buChar char="ü"/>
            </a:pPr>
            <a:r>
              <a:rPr lang="en-US" sz="2400" b="1"/>
              <a:t>Memberi peringatan kepada peserta diskusi jika arah pembicaraan diskusi dirasa sudah melenceng jauh dari topik bahasannya atau Out- Of-Topic (OOT).</a:t>
            </a:r>
          </a:p>
          <a:p>
            <a:pPr>
              <a:buFont typeface="Wingdings" panose="05000000000000000000" charset="0"/>
              <a:buChar char="ü"/>
            </a:pPr>
            <a:r>
              <a:rPr lang="en-US" sz="2400" b="1"/>
              <a:t>Melakukan tindakan menyortir, menghapus, memindahkan, mengunci, membuka maupun memecah topik tertentu jika diperlukan agar jalannya diskusi lebih fokus dan kondusif.</a:t>
            </a:r>
          </a:p>
          <a:p>
            <a:pPr>
              <a:buFont typeface="Wingdings" panose="05000000000000000000" charset="0"/>
              <a:buChar char="ü"/>
            </a:pPr>
            <a:r>
              <a:rPr lang="en-US" sz="2400" b="1"/>
              <a:t>Memberikan peringatan kepada peserta diskusi yang dianggap menyalahi peraturan dan atau dianggap mengganggu, mengacaukan atau berpotensi menimbulkan hal-hal yang merugikan forum, dengan bahasa yang baik dan sopan.</a:t>
            </a:r>
          </a:p>
          <a:p>
            <a:pPr>
              <a:buFont typeface="Wingdings" panose="05000000000000000000" charset="0"/>
              <a:buChar char="ü"/>
            </a:pPr>
            <a:r>
              <a:rPr lang="en-US" sz="2400" b="1"/>
              <a:t>Menjalankan tugas dan tanggung jawabnya sesuai dengan peraturan.</a:t>
            </a:r>
            <a:endParaRPr lang="en-US" sz="24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8150" y="350520"/>
            <a:ext cx="7905750" cy="888365"/>
          </a:xfrm>
        </p:spPr>
        <p:txBody>
          <a:bodyPr>
            <a:normAutofit/>
          </a:bodyPr>
          <a:lstStyle/>
          <a:p>
            <a:r>
              <a:rPr lang="en-US" sz="4000" b="1"/>
              <a:t>LANGKAH-LANGKAH MODERATOR</a:t>
            </a:r>
          </a:p>
        </p:txBody>
      </p:sp>
      <p:sp>
        <p:nvSpPr>
          <p:cNvPr id="3" name="Content Placeholder 2"/>
          <p:cNvSpPr>
            <a:spLocks noGrp="1"/>
          </p:cNvSpPr>
          <p:nvPr>
            <p:ph sz="half" idx="2"/>
          </p:nvPr>
        </p:nvSpPr>
        <p:spPr>
          <a:xfrm>
            <a:off x="438150" y="1480185"/>
            <a:ext cx="11202035" cy="4984115"/>
          </a:xfrm>
        </p:spPr>
        <p:txBody>
          <a:bodyPr>
            <a:noAutofit/>
          </a:bodyPr>
          <a:lstStyle/>
          <a:p>
            <a:pPr>
              <a:buFont typeface="Wingdings" panose="05000000000000000000" charset="0"/>
              <a:buChar char="ü"/>
            </a:pPr>
            <a:r>
              <a:rPr lang="en-US" sz="2700" b="1"/>
              <a:t>Pembukaan</a:t>
            </a:r>
          </a:p>
          <a:p>
            <a:pPr>
              <a:buFont typeface="Wingdings" panose="05000000000000000000" charset="0"/>
              <a:buChar char="ü"/>
            </a:pPr>
            <a:r>
              <a:rPr lang="en-US" sz="2700" b="1"/>
              <a:t>Ucapan Selamat datang kepada peserta</a:t>
            </a:r>
          </a:p>
          <a:p>
            <a:pPr>
              <a:buFont typeface="Wingdings" panose="05000000000000000000" charset="0"/>
              <a:buChar char="ü"/>
            </a:pPr>
            <a:r>
              <a:rPr lang="en-US" sz="2700" b="1"/>
              <a:t>Uraian singkat latar belakang dan tujuan diskusi, seminar atau presentasi</a:t>
            </a:r>
          </a:p>
          <a:p>
            <a:pPr>
              <a:buFont typeface="Wingdings" panose="05000000000000000000" charset="0"/>
              <a:buChar char="ü"/>
            </a:pPr>
            <a:r>
              <a:rPr lang="en-US" sz="2700" b="1"/>
              <a:t>Perkenalan penyaji/presenter dan tema presentasi</a:t>
            </a:r>
          </a:p>
          <a:p>
            <a:pPr>
              <a:buFont typeface="Wingdings" panose="05000000000000000000" charset="0"/>
              <a:buChar char="ü"/>
            </a:pPr>
            <a:r>
              <a:rPr lang="en-US" sz="2700" b="1"/>
              <a:t>Penentuan waktu dan mekanisme tanya jawab</a:t>
            </a:r>
          </a:p>
          <a:p>
            <a:pPr>
              <a:buFont typeface="Wingdings" panose="05000000000000000000" charset="0"/>
              <a:buChar char="ü"/>
            </a:pPr>
            <a:r>
              <a:rPr lang="en-US" sz="2700" b="1"/>
              <a:t>Mengundang pembicara/penyaji/presenter menyajikan materi/presentasi</a:t>
            </a:r>
          </a:p>
          <a:p>
            <a:pPr>
              <a:buFont typeface="Wingdings" panose="05000000000000000000" charset="0"/>
              <a:buChar char="ü"/>
            </a:pPr>
            <a:r>
              <a:rPr lang="en-US" sz="2700" b="1"/>
              <a:t>Rangkuman umum inti presentasi penyaji</a:t>
            </a:r>
          </a:p>
          <a:p>
            <a:pPr>
              <a:buFont typeface="Wingdings" panose="05000000000000000000" charset="0"/>
              <a:buChar char="ü"/>
            </a:pPr>
            <a:r>
              <a:rPr lang="en-US" sz="2700" b="1"/>
              <a:t>Mengundang pendengar/peserta untuk bertanya</a:t>
            </a:r>
          </a:p>
          <a:p>
            <a:pPr>
              <a:buFont typeface="Wingdings" panose="05000000000000000000" charset="0"/>
              <a:buChar char="ü"/>
            </a:pPr>
            <a:r>
              <a:rPr lang="en-US" sz="2700" b="1"/>
              <a:t>Ucapan terimakasih kepada penyaji/presenter dan pendengar/peserta</a:t>
            </a:r>
          </a:p>
          <a:p>
            <a:pPr>
              <a:buFont typeface="Wingdings" panose="05000000000000000000" charset="0"/>
              <a:buChar char="ü"/>
            </a:pPr>
            <a:r>
              <a:rPr lang="en-US" sz="2700" b="1"/>
              <a:t>Moderator menutup diskusi, seminar atau presentasi</a:t>
            </a:r>
          </a:p>
        </p:txBody>
      </p:sp>
      <p:pic>
        <p:nvPicPr>
          <p:cNvPr id="109" name="Content Placeholder 108"/>
          <p:cNvPicPr>
            <a:picLocks noGrp="1"/>
          </p:cNvPicPr>
          <p:nvPr>
            <p:ph sz="half" idx="1"/>
          </p:nvPr>
        </p:nvPicPr>
        <p:blipFill>
          <a:blip r:embed="rId2"/>
          <a:srcRect t="5881" b="-3458"/>
          <a:stretch>
            <a:fillRect/>
          </a:stretch>
        </p:blipFill>
        <p:spPr>
          <a:xfrm>
            <a:off x="8609330" y="198755"/>
            <a:ext cx="3342005" cy="2406015"/>
          </a:xfrm>
          <a:prstGeom prst="cloudCallout">
            <a:avLst>
              <a:gd name="adj1" fmla="val -44793"/>
              <a:gd name="adj2" fmla="val 14264"/>
            </a:avLst>
          </a:prstGeom>
          <a:noFill/>
          <a:ln w="9525">
            <a:noFill/>
          </a:ln>
          <a:effectLst>
            <a:outerShdw blurRad="508000" dist="38100" dir="13500000" sx="106000" sy="106000" algn="br" rotWithShape="0">
              <a:prstClr val="black">
                <a:alpha val="40000"/>
              </a:prst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9EE256"/>
            </a:gs>
            <a:gs pos="100000">
              <a:srgbClr val="52762D"/>
            </a:gs>
          </a:gsLst>
          <a:lin ang="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4130" y="365125"/>
            <a:ext cx="3242945" cy="1038860"/>
          </a:xfrm>
        </p:spPr>
        <p:txBody>
          <a:bodyPr/>
          <a:lstStyle/>
          <a:p>
            <a:pPr algn="ctr"/>
            <a:r>
              <a:rPr lang="en-US" b="1"/>
              <a:t>PRESENTASI</a:t>
            </a:r>
          </a:p>
        </p:txBody>
      </p:sp>
      <p:sp>
        <p:nvSpPr>
          <p:cNvPr id="6" name="Content Placeholder 5"/>
          <p:cNvSpPr>
            <a:spLocks noGrp="1"/>
          </p:cNvSpPr>
          <p:nvPr>
            <p:ph sz="half" idx="2"/>
          </p:nvPr>
        </p:nvSpPr>
        <p:spPr>
          <a:xfrm>
            <a:off x="5509260" y="467995"/>
            <a:ext cx="6371590" cy="6238240"/>
          </a:xfrm>
        </p:spPr>
        <p:txBody>
          <a:bodyPr>
            <a:noAutofit/>
          </a:bodyPr>
          <a:lstStyle/>
          <a:p>
            <a:r>
              <a:rPr lang="en-US" sz="2900" b="1"/>
              <a:t>Presentasi adalah suatu kegiatan berbicara dihadapan orang banyak atau salah satu bentuk komunikasi presentasi merupakan kegiatan pengajuan suatu topik, pendapat atau informasi kepada orang lain. Berbeda dengan pidato yang lebih sering dibawakan dalam acara resmi atau politik, presentasi lebih sering dibawakan dalam acara bisnis atau education.</a:t>
            </a:r>
          </a:p>
          <a:p>
            <a:r>
              <a:rPr lang="en-US" sz="2900" b="1"/>
              <a:t>Secara garis besar presentasi dirancang untuk menjual (to sell), untuk menjelaskan (to explain)atau untuk memotivasi (to motivate).</a:t>
            </a:r>
          </a:p>
        </p:txBody>
      </p:sp>
      <p:pic>
        <p:nvPicPr>
          <p:cNvPr id="110" name="Content Placeholder 109"/>
          <p:cNvPicPr>
            <a:picLocks noGrp="1" noChangeAspect="1"/>
          </p:cNvPicPr>
          <p:nvPr>
            <p:ph sz="half" idx="1"/>
          </p:nvPr>
        </p:nvPicPr>
        <p:blipFill>
          <a:blip r:embed="rId2"/>
          <a:stretch>
            <a:fillRect/>
          </a:stretch>
        </p:blipFill>
        <p:spPr>
          <a:xfrm>
            <a:off x="520065" y="1570355"/>
            <a:ext cx="4790440" cy="4698365"/>
          </a:xfrm>
          <a:prstGeom prst="flowChartAlternateProcess">
            <a:avLst/>
          </a:prstGeom>
          <a:noFill/>
          <a:ln w="9525">
            <a:noFill/>
          </a:ln>
          <a:effectLst>
            <a:outerShdw blurRad="469900" sx="106000" sy="106000" algn="ctr" rotWithShape="0">
              <a:prstClr val="black">
                <a:alpha val="40000"/>
              </a:prst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838200" y="815340"/>
            <a:ext cx="10515600" cy="5361940"/>
          </a:xfrm>
        </p:spPr>
        <p:txBody>
          <a:bodyPr/>
          <a:lstStyle/>
          <a:p>
            <a:pPr marL="0" indent="0">
              <a:buNone/>
            </a:pPr>
            <a:r>
              <a:rPr lang="en-US" sz="4400"/>
              <a:t>Agar proses presentasi berjalan dengan terencana, terarah dan teratur, berikut ini adalah tahapan- tahapannya : </a:t>
            </a:r>
          </a:p>
          <a:p>
            <a:pPr algn="l">
              <a:buFont typeface="Wingdings" panose="05000000000000000000" charset="0"/>
              <a:buChar char="Ø"/>
            </a:pPr>
            <a:r>
              <a:rPr lang="en-US" sz="4400" b="1" i="1"/>
              <a:t>Planning</a:t>
            </a:r>
            <a:endParaRPr lang="en-US" sz="4400"/>
          </a:p>
          <a:p>
            <a:pPr algn="l">
              <a:buFont typeface="Wingdings" panose="05000000000000000000" charset="0"/>
              <a:buChar char="Ø"/>
            </a:pPr>
            <a:r>
              <a:rPr lang="en-US" sz="4400" b="1" i="1"/>
              <a:t>Delivering</a:t>
            </a:r>
            <a:endParaRPr lang="en-US" sz="4400"/>
          </a:p>
          <a:p>
            <a:pPr algn="l">
              <a:buFont typeface="Wingdings" panose="05000000000000000000" charset="0"/>
              <a:buChar char="Ø"/>
            </a:pPr>
            <a:r>
              <a:rPr lang="en-US" sz="4400" b="1" i="1"/>
              <a:t>Handling</a:t>
            </a:r>
            <a:endParaRPr lang="en-US" sz="4400"/>
          </a:p>
          <a:p>
            <a:pPr algn="l">
              <a:buFont typeface="Wingdings" panose="05000000000000000000" charset="0"/>
              <a:buChar char="Ø"/>
            </a:pPr>
            <a:r>
              <a:rPr lang="en-US" sz="4400" b="1" i="1"/>
              <a:t>Closing</a:t>
            </a:r>
          </a:p>
        </p:txBody>
      </p:sp>
      <p:pic>
        <p:nvPicPr>
          <p:cNvPr id="7" name="Content Placeholder 6"/>
          <p:cNvPicPr>
            <a:picLocks noGrp="1" noChangeAspect="1"/>
          </p:cNvPicPr>
          <p:nvPr>
            <p:ph sz="half" idx="2"/>
          </p:nvPr>
        </p:nvPicPr>
        <p:blipFill>
          <a:blip r:embed="rId2"/>
          <a:stretch>
            <a:fillRect/>
          </a:stretch>
        </p:blipFill>
        <p:spPr>
          <a:xfrm>
            <a:off x="5340985" y="2916555"/>
            <a:ext cx="2105025" cy="270827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pattFill prst="plaid">
          <a:fgClr>
            <a:srgbClr val="7CFAF9"/>
          </a:fgClr>
          <a:bgClr>
            <a:schemeClr val="bg1"/>
          </a:bgClr>
        </a:patt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838200" y="365125"/>
            <a:ext cx="10515600" cy="1039495"/>
          </a:xfrm>
        </p:spPr>
        <p:txBody>
          <a:bodyPr/>
          <a:lstStyle/>
          <a:p>
            <a:r>
              <a:rPr lang="en-US" i="1"/>
              <a:t>PLANNING</a:t>
            </a:r>
          </a:p>
        </p:txBody>
      </p:sp>
      <p:sp>
        <p:nvSpPr>
          <p:cNvPr id="8" name="Content Placeholder 7"/>
          <p:cNvSpPr>
            <a:spLocks noGrp="1"/>
          </p:cNvSpPr>
          <p:nvPr>
            <p:ph idx="1"/>
          </p:nvPr>
        </p:nvSpPr>
        <p:spPr>
          <a:xfrm>
            <a:off x="838200" y="1524635"/>
            <a:ext cx="10695940" cy="4652645"/>
          </a:xfrm>
        </p:spPr>
        <p:txBody>
          <a:bodyPr>
            <a:noAutofit/>
          </a:bodyPr>
          <a:lstStyle/>
          <a:p>
            <a:pPr>
              <a:buFont typeface="Wingdings" panose="05000000000000000000" charset="0"/>
              <a:buChar char="ü"/>
            </a:pPr>
            <a:r>
              <a:rPr lang="en-US" sz="3200" i="1"/>
              <a:t>Understanding Audience</a:t>
            </a:r>
            <a:r>
              <a:rPr lang="en-US" sz="3200"/>
              <a:t> (Memahami Pendengar)</a:t>
            </a:r>
          </a:p>
          <a:p>
            <a:pPr lvl="1">
              <a:buFont typeface="Wingdings" panose="05000000000000000000" charset="0"/>
              <a:buChar char="Ø"/>
            </a:pPr>
            <a:r>
              <a:rPr lang="en-US" sz="3200"/>
              <a:t>Informasi profil audience yang berguna antara lain : </a:t>
            </a:r>
            <a:r>
              <a:rPr lang="en-US" sz="3200" i="1"/>
              <a:t>Knowledge</a:t>
            </a:r>
            <a:r>
              <a:rPr lang="en-US" sz="3200"/>
              <a:t> (Tingkat Pengetahuan), </a:t>
            </a:r>
            <a:r>
              <a:rPr lang="en-US" sz="3200" i="1"/>
              <a:t>Expertise</a:t>
            </a:r>
            <a:r>
              <a:rPr lang="en-US" sz="3200"/>
              <a:t> (Keahlian), </a:t>
            </a:r>
            <a:r>
              <a:rPr lang="en-US" sz="3200" i="1"/>
              <a:t>Experience</a:t>
            </a:r>
            <a:r>
              <a:rPr lang="en-US" sz="3200"/>
              <a:t> (Pengalaman), </a:t>
            </a:r>
            <a:r>
              <a:rPr lang="en-US" sz="3200" i="1"/>
              <a:t>Prejudice and Attitude</a:t>
            </a:r>
            <a:r>
              <a:rPr lang="en-US" sz="3200"/>
              <a:t> (Praduga dan Sikap), </a:t>
            </a:r>
            <a:r>
              <a:rPr lang="en-US" sz="3200" i="1"/>
              <a:t>Needs</a:t>
            </a:r>
            <a:r>
              <a:rPr lang="en-US" sz="3200"/>
              <a:t> (Kebutuhan), </a:t>
            </a:r>
            <a:r>
              <a:rPr lang="en-US" sz="3200" i="1"/>
              <a:t>Wants</a:t>
            </a:r>
            <a:r>
              <a:rPr lang="en-US" sz="3200"/>
              <a:t> (Keinginan) </a:t>
            </a:r>
          </a:p>
          <a:p>
            <a:pPr>
              <a:buFont typeface="Wingdings" panose="05000000000000000000" charset="0"/>
              <a:buChar char="ü"/>
            </a:pPr>
            <a:r>
              <a:rPr lang="en-US" sz="3200"/>
              <a:t>Menentukan Tujuan Presentasi </a:t>
            </a:r>
          </a:p>
          <a:p>
            <a:pPr>
              <a:buFont typeface="Wingdings" panose="05000000000000000000" charset="0"/>
              <a:buChar char="ü"/>
            </a:pPr>
            <a:r>
              <a:rPr lang="en-US" sz="3200" i="1"/>
              <a:t>Message to be Delivered</a:t>
            </a:r>
            <a:r>
              <a:rPr lang="en-US" sz="3200"/>
              <a:t> (Pesan yang akan disampaikan) </a:t>
            </a:r>
          </a:p>
          <a:p>
            <a:pPr>
              <a:buFont typeface="Wingdings" panose="05000000000000000000" charset="0"/>
              <a:buChar char="ü"/>
            </a:pPr>
            <a:r>
              <a:rPr lang="en-US" sz="3200" i="1"/>
              <a:t>Presentation Tools</a:t>
            </a:r>
            <a:r>
              <a:rPr lang="en-US" sz="3200"/>
              <a:t> (perlengkapan Presentasi) </a:t>
            </a:r>
          </a:p>
          <a:p>
            <a:pPr>
              <a:buFont typeface="Wingdings" panose="05000000000000000000" charset="0"/>
              <a:buChar char="ü"/>
            </a:pPr>
            <a:r>
              <a:rPr lang="en-US" sz="3200" i="1"/>
              <a:t>Presentation Room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pattFill prst="lgConfetti">
          <a:fgClr>
            <a:schemeClr val="accent4">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4255"/>
          </a:xfrm>
        </p:spPr>
        <p:txBody>
          <a:bodyPr>
            <a:normAutofit fontScale="90000"/>
          </a:bodyPr>
          <a:lstStyle/>
          <a:p>
            <a:r>
              <a:rPr lang="en-US" i="1"/>
              <a:t>DELIVERING PRESENTATION</a:t>
            </a:r>
            <a:r>
              <a:rPr lang="en-US"/>
              <a:t> (MENYAMPAIKAN</a:t>
            </a:r>
            <a:br>
              <a:rPr lang="en-US"/>
            </a:br>
            <a:r>
              <a:rPr lang="en-US"/>
              <a:t>PRESENTASI)</a:t>
            </a:r>
          </a:p>
        </p:txBody>
      </p:sp>
      <p:sp>
        <p:nvSpPr>
          <p:cNvPr id="3" name="Content Placeholder 2"/>
          <p:cNvSpPr>
            <a:spLocks noGrp="1"/>
          </p:cNvSpPr>
          <p:nvPr>
            <p:ph idx="1"/>
          </p:nvPr>
        </p:nvSpPr>
        <p:spPr>
          <a:xfrm>
            <a:off x="838200" y="1705610"/>
            <a:ext cx="10636250" cy="4471670"/>
          </a:xfrm>
        </p:spPr>
        <p:txBody>
          <a:bodyPr>
            <a:noAutofit/>
          </a:bodyPr>
          <a:lstStyle/>
          <a:p>
            <a:r>
              <a:rPr lang="en-US" sz="3000" i="1"/>
              <a:t>Opening</a:t>
            </a:r>
            <a:r>
              <a:rPr lang="en-US" sz="3000"/>
              <a:t> (Pembukaan) yaitu menarik perhatian posotif dari audience.</a:t>
            </a:r>
          </a:p>
          <a:p>
            <a:r>
              <a:rPr lang="en-US" sz="3000" i="1"/>
              <a:t>Message</a:t>
            </a:r>
            <a:r>
              <a:rPr lang="en-US" sz="3000"/>
              <a:t> (Pesan) yaitu menyatakan pesan pembicara secara jelas.</a:t>
            </a:r>
          </a:p>
          <a:p>
            <a:r>
              <a:rPr lang="en-US" sz="3000" i="1"/>
              <a:t>Evidence</a:t>
            </a:r>
            <a:r>
              <a:rPr lang="en-US" sz="3000"/>
              <a:t> (Bukti) yaitu menggiring audience menghargai pembicara, mempercayai pembicara dan meyakini kredibilitas pembicara.</a:t>
            </a:r>
          </a:p>
          <a:p>
            <a:r>
              <a:rPr lang="en-US" sz="3000" i="1"/>
              <a:t>Closing</a:t>
            </a:r>
            <a:r>
              <a:rPr lang="en-US" sz="3000"/>
              <a:t> (Penutup/Kesimpulan) yaitu memberikan kesan positif yang akan terus diingat oleh audience, mengajak audience mengikuti apa yang pembicara inginkan, serta menyimpulkan hal-hal penting selama presentasi.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pattFill prst="trellis">
          <a:fgClr>
            <a:schemeClr val="accent6">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60145"/>
          </a:xfrm>
        </p:spPr>
        <p:txBody>
          <a:bodyPr>
            <a:normAutofit fontScale="90000"/>
          </a:bodyPr>
          <a:lstStyle/>
          <a:p>
            <a:r>
              <a:rPr lang="en-US" i="1"/>
              <a:t>HANDLING QUESTIONS AND ANSWER</a:t>
            </a:r>
            <a:br>
              <a:rPr lang="en-US"/>
            </a:br>
            <a:r>
              <a:rPr lang="en-US"/>
              <a:t>(MENANGANI SESI TANYA JAWAB)</a:t>
            </a:r>
          </a:p>
        </p:txBody>
      </p:sp>
      <p:sp>
        <p:nvSpPr>
          <p:cNvPr id="3" name="Content Placeholder 2"/>
          <p:cNvSpPr>
            <a:spLocks noGrp="1"/>
          </p:cNvSpPr>
          <p:nvPr>
            <p:ph idx="1"/>
          </p:nvPr>
        </p:nvSpPr>
        <p:spPr>
          <a:xfrm>
            <a:off x="717550" y="1901190"/>
            <a:ext cx="10967085" cy="4276090"/>
          </a:xfrm>
        </p:spPr>
        <p:txBody>
          <a:bodyPr>
            <a:normAutofit/>
          </a:bodyPr>
          <a:lstStyle/>
          <a:p>
            <a:pPr marL="0" indent="0">
              <a:buNone/>
            </a:pPr>
            <a:r>
              <a:rPr lang="en-US" sz="3300"/>
              <a:t>Sesi tanya jawab dilakukan setelah presentasi selesai. Beberapa manfaat dari sesi tanya jawab adalah :</a:t>
            </a:r>
          </a:p>
          <a:p>
            <a:r>
              <a:rPr lang="en-US" sz="3300"/>
              <a:t>Memperjelas pesan presentasi</a:t>
            </a:r>
          </a:p>
          <a:p>
            <a:r>
              <a:rPr lang="en-US" sz="3300"/>
              <a:t>Memperkuat pokok-pokok bahasan</a:t>
            </a:r>
          </a:p>
          <a:p>
            <a:r>
              <a:rPr lang="en-US" sz="3300"/>
              <a:t>Kesempatan bagi pembicara untuk menambah bukti dan contoh</a:t>
            </a:r>
          </a:p>
          <a:p>
            <a:r>
              <a:rPr lang="en-US" sz="3300"/>
              <a:t>Mendorong timbulnya interaksi antara pembicara dan audien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14CD68"/>
            </a:gs>
            <a:gs pos="100000">
              <a:srgbClr val="035C7D"/>
            </a:gs>
          </a:gsLst>
          <a:lin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8340" y="905510"/>
            <a:ext cx="10800080" cy="5271770"/>
          </a:xfrm>
        </p:spPr>
        <p:txBody>
          <a:bodyPr/>
          <a:lstStyle/>
          <a:p>
            <a:pPr marL="0" indent="0">
              <a:buNone/>
            </a:pPr>
            <a:r>
              <a:rPr lang="en-US" sz="3200"/>
              <a:t>Di sisi lain, sesi tanya jawab memiliki beberapa tantangan dan resiko tersendiri, sehingga sesi ini cukup menakutkan bagi para pembicara pemula. Beberapa resiko tersebut adalah:</a:t>
            </a:r>
          </a:p>
          <a:p>
            <a:pPr>
              <a:buSzPct val="90000"/>
              <a:buFont typeface="Wingdings" panose="05000000000000000000" charset="0"/>
              <a:buChar char="Ø"/>
            </a:pPr>
            <a:r>
              <a:rPr lang="en-US" sz="3200"/>
              <a:t>Kemungkinan ada pertanyaan yang sulit dijawab.</a:t>
            </a:r>
          </a:p>
          <a:p>
            <a:pPr>
              <a:buSzPct val="90000"/>
              <a:buFont typeface="Wingdings" panose="05000000000000000000" charset="0"/>
              <a:buChar char="Ø"/>
            </a:pPr>
            <a:r>
              <a:rPr lang="en-US" sz="3200"/>
              <a:t>Seorang audience bisa saja mendominasi diskusi.</a:t>
            </a:r>
          </a:p>
          <a:p>
            <a:pPr>
              <a:buSzPct val="90000"/>
              <a:buFont typeface="Wingdings" panose="05000000000000000000" charset="0"/>
              <a:buChar char="Ø"/>
            </a:pPr>
            <a:r>
              <a:rPr lang="en-US" sz="3200"/>
              <a:t>Batasan waktu seringkali sulit untuk ditaati</a:t>
            </a:r>
          </a:p>
          <a:p>
            <a:pPr>
              <a:buSzPct val="90000"/>
              <a:buFont typeface="Wingdings" panose="05000000000000000000" charset="0"/>
              <a:buChar char="Ø"/>
            </a:pPr>
            <a:r>
              <a:rPr lang="en-US" sz="3200"/>
              <a:t>Pendengar lain yang tidak tanggap pada pertanyaan atau jawaban dari pembicara.</a:t>
            </a:r>
          </a:p>
          <a:p>
            <a:pPr>
              <a:buSzPct val="90000"/>
              <a:buFont typeface="Wingdings" panose="05000000000000000000" charset="0"/>
              <a:buChar char="Ø"/>
            </a:pPr>
            <a:r>
              <a:rPr lang="en-US" sz="3200"/>
              <a:t>Ada audien yang bersikap bermusuhan, tidak sependapat dan bahkan ingin menguji saja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pattFill prst="wave">
          <a:fgClr>
            <a:schemeClr val="accent1">
              <a:lumMod val="75000"/>
            </a:schemeClr>
          </a:fgClr>
          <a:bgClr>
            <a:schemeClr val="accent1">
              <a:lumMod val="60000"/>
              <a:lumOff val="40000"/>
            </a:schemeClr>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05765"/>
          </a:xfrm>
        </p:spPr>
        <p:txBody>
          <a:bodyPr>
            <a:normAutofit fontScale="90000"/>
          </a:bodyPr>
          <a:lstStyle/>
          <a:p>
            <a:endParaRPr lang="en-US"/>
          </a:p>
        </p:txBody>
      </p:sp>
      <p:sp>
        <p:nvSpPr>
          <p:cNvPr id="3" name="Content Placeholder 2"/>
          <p:cNvSpPr>
            <a:spLocks noGrp="1"/>
          </p:cNvSpPr>
          <p:nvPr>
            <p:ph idx="1"/>
          </p:nvPr>
        </p:nvSpPr>
        <p:spPr>
          <a:xfrm>
            <a:off x="838200" y="935990"/>
            <a:ext cx="10515600" cy="5241290"/>
          </a:xfrm>
        </p:spPr>
        <p:txBody>
          <a:bodyPr/>
          <a:lstStyle/>
          <a:p>
            <a:pPr marL="0" indent="0">
              <a:buNone/>
            </a:pPr>
            <a:r>
              <a:rPr lang="en-US" sz="4000"/>
              <a:t>Berikut ini adalah beberapa tip yang dapat membantu pembicara untuk mengurangi resiko pada saat sesi tanya jawab :</a:t>
            </a:r>
          </a:p>
          <a:p>
            <a:pPr>
              <a:buFont typeface="Wingdings" panose="05000000000000000000" charset="0"/>
              <a:buChar char="ü"/>
            </a:pPr>
            <a:r>
              <a:rPr lang="en-US" sz="4000"/>
              <a:t>Membatasi waktu sesi tanya jawab</a:t>
            </a:r>
          </a:p>
          <a:p>
            <a:pPr>
              <a:buFont typeface="Wingdings" panose="05000000000000000000" charset="0"/>
              <a:buChar char="ü"/>
            </a:pPr>
            <a:r>
              <a:rPr lang="en-US" sz="4000"/>
              <a:t>Bantu pendengar untuk langsung ke permasalahan</a:t>
            </a:r>
          </a:p>
          <a:p>
            <a:pPr>
              <a:buFont typeface="Wingdings" panose="05000000000000000000" charset="0"/>
              <a:buChar char="ü"/>
            </a:pPr>
            <a:r>
              <a:rPr lang="en-US" sz="4000"/>
              <a:t>Jika pembicara tidak bisa menjawab, ada beberapa pilihan yang bisa diterapkan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FBFB11"/>
            </a:gs>
            <a:gs pos="100000">
              <a:srgbClr val="838309"/>
            </a:gs>
          </a:gsLst>
          <a:lin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79070"/>
          </a:xfrm>
        </p:spPr>
        <p:txBody>
          <a:bodyPr>
            <a:normAutofit fontScale="90000"/>
          </a:bodyPr>
          <a:lstStyle/>
          <a:p>
            <a:endParaRPr lang="en-US"/>
          </a:p>
        </p:txBody>
      </p:sp>
      <p:sp>
        <p:nvSpPr>
          <p:cNvPr id="3" name="Content Placeholder 2"/>
          <p:cNvSpPr>
            <a:spLocks noGrp="1"/>
          </p:cNvSpPr>
          <p:nvPr>
            <p:ph idx="1"/>
          </p:nvPr>
        </p:nvSpPr>
        <p:spPr>
          <a:xfrm>
            <a:off x="490855" y="544195"/>
            <a:ext cx="11164570" cy="6145530"/>
          </a:xfrm>
        </p:spPr>
        <p:txBody>
          <a:bodyPr>
            <a:noAutofit/>
          </a:bodyPr>
          <a:lstStyle/>
          <a:p>
            <a:pPr>
              <a:buFont typeface="Wingdings" panose="05000000000000000000" charset="0"/>
              <a:buChar char="ü"/>
            </a:pPr>
            <a:r>
              <a:rPr lang="en-US" sz="2500" b="1"/>
              <a:t>Bersikap jujur kepada audience, biasanya audience akan mengerti dan menghargai hal tersebut.</a:t>
            </a:r>
            <a:endParaRPr lang="en-US" sz="2500"/>
          </a:p>
          <a:p>
            <a:pPr>
              <a:buFont typeface="Wingdings" panose="05000000000000000000" charset="0"/>
              <a:buChar char="ü"/>
            </a:pPr>
            <a:r>
              <a:rPr lang="en-US" sz="2500" b="1"/>
              <a:t>Pembicara dapat menawarkan untuk mencarikan jawabannya</a:t>
            </a:r>
          </a:p>
          <a:p>
            <a:pPr lvl="1">
              <a:buFont typeface="Arial" panose="020B0604020202020204" pitchFamily="34" charset="0"/>
              <a:buChar char="•"/>
            </a:pPr>
            <a:r>
              <a:rPr lang="en-US" sz="2500"/>
              <a:t>Contoh : </a:t>
            </a:r>
            <a:r>
              <a:rPr lang="en-US" sz="2500" i="1"/>
              <a:t>“Pertanyaan Ibu memerlukan data yang akurat, untuk sementara, saya catat dulu pertanyaan Ibu dan akan segera saya berikan jawabannya melalui e-mail”</a:t>
            </a:r>
            <a:endParaRPr lang="en-US" sz="2500"/>
          </a:p>
          <a:p>
            <a:pPr lvl="0">
              <a:buFont typeface="Wingdings" panose="05000000000000000000" charset="0"/>
              <a:buChar char="ü"/>
            </a:pPr>
            <a:r>
              <a:rPr lang="en-US" sz="2500" b="1"/>
              <a:t>Berikan sumber-sumber yang mungkin bisa menjawab pertanyaan tersebut</a:t>
            </a:r>
            <a:endParaRPr lang="en-US" sz="2500"/>
          </a:p>
          <a:p>
            <a:pPr lvl="1">
              <a:buFont typeface="Arial" panose="020B0604020202020204" pitchFamily="34" charset="0"/>
              <a:buChar char="•"/>
            </a:pPr>
            <a:r>
              <a:rPr lang="en-US" sz="2500"/>
              <a:t>Contoh : </a:t>
            </a:r>
            <a:r>
              <a:rPr lang="en-US" sz="2500" i="1"/>
              <a:t>“Mohon maaf, pertanyaan Bapak sangat detil, saya tidak punya kapasitas untuk menjawabnya. Tapi saya tahu sumber yang dapat dipercaya untuk menjawab keingintahuan Bapak. Silahkan membuka link berikut ini.......(sebutkan nama situsnya)”</a:t>
            </a:r>
            <a:endParaRPr lang="en-US" sz="2500"/>
          </a:p>
          <a:p>
            <a:pPr lvl="0">
              <a:buFont typeface="Wingdings" panose="05000000000000000000" charset="0"/>
              <a:buChar char="ü"/>
            </a:pPr>
            <a:r>
              <a:rPr lang="en-US" sz="2500" b="1"/>
              <a:t>Tanyakan saran dari audien lain</a:t>
            </a:r>
            <a:endParaRPr lang="en-US" sz="2500"/>
          </a:p>
          <a:p>
            <a:pPr lvl="1">
              <a:buFont typeface="Arial" panose="020B0604020202020204" pitchFamily="34" charset="0"/>
              <a:buChar char="•"/>
            </a:pPr>
            <a:r>
              <a:rPr lang="en-US" sz="2500"/>
              <a:t>Contoh : </a:t>
            </a:r>
            <a:r>
              <a:rPr lang="en-US" sz="2500" i="1"/>
              <a:t>“Pertanyaan Saudara sangat menarik, sayang sekali saya tidak mengetahui pengetahuan sejauh itu tentang masalah ini, atau barangkali ada diantara hadirin yang mau memberikan pendapat dan berbagi ilmu dengan kita disini?”</a:t>
            </a:r>
            <a:endParaRPr lang="en-US" sz="2500"/>
          </a:p>
          <a:p>
            <a:pPr lvl="1">
              <a:buFont typeface="Arial" panose="020B0604020202020204" pitchFamily="34" charset="0"/>
              <a:buChar char="•"/>
            </a:pPr>
            <a:endParaRPr lang="en-US" sz="25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pattFill prst="shingle">
          <a:fgClr>
            <a:schemeClr val="accent1">
              <a:lumMod val="60000"/>
              <a:lumOff val="40000"/>
            </a:schemeClr>
          </a:fgClr>
          <a:bgClr>
            <a:schemeClr val="accent4"/>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fontScale="90000"/>
          </a:bodyPr>
          <a:lstStyle/>
          <a:p>
            <a:r>
              <a:rPr lang="en-US" i="1"/>
              <a:t>CLOSING PRESENTATION</a:t>
            </a:r>
            <a:r>
              <a:rPr lang="en-US"/>
              <a:t> (MENUTUP PRESENTASI)</a:t>
            </a:r>
          </a:p>
        </p:txBody>
      </p:sp>
      <p:sp>
        <p:nvSpPr>
          <p:cNvPr id="3" name="Content Placeholder 2"/>
          <p:cNvSpPr>
            <a:spLocks noGrp="1"/>
          </p:cNvSpPr>
          <p:nvPr>
            <p:ph idx="1"/>
          </p:nvPr>
        </p:nvSpPr>
        <p:spPr>
          <a:xfrm>
            <a:off x="838200" y="1373505"/>
            <a:ext cx="10515600" cy="4803775"/>
          </a:xfrm>
        </p:spPr>
        <p:txBody>
          <a:bodyPr>
            <a:normAutofit/>
          </a:bodyPr>
          <a:lstStyle/>
          <a:p>
            <a:r>
              <a:rPr lang="en-US" sz="3200"/>
              <a:t>Penutupan suatu presentasi diharapkan dapat memberi tambahan pada kesan pertama yang sudah positif, yang akan diingat terus oleh audience.</a:t>
            </a:r>
          </a:p>
          <a:p>
            <a:r>
              <a:rPr lang="en-US" sz="3200"/>
              <a:t>Cara dan apa yang pembicara ungkapkan pada saat menutup suatu presentasi adalah bagian yang tidak kalah penting dari semua bagian presentasi. Bahkan ada yang berpendapat bahwa bagian inilah bagian yang terpenting dari suatu presentasi. </a:t>
            </a:r>
          </a:p>
          <a:p>
            <a:r>
              <a:rPr lang="en-US" sz="3200"/>
              <a:t>Menutup presentasi juga harus mengandung kesimpulan dari tujuan presentasi.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FBFB11"/>
            </a:gs>
            <a:gs pos="100000">
              <a:srgbClr val="838309"/>
            </a:gs>
          </a:gsLst>
          <a:lin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1335" y="290195"/>
            <a:ext cx="11269345" cy="963295"/>
          </a:xfrm>
        </p:spPr>
        <p:txBody>
          <a:bodyPr>
            <a:normAutofit fontScale="90000"/>
          </a:bodyPr>
          <a:lstStyle/>
          <a:p>
            <a:r>
              <a:rPr lang="en-US" sz="3555" b="1">
                <a:sym typeface="+mn-ea"/>
              </a:rPr>
              <a:t>Berikut ini adalah hal-hal yang harus diperhatikan oleh seorang pembicara berkaitan dengan teknik vokal :</a:t>
            </a:r>
            <a:endParaRPr lang="en-US" sz="3555" b="1"/>
          </a:p>
        </p:txBody>
      </p:sp>
      <p:sp>
        <p:nvSpPr>
          <p:cNvPr id="3" name="Content Placeholder 2"/>
          <p:cNvSpPr>
            <a:spLocks noGrp="1"/>
          </p:cNvSpPr>
          <p:nvPr>
            <p:ph idx="1"/>
          </p:nvPr>
        </p:nvSpPr>
        <p:spPr>
          <a:xfrm>
            <a:off x="521335" y="1600200"/>
            <a:ext cx="11269345" cy="5074920"/>
          </a:xfrm>
        </p:spPr>
        <p:txBody>
          <a:bodyPr>
            <a:noAutofit/>
          </a:bodyPr>
          <a:lstStyle/>
          <a:p>
            <a:pPr marL="0" indent="0">
              <a:buNone/>
            </a:pPr>
            <a:r>
              <a:rPr lang="en-US" sz="2500"/>
              <a:t>Berikut ini adalah hal-hal yang harus diperhatikan oleh seorang pembicara berkaitan dengan teknik vokal :</a:t>
            </a:r>
          </a:p>
          <a:p>
            <a:r>
              <a:rPr lang="en-US" sz="2500" b="1"/>
              <a:t>Intonasi (Intonation)</a:t>
            </a:r>
            <a:r>
              <a:rPr lang="en-US" sz="2500"/>
              <a:t> </a:t>
            </a:r>
          </a:p>
          <a:p>
            <a:pPr marL="0" indent="0">
              <a:buNone/>
            </a:pPr>
            <a:r>
              <a:rPr lang="en-US" sz="2500"/>
              <a:t>Yaitu nada bicara harus pas atau tepat, sehingga hadirin dapat menangkap makna dari pembicaraan sesuai dengan yang dimaksud. Dalam bernyanyi dikenal istilah “pitch”, yaitu pengambilan nada yang tepat.</a:t>
            </a:r>
          </a:p>
          <a:p>
            <a:r>
              <a:rPr lang="en-US" sz="2500" b="1"/>
              <a:t>Artikulasi (Articulation)</a:t>
            </a:r>
            <a:endParaRPr lang="en-US" sz="2500"/>
          </a:p>
          <a:p>
            <a:pPr marL="0" indent="0">
              <a:buNone/>
            </a:pPr>
            <a:r>
              <a:rPr lang="en-US" sz="2500"/>
              <a:t>Yaitu pelafalan atau pengucapan kata demi kata secara benar dan jelas. Contoh: pembicara harus mampu mengucapkan kata dalam Bahasa Inggris “head, hart, health, heart” dengan benar.</a:t>
            </a:r>
          </a:p>
          <a:p>
            <a:pPr>
              <a:buFont typeface="Arial" panose="020B0604020202020204" pitchFamily="34" charset="0"/>
              <a:buChar char="•"/>
            </a:pPr>
            <a:r>
              <a:rPr lang="en-US" sz="2500" b="1"/>
              <a:t>Aksentuasi (accentuation)</a:t>
            </a:r>
          </a:p>
          <a:p>
            <a:pPr marL="0" indent="0">
              <a:buNone/>
            </a:pPr>
            <a:r>
              <a:rPr lang="en-US" sz="2500"/>
              <a:t>Yaitu penekanan (stressing) pada kata-kata tertentu yang dianggap penting.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700" y="544195"/>
            <a:ext cx="11404600" cy="5875020"/>
          </a:xfrm>
        </p:spPr>
        <p:txBody>
          <a:bodyPr>
            <a:noAutofit/>
          </a:bodyPr>
          <a:lstStyle/>
          <a:p>
            <a:pPr>
              <a:buFont typeface="Arial" panose="020B0604020202020204" pitchFamily="34" charset="0"/>
              <a:buChar char="•"/>
            </a:pPr>
            <a:r>
              <a:rPr lang="en-US" sz="2600" b="1"/>
              <a:t>Pemenggalan Kalimat (Phrasering)</a:t>
            </a:r>
            <a:endParaRPr lang="en-US" sz="2600"/>
          </a:p>
          <a:p>
            <a:pPr marL="0" indent="0">
              <a:buFont typeface="Arial" panose="020B0604020202020204" pitchFamily="34" charset="0"/>
              <a:buNone/>
            </a:pPr>
            <a:r>
              <a:rPr lang="en-US" sz="2600"/>
              <a:t>Yaitu pemenggalan kata yang pas, menjaga ‘kesatuan kalimat’, sehingga mendukung makna yang tersurat dan tersirat. Seorang pembicara harus mampu menentukan dimana ‘koma’ (jeda) yang pas untuk ‘curi nafas’.</a:t>
            </a:r>
          </a:p>
          <a:p>
            <a:pPr>
              <a:buFont typeface="Arial" panose="020B0604020202020204" pitchFamily="34" charset="0"/>
              <a:buChar char="•"/>
            </a:pPr>
            <a:r>
              <a:rPr lang="en-US" sz="2600" b="1"/>
              <a:t>Infleksi (Inflection)</a:t>
            </a:r>
            <a:endParaRPr lang="en-US" sz="2600"/>
          </a:p>
          <a:p>
            <a:pPr marL="0" indent="0">
              <a:buFont typeface="Arial" panose="020B0604020202020204" pitchFamily="34" charset="0"/>
              <a:buNone/>
            </a:pPr>
            <a:r>
              <a:rPr lang="en-US" sz="2600"/>
              <a:t>Yaitu perubahan nada suara, lagu kalimat, dapat diwujudkan dengan intonasi yang tepat, terutama saat jeda(koma) dan saat titik (akhir kalimat). Suara meninggi (go up) saat jeda, dan merendah (go down) saat titik.</a:t>
            </a:r>
          </a:p>
          <a:p>
            <a:pPr>
              <a:buFont typeface="Arial" panose="020B0604020202020204" pitchFamily="34" charset="0"/>
              <a:buChar char="•"/>
            </a:pPr>
            <a:r>
              <a:rPr lang="en-US" sz="2600" b="1"/>
              <a:t>Kecepatan (Speed)</a:t>
            </a:r>
            <a:endParaRPr lang="en-US" sz="2600"/>
          </a:p>
          <a:p>
            <a:pPr marL="0" indent="0">
              <a:buFont typeface="Arial" panose="020B0604020202020204" pitchFamily="34" charset="0"/>
              <a:buNone/>
            </a:pPr>
            <a:r>
              <a:rPr lang="en-US" sz="2600"/>
              <a:t>Yaitu kecepatan bicara (tempo/speed) hendaknya bervariasi. Berdasarkan sebuah riset, kecepatan berbicara dalam Bahasa Indonesia adalah 104 – 144 kata per menit.</a:t>
            </a:r>
          </a:p>
          <a:p>
            <a:pPr>
              <a:buFont typeface="Arial" panose="020B0604020202020204" pitchFamily="34" charset="0"/>
              <a:buChar char="•"/>
            </a:pPr>
            <a:r>
              <a:rPr lang="en-US" sz="2600" b="1"/>
              <a:t>Volume Suara</a:t>
            </a:r>
            <a:endParaRPr lang="en-US" sz="2600"/>
          </a:p>
          <a:p>
            <a:pPr marL="0" indent="0">
              <a:buFont typeface="Arial" panose="020B0604020202020204" pitchFamily="34" charset="0"/>
              <a:buNone/>
            </a:pPr>
            <a:r>
              <a:rPr lang="en-US" sz="2600"/>
              <a:t>Yaitu keras lemahnya suara. Keras lemahnya suara ini disesuaikan dengan kebutuhan dan suasana.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2140" y="365125"/>
            <a:ext cx="10741660" cy="1325880"/>
          </a:xfrm>
        </p:spPr>
        <p:txBody>
          <a:bodyPr>
            <a:normAutofit/>
          </a:bodyPr>
          <a:lstStyle/>
          <a:p>
            <a:r>
              <a:rPr lang="en-US" sz="3555" b="1"/>
              <a:t>Berikut ini adalah gerakan anggota badan yang kurang baik</a:t>
            </a:r>
            <a:br>
              <a:rPr lang="en-US" sz="3555" b="1"/>
            </a:br>
            <a:r>
              <a:rPr lang="en-US" sz="3555" b="1"/>
              <a:t>yang harus dihindari pembicara :</a:t>
            </a:r>
          </a:p>
        </p:txBody>
      </p:sp>
      <p:sp>
        <p:nvSpPr>
          <p:cNvPr id="3" name="Content Placeholder 2"/>
          <p:cNvSpPr>
            <a:spLocks noGrp="1"/>
          </p:cNvSpPr>
          <p:nvPr>
            <p:ph sz="half" idx="2"/>
          </p:nvPr>
        </p:nvSpPr>
        <p:spPr>
          <a:xfrm>
            <a:off x="562610" y="1691005"/>
            <a:ext cx="10840085" cy="4758055"/>
          </a:xfrm>
        </p:spPr>
        <p:txBody>
          <a:bodyPr>
            <a:noAutofit/>
          </a:bodyPr>
          <a:lstStyle/>
          <a:p>
            <a:pPr>
              <a:buFont typeface="Wingdings" panose="05000000000000000000" charset="0"/>
              <a:buChar char="§"/>
            </a:pPr>
            <a:r>
              <a:rPr lang="en-US" sz="3000"/>
              <a:t>Selalu menggerak-gerakkan bagian-bagian tertentu</a:t>
            </a:r>
          </a:p>
          <a:p>
            <a:pPr>
              <a:buFont typeface="Wingdings" panose="05000000000000000000" charset="0"/>
              <a:buChar char="§"/>
            </a:pPr>
            <a:r>
              <a:rPr lang="en-US" sz="3000"/>
              <a:t>Gerakan yang canggung</a:t>
            </a:r>
          </a:p>
          <a:p>
            <a:pPr>
              <a:buFont typeface="Wingdings" panose="05000000000000000000" charset="0"/>
              <a:buChar char="§"/>
            </a:pPr>
            <a:r>
              <a:rPr lang="en-US" sz="3000"/>
              <a:t>Kaku dan berdiri terpaku</a:t>
            </a:r>
          </a:p>
          <a:p>
            <a:pPr>
              <a:buFont typeface="Wingdings" panose="05000000000000000000" charset="0"/>
              <a:buChar char="§"/>
            </a:pPr>
            <a:r>
              <a:rPr lang="en-US" sz="3000"/>
              <a:t>Menggaruk-garuk telinga atau kepala</a:t>
            </a:r>
          </a:p>
          <a:p>
            <a:pPr>
              <a:buFont typeface="Wingdings" panose="05000000000000000000" charset="0"/>
              <a:buChar char="§"/>
            </a:pPr>
            <a:r>
              <a:rPr lang="en-US" sz="3000"/>
              <a:t>Merogoh-rogoh saku</a:t>
            </a:r>
          </a:p>
          <a:p>
            <a:pPr>
              <a:buFont typeface="Wingdings" panose="05000000000000000000" charset="0"/>
              <a:buChar char="§"/>
            </a:pPr>
            <a:r>
              <a:rPr lang="en-US" sz="3000"/>
              <a:t>Memainkan pensil atau pulpen</a:t>
            </a:r>
          </a:p>
          <a:p>
            <a:pPr>
              <a:buFont typeface="Wingdings" panose="05000000000000000000" charset="0"/>
              <a:buChar char="§"/>
            </a:pPr>
            <a:r>
              <a:rPr lang="en-US" sz="3000"/>
              <a:t>Memegang-megang kerah baju</a:t>
            </a:r>
          </a:p>
          <a:p>
            <a:pPr>
              <a:buFont typeface="Wingdings" panose="05000000000000000000" charset="0"/>
              <a:buChar char="§"/>
            </a:pPr>
            <a:r>
              <a:rPr lang="en-US" sz="3000"/>
              <a:t>Mengelus atau menyibak rambut terus menerus</a:t>
            </a:r>
          </a:p>
          <a:p>
            <a:pPr>
              <a:buFont typeface="Wingdings" panose="05000000000000000000" charset="0"/>
              <a:buChar char="§"/>
            </a:pPr>
            <a:r>
              <a:rPr lang="en-US" sz="3000"/>
              <a:t>Berbicara dengan melihat teks terus menerus</a:t>
            </a:r>
          </a:p>
        </p:txBody>
      </p:sp>
      <p:pic>
        <p:nvPicPr>
          <p:cNvPr id="114" name="Content Placeholder 113"/>
          <p:cNvPicPr>
            <a:picLocks noGrp="1"/>
          </p:cNvPicPr>
          <p:nvPr>
            <p:ph sz="half" idx="1"/>
          </p:nvPr>
        </p:nvPicPr>
        <p:blipFill>
          <a:blip r:embed="rId2"/>
          <a:stretch>
            <a:fillRect/>
          </a:stretch>
        </p:blipFill>
        <p:spPr>
          <a:xfrm>
            <a:off x="8700770" y="2611120"/>
            <a:ext cx="3220085" cy="3837305"/>
          </a:xfrm>
          <a:prstGeom prst="roundRect">
            <a:avLst/>
          </a:prstGeom>
          <a:noFill/>
          <a:ln w="9525">
            <a:noFill/>
          </a:ln>
          <a:effectLst>
            <a:outerShdw blurRad="444500" sx="112000" sy="112000" algn="ctr" rotWithShape="0">
              <a:prstClr val="black">
                <a:alpha val="40000"/>
              </a:prst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99110" y="273050"/>
            <a:ext cx="11292840" cy="6311265"/>
          </a:xfrm>
        </p:spPr>
        <p:txBody>
          <a:bodyPr>
            <a:noAutofit/>
          </a:bodyPr>
          <a:lstStyle/>
          <a:p>
            <a:r>
              <a:rPr lang="en-US"/>
              <a:t>Terlalu banyak melangkah atau berjalan (mondar mandir) atau sebaliknya terpaku di satu tempat. </a:t>
            </a:r>
          </a:p>
          <a:p>
            <a:r>
              <a:rPr lang="en-US"/>
              <a:t>Mengulang-ulang gerakan yang sama. </a:t>
            </a:r>
          </a:p>
          <a:p>
            <a:r>
              <a:rPr lang="en-US"/>
              <a:t>Memasukkan tangan ke dalam saku</a:t>
            </a:r>
          </a:p>
          <a:p>
            <a:r>
              <a:rPr lang="en-US"/>
              <a:t>Memainkan kalung, koin, pena dan mikropon</a:t>
            </a:r>
          </a:p>
          <a:p>
            <a:r>
              <a:rPr lang="en-US"/>
              <a:t>Tangan ditangkupkan di belakang punggung</a:t>
            </a:r>
          </a:p>
          <a:p>
            <a:r>
              <a:rPr lang="en-US"/>
              <a:t>Lengan disedekapkan</a:t>
            </a:r>
          </a:p>
          <a:p>
            <a:r>
              <a:rPr lang="en-US"/>
              <a:t>Bertolak pinggang</a:t>
            </a:r>
          </a:p>
          <a:p>
            <a:r>
              <a:rPr lang="en-US"/>
              <a:t>Meremas-remas tangan </a:t>
            </a:r>
          </a:p>
          <a:p>
            <a:r>
              <a:rPr lang="en-US"/>
              <a:t>Memindahkan berat badan dari satu kaki ke kaki yang lain</a:t>
            </a:r>
          </a:p>
          <a:p>
            <a:r>
              <a:rPr lang="en-US"/>
              <a:t>Bersandar pada dinding atau bertumpu pada sesuatu, misalnya meja atau kursi </a:t>
            </a:r>
          </a:p>
          <a:p>
            <a:r>
              <a:rPr lang="en-US"/>
              <a:t>Menghalangi sorotan LCD proyektor dengan sering berlalu lalang</a:t>
            </a:r>
          </a:p>
        </p:txBody>
      </p:sp>
      <p:pic>
        <p:nvPicPr>
          <p:cNvPr id="117" name="Content Placeholder 116"/>
          <p:cNvPicPr>
            <a:picLocks noGrp="1"/>
          </p:cNvPicPr>
          <p:nvPr>
            <p:ph sz="half" idx="1"/>
          </p:nvPr>
        </p:nvPicPr>
        <p:blipFill>
          <a:blip r:embed="rId2"/>
          <a:srcRect l="1727" r="1437"/>
          <a:stretch>
            <a:fillRect/>
          </a:stretch>
        </p:blipFill>
        <p:spPr>
          <a:xfrm>
            <a:off x="8209280" y="1315085"/>
            <a:ext cx="3491865" cy="3053715"/>
          </a:xfrm>
          <a:prstGeom prst="ellipse">
            <a:avLst/>
          </a:prstGeom>
          <a:noFill/>
          <a:ln w="9525">
            <a:noFill/>
          </a:ln>
          <a:effectLst>
            <a:outerShdw blurRad="1066800" sx="122000" sy="122000" algn="ctr" rotWithShape="0">
              <a:prstClr val="black">
                <a:alpha val="40000"/>
              </a:prstClr>
            </a:outerShdw>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85900" y="1691005"/>
            <a:ext cx="9218295" cy="35636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3136</Words>
  <Application>Microsoft Office PowerPoint</Application>
  <PresentationFormat>Widescreen</PresentationFormat>
  <Paragraphs>284</Paragraphs>
  <Slides>52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Arial</vt:lpstr>
      <vt:lpstr>Calibri</vt:lpstr>
      <vt:lpstr>Calibri Light</vt:lpstr>
      <vt:lpstr>Calisto MT</vt:lpstr>
      <vt:lpstr>Eras Demi ITC</vt:lpstr>
      <vt:lpstr>Kristen ITC</vt:lpstr>
      <vt:lpstr>Lucida Fax</vt:lpstr>
      <vt:lpstr>Lucida Handwriting</vt:lpstr>
      <vt:lpstr>Wingdings</vt:lpstr>
      <vt:lpstr>Office Theme</vt:lpstr>
      <vt:lpstr>KETERAMPILAN PUBLIC SPEAKING UNTUK KEAHLIAN  MASTER OF CEREMONY (KEGIATAN PELATIHAN DWP PROVINSI KALTIM)  HAIRUNNISA HUSAIN</vt:lpstr>
      <vt:lpstr>PENGERTIAN PUBLIC SPEAKING</vt:lpstr>
      <vt:lpstr>PowerPoint Presentation</vt:lpstr>
      <vt:lpstr>Rumpun Ilmu dari Public Speaking</vt:lpstr>
      <vt:lpstr>METODE  PUBLIC SPEAKING</vt:lpstr>
      <vt:lpstr>IMPROMTU/AD LIBITUM</vt:lpstr>
      <vt:lpstr>PowerPoint Presentation</vt:lpstr>
      <vt:lpstr>MANUSCRIPT/READING COMPLETE TEXT/NASKAH</vt:lpstr>
      <vt:lpstr>PowerPoint Presentation</vt:lpstr>
      <vt:lpstr>MEMORITER/MEMORIZING/HAPALAN</vt:lpstr>
      <vt:lpstr>PowerPoint Presentation</vt:lpstr>
      <vt:lpstr>EXTEMPORE/USING NOTE</vt:lpstr>
      <vt:lpstr>PowerPoint Presentation</vt:lpstr>
      <vt:lpstr>PERSIAPAN</vt:lpstr>
      <vt:lpstr>MENTAL</vt:lpstr>
      <vt:lpstr>FISIK</vt:lpstr>
      <vt:lpstr>MATERI</vt:lpstr>
      <vt:lpstr>PIDATO</vt:lpstr>
      <vt:lpstr>MENENTUKAN TEMA PIDATO</vt:lpstr>
      <vt:lpstr>MENENTUKAN JUDUL PIDATO</vt:lpstr>
      <vt:lpstr>TUJUAN PIDATO</vt:lpstr>
      <vt:lpstr>MASTER OF CEREMONY (MC)</vt:lpstr>
      <vt:lpstr>JENIS ACARA</vt:lpstr>
      <vt:lpstr>ACARA SEMI FORMAL/SEMI RESMI</vt:lpstr>
      <vt:lpstr>Acara Non Formal</vt:lpstr>
      <vt:lpstr>PERSYARATAN MASTER OF CEREMONY</vt:lpstr>
      <vt:lpstr>Persiapan Master of Ceremony</vt:lpstr>
      <vt:lpstr>KNOW THE MATERIAL</vt:lpstr>
      <vt:lpstr>PowerPoint Presentation</vt:lpstr>
      <vt:lpstr>PowerPoint Presentation</vt:lpstr>
      <vt:lpstr>KNOW THE ROOM</vt:lpstr>
      <vt:lpstr>KNOW THE AUDIENCE</vt:lpstr>
      <vt:lpstr>FAKTOR KEBAHASAAN</vt:lpstr>
      <vt:lpstr>FAKTOR NON-KEBAHASAAN</vt:lpstr>
      <vt:lpstr>BAHASA TUBUH</vt:lpstr>
      <vt:lpstr>MODERATOR</vt:lpstr>
      <vt:lpstr>TUGAS DAN TANGGUNG JAWAB MODERATOR</vt:lpstr>
      <vt:lpstr>LANGKAH-LANGKAH MODERATOR</vt:lpstr>
      <vt:lpstr>PRESENTASI</vt:lpstr>
      <vt:lpstr>PowerPoint Presentation</vt:lpstr>
      <vt:lpstr>PLANNING</vt:lpstr>
      <vt:lpstr>DELIVERING PRESENTATION (MENYAMPAIKAN PRESENTASI)</vt:lpstr>
      <vt:lpstr>HANDLING QUESTIONS AND ANSWER (MENANGANI SESI TANYA JAWAB)</vt:lpstr>
      <vt:lpstr>PowerPoint Presentation</vt:lpstr>
      <vt:lpstr>PowerPoint Presentation</vt:lpstr>
      <vt:lpstr>PowerPoint Presentation</vt:lpstr>
      <vt:lpstr>CLOSING PRESENTATION (MENUTUP PRESENTASI)</vt:lpstr>
      <vt:lpstr>Berikut ini adalah hal-hal yang harus diperhatikan oleh seorang pembicara berkaitan dengan teknik vokal :</vt:lpstr>
      <vt:lpstr>PowerPoint Presentation</vt:lpstr>
      <vt:lpstr>Berikut ini adalah gerakan anggota badan yang kurang baik yang harus dihindari pembicara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SPEAKING</dc:title>
  <dc:creator/>
  <cp:lastModifiedBy>Lenovo</cp:lastModifiedBy>
  <cp:revision>23</cp:revision>
  <dcterms:created xsi:type="dcterms:W3CDTF">2021-09-19T12:06:00Z</dcterms:created>
  <dcterms:modified xsi:type="dcterms:W3CDTF">2022-03-19T01:57:49Z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9E9198ACAC29479BA9FD26947CFEFD10</vt:lpwstr>
  </property>
  <property fmtid="{D5CDD505-2E9C-101B-9397-08002B2CF9AE}" pid="3" name="KSOProductBuildVer">
    <vt:lpwstr>1033-11.2.0.10296</vt:lpwstr>
  </property>
</Properties>
</file>