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12" autoAdjust="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16927-5E9C-4E77-85FE-EE4C81C1DE39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9B6C8-888A-401B-9F9B-D41D36B6C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الأعداد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ar-EG" dirty="0" smtClean="0"/>
              <a:t>اندي مارتينا قمرالدين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9" name="Picture Placeholder 28" descr="Young student drawing on a whiteboard">
            <a:extLst>
              <a:ext uri="{FF2B5EF4-FFF2-40B4-BE49-F238E27FC236}">
                <a16:creationId xmlns:a16="http://schemas.microsoft.com/office/drawing/2014/main" id="{AE2FE2E9-1D1E-404B-A659-DD19B5D66B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4680000" cy="672147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8000" b="1" dirty="0">
                <a:solidFill>
                  <a:srgbClr val="565656"/>
                </a:solidFill>
                <a:latin typeface="Helvetica" panose="020B0604020202020204" pitchFamily="34" charset="0"/>
              </a:rPr>
              <a:t/>
            </a:r>
            <a:br>
              <a:rPr lang="en-US" altLang="en-US" sz="8000" b="1" dirty="0">
                <a:solidFill>
                  <a:srgbClr val="565656"/>
                </a:solidFill>
                <a:latin typeface="Helvetica" panose="020B0604020202020204" pitchFamily="34" charset="0"/>
              </a:rPr>
            </a:br>
            <a:r>
              <a:rPr lang="en-US" altLang="en-US" sz="8000" b="1" dirty="0" err="1">
                <a:solidFill>
                  <a:srgbClr val="565656"/>
                </a:solidFill>
                <a:latin typeface="Verdana" panose="020B0604030504040204" pitchFamily="34" charset="0"/>
              </a:rPr>
              <a:t>Angka</a:t>
            </a:r>
            <a:r>
              <a:rPr lang="en-US" altLang="en-US" sz="8000" b="1" dirty="0">
                <a:solidFill>
                  <a:srgbClr val="565656"/>
                </a:solidFill>
                <a:latin typeface="Verdana" panose="020B0604030504040204" pitchFamily="34" charset="0"/>
              </a:rPr>
              <a:t> 7</a:t>
            </a:r>
            <a:r>
              <a:rPr lang="en-US" altLang="en-US" sz="8000" b="1" dirty="0" smtClean="0">
                <a:solidFill>
                  <a:srgbClr val="565656"/>
                </a:solidFill>
                <a:latin typeface="Verdana" panose="020B0604030504040204" pitchFamily="34" charset="0"/>
              </a:rPr>
              <a:t>1- </a:t>
            </a:r>
            <a:r>
              <a:rPr lang="en-US" altLang="en-US" sz="8000" b="1" dirty="0">
                <a:solidFill>
                  <a:srgbClr val="565656"/>
                </a:solidFill>
                <a:latin typeface="Verdana" panose="020B0604030504040204" pitchFamily="34" charset="0"/>
              </a:rPr>
              <a:t>8</a:t>
            </a:r>
            <a:r>
              <a:rPr lang="en-US" altLang="en-US" sz="8000" b="1" dirty="0" smtClean="0">
                <a:solidFill>
                  <a:srgbClr val="565656"/>
                </a:solidFill>
                <a:latin typeface="Verdana" panose="020B0604030504040204" pitchFamily="34" charset="0"/>
              </a:rPr>
              <a:t>0</a:t>
            </a:r>
            <a:endParaRPr lang="en-US" altLang="en-US" sz="8000" b="1" dirty="0">
              <a:solidFill>
                <a:srgbClr val="565656"/>
              </a:solidFill>
              <a:latin typeface="inherit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183064"/>
              </p:ext>
            </p:extLst>
          </p:nvPr>
        </p:nvGraphicFramePr>
        <p:xfrm>
          <a:off x="4849368" y="861634"/>
          <a:ext cx="7098792" cy="479831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49396">
                  <a:extLst>
                    <a:ext uri="{9D8B030D-6E8A-4147-A177-3AD203B41FA5}">
                      <a16:colId xmlns:a16="http://schemas.microsoft.com/office/drawing/2014/main" val="3262073616"/>
                    </a:ext>
                  </a:extLst>
                </a:gridCol>
                <a:gridCol w="3549396">
                  <a:extLst>
                    <a:ext uri="{9D8B030D-6E8A-4147-A177-3AD203B41FA5}">
                      <a16:colId xmlns:a16="http://schemas.microsoft.com/office/drawing/2014/main" val="3991031441"/>
                    </a:ext>
                  </a:extLst>
                </a:gridCol>
              </a:tblGrid>
              <a:tr h="42957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dirty="0" smtClean="0">
                          <a:solidFill>
                            <a:srgbClr val="00B0F0"/>
                          </a:solidFill>
                          <a:effectLst/>
                        </a:rPr>
                        <a:t>Bahasa </a:t>
                      </a: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</a:rPr>
                        <a:t>Indonesia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solidFill>
                            <a:srgbClr val="00B0F0"/>
                          </a:solidFill>
                          <a:effectLst/>
                        </a:rPr>
                        <a:t>Bahasa Arab</a:t>
                      </a:r>
                      <a:endParaRPr lang="en-US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1265788516"/>
                  </a:ext>
                </a:extLst>
              </a:tr>
              <a:tr h="42957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00B0F0"/>
                          </a:solidFill>
                          <a:effectLst/>
                        </a:rPr>
                        <a:t>Tujuh Puluh Satu (71)</a:t>
                      </a:r>
                      <a:endParaRPr lang="en-US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00B0F0"/>
                          </a:solidFill>
                          <a:effectLst/>
                        </a:rPr>
                        <a:t>وَاحِدٌ وَسَبْعُوْنَ</a:t>
                      </a:r>
                      <a:endParaRPr lang="ar-EG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102425011"/>
                  </a:ext>
                </a:extLst>
              </a:tr>
              <a:tr h="42957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00B0F0"/>
                          </a:solidFill>
                          <a:effectLst/>
                        </a:rPr>
                        <a:t>Tujuh Puluh Dua (72)</a:t>
                      </a:r>
                      <a:endParaRPr lang="en-US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00B0F0"/>
                          </a:solidFill>
                          <a:effectLst/>
                        </a:rPr>
                        <a:t>اِثْنَانِ وَسَبْعُوْنَ</a:t>
                      </a:r>
                      <a:endParaRPr lang="ar-EG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1159244700"/>
                  </a:ext>
                </a:extLst>
              </a:tr>
              <a:tr h="42957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00B0F0"/>
                          </a:solidFill>
                          <a:effectLst/>
                        </a:rPr>
                        <a:t>Tujuh Puluh Tiga (73)</a:t>
                      </a:r>
                      <a:endParaRPr lang="en-US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00B0F0"/>
                          </a:solidFill>
                          <a:effectLst/>
                        </a:rPr>
                        <a:t>ثَلَاثَةٌ وَسَبْعُوْنَ</a:t>
                      </a:r>
                      <a:endParaRPr lang="ar-EG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2549724084"/>
                  </a:ext>
                </a:extLst>
              </a:tr>
              <a:tr h="42957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00B0F0"/>
                          </a:solidFill>
                          <a:effectLst/>
                        </a:rPr>
                        <a:t>Tujuh Puluh Empat (74)</a:t>
                      </a:r>
                      <a:endParaRPr lang="en-US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00B0F0"/>
                          </a:solidFill>
                          <a:effectLst/>
                        </a:rPr>
                        <a:t>أَرْبَعَةٌ وَسَبْعُوْنَ</a:t>
                      </a:r>
                      <a:endParaRPr lang="ar-EG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1496208921"/>
                  </a:ext>
                </a:extLst>
              </a:tr>
              <a:tr h="42957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00B0F0"/>
                          </a:solidFill>
                          <a:effectLst/>
                        </a:rPr>
                        <a:t>Tujuh Puluh Lima (75)</a:t>
                      </a:r>
                      <a:endParaRPr lang="en-US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00B0F0"/>
                          </a:solidFill>
                          <a:effectLst/>
                        </a:rPr>
                        <a:t>خَمْسَةٌ وَسَبْعُوْنَ</a:t>
                      </a:r>
                      <a:endParaRPr lang="ar-EG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69751613"/>
                  </a:ext>
                </a:extLst>
              </a:tr>
              <a:tr h="42957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00B0F0"/>
                          </a:solidFill>
                          <a:effectLst/>
                        </a:rPr>
                        <a:t>Tujuh Puluh Enam (76)</a:t>
                      </a:r>
                      <a:endParaRPr lang="en-US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00B0F0"/>
                          </a:solidFill>
                          <a:effectLst/>
                        </a:rPr>
                        <a:t>سِتَّةٌ وَسَبْعُوْنَ</a:t>
                      </a:r>
                      <a:endParaRPr lang="ar-EG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79990520"/>
                  </a:ext>
                </a:extLst>
              </a:tr>
              <a:tr h="42957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00B0F0"/>
                          </a:solidFill>
                          <a:effectLst/>
                        </a:rPr>
                        <a:t>Tujuh Puluh Tujuh (77)</a:t>
                      </a:r>
                      <a:endParaRPr lang="en-US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00B0F0"/>
                          </a:solidFill>
                          <a:effectLst/>
                        </a:rPr>
                        <a:t>سَبْعَةٌ وَسَبْعُوْنَ</a:t>
                      </a:r>
                      <a:endParaRPr lang="ar-EG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896342755"/>
                  </a:ext>
                </a:extLst>
              </a:tr>
              <a:tr h="42957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00B0F0"/>
                          </a:solidFill>
                          <a:effectLst/>
                        </a:rPr>
                        <a:t>Tujuh Puluh Delapan (78)</a:t>
                      </a:r>
                      <a:endParaRPr lang="en-US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00B0F0"/>
                          </a:solidFill>
                          <a:effectLst/>
                        </a:rPr>
                        <a:t>ثَمَانِيَةٌ وَسَبْعُوْنَ</a:t>
                      </a:r>
                      <a:endParaRPr lang="ar-EG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443623839"/>
                  </a:ext>
                </a:extLst>
              </a:tr>
              <a:tr h="50253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00B0F0"/>
                          </a:solidFill>
                          <a:effectLst/>
                        </a:rPr>
                        <a:t>Tujuh</a:t>
                      </a: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F0"/>
                          </a:solidFill>
                          <a:effectLst/>
                        </a:rPr>
                        <a:t>Puluh</a:t>
                      </a: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</a:rPr>
                        <a:t> Sembilan (79)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00B0F0"/>
                          </a:solidFill>
                          <a:effectLst/>
                        </a:rPr>
                        <a:t>تِسْعَةٌ وَسَبْعُوْنَ</a:t>
                      </a:r>
                      <a:endParaRPr lang="ar-EG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61921179"/>
                  </a:ext>
                </a:extLst>
              </a:tr>
              <a:tr h="42957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00B0F0"/>
                          </a:solidFill>
                          <a:effectLst/>
                        </a:rPr>
                        <a:t>Delapan Puluh (80)</a:t>
                      </a:r>
                      <a:endParaRPr lang="en-US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 dirty="0">
                          <a:solidFill>
                            <a:srgbClr val="00B0F0"/>
                          </a:solidFill>
                          <a:effectLst/>
                        </a:rPr>
                        <a:t>ثَمَانُوْنَ</a:t>
                      </a:r>
                      <a:endParaRPr lang="ar-EG" sz="2000" dirty="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326370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067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9536" y="2"/>
            <a:ext cx="4680000" cy="6721473"/>
          </a:xfrm>
        </p:spPr>
        <p:txBody>
          <a:bodyPr/>
          <a:lstStyle/>
          <a:p>
            <a:r>
              <a:rPr lang="en-US" altLang="en-US" sz="4800" b="1" dirty="0" err="1">
                <a:solidFill>
                  <a:srgbClr val="565656"/>
                </a:solidFill>
                <a:latin typeface="Verdana" panose="020B0604030504040204" pitchFamily="34" charset="0"/>
              </a:rPr>
              <a:t>Angka</a:t>
            </a:r>
            <a:r>
              <a:rPr lang="en-US" altLang="en-US" sz="4800" b="1" dirty="0">
                <a:solidFill>
                  <a:srgbClr val="565656"/>
                </a:solidFill>
                <a:latin typeface="Verdana" panose="020B0604030504040204" pitchFamily="34" charset="0"/>
              </a:rPr>
              <a:t> </a:t>
            </a:r>
            <a:br>
              <a:rPr lang="en-US" altLang="en-US" sz="4800" b="1" dirty="0">
                <a:solidFill>
                  <a:srgbClr val="565656"/>
                </a:solidFill>
                <a:latin typeface="Verdana" panose="020B0604030504040204" pitchFamily="34" charset="0"/>
              </a:rPr>
            </a:br>
            <a:r>
              <a:rPr lang="en-US" altLang="en-US" sz="4800" b="1" dirty="0" smtClean="0">
                <a:solidFill>
                  <a:srgbClr val="565656"/>
                </a:solidFill>
                <a:latin typeface="Verdana" panose="020B0604030504040204" pitchFamily="34" charset="0"/>
              </a:rPr>
              <a:t>91- 100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A9B5881-4007-4345-955A-79C2656F0C49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970302"/>
              </p:ext>
            </p:extLst>
          </p:nvPr>
        </p:nvGraphicFramePr>
        <p:xfrm>
          <a:off x="0" y="605692"/>
          <a:ext cx="7512000" cy="551008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756000">
                  <a:extLst>
                    <a:ext uri="{9D8B030D-6E8A-4147-A177-3AD203B41FA5}">
                      <a16:colId xmlns:a16="http://schemas.microsoft.com/office/drawing/2014/main" val="2415462311"/>
                    </a:ext>
                  </a:extLst>
                </a:gridCol>
                <a:gridCol w="3756000">
                  <a:extLst>
                    <a:ext uri="{9D8B030D-6E8A-4147-A177-3AD203B41FA5}">
                      <a16:colId xmlns:a16="http://schemas.microsoft.com/office/drawing/2014/main" val="3940893022"/>
                    </a:ext>
                  </a:extLst>
                </a:gridCol>
              </a:tblGrid>
              <a:tr h="50091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</a:rPr>
                        <a:t>Bahasa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Indonesia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solidFill>
                            <a:srgbClr val="C00000"/>
                          </a:solidFill>
                          <a:effectLst/>
                        </a:rPr>
                        <a:t>Bahasa Arab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065105457"/>
                  </a:ext>
                </a:extLst>
              </a:tr>
              <a:tr h="50091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Sembilan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Puluh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Satu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 (91)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C00000"/>
                          </a:solidFill>
                          <a:effectLst/>
                        </a:rPr>
                        <a:t>وَاحِدٌ وَتِسْعُوْنَ</a:t>
                      </a:r>
                      <a:endParaRPr lang="ar-EG" sz="20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012725430"/>
                  </a:ext>
                </a:extLst>
              </a:tr>
              <a:tr h="50091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C00000"/>
                          </a:solidFill>
                          <a:effectLst/>
                        </a:rPr>
                        <a:t>Sembilan Puluh Dua (92)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C00000"/>
                          </a:solidFill>
                          <a:effectLst/>
                        </a:rPr>
                        <a:t>اِثْنَانِ وَتِسْعُوْنَ</a:t>
                      </a:r>
                      <a:endParaRPr lang="ar-EG" sz="20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432820542"/>
                  </a:ext>
                </a:extLst>
              </a:tr>
              <a:tr h="50091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C00000"/>
                          </a:solidFill>
                          <a:effectLst/>
                        </a:rPr>
                        <a:t>Sembilan Puluh Tiga (93)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C00000"/>
                          </a:solidFill>
                          <a:effectLst/>
                        </a:rPr>
                        <a:t>ثَلَاثَةٌ وَتِسْعُوْنَ</a:t>
                      </a:r>
                      <a:endParaRPr lang="ar-EG" sz="20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4105176339"/>
                  </a:ext>
                </a:extLst>
              </a:tr>
              <a:tr h="50091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C00000"/>
                          </a:solidFill>
                          <a:effectLst/>
                        </a:rPr>
                        <a:t>Sembilan Puluh Empat (94)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C00000"/>
                          </a:solidFill>
                          <a:effectLst/>
                        </a:rPr>
                        <a:t>أَرْبَعَةٌ وَتِسْعُوْنَ</a:t>
                      </a:r>
                      <a:endParaRPr lang="ar-EG" sz="20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1149921881"/>
                  </a:ext>
                </a:extLst>
              </a:tr>
              <a:tr h="50091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C00000"/>
                          </a:solidFill>
                          <a:effectLst/>
                        </a:rPr>
                        <a:t>Sembilan Puluh Lima (95)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C00000"/>
                          </a:solidFill>
                          <a:effectLst/>
                        </a:rPr>
                        <a:t>خَمْسَةٌ وَتِسْعُوْنَ</a:t>
                      </a:r>
                      <a:endParaRPr lang="ar-EG" sz="20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2670449888"/>
                  </a:ext>
                </a:extLst>
              </a:tr>
              <a:tr h="50091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C00000"/>
                          </a:solidFill>
                          <a:effectLst/>
                        </a:rPr>
                        <a:t>Sembilan Puluh Enam (96)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C00000"/>
                          </a:solidFill>
                          <a:effectLst/>
                        </a:rPr>
                        <a:t>سِتَّةٌ وَتِسْعُوْنَ</a:t>
                      </a:r>
                      <a:endParaRPr lang="ar-EG" sz="20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992346128"/>
                  </a:ext>
                </a:extLst>
              </a:tr>
              <a:tr h="50091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C00000"/>
                          </a:solidFill>
                          <a:effectLst/>
                        </a:rPr>
                        <a:t>Sembilan Puluh Tujuh (97)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C00000"/>
                          </a:solidFill>
                          <a:effectLst/>
                        </a:rPr>
                        <a:t>سَبْعَةٌ وَتِسْعُوْنَ</a:t>
                      </a:r>
                      <a:endParaRPr lang="ar-EG" sz="20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2180479726"/>
                  </a:ext>
                </a:extLst>
              </a:tr>
              <a:tr h="50091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C00000"/>
                          </a:solidFill>
                          <a:effectLst/>
                        </a:rPr>
                        <a:t>Sembilan Puluh Delapan (98)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C00000"/>
                          </a:solidFill>
                          <a:effectLst/>
                        </a:rPr>
                        <a:t>ثَمَانِيَةٌ وَتِسْعُوْنَ</a:t>
                      </a:r>
                      <a:endParaRPr lang="ar-EG" sz="20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468332341"/>
                  </a:ext>
                </a:extLst>
              </a:tr>
              <a:tr h="50091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C00000"/>
                          </a:solidFill>
                          <a:effectLst/>
                        </a:rPr>
                        <a:t>Sembilan Puluh Sembilan (99)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C00000"/>
                          </a:solidFill>
                          <a:effectLst/>
                        </a:rPr>
                        <a:t>تِسْعَةٌ وَتِسْعُوْنَ</a:t>
                      </a:r>
                      <a:endParaRPr lang="ar-EG" sz="20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803460476"/>
                  </a:ext>
                </a:extLst>
              </a:tr>
              <a:tr h="50091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C00000"/>
                          </a:solidFill>
                          <a:effectLst/>
                        </a:rPr>
                        <a:t>Seratus (100)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 dirty="0">
                          <a:solidFill>
                            <a:srgbClr val="C00000"/>
                          </a:solidFill>
                          <a:effectLst/>
                        </a:rPr>
                        <a:t>مِئَةٌ</a:t>
                      </a:r>
                      <a:endParaRPr lang="ar-EG" sz="2000" dirty="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791775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85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4680000" cy="672147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8000" b="1" dirty="0" err="1">
                <a:solidFill>
                  <a:srgbClr val="565656"/>
                </a:solidFill>
                <a:latin typeface="Verdana" panose="020B0604030504040204" pitchFamily="34" charset="0"/>
              </a:rPr>
              <a:t>Angka</a:t>
            </a:r>
            <a:r>
              <a:rPr lang="en-US" altLang="en-US" sz="8000" b="1" dirty="0">
                <a:solidFill>
                  <a:srgbClr val="565656"/>
                </a:solidFill>
                <a:latin typeface="Verdana" panose="020B0604030504040204" pitchFamily="34" charset="0"/>
              </a:rPr>
              <a:t> 1 - 10</a:t>
            </a:r>
            <a:endParaRPr lang="en-US" altLang="en-US" sz="8000" b="1" dirty="0">
              <a:solidFill>
                <a:srgbClr val="565656"/>
              </a:solidFill>
              <a:latin typeface="inherit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001311"/>
              </p:ext>
            </p:extLst>
          </p:nvPr>
        </p:nvGraphicFramePr>
        <p:xfrm>
          <a:off x="5458122" y="1160272"/>
          <a:ext cx="6314778" cy="47304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57389">
                  <a:extLst>
                    <a:ext uri="{9D8B030D-6E8A-4147-A177-3AD203B41FA5}">
                      <a16:colId xmlns:a16="http://schemas.microsoft.com/office/drawing/2014/main" val="2244566570"/>
                    </a:ext>
                  </a:extLst>
                </a:gridCol>
                <a:gridCol w="3157389">
                  <a:extLst>
                    <a:ext uri="{9D8B030D-6E8A-4147-A177-3AD203B41FA5}">
                      <a16:colId xmlns:a16="http://schemas.microsoft.com/office/drawing/2014/main" val="2707469212"/>
                    </a:ext>
                  </a:extLst>
                </a:gridCol>
              </a:tblGrid>
              <a:tr h="43004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solidFill>
                            <a:srgbClr val="FFC000"/>
                          </a:solidFill>
                          <a:effectLst/>
                        </a:rPr>
                        <a:t>Bahasa Indonesia</a:t>
                      </a:r>
                      <a:endParaRPr lang="en-US" sz="18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solidFill>
                            <a:srgbClr val="FFC000"/>
                          </a:solidFill>
                          <a:effectLst/>
                        </a:rPr>
                        <a:t>Bahasa Arab</a:t>
                      </a:r>
                      <a:endParaRPr lang="en-US" sz="18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3144189"/>
                  </a:ext>
                </a:extLst>
              </a:tr>
              <a:tr h="43004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 err="1">
                          <a:solidFill>
                            <a:srgbClr val="FFC000"/>
                          </a:solidFill>
                          <a:effectLst/>
                        </a:rPr>
                        <a:t>Satu</a:t>
                      </a:r>
                      <a:r>
                        <a:rPr lang="en-US" sz="1800" dirty="0">
                          <a:solidFill>
                            <a:srgbClr val="FFC000"/>
                          </a:solidFill>
                          <a:effectLst/>
                        </a:rPr>
                        <a:t> (1)</a:t>
                      </a:r>
                      <a:endParaRPr lang="en-US" sz="18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1800">
                          <a:solidFill>
                            <a:srgbClr val="FFC000"/>
                          </a:solidFill>
                          <a:effectLst/>
                        </a:rPr>
                        <a:t>وَاحِدٌ</a:t>
                      </a:r>
                      <a:endParaRPr lang="ar-EG" sz="18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1720380980"/>
                  </a:ext>
                </a:extLst>
              </a:tr>
              <a:tr h="43004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 err="1">
                          <a:solidFill>
                            <a:srgbClr val="FFC000"/>
                          </a:solidFill>
                          <a:effectLst/>
                        </a:rPr>
                        <a:t>Dua</a:t>
                      </a:r>
                      <a:r>
                        <a:rPr lang="en-US" sz="1800" dirty="0">
                          <a:solidFill>
                            <a:srgbClr val="FFC000"/>
                          </a:solidFill>
                          <a:effectLst/>
                        </a:rPr>
                        <a:t> (2)</a:t>
                      </a:r>
                      <a:endParaRPr lang="en-US" sz="18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1800" dirty="0">
                          <a:solidFill>
                            <a:srgbClr val="FFC000"/>
                          </a:solidFill>
                          <a:effectLst/>
                        </a:rPr>
                        <a:t>اِثْنَانِ</a:t>
                      </a:r>
                      <a:endParaRPr lang="ar-EG" sz="18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945253832"/>
                  </a:ext>
                </a:extLst>
              </a:tr>
              <a:tr h="43004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solidFill>
                            <a:srgbClr val="FFC000"/>
                          </a:solidFill>
                          <a:effectLst/>
                        </a:rPr>
                        <a:t>Tiga (3)</a:t>
                      </a:r>
                      <a:endParaRPr lang="en-US" sz="18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1800" dirty="0">
                          <a:solidFill>
                            <a:srgbClr val="FFC000"/>
                          </a:solidFill>
                          <a:effectLst/>
                        </a:rPr>
                        <a:t>ثَلَاثَةٌ</a:t>
                      </a:r>
                      <a:endParaRPr lang="ar-EG" sz="18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2717633277"/>
                  </a:ext>
                </a:extLst>
              </a:tr>
              <a:tr h="43004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solidFill>
                            <a:srgbClr val="FFC000"/>
                          </a:solidFill>
                          <a:effectLst/>
                        </a:rPr>
                        <a:t>Empat (4)</a:t>
                      </a:r>
                      <a:endParaRPr lang="en-US" sz="18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1800" dirty="0">
                          <a:solidFill>
                            <a:srgbClr val="FFC000"/>
                          </a:solidFill>
                          <a:effectLst/>
                        </a:rPr>
                        <a:t>أَرْبَعَةٌ</a:t>
                      </a:r>
                      <a:endParaRPr lang="ar-EG" sz="18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759601488"/>
                  </a:ext>
                </a:extLst>
              </a:tr>
              <a:tr h="43004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solidFill>
                            <a:srgbClr val="FFC000"/>
                          </a:solidFill>
                          <a:effectLst/>
                        </a:rPr>
                        <a:t>Lima (5)</a:t>
                      </a:r>
                      <a:endParaRPr lang="en-US" sz="18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1800" dirty="0">
                          <a:solidFill>
                            <a:srgbClr val="FFC000"/>
                          </a:solidFill>
                          <a:effectLst/>
                        </a:rPr>
                        <a:t>خَمْسَةٌ</a:t>
                      </a:r>
                      <a:endParaRPr lang="ar-EG" sz="18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1982896557"/>
                  </a:ext>
                </a:extLst>
              </a:tr>
              <a:tr h="43004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solidFill>
                            <a:srgbClr val="FFC000"/>
                          </a:solidFill>
                          <a:effectLst/>
                        </a:rPr>
                        <a:t>Enam (6)</a:t>
                      </a:r>
                      <a:endParaRPr lang="en-US" sz="18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1800" dirty="0">
                          <a:solidFill>
                            <a:srgbClr val="FFC000"/>
                          </a:solidFill>
                          <a:effectLst/>
                        </a:rPr>
                        <a:t>سِتَّةٌ</a:t>
                      </a:r>
                      <a:endParaRPr lang="ar-EG" sz="18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2172278966"/>
                  </a:ext>
                </a:extLst>
              </a:tr>
              <a:tr h="43004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solidFill>
                            <a:srgbClr val="FFC000"/>
                          </a:solidFill>
                          <a:effectLst/>
                        </a:rPr>
                        <a:t>Tujuh (7)</a:t>
                      </a:r>
                      <a:endParaRPr lang="en-US" sz="18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1800" dirty="0">
                          <a:solidFill>
                            <a:srgbClr val="FFC000"/>
                          </a:solidFill>
                          <a:effectLst/>
                        </a:rPr>
                        <a:t>سَبْعَةٌ</a:t>
                      </a:r>
                      <a:endParaRPr lang="ar-EG" sz="18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636260245"/>
                  </a:ext>
                </a:extLst>
              </a:tr>
              <a:tr h="43004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solidFill>
                            <a:srgbClr val="FFC000"/>
                          </a:solidFill>
                          <a:effectLst/>
                        </a:rPr>
                        <a:t>Delapan (8)</a:t>
                      </a:r>
                      <a:endParaRPr lang="en-US" sz="18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1800" dirty="0">
                          <a:solidFill>
                            <a:srgbClr val="FFC000"/>
                          </a:solidFill>
                          <a:effectLst/>
                        </a:rPr>
                        <a:t>ثَمَانِيَةٌ</a:t>
                      </a:r>
                      <a:endParaRPr lang="ar-EG" sz="18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95022480"/>
                  </a:ext>
                </a:extLst>
              </a:tr>
              <a:tr h="43004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solidFill>
                            <a:srgbClr val="FFC000"/>
                          </a:solidFill>
                          <a:effectLst/>
                        </a:rPr>
                        <a:t>Sembilan (9)</a:t>
                      </a:r>
                      <a:endParaRPr lang="en-US" sz="18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1800" dirty="0">
                          <a:solidFill>
                            <a:srgbClr val="FFC000"/>
                          </a:solidFill>
                          <a:effectLst/>
                        </a:rPr>
                        <a:t>تِسْعَةٌ</a:t>
                      </a:r>
                      <a:endParaRPr lang="ar-EG" sz="18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1048030166"/>
                  </a:ext>
                </a:extLst>
              </a:tr>
              <a:tr h="43004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 err="1">
                          <a:solidFill>
                            <a:srgbClr val="FFC000"/>
                          </a:solidFill>
                          <a:effectLst/>
                        </a:rPr>
                        <a:t>Sepuluh</a:t>
                      </a:r>
                      <a:r>
                        <a:rPr lang="en-US" sz="1800" dirty="0">
                          <a:solidFill>
                            <a:srgbClr val="FFC000"/>
                          </a:solidFill>
                          <a:effectLst/>
                        </a:rPr>
                        <a:t> (10)</a:t>
                      </a:r>
                      <a:endParaRPr lang="en-US" sz="18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1800" dirty="0">
                          <a:solidFill>
                            <a:srgbClr val="FFC000"/>
                          </a:solidFill>
                          <a:effectLst/>
                        </a:rPr>
                        <a:t>عَشْرَةٌ</a:t>
                      </a:r>
                      <a:endParaRPr lang="ar-EG" sz="18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2335807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78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5400" b="1" dirty="0" err="1">
                <a:solidFill>
                  <a:srgbClr val="565656"/>
                </a:solidFill>
                <a:latin typeface="Verdana" panose="020B0604030504040204" pitchFamily="34" charset="0"/>
              </a:rPr>
              <a:t>Angka</a:t>
            </a:r>
            <a:r>
              <a:rPr lang="en-US" altLang="en-US" sz="5400" b="1" dirty="0">
                <a:solidFill>
                  <a:srgbClr val="565656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5400" b="1" dirty="0" smtClean="0">
                <a:solidFill>
                  <a:srgbClr val="565656"/>
                </a:solidFill>
                <a:latin typeface="Verdana" panose="020B0604030504040204" pitchFamily="34" charset="0"/>
              </a:rPr>
              <a:t/>
            </a:r>
            <a:br>
              <a:rPr lang="en-US" altLang="en-US" sz="5400" b="1" dirty="0" smtClean="0">
                <a:solidFill>
                  <a:srgbClr val="565656"/>
                </a:solidFill>
                <a:latin typeface="Verdana" panose="020B0604030504040204" pitchFamily="34" charset="0"/>
              </a:rPr>
            </a:br>
            <a:r>
              <a:rPr lang="en-US" altLang="en-US" sz="5400" b="1" dirty="0" smtClean="0">
                <a:solidFill>
                  <a:srgbClr val="565656"/>
                </a:solidFill>
                <a:latin typeface="Verdana" panose="020B0604030504040204" pitchFamily="34" charset="0"/>
              </a:rPr>
              <a:t>11 -20</a:t>
            </a:r>
            <a:endParaRPr lang="en-US" altLang="en-US" sz="5400" b="1" dirty="0">
              <a:solidFill>
                <a:srgbClr val="565656"/>
              </a:solidFill>
              <a:latin typeface="inherit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416831"/>
              </p:ext>
            </p:extLst>
          </p:nvPr>
        </p:nvGraphicFramePr>
        <p:xfrm>
          <a:off x="457200" y="1117596"/>
          <a:ext cx="6537324" cy="495300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68662">
                  <a:extLst>
                    <a:ext uri="{9D8B030D-6E8A-4147-A177-3AD203B41FA5}">
                      <a16:colId xmlns:a16="http://schemas.microsoft.com/office/drawing/2014/main" val="2210715076"/>
                    </a:ext>
                  </a:extLst>
                </a:gridCol>
                <a:gridCol w="3268662">
                  <a:extLst>
                    <a:ext uri="{9D8B030D-6E8A-4147-A177-3AD203B41FA5}">
                      <a16:colId xmlns:a16="http://schemas.microsoft.com/office/drawing/2014/main" val="3836050840"/>
                    </a:ext>
                  </a:extLst>
                </a:gridCol>
              </a:tblGrid>
              <a:tr h="45027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Bahasa Indonesia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Bahasa Arab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15152242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</a:rPr>
                        <a:t>Sebelas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 (11)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FFFF00"/>
                          </a:solidFill>
                          <a:effectLst/>
                        </a:rPr>
                        <a:t>أَحَدَ عَشَرَ</a:t>
                      </a:r>
                      <a:endParaRPr lang="ar-EG" sz="2000">
                        <a:solidFill>
                          <a:srgbClr val="FFFF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129606509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</a:rPr>
                        <a:t>Dua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</a:rPr>
                        <a:t>Belas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(12)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 dirty="0">
                          <a:solidFill>
                            <a:srgbClr val="FFFF00"/>
                          </a:solidFill>
                          <a:effectLst/>
                        </a:rPr>
                        <a:t>اِثْنَا عَشَرَ</a:t>
                      </a:r>
                      <a:endParaRPr lang="ar-EG" sz="2000" dirty="0">
                        <a:solidFill>
                          <a:srgbClr val="FFFF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774263922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Tiga Belas (13)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 dirty="0">
                          <a:solidFill>
                            <a:srgbClr val="FFFF00"/>
                          </a:solidFill>
                          <a:effectLst/>
                        </a:rPr>
                        <a:t>ثَلَاثَةَ عَشَرَ</a:t>
                      </a:r>
                      <a:endParaRPr lang="ar-EG" sz="2000" dirty="0">
                        <a:solidFill>
                          <a:srgbClr val="FFFF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2901415575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Empat Belas (14)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 dirty="0">
                          <a:solidFill>
                            <a:srgbClr val="FFFF00"/>
                          </a:solidFill>
                          <a:effectLst/>
                        </a:rPr>
                        <a:t>أَرْبَعَةَ عَشَرَ</a:t>
                      </a:r>
                      <a:endParaRPr lang="ar-EG" sz="2000" dirty="0">
                        <a:solidFill>
                          <a:srgbClr val="FFFF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763286413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Lima Belas (15)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 dirty="0">
                          <a:solidFill>
                            <a:srgbClr val="FFFF00"/>
                          </a:solidFill>
                          <a:effectLst/>
                        </a:rPr>
                        <a:t>خَمْسَةَ عَشَرَ</a:t>
                      </a:r>
                      <a:endParaRPr lang="ar-EG" sz="2000" dirty="0">
                        <a:solidFill>
                          <a:srgbClr val="FFFF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2185288913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Enam Belas (16)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 dirty="0">
                          <a:solidFill>
                            <a:srgbClr val="FFFF00"/>
                          </a:solidFill>
                          <a:effectLst/>
                        </a:rPr>
                        <a:t>سِتَّةَ عَشَرَ</a:t>
                      </a:r>
                      <a:endParaRPr lang="ar-EG" sz="2000" dirty="0">
                        <a:solidFill>
                          <a:srgbClr val="FFFF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2696942371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Tujuh Belas (17)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 dirty="0">
                          <a:solidFill>
                            <a:srgbClr val="FFFF00"/>
                          </a:solidFill>
                          <a:effectLst/>
                        </a:rPr>
                        <a:t>سَبْعَةَ عَشَرَ</a:t>
                      </a:r>
                      <a:endParaRPr lang="ar-EG" sz="2000" dirty="0">
                        <a:solidFill>
                          <a:srgbClr val="FFFF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1143553609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Delapan Belas (18)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 dirty="0">
                          <a:solidFill>
                            <a:srgbClr val="FFFF00"/>
                          </a:solidFill>
                          <a:effectLst/>
                        </a:rPr>
                        <a:t>ثَمَانِيَةَ عَشَرَ</a:t>
                      </a:r>
                      <a:endParaRPr lang="ar-EG" sz="2000" dirty="0">
                        <a:solidFill>
                          <a:srgbClr val="FFFF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2026639435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Sembilan Belas (19)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 dirty="0">
                          <a:solidFill>
                            <a:srgbClr val="FFFF00"/>
                          </a:solidFill>
                          <a:effectLst/>
                        </a:rPr>
                        <a:t>تِسْعَةَ عَشَرَ</a:t>
                      </a:r>
                      <a:endParaRPr lang="ar-EG" sz="2000" dirty="0">
                        <a:solidFill>
                          <a:srgbClr val="FFFF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1683471151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Dua Puluh (20)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 dirty="0">
                          <a:solidFill>
                            <a:srgbClr val="FFFF00"/>
                          </a:solidFill>
                          <a:effectLst/>
                        </a:rPr>
                        <a:t>عِشْرُوْنَ</a:t>
                      </a:r>
                      <a:endParaRPr lang="ar-EG" sz="2000" dirty="0">
                        <a:solidFill>
                          <a:srgbClr val="FFFF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627796620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26964" y="-173275"/>
            <a:ext cx="12518964" cy="5693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565656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94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5400" b="1" dirty="0" err="1">
                <a:solidFill>
                  <a:srgbClr val="565656"/>
                </a:solidFill>
                <a:latin typeface="Verdana" panose="020B0604030504040204" pitchFamily="34" charset="0"/>
              </a:rPr>
              <a:t>Angka</a:t>
            </a:r>
            <a:r>
              <a:rPr lang="en-US" altLang="en-US" sz="5400" b="1" dirty="0">
                <a:solidFill>
                  <a:srgbClr val="565656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5400" b="1" dirty="0" smtClean="0">
                <a:solidFill>
                  <a:srgbClr val="565656"/>
                </a:solidFill>
                <a:latin typeface="Verdana" panose="020B0604030504040204" pitchFamily="34" charset="0"/>
              </a:rPr>
              <a:t/>
            </a:r>
            <a:br>
              <a:rPr lang="en-US" altLang="en-US" sz="5400" b="1" dirty="0" smtClean="0">
                <a:solidFill>
                  <a:srgbClr val="565656"/>
                </a:solidFill>
                <a:latin typeface="Verdana" panose="020B0604030504040204" pitchFamily="34" charset="0"/>
              </a:rPr>
            </a:br>
            <a:r>
              <a:rPr lang="en-US" altLang="en-US" sz="5400" b="1" dirty="0" smtClean="0">
                <a:solidFill>
                  <a:srgbClr val="565656"/>
                </a:solidFill>
                <a:latin typeface="Verdana" panose="020B0604030504040204" pitchFamily="34" charset="0"/>
              </a:rPr>
              <a:t>21 </a:t>
            </a:r>
            <a:r>
              <a:rPr lang="en-US" altLang="en-US" sz="5400" b="1" dirty="0">
                <a:solidFill>
                  <a:srgbClr val="565656"/>
                </a:solidFill>
                <a:latin typeface="Verdana" panose="020B0604030504040204" pitchFamily="34" charset="0"/>
              </a:rPr>
              <a:t>-30</a:t>
            </a:r>
            <a:endParaRPr lang="en-US" altLang="en-US" sz="5400" b="1" dirty="0">
              <a:solidFill>
                <a:srgbClr val="565656"/>
              </a:solidFill>
              <a:latin typeface="inherit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331838"/>
              </p:ext>
            </p:extLst>
          </p:nvPr>
        </p:nvGraphicFramePr>
        <p:xfrm>
          <a:off x="457200" y="1117596"/>
          <a:ext cx="6537324" cy="495300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68662">
                  <a:extLst>
                    <a:ext uri="{9D8B030D-6E8A-4147-A177-3AD203B41FA5}">
                      <a16:colId xmlns:a16="http://schemas.microsoft.com/office/drawing/2014/main" val="2210715076"/>
                    </a:ext>
                  </a:extLst>
                </a:gridCol>
                <a:gridCol w="3268662">
                  <a:extLst>
                    <a:ext uri="{9D8B030D-6E8A-4147-A177-3AD203B41FA5}">
                      <a16:colId xmlns:a16="http://schemas.microsoft.com/office/drawing/2014/main" val="3836050840"/>
                    </a:ext>
                  </a:extLst>
                </a:gridCol>
              </a:tblGrid>
              <a:tr h="450273">
                <a:tc>
                  <a:txBody>
                    <a:bodyPr/>
                    <a:lstStyle/>
                    <a:p>
                      <a:pPr algn="ctr" fontAlgn="base"/>
                      <a:r>
                        <a:rPr lang="en-US" dirty="0">
                          <a:solidFill>
                            <a:srgbClr val="92D050"/>
                          </a:solidFill>
                          <a:effectLst/>
                        </a:rPr>
                        <a:t>Bahasa Indonesia</a:t>
                      </a:r>
                      <a:endParaRPr lang="en-US" dirty="0">
                        <a:solidFill>
                          <a:srgbClr val="92D050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solidFill>
                            <a:srgbClr val="92D050"/>
                          </a:solidFill>
                          <a:effectLst/>
                        </a:rPr>
                        <a:t>Bahasa Arab</a:t>
                      </a:r>
                      <a:endParaRPr lang="en-US">
                        <a:solidFill>
                          <a:srgbClr val="92D050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28575" marB="28575"/>
                </a:tc>
                <a:extLst>
                  <a:ext uri="{0D108BD9-81ED-4DB2-BD59-A6C34878D82A}">
                    <a16:rowId xmlns:a16="http://schemas.microsoft.com/office/drawing/2014/main" val="315152242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err="1">
                          <a:solidFill>
                            <a:srgbClr val="92D050"/>
                          </a:solidFill>
                          <a:effectLst/>
                        </a:rPr>
                        <a:t>Dua</a:t>
                      </a:r>
                      <a:r>
                        <a:rPr lang="en-US" dirty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en-US" dirty="0" err="1">
                          <a:solidFill>
                            <a:srgbClr val="92D050"/>
                          </a:solidFill>
                          <a:effectLst/>
                        </a:rPr>
                        <a:t>Puluh</a:t>
                      </a:r>
                      <a:r>
                        <a:rPr lang="en-US" dirty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en-US" dirty="0" err="1">
                          <a:solidFill>
                            <a:srgbClr val="92D050"/>
                          </a:solidFill>
                          <a:effectLst/>
                        </a:rPr>
                        <a:t>Satu</a:t>
                      </a:r>
                      <a:r>
                        <a:rPr lang="en-US" dirty="0">
                          <a:solidFill>
                            <a:srgbClr val="92D050"/>
                          </a:solidFill>
                          <a:effectLst/>
                        </a:rPr>
                        <a:t> (21)</a:t>
                      </a:r>
                      <a:endParaRPr lang="en-US" dirty="0">
                        <a:solidFill>
                          <a:srgbClr val="92D050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>
                          <a:solidFill>
                            <a:srgbClr val="92D050"/>
                          </a:solidFill>
                          <a:effectLst/>
                        </a:rPr>
                        <a:t>وَاحِدٌ وَعِشْرُوْنَ</a:t>
                      </a:r>
                      <a:endParaRPr lang="ar-EG">
                        <a:solidFill>
                          <a:srgbClr val="92D050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28575" marB="28575"/>
                </a:tc>
                <a:extLst>
                  <a:ext uri="{0D108BD9-81ED-4DB2-BD59-A6C34878D82A}">
                    <a16:rowId xmlns:a16="http://schemas.microsoft.com/office/drawing/2014/main" val="3129606509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err="1">
                          <a:solidFill>
                            <a:srgbClr val="92D050"/>
                          </a:solidFill>
                          <a:effectLst/>
                        </a:rPr>
                        <a:t>Dua</a:t>
                      </a:r>
                      <a:r>
                        <a:rPr lang="en-US" dirty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en-US" dirty="0" err="1">
                          <a:solidFill>
                            <a:srgbClr val="92D050"/>
                          </a:solidFill>
                          <a:effectLst/>
                        </a:rPr>
                        <a:t>Puluh</a:t>
                      </a:r>
                      <a:r>
                        <a:rPr lang="en-US" dirty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en-US" dirty="0" err="1">
                          <a:solidFill>
                            <a:srgbClr val="92D050"/>
                          </a:solidFill>
                          <a:effectLst/>
                        </a:rPr>
                        <a:t>Dua</a:t>
                      </a:r>
                      <a:r>
                        <a:rPr lang="en-US" dirty="0">
                          <a:solidFill>
                            <a:srgbClr val="92D050"/>
                          </a:solidFill>
                          <a:effectLst/>
                        </a:rPr>
                        <a:t> (22)</a:t>
                      </a:r>
                      <a:endParaRPr lang="en-US" dirty="0">
                        <a:solidFill>
                          <a:srgbClr val="92D050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>
                          <a:solidFill>
                            <a:srgbClr val="92D050"/>
                          </a:solidFill>
                          <a:effectLst/>
                        </a:rPr>
                        <a:t>اِثْنَانِ وَعِشْرُوْنَ</a:t>
                      </a:r>
                      <a:endParaRPr lang="ar-EG">
                        <a:solidFill>
                          <a:srgbClr val="92D050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28575" marB="28575"/>
                </a:tc>
                <a:extLst>
                  <a:ext uri="{0D108BD9-81ED-4DB2-BD59-A6C34878D82A}">
                    <a16:rowId xmlns:a16="http://schemas.microsoft.com/office/drawing/2014/main" val="3774263922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err="1">
                          <a:solidFill>
                            <a:srgbClr val="92D050"/>
                          </a:solidFill>
                          <a:effectLst/>
                        </a:rPr>
                        <a:t>Dua</a:t>
                      </a:r>
                      <a:r>
                        <a:rPr lang="en-US" dirty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en-US" dirty="0" err="1">
                          <a:solidFill>
                            <a:srgbClr val="92D050"/>
                          </a:solidFill>
                          <a:effectLst/>
                        </a:rPr>
                        <a:t>Puluh</a:t>
                      </a:r>
                      <a:r>
                        <a:rPr lang="en-US" dirty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en-US" dirty="0" err="1">
                          <a:solidFill>
                            <a:srgbClr val="92D050"/>
                          </a:solidFill>
                          <a:effectLst/>
                        </a:rPr>
                        <a:t>Tiga</a:t>
                      </a:r>
                      <a:r>
                        <a:rPr lang="en-US" dirty="0">
                          <a:solidFill>
                            <a:srgbClr val="92D050"/>
                          </a:solidFill>
                          <a:effectLst/>
                        </a:rPr>
                        <a:t> (23)</a:t>
                      </a:r>
                      <a:endParaRPr lang="en-US" dirty="0">
                        <a:solidFill>
                          <a:srgbClr val="92D050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>
                          <a:solidFill>
                            <a:srgbClr val="92D050"/>
                          </a:solidFill>
                          <a:effectLst/>
                        </a:rPr>
                        <a:t>ثَلَاثَةٌ وَعِشْرُوْنَ</a:t>
                      </a:r>
                      <a:endParaRPr lang="ar-EG">
                        <a:solidFill>
                          <a:srgbClr val="92D050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28575" marB="28575"/>
                </a:tc>
                <a:extLst>
                  <a:ext uri="{0D108BD9-81ED-4DB2-BD59-A6C34878D82A}">
                    <a16:rowId xmlns:a16="http://schemas.microsoft.com/office/drawing/2014/main" val="2901415575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rgbClr val="92D050"/>
                          </a:solidFill>
                          <a:effectLst/>
                        </a:rPr>
                        <a:t>Dua Puluh Empat (24)</a:t>
                      </a:r>
                      <a:endParaRPr lang="en-US">
                        <a:solidFill>
                          <a:srgbClr val="92D050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dirty="0">
                          <a:solidFill>
                            <a:srgbClr val="92D050"/>
                          </a:solidFill>
                          <a:effectLst/>
                        </a:rPr>
                        <a:t>أَرْبَعَةٌ وَعِشْرُوْنَ</a:t>
                      </a:r>
                      <a:endParaRPr lang="ar-EG" dirty="0">
                        <a:solidFill>
                          <a:srgbClr val="92D050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28575" marB="28575"/>
                </a:tc>
                <a:extLst>
                  <a:ext uri="{0D108BD9-81ED-4DB2-BD59-A6C34878D82A}">
                    <a16:rowId xmlns:a16="http://schemas.microsoft.com/office/drawing/2014/main" val="763286413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rgbClr val="92D050"/>
                          </a:solidFill>
                          <a:effectLst/>
                        </a:rPr>
                        <a:t>Dua Puluh Lima (25)</a:t>
                      </a:r>
                      <a:endParaRPr lang="en-US">
                        <a:solidFill>
                          <a:srgbClr val="92D050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dirty="0">
                          <a:solidFill>
                            <a:srgbClr val="92D050"/>
                          </a:solidFill>
                          <a:effectLst/>
                        </a:rPr>
                        <a:t>خَمْسَةٌ وَعِشْرُوْنَ</a:t>
                      </a:r>
                      <a:endParaRPr lang="ar-EG" dirty="0">
                        <a:solidFill>
                          <a:srgbClr val="92D050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28575" marB="28575"/>
                </a:tc>
                <a:extLst>
                  <a:ext uri="{0D108BD9-81ED-4DB2-BD59-A6C34878D82A}">
                    <a16:rowId xmlns:a16="http://schemas.microsoft.com/office/drawing/2014/main" val="2185288913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rgbClr val="92D050"/>
                          </a:solidFill>
                          <a:effectLst/>
                        </a:rPr>
                        <a:t>Dua Puluh Enam (26)</a:t>
                      </a:r>
                      <a:endParaRPr lang="en-US">
                        <a:solidFill>
                          <a:srgbClr val="92D050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dirty="0">
                          <a:solidFill>
                            <a:srgbClr val="92D050"/>
                          </a:solidFill>
                          <a:effectLst/>
                        </a:rPr>
                        <a:t>سِتَّةٌ وَعِشْرُوْنَ</a:t>
                      </a:r>
                      <a:endParaRPr lang="ar-EG" dirty="0">
                        <a:solidFill>
                          <a:srgbClr val="92D050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28575" marB="28575"/>
                </a:tc>
                <a:extLst>
                  <a:ext uri="{0D108BD9-81ED-4DB2-BD59-A6C34878D82A}">
                    <a16:rowId xmlns:a16="http://schemas.microsoft.com/office/drawing/2014/main" val="2696942371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rgbClr val="92D050"/>
                          </a:solidFill>
                          <a:effectLst/>
                        </a:rPr>
                        <a:t>Dua Puluh Tujuh (27)</a:t>
                      </a:r>
                      <a:endParaRPr lang="en-US">
                        <a:solidFill>
                          <a:srgbClr val="92D050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dirty="0">
                          <a:solidFill>
                            <a:srgbClr val="92D050"/>
                          </a:solidFill>
                          <a:effectLst/>
                        </a:rPr>
                        <a:t>سَبْعَةٌ وَعِشْرُوْنَ</a:t>
                      </a:r>
                      <a:endParaRPr lang="ar-EG" dirty="0">
                        <a:solidFill>
                          <a:srgbClr val="92D050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28575" marB="28575"/>
                </a:tc>
                <a:extLst>
                  <a:ext uri="{0D108BD9-81ED-4DB2-BD59-A6C34878D82A}">
                    <a16:rowId xmlns:a16="http://schemas.microsoft.com/office/drawing/2014/main" val="1143553609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rgbClr val="92D050"/>
                          </a:solidFill>
                          <a:effectLst/>
                        </a:rPr>
                        <a:t>Dua Puluh Delapan (28)</a:t>
                      </a:r>
                      <a:endParaRPr lang="en-US">
                        <a:solidFill>
                          <a:srgbClr val="92D050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dirty="0">
                          <a:solidFill>
                            <a:srgbClr val="92D050"/>
                          </a:solidFill>
                          <a:effectLst/>
                        </a:rPr>
                        <a:t>ثَمَانِيَةٌ وَعِشْرُوْنَ</a:t>
                      </a:r>
                      <a:endParaRPr lang="ar-EG" dirty="0">
                        <a:solidFill>
                          <a:srgbClr val="92D050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28575" marB="28575"/>
                </a:tc>
                <a:extLst>
                  <a:ext uri="{0D108BD9-81ED-4DB2-BD59-A6C34878D82A}">
                    <a16:rowId xmlns:a16="http://schemas.microsoft.com/office/drawing/2014/main" val="2026639435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rgbClr val="92D050"/>
                          </a:solidFill>
                          <a:effectLst/>
                        </a:rPr>
                        <a:t>Dua Puluh Sembilan (29)</a:t>
                      </a:r>
                      <a:endParaRPr lang="en-US">
                        <a:solidFill>
                          <a:srgbClr val="92D050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dirty="0">
                          <a:solidFill>
                            <a:srgbClr val="92D050"/>
                          </a:solidFill>
                          <a:effectLst/>
                        </a:rPr>
                        <a:t>تِسْعَةٌ وَعِشْرُوْنَ</a:t>
                      </a:r>
                      <a:endParaRPr lang="ar-EG" dirty="0">
                        <a:solidFill>
                          <a:srgbClr val="92D050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28575" marB="28575"/>
                </a:tc>
                <a:extLst>
                  <a:ext uri="{0D108BD9-81ED-4DB2-BD59-A6C34878D82A}">
                    <a16:rowId xmlns:a16="http://schemas.microsoft.com/office/drawing/2014/main" val="1683471151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rgbClr val="92D050"/>
                          </a:solidFill>
                          <a:effectLst/>
                        </a:rPr>
                        <a:t>Tiga Puluh (30)</a:t>
                      </a:r>
                      <a:endParaRPr lang="en-US">
                        <a:solidFill>
                          <a:srgbClr val="92D050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dirty="0">
                          <a:solidFill>
                            <a:srgbClr val="92D050"/>
                          </a:solidFill>
                          <a:effectLst/>
                        </a:rPr>
                        <a:t>ثَلَاثُوْنَ</a:t>
                      </a:r>
                      <a:endParaRPr lang="ar-EG" dirty="0">
                        <a:solidFill>
                          <a:srgbClr val="92D050"/>
                        </a:solidFill>
                        <a:effectLst/>
                        <a:latin typeface="inherit"/>
                      </a:endParaRPr>
                    </a:p>
                  </a:txBody>
                  <a:tcPr marL="47625" marR="47625" marT="28575" marB="28575"/>
                </a:tc>
                <a:extLst>
                  <a:ext uri="{0D108BD9-81ED-4DB2-BD59-A6C34878D82A}">
                    <a16:rowId xmlns:a16="http://schemas.microsoft.com/office/drawing/2014/main" val="3627796620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26964" y="-173275"/>
            <a:ext cx="12518964" cy="5693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565656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6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4680000" cy="672147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8000" b="1" dirty="0">
                <a:solidFill>
                  <a:srgbClr val="565656"/>
                </a:solidFill>
                <a:latin typeface="Helvetica" panose="020B0604020202020204" pitchFamily="34" charset="0"/>
              </a:rPr>
              <a:t/>
            </a:r>
            <a:br>
              <a:rPr lang="en-US" altLang="en-US" sz="8000" b="1" dirty="0">
                <a:solidFill>
                  <a:srgbClr val="565656"/>
                </a:solidFill>
                <a:latin typeface="Helvetica" panose="020B0604020202020204" pitchFamily="34" charset="0"/>
              </a:rPr>
            </a:br>
            <a:r>
              <a:rPr lang="en-US" altLang="en-US" sz="8000" b="1" dirty="0" err="1">
                <a:solidFill>
                  <a:srgbClr val="565656"/>
                </a:solidFill>
                <a:latin typeface="Verdana" panose="020B0604030504040204" pitchFamily="34" charset="0"/>
              </a:rPr>
              <a:t>Angka</a:t>
            </a:r>
            <a:r>
              <a:rPr lang="en-US" altLang="en-US" sz="8000" b="1" dirty="0">
                <a:solidFill>
                  <a:srgbClr val="565656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8000" b="1" dirty="0" smtClean="0">
                <a:solidFill>
                  <a:srgbClr val="565656"/>
                </a:solidFill>
                <a:latin typeface="Verdana" panose="020B0604030504040204" pitchFamily="34" charset="0"/>
              </a:rPr>
              <a:t>31- 40</a:t>
            </a:r>
            <a:endParaRPr lang="en-US" altLang="en-US" sz="8000" b="1" dirty="0">
              <a:solidFill>
                <a:srgbClr val="565656"/>
              </a:solidFill>
              <a:latin typeface="inherit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960935"/>
              </p:ext>
            </p:extLst>
          </p:nvPr>
        </p:nvGraphicFramePr>
        <p:xfrm>
          <a:off x="5132832" y="1267965"/>
          <a:ext cx="6360626" cy="439139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80313">
                  <a:extLst>
                    <a:ext uri="{9D8B030D-6E8A-4147-A177-3AD203B41FA5}">
                      <a16:colId xmlns:a16="http://schemas.microsoft.com/office/drawing/2014/main" val="4093835278"/>
                    </a:ext>
                  </a:extLst>
                </a:gridCol>
                <a:gridCol w="3180313">
                  <a:extLst>
                    <a:ext uri="{9D8B030D-6E8A-4147-A177-3AD203B41FA5}">
                      <a16:colId xmlns:a16="http://schemas.microsoft.com/office/drawing/2014/main" val="837083847"/>
                    </a:ext>
                  </a:extLst>
                </a:gridCol>
              </a:tblGrid>
              <a:tr h="3991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Bahasa Indonesia</a:t>
                      </a:r>
                      <a:endParaRPr lang="en-US" sz="2400" dirty="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>
                          <a:solidFill>
                            <a:srgbClr val="00B0F0"/>
                          </a:solidFill>
                          <a:effectLst/>
                        </a:rPr>
                        <a:t>Bahasa Arab</a:t>
                      </a:r>
                      <a:endParaRPr lang="en-US" sz="24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2647912724"/>
                  </a:ext>
                </a:extLst>
              </a:tr>
              <a:tr h="39913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 err="1">
                          <a:solidFill>
                            <a:srgbClr val="00B0F0"/>
                          </a:solidFill>
                          <a:effectLst/>
                        </a:rPr>
                        <a:t>Tiga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F0"/>
                          </a:solidFill>
                          <a:effectLst/>
                        </a:rPr>
                        <a:t>Puluh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F0"/>
                          </a:solidFill>
                          <a:effectLst/>
                        </a:rPr>
                        <a:t>Satu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 (31)</a:t>
                      </a:r>
                      <a:endParaRPr lang="en-US" sz="2400" dirty="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400">
                          <a:solidFill>
                            <a:srgbClr val="00B0F0"/>
                          </a:solidFill>
                          <a:effectLst/>
                        </a:rPr>
                        <a:t>وَاحِدٌ وَثَلَاثُوْنَ</a:t>
                      </a:r>
                      <a:endParaRPr lang="ar-EG" sz="24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463746355"/>
                  </a:ext>
                </a:extLst>
              </a:tr>
              <a:tr h="39913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 err="1">
                          <a:solidFill>
                            <a:srgbClr val="00B0F0"/>
                          </a:solidFill>
                          <a:effectLst/>
                        </a:rPr>
                        <a:t>Tiga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F0"/>
                          </a:solidFill>
                          <a:effectLst/>
                        </a:rPr>
                        <a:t>Puluh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F0"/>
                          </a:solidFill>
                          <a:effectLst/>
                        </a:rPr>
                        <a:t>Dua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 (32)</a:t>
                      </a:r>
                      <a:endParaRPr lang="en-US" sz="2400" dirty="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400">
                          <a:solidFill>
                            <a:srgbClr val="00B0F0"/>
                          </a:solidFill>
                          <a:effectLst/>
                        </a:rPr>
                        <a:t>اِثْنَانِ وَثَلَاثُوْنَ</a:t>
                      </a:r>
                      <a:endParaRPr lang="ar-EG" sz="24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1808499574"/>
                  </a:ext>
                </a:extLst>
              </a:tr>
              <a:tr h="39913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 err="1">
                          <a:solidFill>
                            <a:srgbClr val="00B0F0"/>
                          </a:solidFill>
                          <a:effectLst/>
                        </a:rPr>
                        <a:t>Tiga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F0"/>
                          </a:solidFill>
                          <a:effectLst/>
                        </a:rPr>
                        <a:t>Puluh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F0"/>
                          </a:solidFill>
                          <a:effectLst/>
                        </a:rPr>
                        <a:t>Tiga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 (33)</a:t>
                      </a:r>
                      <a:endParaRPr lang="en-US" sz="2400" dirty="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400" dirty="0">
                          <a:solidFill>
                            <a:srgbClr val="00B0F0"/>
                          </a:solidFill>
                          <a:effectLst/>
                        </a:rPr>
                        <a:t>ثَلَاثَةٌ وَثَلَاثُوْنَ</a:t>
                      </a:r>
                      <a:endParaRPr lang="ar-EG" sz="2400" dirty="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371960582"/>
                  </a:ext>
                </a:extLst>
              </a:tr>
              <a:tr h="39913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 err="1">
                          <a:solidFill>
                            <a:srgbClr val="00B0F0"/>
                          </a:solidFill>
                          <a:effectLst/>
                        </a:rPr>
                        <a:t>Tiga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F0"/>
                          </a:solidFill>
                          <a:effectLst/>
                        </a:rPr>
                        <a:t>Puluh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F0"/>
                          </a:solidFill>
                          <a:effectLst/>
                        </a:rPr>
                        <a:t>Empat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 (34)</a:t>
                      </a:r>
                      <a:endParaRPr lang="en-US" sz="2400" dirty="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400" dirty="0">
                          <a:solidFill>
                            <a:srgbClr val="00B0F0"/>
                          </a:solidFill>
                          <a:effectLst/>
                        </a:rPr>
                        <a:t>أَرْبَعَةٌ وَثَلَاثُوْنَ</a:t>
                      </a:r>
                      <a:endParaRPr lang="ar-EG" sz="2400" dirty="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243241780"/>
                  </a:ext>
                </a:extLst>
              </a:tr>
              <a:tr h="39913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 err="1">
                          <a:solidFill>
                            <a:srgbClr val="00B0F0"/>
                          </a:solidFill>
                          <a:effectLst/>
                        </a:rPr>
                        <a:t>Tiga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F0"/>
                          </a:solidFill>
                          <a:effectLst/>
                        </a:rPr>
                        <a:t>Puluh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 Lima (35)</a:t>
                      </a:r>
                      <a:endParaRPr lang="en-US" sz="2400" dirty="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400" dirty="0">
                          <a:solidFill>
                            <a:srgbClr val="00B0F0"/>
                          </a:solidFill>
                          <a:effectLst/>
                        </a:rPr>
                        <a:t>خَمْسَةٌ وَثَلَاثُوْنَ</a:t>
                      </a:r>
                      <a:endParaRPr lang="ar-EG" sz="2400" dirty="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4181532215"/>
                  </a:ext>
                </a:extLst>
              </a:tr>
              <a:tr h="39913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 err="1">
                          <a:solidFill>
                            <a:srgbClr val="00B0F0"/>
                          </a:solidFill>
                          <a:effectLst/>
                        </a:rPr>
                        <a:t>Tiga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F0"/>
                          </a:solidFill>
                          <a:effectLst/>
                        </a:rPr>
                        <a:t>Puluh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F0"/>
                          </a:solidFill>
                          <a:effectLst/>
                        </a:rPr>
                        <a:t>Enam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 (36)</a:t>
                      </a:r>
                      <a:endParaRPr lang="en-US" sz="2400" dirty="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400" dirty="0">
                          <a:solidFill>
                            <a:srgbClr val="00B0F0"/>
                          </a:solidFill>
                          <a:effectLst/>
                        </a:rPr>
                        <a:t>سِتَّةٌ وَثَلَاثُوْنَ</a:t>
                      </a:r>
                      <a:endParaRPr lang="ar-EG" sz="2400" dirty="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024636703"/>
                  </a:ext>
                </a:extLst>
              </a:tr>
              <a:tr h="39913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 err="1">
                          <a:solidFill>
                            <a:srgbClr val="00B0F0"/>
                          </a:solidFill>
                          <a:effectLst/>
                        </a:rPr>
                        <a:t>Tiga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F0"/>
                          </a:solidFill>
                          <a:effectLst/>
                        </a:rPr>
                        <a:t>Puluh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F0"/>
                          </a:solidFill>
                          <a:effectLst/>
                        </a:rPr>
                        <a:t>Tujuh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 (37)</a:t>
                      </a:r>
                      <a:endParaRPr lang="en-US" sz="2400" dirty="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400" dirty="0">
                          <a:solidFill>
                            <a:srgbClr val="00B0F0"/>
                          </a:solidFill>
                          <a:effectLst/>
                        </a:rPr>
                        <a:t>سَبْعَةٌ وَثَلَاثُوْنَ</a:t>
                      </a:r>
                      <a:endParaRPr lang="ar-EG" sz="2400" dirty="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641811803"/>
                  </a:ext>
                </a:extLst>
              </a:tr>
              <a:tr h="39913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solidFill>
                            <a:srgbClr val="00B0F0"/>
                          </a:solidFill>
                          <a:effectLst/>
                        </a:rPr>
                        <a:t>Tiga Puluh Delapan (38)</a:t>
                      </a:r>
                      <a:endParaRPr lang="en-US" sz="24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400" dirty="0">
                          <a:solidFill>
                            <a:srgbClr val="00B0F0"/>
                          </a:solidFill>
                          <a:effectLst/>
                        </a:rPr>
                        <a:t>ثَمَانِيَةٌ وَثَلَاثُوْنَ</a:t>
                      </a:r>
                      <a:endParaRPr lang="ar-EG" sz="2400" dirty="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733531638"/>
                  </a:ext>
                </a:extLst>
              </a:tr>
              <a:tr h="39913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solidFill>
                            <a:srgbClr val="00B0F0"/>
                          </a:solidFill>
                          <a:effectLst/>
                        </a:rPr>
                        <a:t>Tiga Puluh Sembilan (39)</a:t>
                      </a:r>
                      <a:endParaRPr lang="en-US" sz="24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400" dirty="0">
                          <a:solidFill>
                            <a:srgbClr val="00B0F0"/>
                          </a:solidFill>
                          <a:effectLst/>
                        </a:rPr>
                        <a:t>تِسْعَةٌ وَثَلَاثُوْنَ</a:t>
                      </a:r>
                      <a:endParaRPr lang="ar-EG" sz="2400" dirty="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1794281112"/>
                  </a:ext>
                </a:extLst>
              </a:tr>
              <a:tr h="39913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solidFill>
                            <a:srgbClr val="00B0F0"/>
                          </a:solidFill>
                          <a:effectLst/>
                        </a:rPr>
                        <a:t>Empat Puluh (40)</a:t>
                      </a:r>
                      <a:endParaRPr lang="en-US" sz="24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400" dirty="0">
                          <a:solidFill>
                            <a:srgbClr val="00B0F0"/>
                          </a:solidFill>
                          <a:effectLst/>
                        </a:rPr>
                        <a:t>أَرْبَعُوْنَ</a:t>
                      </a:r>
                      <a:endParaRPr lang="ar-EG" sz="2400" dirty="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2487603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6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5400" b="1" dirty="0" err="1">
                <a:solidFill>
                  <a:srgbClr val="565656"/>
                </a:solidFill>
                <a:latin typeface="Verdana" panose="020B0604030504040204" pitchFamily="34" charset="0"/>
              </a:rPr>
              <a:t>Angka</a:t>
            </a:r>
            <a:r>
              <a:rPr lang="en-US" altLang="en-US" sz="5400" b="1" dirty="0">
                <a:solidFill>
                  <a:srgbClr val="565656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5400" b="1" dirty="0" smtClean="0">
                <a:solidFill>
                  <a:srgbClr val="565656"/>
                </a:solidFill>
                <a:latin typeface="Verdana" panose="020B0604030504040204" pitchFamily="34" charset="0"/>
              </a:rPr>
              <a:t/>
            </a:r>
            <a:br>
              <a:rPr lang="en-US" altLang="en-US" sz="5400" b="1" dirty="0" smtClean="0">
                <a:solidFill>
                  <a:srgbClr val="565656"/>
                </a:solidFill>
                <a:latin typeface="Verdana" panose="020B0604030504040204" pitchFamily="34" charset="0"/>
              </a:rPr>
            </a:br>
            <a:r>
              <a:rPr lang="en-US" altLang="en-US" sz="5400" b="1" dirty="0" smtClean="0">
                <a:solidFill>
                  <a:srgbClr val="565656"/>
                </a:solidFill>
                <a:latin typeface="Verdana" panose="020B0604030504040204" pitchFamily="34" charset="0"/>
              </a:rPr>
              <a:t>41- </a:t>
            </a:r>
            <a:r>
              <a:rPr lang="en-US" altLang="en-US" sz="5400" b="1" dirty="0">
                <a:solidFill>
                  <a:srgbClr val="565656"/>
                </a:solidFill>
                <a:latin typeface="Verdana" panose="020B0604030504040204" pitchFamily="34" charset="0"/>
              </a:rPr>
              <a:t>50</a:t>
            </a:r>
            <a:endParaRPr lang="en-US" altLang="en-US" sz="5400" b="1" dirty="0">
              <a:solidFill>
                <a:srgbClr val="565656"/>
              </a:solidFill>
              <a:latin typeface="inheri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116331"/>
              </p:ext>
            </p:extLst>
          </p:nvPr>
        </p:nvGraphicFramePr>
        <p:xfrm>
          <a:off x="307539" y="1414271"/>
          <a:ext cx="6896988" cy="4463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48494">
                  <a:extLst>
                    <a:ext uri="{9D8B030D-6E8A-4147-A177-3AD203B41FA5}">
                      <a16:colId xmlns:a16="http://schemas.microsoft.com/office/drawing/2014/main" val="231666143"/>
                    </a:ext>
                  </a:extLst>
                </a:gridCol>
                <a:gridCol w="3448494">
                  <a:extLst>
                    <a:ext uri="{9D8B030D-6E8A-4147-A177-3AD203B41FA5}">
                      <a16:colId xmlns:a16="http://schemas.microsoft.com/office/drawing/2014/main" val="2480376398"/>
                    </a:ext>
                  </a:extLst>
                </a:gridCol>
              </a:tblGrid>
              <a:tr h="40578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Bahasa Indonesia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solidFill>
                            <a:srgbClr val="C00000"/>
                          </a:solidFill>
                          <a:effectLst/>
                        </a:rPr>
                        <a:t>Bahasa Arab</a:t>
                      </a:r>
                      <a:endParaRPr lang="en-US" sz="18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1966577397"/>
                  </a:ext>
                </a:extLst>
              </a:tr>
              <a:tr h="40578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Empat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Puluh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Satu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(41)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1800">
                          <a:solidFill>
                            <a:srgbClr val="C00000"/>
                          </a:solidFill>
                          <a:effectLst/>
                        </a:rPr>
                        <a:t>وَاحِدٌ وَأَرْبَعُوْنَ</a:t>
                      </a:r>
                      <a:endParaRPr lang="ar-EG" sz="18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1737809363"/>
                  </a:ext>
                </a:extLst>
              </a:tr>
              <a:tr h="40578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Empat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Puluh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Dua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(42)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1800">
                          <a:solidFill>
                            <a:srgbClr val="C00000"/>
                          </a:solidFill>
                          <a:effectLst/>
                        </a:rPr>
                        <a:t>اِثْنَانِ وَأَرْبَعُوْنَ</a:t>
                      </a:r>
                      <a:endParaRPr lang="ar-EG" sz="18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1110217905"/>
                  </a:ext>
                </a:extLst>
              </a:tr>
              <a:tr h="40578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Empat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Puluh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Tiga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(43)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1800">
                          <a:solidFill>
                            <a:srgbClr val="C00000"/>
                          </a:solidFill>
                          <a:effectLst/>
                        </a:rPr>
                        <a:t>ثَلَاثَةٌ وَأَرْبَعُوْنَ</a:t>
                      </a:r>
                      <a:endParaRPr lang="ar-EG" sz="18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712526768"/>
                  </a:ext>
                </a:extLst>
              </a:tr>
              <a:tr h="40578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Empat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Puluh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Empat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(44)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1800">
                          <a:solidFill>
                            <a:srgbClr val="C00000"/>
                          </a:solidFill>
                          <a:effectLst/>
                        </a:rPr>
                        <a:t>أَرْبَعَةٌ وَأَرْبَعُوْنَ</a:t>
                      </a:r>
                      <a:endParaRPr lang="ar-EG" sz="18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195227257"/>
                  </a:ext>
                </a:extLst>
              </a:tr>
              <a:tr h="40578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Empat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Puluh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Lima (45)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1800">
                          <a:solidFill>
                            <a:srgbClr val="C00000"/>
                          </a:solidFill>
                          <a:effectLst/>
                        </a:rPr>
                        <a:t>خَمْسَةٌ وَأَرْبَعُوْنَ</a:t>
                      </a:r>
                      <a:endParaRPr lang="ar-EG" sz="18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2145017421"/>
                  </a:ext>
                </a:extLst>
              </a:tr>
              <a:tr h="40578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Empat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Puluh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Enam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(46)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1800">
                          <a:solidFill>
                            <a:srgbClr val="C00000"/>
                          </a:solidFill>
                          <a:effectLst/>
                        </a:rPr>
                        <a:t>سِتَّةٌ وَأَرْبَعُوْنَ</a:t>
                      </a:r>
                      <a:endParaRPr lang="ar-EG" sz="18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1871341073"/>
                  </a:ext>
                </a:extLst>
              </a:tr>
              <a:tr h="40578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Empat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Puluh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Tujuh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(47)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1800">
                          <a:solidFill>
                            <a:srgbClr val="C00000"/>
                          </a:solidFill>
                          <a:effectLst/>
                        </a:rPr>
                        <a:t>سَبْعَةٌ وَأَرْبَعُوْنَ</a:t>
                      </a:r>
                      <a:endParaRPr lang="ar-EG" sz="18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570342220"/>
                  </a:ext>
                </a:extLst>
              </a:tr>
              <a:tr h="40578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Empat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Puluh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Delapan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(48)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1800">
                          <a:solidFill>
                            <a:srgbClr val="C00000"/>
                          </a:solidFill>
                          <a:effectLst/>
                        </a:rPr>
                        <a:t>ثَمَانِيَةٌ وَأَرْبَعُوْنَ</a:t>
                      </a:r>
                      <a:endParaRPr lang="ar-EG" sz="18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2565008051"/>
                  </a:ext>
                </a:extLst>
              </a:tr>
              <a:tr h="40578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Empat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Puluh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Sembilan (49)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1800" dirty="0">
                          <a:solidFill>
                            <a:srgbClr val="C00000"/>
                          </a:solidFill>
                          <a:effectLst/>
                        </a:rPr>
                        <a:t>تِسْعَةٌ وَأَرْبَعُوْنَ</a:t>
                      </a:r>
                      <a:endParaRPr lang="ar-EG" sz="1800" dirty="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275586597"/>
                  </a:ext>
                </a:extLst>
              </a:tr>
              <a:tr h="40578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solidFill>
                            <a:srgbClr val="C00000"/>
                          </a:solidFill>
                          <a:effectLst/>
                        </a:rPr>
                        <a:t>Lima Puluh (50)</a:t>
                      </a:r>
                      <a:endParaRPr lang="en-US" sz="180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1800" dirty="0">
                          <a:solidFill>
                            <a:srgbClr val="C00000"/>
                          </a:solidFill>
                          <a:effectLst/>
                        </a:rPr>
                        <a:t>خَمْسُوْنَ</a:t>
                      </a:r>
                      <a:endParaRPr lang="ar-EG" sz="1800" dirty="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170827722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9927"/>
            <a:ext cx="65" cy="4770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565656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6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dirty="0" err="1">
                <a:solidFill>
                  <a:srgbClr val="565656"/>
                </a:solidFill>
                <a:latin typeface="Verdana" panose="020B0604030504040204" pitchFamily="34" charset="0"/>
              </a:rPr>
              <a:t>Angka</a:t>
            </a:r>
            <a:r>
              <a:rPr lang="en-US" altLang="en-US" sz="4800" b="1" dirty="0">
                <a:solidFill>
                  <a:srgbClr val="565656"/>
                </a:solidFill>
                <a:latin typeface="Verdana" panose="020B0604030504040204" pitchFamily="34" charset="0"/>
              </a:rPr>
              <a:t> </a:t>
            </a:r>
            <a:br>
              <a:rPr lang="en-US" altLang="en-US" sz="4800" b="1" dirty="0">
                <a:solidFill>
                  <a:srgbClr val="565656"/>
                </a:solidFill>
                <a:latin typeface="Verdana" panose="020B0604030504040204" pitchFamily="34" charset="0"/>
              </a:rPr>
            </a:br>
            <a:r>
              <a:rPr lang="en-US" altLang="en-US" sz="4800" b="1" dirty="0" smtClean="0">
                <a:solidFill>
                  <a:srgbClr val="565656"/>
                </a:solidFill>
                <a:latin typeface="Verdana" panose="020B0604030504040204" pitchFamily="34" charset="0"/>
              </a:rPr>
              <a:t>51- 60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205739"/>
              </p:ext>
            </p:extLst>
          </p:nvPr>
        </p:nvGraphicFramePr>
        <p:xfrm>
          <a:off x="329184" y="1402076"/>
          <a:ext cx="6762876" cy="439139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81438">
                  <a:extLst>
                    <a:ext uri="{9D8B030D-6E8A-4147-A177-3AD203B41FA5}">
                      <a16:colId xmlns:a16="http://schemas.microsoft.com/office/drawing/2014/main" val="2172734921"/>
                    </a:ext>
                  </a:extLst>
                </a:gridCol>
                <a:gridCol w="3381438">
                  <a:extLst>
                    <a:ext uri="{9D8B030D-6E8A-4147-A177-3AD203B41FA5}">
                      <a16:colId xmlns:a16="http://schemas.microsoft.com/office/drawing/2014/main" val="2923764866"/>
                    </a:ext>
                  </a:extLst>
                </a:gridCol>
              </a:tblGrid>
              <a:tr h="38361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dirty="0">
                          <a:solidFill>
                            <a:srgbClr val="FFC000"/>
                          </a:solidFill>
                          <a:effectLst/>
                        </a:rPr>
                        <a:t>Bahasa Indonesia</a:t>
                      </a:r>
                      <a:endParaRPr lang="en-US" sz="24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>
                          <a:solidFill>
                            <a:srgbClr val="FFC000"/>
                          </a:solidFill>
                          <a:effectLst/>
                        </a:rPr>
                        <a:t>Bahasa Arab</a:t>
                      </a:r>
                      <a:endParaRPr lang="en-US" sz="24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1655008522"/>
                  </a:ext>
                </a:extLst>
              </a:tr>
              <a:tr h="38361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solidFill>
                            <a:srgbClr val="FFC000"/>
                          </a:solidFill>
                          <a:effectLst/>
                        </a:rPr>
                        <a:t>Lima </a:t>
                      </a:r>
                      <a:r>
                        <a:rPr lang="en-US" sz="2400" dirty="0" err="1">
                          <a:solidFill>
                            <a:srgbClr val="FFC000"/>
                          </a:solidFill>
                          <a:effectLst/>
                        </a:rPr>
                        <a:t>Puluh</a:t>
                      </a:r>
                      <a:r>
                        <a:rPr lang="en-US" sz="2400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C000"/>
                          </a:solidFill>
                          <a:effectLst/>
                        </a:rPr>
                        <a:t>Satu</a:t>
                      </a:r>
                      <a:r>
                        <a:rPr lang="en-US" sz="2400" dirty="0">
                          <a:solidFill>
                            <a:srgbClr val="FFC000"/>
                          </a:solidFill>
                          <a:effectLst/>
                        </a:rPr>
                        <a:t> (51)</a:t>
                      </a:r>
                      <a:endParaRPr lang="en-US" sz="24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400">
                          <a:solidFill>
                            <a:srgbClr val="FFC000"/>
                          </a:solidFill>
                          <a:effectLst/>
                        </a:rPr>
                        <a:t>وَاحِدٌ وَخَمْسُوْنَ</a:t>
                      </a:r>
                      <a:endParaRPr lang="ar-EG" sz="24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1372812330"/>
                  </a:ext>
                </a:extLst>
              </a:tr>
              <a:tr h="38361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solidFill>
                            <a:srgbClr val="FFC000"/>
                          </a:solidFill>
                          <a:effectLst/>
                        </a:rPr>
                        <a:t>Lima </a:t>
                      </a:r>
                      <a:r>
                        <a:rPr lang="en-US" sz="2400" dirty="0" err="1">
                          <a:solidFill>
                            <a:srgbClr val="FFC000"/>
                          </a:solidFill>
                          <a:effectLst/>
                        </a:rPr>
                        <a:t>Puluh</a:t>
                      </a:r>
                      <a:r>
                        <a:rPr lang="en-US" sz="2400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C000"/>
                          </a:solidFill>
                          <a:effectLst/>
                        </a:rPr>
                        <a:t>Dua</a:t>
                      </a:r>
                      <a:r>
                        <a:rPr lang="en-US" sz="2400" dirty="0">
                          <a:solidFill>
                            <a:srgbClr val="FFC000"/>
                          </a:solidFill>
                          <a:effectLst/>
                        </a:rPr>
                        <a:t> (52)</a:t>
                      </a:r>
                      <a:endParaRPr lang="en-US" sz="24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400">
                          <a:solidFill>
                            <a:srgbClr val="FFC000"/>
                          </a:solidFill>
                          <a:effectLst/>
                        </a:rPr>
                        <a:t>اِثْنَانِ وَخَمْسُوْنَ</a:t>
                      </a:r>
                      <a:endParaRPr lang="ar-EG" sz="24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88648128"/>
                  </a:ext>
                </a:extLst>
              </a:tr>
              <a:tr h="38361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solidFill>
                            <a:srgbClr val="FFC000"/>
                          </a:solidFill>
                          <a:effectLst/>
                        </a:rPr>
                        <a:t>Lima </a:t>
                      </a:r>
                      <a:r>
                        <a:rPr lang="en-US" sz="2400" dirty="0" err="1">
                          <a:solidFill>
                            <a:srgbClr val="FFC000"/>
                          </a:solidFill>
                          <a:effectLst/>
                        </a:rPr>
                        <a:t>Puluh</a:t>
                      </a:r>
                      <a:r>
                        <a:rPr lang="en-US" sz="2400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C000"/>
                          </a:solidFill>
                          <a:effectLst/>
                        </a:rPr>
                        <a:t>Tiga</a:t>
                      </a:r>
                      <a:r>
                        <a:rPr lang="en-US" sz="2400" dirty="0">
                          <a:solidFill>
                            <a:srgbClr val="FFC000"/>
                          </a:solidFill>
                          <a:effectLst/>
                        </a:rPr>
                        <a:t> (53)</a:t>
                      </a:r>
                      <a:endParaRPr lang="en-US" sz="24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400" dirty="0">
                          <a:solidFill>
                            <a:srgbClr val="FFC000"/>
                          </a:solidFill>
                          <a:effectLst/>
                        </a:rPr>
                        <a:t>ثَلَاثَةٌ وَخَمْسُوْنَ</a:t>
                      </a:r>
                      <a:endParaRPr lang="ar-EG" sz="24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046883611"/>
                  </a:ext>
                </a:extLst>
              </a:tr>
              <a:tr h="38361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solidFill>
                            <a:srgbClr val="FFC000"/>
                          </a:solidFill>
                          <a:effectLst/>
                        </a:rPr>
                        <a:t>Lima Puluh Empat (54)</a:t>
                      </a:r>
                      <a:endParaRPr lang="en-US" sz="24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400" dirty="0">
                          <a:solidFill>
                            <a:srgbClr val="FFC000"/>
                          </a:solidFill>
                          <a:effectLst/>
                        </a:rPr>
                        <a:t>أَرْبَعَةٌ وَخَمْسُوْنَ</a:t>
                      </a:r>
                      <a:endParaRPr lang="ar-EG" sz="24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2406282634"/>
                  </a:ext>
                </a:extLst>
              </a:tr>
              <a:tr h="38361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solidFill>
                            <a:srgbClr val="FFC000"/>
                          </a:solidFill>
                          <a:effectLst/>
                        </a:rPr>
                        <a:t>Lima Puluh Lima (55)</a:t>
                      </a:r>
                      <a:endParaRPr lang="en-US" sz="24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400" dirty="0">
                          <a:solidFill>
                            <a:srgbClr val="FFC000"/>
                          </a:solidFill>
                          <a:effectLst/>
                        </a:rPr>
                        <a:t>خَمْسَةٌ وَخَمْسُوْنَ</a:t>
                      </a:r>
                      <a:endParaRPr lang="ar-EG" sz="24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2289867017"/>
                  </a:ext>
                </a:extLst>
              </a:tr>
              <a:tr h="38361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solidFill>
                            <a:srgbClr val="FFC000"/>
                          </a:solidFill>
                          <a:effectLst/>
                        </a:rPr>
                        <a:t>Lima Puluh Enam (56)</a:t>
                      </a:r>
                      <a:endParaRPr lang="en-US" sz="24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400" dirty="0">
                          <a:solidFill>
                            <a:srgbClr val="FFC000"/>
                          </a:solidFill>
                          <a:effectLst/>
                        </a:rPr>
                        <a:t>سِتَّةٌ وَخَمْسُوْنَ</a:t>
                      </a:r>
                      <a:endParaRPr lang="ar-EG" sz="24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400360070"/>
                  </a:ext>
                </a:extLst>
              </a:tr>
              <a:tr h="38361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solidFill>
                            <a:srgbClr val="FFC000"/>
                          </a:solidFill>
                          <a:effectLst/>
                        </a:rPr>
                        <a:t>Lima Puluh Tujuh (57)</a:t>
                      </a:r>
                      <a:endParaRPr lang="en-US" sz="24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400" dirty="0">
                          <a:solidFill>
                            <a:srgbClr val="FFC000"/>
                          </a:solidFill>
                          <a:effectLst/>
                        </a:rPr>
                        <a:t>سَبْعَةٌ وَخَمْسُوْنَ</a:t>
                      </a:r>
                      <a:endParaRPr lang="ar-EG" sz="24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1132224994"/>
                  </a:ext>
                </a:extLst>
              </a:tr>
              <a:tr h="38361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solidFill>
                            <a:srgbClr val="FFC000"/>
                          </a:solidFill>
                          <a:effectLst/>
                        </a:rPr>
                        <a:t>Lima Puluh Delapan (58)</a:t>
                      </a:r>
                      <a:endParaRPr lang="en-US" sz="24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400" dirty="0">
                          <a:solidFill>
                            <a:srgbClr val="FFC000"/>
                          </a:solidFill>
                          <a:effectLst/>
                        </a:rPr>
                        <a:t>ثَمَانِيَةٌ وَخَمْسُوْنَ</a:t>
                      </a:r>
                      <a:endParaRPr lang="ar-EG" sz="24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2098473963"/>
                  </a:ext>
                </a:extLst>
              </a:tr>
              <a:tr h="38361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solidFill>
                            <a:srgbClr val="FFC000"/>
                          </a:solidFill>
                          <a:effectLst/>
                        </a:rPr>
                        <a:t>Lima Puluh Sembilan (59)</a:t>
                      </a:r>
                      <a:endParaRPr lang="en-US" sz="24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400" dirty="0">
                          <a:solidFill>
                            <a:srgbClr val="FFC000"/>
                          </a:solidFill>
                          <a:effectLst/>
                        </a:rPr>
                        <a:t>تِسْعَةٌ وَخَمْسُوْنَ</a:t>
                      </a:r>
                      <a:endParaRPr lang="ar-EG" sz="24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1690293328"/>
                  </a:ext>
                </a:extLst>
              </a:tr>
              <a:tr h="38361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solidFill>
                            <a:srgbClr val="FFC000"/>
                          </a:solidFill>
                          <a:effectLst/>
                        </a:rPr>
                        <a:t>Enam Puluh (60)</a:t>
                      </a:r>
                      <a:endParaRPr lang="en-US" sz="24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400" dirty="0">
                          <a:solidFill>
                            <a:srgbClr val="FFC000"/>
                          </a:solidFill>
                          <a:effectLst/>
                        </a:rPr>
                        <a:t>سِتُّوْنَ</a:t>
                      </a:r>
                      <a:endParaRPr lang="ar-EG" sz="24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96254738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A9B5881-4007-4345-955A-79C2656F0C4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6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dirty="0" err="1">
                <a:solidFill>
                  <a:srgbClr val="565656"/>
                </a:solidFill>
                <a:latin typeface="Verdana" panose="020B0604030504040204" pitchFamily="34" charset="0"/>
              </a:rPr>
              <a:t>Angka</a:t>
            </a:r>
            <a:r>
              <a:rPr lang="en-US" altLang="en-US" sz="4800" b="1" dirty="0">
                <a:solidFill>
                  <a:srgbClr val="565656"/>
                </a:solidFill>
                <a:latin typeface="Verdana" panose="020B0604030504040204" pitchFamily="34" charset="0"/>
              </a:rPr>
              <a:t> </a:t>
            </a:r>
            <a:br>
              <a:rPr lang="en-US" altLang="en-US" sz="4800" b="1" dirty="0">
                <a:solidFill>
                  <a:srgbClr val="565656"/>
                </a:solidFill>
                <a:latin typeface="Verdana" panose="020B0604030504040204" pitchFamily="34" charset="0"/>
              </a:rPr>
            </a:br>
            <a:r>
              <a:rPr lang="en-US" altLang="en-US" sz="4800" b="1" dirty="0">
                <a:solidFill>
                  <a:srgbClr val="565656"/>
                </a:solidFill>
                <a:latin typeface="Verdana" panose="020B0604030504040204" pitchFamily="34" charset="0"/>
              </a:rPr>
              <a:t>6</a:t>
            </a:r>
            <a:r>
              <a:rPr lang="en-US" altLang="en-US" sz="4800" b="1" dirty="0" smtClean="0">
                <a:solidFill>
                  <a:srgbClr val="565656"/>
                </a:solidFill>
                <a:latin typeface="Verdana" panose="020B0604030504040204" pitchFamily="34" charset="0"/>
              </a:rPr>
              <a:t>1- </a:t>
            </a:r>
            <a:r>
              <a:rPr lang="en-US" altLang="en-US" sz="4800" b="1" dirty="0">
                <a:solidFill>
                  <a:srgbClr val="565656"/>
                </a:solidFill>
                <a:latin typeface="Verdana" panose="020B0604030504040204" pitchFamily="34" charset="0"/>
              </a:rPr>
              <a:t>7</a:t>
            </a:r>
            <a:r>
              <a:rPr lang="en-US" altLang="en-US" sz="4800" b="1" dirty="0" smtClean="0">
                <a:solidFill>
                  <a:srgbClr val="565656"/>
                </a:solidFill>
                <a:latin typeface="Verdana" panose="020B0604030504040204" pitchFamily="34" charset="0"/>
              </a:rPr>
              <a:t>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A9B5881-4007-4345-955A-79C2656F0C49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313894"/>
              </p:ext>
            </p:extLst>
          </p:nvPr>
        </p:nvGraphicFramePr>
        <p:xfrm>
          <a:off x="170688" y="1011937"/>
          <a:ext cx="7217664" cy="47670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08832">
                  <a:extLst>
                    <a:ext uri="{9D8B030D-6E8A-4147-A177-3AD203B41FA5}">
                      <a16:colId xmlns:a16="http://schemas.microsoft.com/office/drawing/2014/main" val="232991594"/>
                    </a:ext>
                  </a:extLst>
                </a:gridCol>
                <a:gridCol w="3608832">
                  <a:extLst>
                    <a:ext uri="{9D8B030D-6E8A-4147-A177-3AD203B41FA5}">
                      <a16:colId xmlns:a16="http://schemas.microsoft.com/office/drawing/2014/main" val="365470663"/>
                    </a:ext>
                  </a:extLst>
                </a:gridCol>
              </a:tblGrid>
              <a:tr h="43337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Bahasa Indonesia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solidFill>
                            <a:srgbClr val="FFC000"/>
                          </a:solidFill>
                          <a:effectLst/>
                        </a:rPr>
                        <a:t>Bahasa Arab</a:t>
                      </a:r>
                      <a:endParaRPr lang="en-US" sz="20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2328812703"/>
                  </a:ext>
                </a:extLst>
              </a:tr>
              <a:tr h="43337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FFC000"/>
                          </a:solidFill>
                          <a:effectLst/>
                        </a:rPr>
                        <a:t>Enam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C000"/>
                          </a:solidFill>
                          <a:effectLst/>
                        </a:rPr>
                        <a:t>Puluh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C000"/>
                          </a:solidFill>
                          <a:effectLst/>
                        </a:rPr>
                        <a:t>Satu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 (61)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FFC000"/>
                          </a:solidFill>
                          <a:effectLst/>
                        </a:rPr>
                        <a:t>وَاحِدٌ وَسِتُّوْنَ</a:t>
                      </a:r>
                      <a:endParaRPr lang="ar-EG" sz="20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607467341"/>
                  </a:ext>
                </a:extLst>
              </a:tr>
              <a:tr h="43337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FFC000"/>
                          </a:solidFill>
                          <a:effectLst/>
                        </a:rPr>
                        <a:t>Enam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C000"/>
                          </a:solidFill>
                          <a:effectLst/>
                        </a:rPr>
                        <a:t>Puluh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C000"/>
                          </a:solidFill>
                          <a:effectLst/>
                        </a:rPr>
                        <a:t>Dua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 (62)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FFC000"/>
                          </a:solidFill>
                          <a:effectLst/>
                        </a:rPr>
                        <a:t>اِثْنَانِ وَسِتُّوْنَ</a:t>
                      </a:r>
                      <a:endParaRPr lang="ar-EG" sz="20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2042978684"/>
                  </a:ext>
                </a:extLst>
              </a:tr>
              <a:tr h="43337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FFC000"/>
                          </a:solidFill>
                          <a:effectLst/>
                        </a:rPr>
                        <a:t>Enam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C000"/>
                          </a:solidFill>
                          <a:effectLst/>
                        </a:rPr>
                        <a:t>Puluh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C000"/>
                          </a:solidFill>
                          <a:effectLst/>
                        </a:rPr>
                        <a:t>Tiga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 (63)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FFC000"/>
                          </a:solidFill>
                          <a:effectLst/>
                        </a:rPr>
                        <a:t>ثَلَاثَةٌ وَسِتُّوْنَ</a:t>
                      </a:r>
                      <a:endParaRPr lang="ar-EG" sz="20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2502533174"/>
                  </a:ext>
                </a:extLst>
              </a:tr>
              <a:tr h="43337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FFC000"/>
                          </a:solidFill>
                          <a:effectLst/>
                        </a:rPr>
                        <a:t>Enam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C000"/>
                          </a:solidFill>
                          <a:effectLst/>
                        </a:rPr>
                        <a:t>Puluh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C000"/>
                          </a:solidFill>
                          <a:effectLst/>
                        </a:rPr>
                        <a:t>Empat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 (64)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FFC000"/>
                          </a:solidFill>
                          <a:effectLst/>
                        </a:rPr>
                        <a:t>أَرْبَعَةٌ وَسِتُّوْنَ</a:t>
                      </a:r>
                      <a:endParaRPr lang="ar-EG" sz="20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742975275"/>
                  </a:ext>
                </a:extLst>
              </a:tr>
              <a:tr h="43337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FFC000"/>
                          </a:solidFill>
                          <a:effectLst/>
                        </a:rPr>
                        <a:t>Enam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C000"/>
                          </a:solidFill>
                          <a:effectLst/>
                        </a:rPr>
                        <a:t>Puluh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 Lima (65)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FFC000"/>
                          </a:solidFill>
                          <a:effectLst/>
                        </a:rPr>
                        <a:t>خَمْسَةٌ وَسِتُّوْنَ</a:t>
                      </a:r>
                      <a:endParaRPr lang="ar-EG" sz="20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2224177059"/>
                  </a:ext>
                </a:extLst>
              </a:tr>
              <a:tr h="43337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FFC000"/>
                          </a:solidFill>
                          <a:effectLst/>
                        </a:rPr>
                        <a:t>Enam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C000"/>
                          </a:solidFill>
                          <a:effectLst/>
                        </a:rPr>
                        <a:t>Puluh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C000"/>
                          </a:solidFill>
                          <a:effectLst/>
                        </a:rPr>
                        <a:t>Enam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 (66)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FFC000"/>
                          </a:solidFill>
                          <a:effectLst/>
                        </a:rPr>
                        <a:t>سِتَّةٌ وَسِتُّوْنَ</a:t>
                      </a:r>
                      <a:endParaRPr lang="ar-EG" sz="20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4130410806"/>
                  </a:ext>
                </a:extLst>
              </a:tr>
              <a:tr h="43337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FFC000"/>
                          </a:solidFill>
                          <a:effectLst/>
                        </a:rPr>
                        <a:t>Enam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C000"/>
                          </a:solidFill>
                          <a:effectLst/>
                        </a:rPr>
                        <a:t>Puluh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C000"/>
                          </a:solidFill>
                          <a:effectLst/>
                        </a:rPr>
                        <a:t>Tujuh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 (67)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 dirty="0">
                          <a:solidFill>
                            <a:srgbClr val="FFC000"/>
                          </a:solidFill>
                          <a:effectLst/>
                        </a:rPr>
                        <a:t>سَبْعَةٌ وَسِتُّوْنَ</a:t>
                      </a:r>
                      <a:endParaRPr lang="ar-EG" sz="20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709156458"/>
                  </a:ext>
                </a:extLst>
              </a:tr>
              <a:tr h="43337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FFC000"/>
                          </a:solidFill>
                          <a:effectLst/>
                        </a:rPr>
                        <a:t>Enam Puluh Delapan (68)</a:t>
                      </a:r>
                      <a:endParaRPr lang="en-US" sz="20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 dirty="0">
                          <a:solidFill>
                            <a:srgbClr val="FFC000"/>
                          </a:solidFill>
                          <a:effectLst/>
                        </a:rPr>
                        <a:t>ثَمَانِيَةٌ وَسِتُّوْنَ</a:t>
                      </a:r>
                      <a:endParaRPr lang="ar-EG" sz="20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648827213"/>
                  </a:ext>
                </a:extLst>
              </a:tr>
              <a:tr h="43337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FFC000"/>
                          </a:solidFill>
                          <a:effectLst/>
                        </a:rPr>
                        <a:t>Enam Puluh Sembilan (69)</a:t>
                      </a:r>
                      <a:endParaRPr lang="en-US" sz="20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 dirty="0">
                          <a:solidFill>
                            <a:srgbClr val="FFC000"/>
                          </a:solidFill>
                          <a:effectLst/>
                        </a:rPr>
                        <a:t>تِسْعَةٌ وَسِتٌّوْنَ</a:t>
                      </a:r>
                      <a:endParaRPr lang="ar-EG" sz="20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2686035141"/>
                  </a:ext>
                </a:extLst>
              </a:tr>
              <a:tr h="43337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FFC000"/>
                          </a:solidFill>
                          <a:effectLst/>
                        </a:rPr>
                        <a:t>Tujuh Puluh (70)</a:t>
                      </a:r>
                      <a:endParaRPr lang="en-US" sz="200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 dirty="0">
                          <a:solidFill>
                            <a:srgbClr val="FFC000"/>
                          </a:solidFill>
                          <a:effectLst/>
                        </a:rPr>
                        <a:t>سَبْعُوْنَ</a:t>
                      </a:r>
                      <a:endParaRPr lang="ar-EG" sz="2000" dirty="0">
                        <a:solidFill>
                          <a:srgbClr val="FFC00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2059441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147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4680000" cy="672147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8000" b="1" dirty="0">
                <a:solidFill>
                  <a:srgbClr val="565656"/>
                </a:solidFill>
                <a:latin typeface="Helvetica" panose="020B0604020202020204" pitchFamily="34" charset="0"/>
              </a:rPr>
              <a:t/>
            </a:r>
            <a:br>
              <a:rPr lang="en-US" altLang="en-US" sz="8000" b="1" dirty="0">
                <a:solidFill>
                  <a:srgbClr val="565656"/>
                </a:solidFill>
                <a:latin typeface="Helvetica" panose="020B0604020202020204" pitchFamily="34" charset="0"/>
              </a:rPr>
            </a:br>
            <a:r>
              <a:rPr lang="en-US" altLang="en-US" sz="8000" b="1" dirty="0" err="1">
                <a:solidFill>
                  <a:srgbClr val="565656"/>
                </a:solidFill>
                <a:latin typeface="Verdana" panose="020B0604030504040204" pitchFamily="34" charset="0"/>
              </a:rPr>
              <a:t>Angka</a:t>
            </a:r>
            <a:r>
              <a:rPr lang="en-US" altLang="en-US" sz="8000" b="1" dirty="0">
                <a:solidFill>
                  <a:srgbClr val="565656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8000" b="1" dirty="0" smtClean="0">
                <a:solidFill>
                  <a:srgbClr val="565656"/>
                </a:solidFill>
                <a:latin typeface="Verdana" panose="020B0604030504040204" pitchFamily="34" charset="0"/>
              </a:rPr>
              <a:t>81- 90</a:t>
            </a:r>
            <a:endParaRPr lang="en-US" altLang="en-US" sz="8000" b="1" dirty="0">
              <a:solidFill>
                <a:srgbClr val="565656"/>
              </a:solidFill>
              <a:latin typeface="inherit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072556"/>
              </p:ext>
            </p:extLst>
          </p:nvPr>
        </p:nvGraphicFramePr>
        <p:xfrm>
          <a:off x="4680000" y="777005"/>
          <a:ext cx="7255968" cy="516746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39872">
                  <a:extLst>
                    <a:ext uri="{9D8B030D-6E8A-4147-A177-3AD203B41FA5}">
                      <a16:colId xmlns:a16="http://schemas.microsoft.com/office/drawing/2014/main" val="4140703708"/>
                    </a:ext>
                  </a:extLst>
                </a:gridCol>
                <a:gridCol w="3816096">
                  <a:extLst>
                    <a:ext uri="{9D8B030D-6E8A-4147-A177-3AD203B41FA5}">
                      <a16:colId xmlns:a16="http://schemas.microsoft.com/office/drawing/2014/main" val="1553315894"/>
                    </a:ext>
                  </a:extLst>
                </a:gridCol>
              </a:tblGrid>
              <a:tr h="39499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solidFill>
                            <a:srgbClr val="00B0F0"/>
                          </a:solidFill>
                          <a:effectLst/>
                        </a:rPr>
                        <a:t>Bahasa Indonesia</a:t>
                      </a:r>
                      <a:endParaRPr lang="en-US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solidFill>
                            <a:srgbClr val="00B0F0"/>
                          </a:solidFill>
                          <a:effectLst/>
                        </a:rPr>
                        <a:t>Bahasa Arab</a:t>
                      </a:r>
                      <a:endParaRPr lang="en-US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773564319"/>
                  </a:ext>
                </a:extLst>
              </a:tr>
              <a:tr h="46135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00B0F0"/>
                          </a:solidFill>
                          <a:effectLst/>
                        </a:rPr>
                        <a:t>Delapan Puluh Satu (81)</a:t>
                      </a:r>
                      <a:endParaRPr lang="en-US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00B0F0"/>
                          </a:solidFill>
                          <a:effectLst/>
                        </a:rPr>
                        <a:t>وَاحِدٌ وَثَمَانُوْنَ</a:t>
                      </a:r>
                      <a:endParaRPr lang="ar-EG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1592765915"/>
                  </a:ext>
                </a:extLst>
              </a:tr>
              <a:tr h="46135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00B0F0"/>
                          </a:solidFill>
                          <a:effectLst/>
                        </a:rPr>
                        <a:t>Delapan Puluh Dua (82)</a:t>
                      </a:r>
                      <a:endParaRPr lang="en-US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00B0F0"/>
                          </a:solidFill>
                          <a:effectLst/>
                        </a:rPr>
                        <a:t>اِثْنَانِ وَثَمَانُوْنَ</a:t>
                      </a:r>
                      <a:endParaRPr lang="ar-EG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390608663"/>
                  </a:ext>
                </a:extLst>
              </a:tr>
              <a:tr h="46135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00B0F0"/>
                          </a:solidFill>
                          <a:effectLst/>
                        </a:rPr>
                        <a:t>Delapan Puluh Tiga (83)</a:t>
                      </a:r>
                      <a:endParaRPr lang="en-US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00B0F0"/>
                          </a:solidFill>
                          <a:effectLst/>
                        </a:rPr>
                        <a:t>ثَلَاثَةٌ وَثَمَانُوْنَ</a:t>
                      </a:r>
                      <a:endParaRPr lang="ar-EG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4039599821"/>
                  </a:ext>
                </a:extLst>
              </a:tr>
              <a:tr h="46135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00B0F0"/>
                          </a:solidFill>
                          <a:effectLst/>
                        </a:rPr>
                        <a:t>Delapan Puluh Empat (84)</a:t>
                      </a:r>
                      <a:endParaRPr lang="en-US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00B0F0"/>
                          </a:solidFill>
                          <a:effectLst/>
                        </a:rPr>
                        <a:t>أَرْبَعَةٌ وَثَمَانُوْنَ</a:t>
                      </a:r>
                      <a:endParaRPr lang="ar-EG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4202448763"/>
                  </a:ext>
                </a:extLst>
              </a:tr>
              <a:tr h="46135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00B0F0"/>
                          </a:solidFill>
                          <a:effectLst/>
                        </a:rPr>
                        <a:t>Delapan Puluh Lima (85)</a:t>
                      </a:r>
                      <a:endParaRPr lang="en-US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00B0F0"/>
                          </a:solidFill>
                          <a:effectLst/>
                        </a:rPr>
                        <a:t>خَمْسَةٌ وَثَمَانُوْنَ</a:t>
                      </a:r>
                      <a:endParaRPr lang="ar-EG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296217455"/>
                  </a:ext>
                </a:extLst>
              </a:tr>
              <a:tr h="46135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00B0F0"/>
                          </a:solidFill>
                          <a:effectLst/>
                        </a:rPr>
                        <a:t>Delapan</a:t>
                      </a: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F0"/>
                          </a:solidFill>
                          <a:effectLst/>
                        </a:rPr>
                        <a:t>Puluh</a:t>
                      </a: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F0"/>
                          </a:solidFill>
                          <a:effectLst/>
                        </a:rPr>
                        <a:t>Enam</a:t>
                      </a: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</a:rPr>
                        <a:t> (86)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00B0F0"/>
                          </a:solidFill>
                          <a:effectLst/>
                        </a:rPr>
                        <a:t>سِتَّةٌ وَثَمَانُوْنَ</a:t>
                      </a:r>
                      <a:endParaRPr lang="ar-EG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2066683377"/>
                  </a:ext>
                </a:extLst>
              </a:tr>
              <a:tr h="46135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00B0F0"/>
                          </a:solidFill>
                          <a:effectLst/>
                        </a:rPr>
                        <a:t>Delapan Puluh Tujuh (87)</a:t>
                      </a:r>
                      <a:endParaRPr lang="en-US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00B0F0"/>
                          </a:solidFill>
                          <a:effectLst/>
                        </a:rPr>
                        <a:t>سَبْعَةٌ وَثَمَانُوْنَ</a:t>
                      </a:r>
                      <a:endParaRPr lang="ar-EG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888327129"/>
                  </a:ext>
                </a:extLst>
              </a:tr>
              <a:tr h="55738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00B0F0"/>
                          </a:solidFill>
                          <a:effectLst/>
                        </a:rPr>
                        <a:t>Delapan Puluh Delapan (88)</a:t>
                      </a:r>
                      <a:endParaRPr lang="en-US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00B0F0"/>
                          </a:solidFill>
                          <a:effectLst/>
                        </a:rPr>
                        <a:t>ثَمَانِيَةٌ وَثَمَانُوْنَ</a:t>
                      </a:r>
                      <a:endParaRPr lang="ar-EG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3267444403"/>
                  </a:ext>
                </a:extLst>
              </a:tr>
              <a:tr h="52425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00B0F0"/>
                          </a:solidFill>
                          <a:effectLst/>
                        </a:rPr>
                        <a:t>Delapan</a:t>
                      </a: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F0"/>
                          </a:solidFill>
                          <a:effectLst/>
                        </a:rPr>
                        <a:t>Puluh</a:t>
                      </a: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</a:rPr>
                        <a:t> Sembilan (89)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>
                          <a:solidFill>
                            <a:srgbClr val="00B0F0"/>
                          </a:solidFill>
                          <a:effectLst/>
                        </a:rPr>
                        <a:t>تِسْعَةٌ وَثَمَانُوْنَ</a:t>
                      </a:r>
                      <a:endParaRPr lang="ar-EG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2323210901"/>
                  </a:ext>
                </a:extLst>
              </a:tr>
              <a:tr h="46135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00B0F0"/>
                          </a:solidFill>
                          <a:effectLst/>
                        </a:rPr>
                        <a:t>Sembilan Puluh (90)</a:t>
                      </a:r>
                      <a:endParaRPr lang="en-US" sz="200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ar-EG" sz="2000" dirty="0">
                          <a:solidFill>
                            <a:srgbClr val="00B0F0"/>
                          </a:solidFill>
                          <a:effectLst/>
                        </a:rPr>
                        <a:t>تِسْعُوْنَ</a:t>
                      </a:r>
                      <a:endParaRPr lang="ar-EG" sz="2000" dirty="0">
                        <a:solidFill>
                          <a:srgbClr val="00B0F0"/>
                        </a:solidFill>
                        <a:effectLst/>
                        <a:latin typeface="inherit"/>
                      </a:endParaRPr>
                    </a:p>
                  </a:txBody>
                  <a:tcPr marL="27882" marR="27882" marT="16729" marB="16729"/>
                </a:tc>
                <a:extLst>
                  <a:ext uri="{0D108BD9-81ED-4DB2-BD59-A6C34878D82A}">
                    <a16:rowId xmlns:a16="http://schemas.microsoft.com/office/drawing/2014/main" val="1325354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336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Win32_SB - v2" id="{AAA48AC2-5F99-4B13-8624-B64D50F70391}" vid="{7E93EDBA-CDC2-40D2-AD59-7619D791F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BB7C387-AFDC-4FE3-A658-984B7F35F1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766BD6-F648-49AA-B7EC-13E75CECB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E32C0B-4052-44CB-9341-8AD8B2CC4712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teach a course</Template>
  <TotalTime>0</TotalTime>
  <Words>809</Words>
  <Application>Microsoft Office PowerPoint</Application>
  <PresentationFormat>Widescreen</PresentationFormat>
  <Paragraphs>240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inherit</vt:lpstr>
      <vt:lpstr>Verdana</vt:lpstr>
      <vt:lpstr>Wingdings</vt:lpstr>
      <vt:lpstr>Office Theme</vt:lpstr>
      <vt:lpstr>الأعداد</vt:lpstr>
      <vt:lpstr>Angka 1 - 10</vt:lpstr>
      <vt:lpstr>Angka  11 -20</vt:lpstr>
      <vt:lpstr>Angka  21 -30</vt:lpstr>
      <vt:lpstr> Angka 31- 40</vt:lpstr>
      <vt:lpstr>Angka  41- 50</vt:lpstr>
      <vt:lpstr>Angka  51- 60</vt:lpstr>
      <vt:lpstr>Angka  61- 70</vt:lpstr>
      <vt:lpstr> Angka 81- 90</vt:lpstr>
      <vt:lpstr> Angka 71- 80</vt:lpstr>
      <vt:lpstr>Angka  91- 100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2021-06-07T16:13:50Z</dcterms:created>
  <dcterms:modified xsi:type="dcterms:W3CDTF">2021-06-07T16:47:17Z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