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E1647E-3EBB-4009-9EC9-5F626A9BB9DA}" type="datetimeFigureOut">
              <a:rPr lang="en-US" smtClean="0"/>
              <a:t>8/25/2019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84EF2AF-C97C-45D0-B405-1283F6834F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latin typeface="Arial Rounded MT Bold" pitchFamily="34" charset="0"/>
              </a:rPr>
              <a:t>KARAKTERISTIK PERUSAHAN MANUFAKTUR DAN STRUKTUR BIAYA</a:t>
            </a:r>
            <a:endParaRPr lang="en-US" sz="3600" b="1" dirty="0"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Arial Rounded MT Bold" pitchFamily="34" charset="0"/>
              </a:rPr>
              <a:t>ASNAWATI, SE. MM</a:t>
            </a:r>
            <a:endParaRPr lang="en-US" sz="28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65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Perusahaan </a:t>
            </a:r>
            <a:r>
              <a:rPr lang="en-US" sz="2800" b="1" dirty="0" err="1" smtClean="0">
                <a:latin typeface="Arial Rounded MT Bold" pitchFamily="34" charset="0"/>
              </a:rPr>
              <a:t>Jasa</a:t>
            </a:r>
            <a:r>
              <a:rPr lang="en-US" sz="2800" b="1" dirty="0" smtClean="0">
                <a:latin typeface="Arial Rounded MT Bold" pitchFamily="34" charset="0"/>
              </a:rPr>
              <a:t> , </a:t>
            </a:r>
            <a:r>
              <a:rPr lang="en-US" sz="2800" dirty="0" err="1" smtClean="0">
                <a:latin typeface="Arial Rounded MT Bold" pitchFamily="34" charset="0"/>
              </a:rPr>
              <a:t>perusahaan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produknya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bersifat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nonfisik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transportasi</a:t>
            </a:r>
            <a:r>
              <a:rPr lang="en-US" sz="2800" dirty="0" smtClean="0">
                <a:latin typeface="Arial Rounded MT Bold" pitchFamily="34" charset="0"/>
              </a:rPr>
              <a:t>, biro </a:t>
            </a:r>
            <a:r>
              <a:rPr lang="en-US" sz="2800" dirty="0" err="1" smtClean="0">
                <a:latin typeface="Arial Rounded MT Bold" pitchFamily="34" charset="0"/>
              </a:rPr>
              <a:t>wisata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bioskop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konsultan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dll</a:t>
            </a:r>
            <a:endParaRPr lang="en-US" sz="2800" dirty="0" smtClean="0">
              <a:latin typeface="Arial Rounded MT Bold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Perusahaan </a:t>
            </a:r>
            <a:r>
              <a:rPr lang="en-US" sz="2800" b="1" dirty="0" err="1" smtClean="0">
                <a:latin typeface="Arial Rounded MT Bold" pitchFamily="34" charset="0"/>
              </a:rPr>
              <a:t>Dagang</a:t>
            </a:r>
            <a:r>
              <a:rPr lang="en-US" sz="2800" b="1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perusahaan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membeli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barang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dari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perusahaan</a:t>
            </a:r>
            <a:r>
              <a:rPr lang="en-US" sz="2800" dirty="0" smtClean="0">
                <a:latin typeface="Arial Rounded MT Bold" pitchFamily="34" charset="0"/>
              </a:rPr>
              <a:t> lain </a:t>
            </a:r>
            <a:r>
              <a:rPr lang="en-US" sz="2800" dirty="0" err="1" smtClean="0">
                <a:latin typeface="Arial Rounded MT Bold" pitchFamily="34" charset="0"/>
              </a:rPr>
              <a:t>dan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menjualnya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kepada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pihak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membutuhkan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pasar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swalayan</a:t>
            </a:r>
            <a:r>
              <a:rPr lang="en-US" sz="2800" dirty="0" smtClean="0">
                <a:latin typeface="Arial Rounded MT Bold" pitchFamily="34" charset="0"/>
              </a:rPr>
              <a:t>, distributor </a:t>
            </a:r>
            <a:r>
              <a:rPr lang="en-US" sz="2800" dirty="0" err="1" smtClean="0">
                <a:latin typeface="Arial Rounded MT Bold" pitchFamily="34" charset="0"/>
              </a:rPr>
              <a:t>dll</a:t>
            </a:r>
            <a:endParaRPr lang="en-US" sz="2800" dirty="0" smtClean="0">
              <a:latin typeface="Arial Rounded MT Bold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smtClean="0">
                <a:latin typeface="Arial Rounded MT Bold" pitchFamily="34" charset="0"/>
              </a:rPr>
              <a:t>Perusahaan </a:t>
            </a:r>
            <a:r>
              <a:rPr lang="en-US" sz="2800" b="1" dirty="0" err="1" smtClean="0">
                <a:latin typeface="Arial Rounded MT Bold" pitchFamily="34" charset="0"/>
              </a:rPr>
              <a:t>Manufaktur</a:t>
            </a:r>
            <a:r>
              <a:rPr lang="en-US" sz="2800" b="1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perusahaan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membeli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mentah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mengelolanya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hingga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menjadi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produk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jadi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siap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pakai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produsen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mie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produsen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pakaian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dll</a:t>
            </a:r>
            <a:endParaRPr lang="en-US" sz="2800" b="1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  <a:latin typeface="Arial Rounded MT Bold" pitchFamily="34" charset="0"/>
              </a:rPr>
              <a:t>JENIS PERUSAHAAN</a:t>
            </a:r>
            <a:endParaRPr lang="en-US" sz="3200" b="1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4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145932"/>
            <a:ext cx="8229600" cy="1196373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1917971"/>
            <a:ext cx="8275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 smtClean="0">
                <a:latin typeface="Arial Rounded MT Bold" pitchFamily="34" charset="0"/>
              </a:rPr>
              <a:t>Fungsi</a:t>
            </a:r>
            <a:r>
              <a:rPr lang="en-US" sz="1400" dirty="0" smtClean="0">
                <a:latin typeface="Arial Rounded MT Bold" pitchFamily="34" charset="0"/>
              </a:rPr>
              <a:t> Perusahaan </a:t>
            </a:r>
            <a:r>
              <a:rPr lang="en-US" sz="1400" dirty="0" err="1" smtClean="0">
                <a:latin typeface="Arial Rounded MT Bold" pitchFamily="34" charset="0"/>
              </a:rPr>
              <a:t>Manufaktur</a:t>
            </a:r>
            <a:r>
              <a:rPr lang="en-US" sz="1400" dirty="0" smtClean="0">
                <a:latin typeface="Arial Rounded MT Bold" pitchFamily="34" charset="0"/>
              </a:rPr>
              <a:t> yang </a:t>
            </a:r>
            <a:r>
              <a:rPr lang="en-US" sz="1400" dirty="0" err="1" smtClean="0">
                <a:latin typeface="Arial Rounded MT Bold" pitchFamily="34" charset="0"/>
              </a:rPr>
              <a:t>Menjembatani</a:t>
            </a:r>
            <a:r>
              <a:rPr lang="en-US" sz="1400" dirty="0" smtClean="0">
                <a:latin typeface="Arial Rounded MT Bold" pitchFamily="34" charset="0"/>
              </a:rPr>
              <a:t> </a:t>
            </a:r>
            <a:r>
              <a:rPr lang="en-US" sz="1400" dirty="0" err="1" smtClean="0">
                <a:latin typeface="Arial Rounded MT Bold" pitchFamily="34" charset="0"/>
              </a:rPr>
              <a:t>Produsen</a:t>
            </a:r>
            <a:r>
              <a:rPr lang="en-US" sz="1400" dirty="0" smtClean="0">
                <a:latin typeface="Arial Rounded MT Bold" pitchFamily="34" charset="0"/>
              </a:rPr>
              <a:t> </a:t>
            </a:r>
            <a:r>
              <a:rPr lang="en-US" sz="1400" dirty="0" err="1" smtClean="0">
                <a:latin typeface="Arial Rounded MT Bold" pitchFamily="34" charset="0"/>
              </a:rPr>
              <a:t>Bahan</a:t>
            </a:r>
            <a:r>
              <a:rPr lang="en-US" sz="1400" dirty="0" smtClean="0">
                <a:latin typeface="Arial Rounded MT Bold" pitchFamily="34" charset="0"/>
              </a:rPr>
              <a:t> Baku </a:t>
            </a:r>
            <a:r>
              <a:rPr lang="en-US" sz="1400" dirty="0" err="1" smtClean="0">
                <a:latin typeface="Arial Rounded MT Bold" pitchFamily="34" charset="0"/>
              </a:rPr>
              <a:t>dengan</a:t>
            </a:r>
            <a:r>
              <a:rPr lang="en-US" sz="1400" dirty="0" smtClean="0">
                <a:latin typeface="Arial Rounded MT Bold" pitchFamily="34" charset="0"/>
              </a:rPr>
              <a:t> </a:t>
            </a:r>
            <a:r>
              <a:rPr lang="en-US" sz="1400" dirty="0" err="1" smtClean="0">
                <a:latin typeface="Arial Rounded MT Bold" pitchFamily="34" charset="0"/>
              </a:rPr>
              <a:t>Konsumen</a:t>
            </a:r>
            <a:endParaRPr lang="en-US" sz="1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100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 algn="just">
              <a:buFont typeface="+mj-lt"/>
              <a:buAutoNum type="arabicPeriod"/>
            </a:pPr>
            <a:r>
              <a:rPr lang="en-US" sz="2800" b="1" dirty="0" err="1" smtClean="0">
                <a:latin typeface="Arial Rounded MT Bold" pitchFamily="34" charset="0"/>
              </a:rPr>
              <a:t>Persediaan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Bahan</a:t>
            </a:r>
            <a:r>
              <a:rPr lang="en-US" sz="2800" b="1" dirty="0" smtClean="0">
                <a:latin typeface="Arial Rounded MT Bold" pitchFamily="34" charset="0"/>
              </a:rPr>
              <a:t> Baku,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dasar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menjadi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komponen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utama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dari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suatu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produk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kain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baku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dari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pakaian</a:t>
            </a:r>
            <a:endParaRPr lang="en-US" sz="2800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US" sz="2800" b="1" dirty="0" err="1" smtClean="0">
                <a:latin typeface="Arial Rounded MT Bold" pitchFamily="34" charset="0"/>
              </a:rPr>
              <a:t>Persediaan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Barang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dalam</a:t>
            </a:r>
            <a:r>
              <a:rPr lang="en-US" sz="2800" b="1" dirty="0" smtClean="0">
                <a:latin typeface="Arial Rounded MT Bold" pitchFamily="34" charset="0"/>
              </a:rPr>
              <a:t> Proses,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baku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telah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diproses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untuk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diubah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menjadi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barang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jadi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pakaian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belum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ada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lengannya</a:t>
            </a:r>
            <a:endParaRPr lang="en-US" sz="2800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US" sz="2800" b="1" dirty="0" err="1" smtClean="0">
                <a:latin typeface="Arial Rounded MT Bold" pitchFamily="34" charset="0"/>
              </a:rPr>
              <a:t>Persediaan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Barang</a:t>
            </a:r>
            <a:r>
              <a:rPr lang="en-US" sz="2800" b="1" dirty="0" smtClean="0">
                <a:latin typeface="Arial Rounded MT Bold" pitchFamily="34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</a:rPr>
              <a:t>Jadi</a:t>
            </a:r>
            <a:r>
              <a:rPr lang="en-US" sz="2800" b="1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baku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telah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diproses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menjadi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produk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jadi</a:t>
            </a:r>
            <a:r>
              <a:rPr lang="en-US" sz="2800" dirty="0" smtClean="0">
                <a:latin typeface="Arial Rounded MT Bold" pitchFamily="34" charset="0"/>
              </a:rPr>
              <a:t> yang </a:t>
            </a:r>
            <a:r>
              <a:rPr lang="en-US" sz="2800" dirty="0" err="1" smtClean="0">
                <a:latin typeface="Arial Rounded MT Bold" pitchFamily="34" charset="0"/>
              </a:rPr>
              <a:t>siap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pakai</a:t>
            </a:r>
            <a:r>
              <a:rPr lang="en-US" sz="2800" dirty="0" smtClean="0">
                <a:latin typeface="Arial Rounded MT Bold" pitchFamily="34" charset="0"/>
              </a:rPr>
              <a:t>. Ex : </a:t>
            </a:r>
            <a:r>
              <a:rPr lang="en-US" sz="2800" dirty="0" err="1" smtClean="0">
                <a:latin typeface="Arial Rounded MT Bold" pitchFamily="34" charset="0"/>
              </a:rPr>
              <a:t>pakaian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smtClean="0">
                <a:latin typeface="Arial Rounded MT Bold" pitchFamily="34" charset="0"/>
              </a:rPr>
              <a:t>jadi</a:t>
            </a:r>
            <a:endParaRPr lang="en-US" sz="2800" b="1" dirty="0">
              <a:latin typeface="Arial Rounded MT Bold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effectLst/>
                <a:latin typeface="Arial Rounded MT Bold" pitchFamily="34" charset="0"/>
              </a:rPr>
              <a:t>JENIS PERSEDIAAN DI PERUSAHAAN MANUFAKTUR</a:t>
            </a:r>
            <a:endParaRPr lang="en-US" sz="3600" dirty="0"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042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66928" indent="-457200">
              <a:buFont typeface="+mj-lt"/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Biaya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Bahan</a:t>
            </a:r>
            <a:r>
              <a:rPr lang="en-US" sz="2800" dirty="0" smtClean="0">
                <a:latin typeface="Arial Rounded MT Bold" pitchFamily="34" charset="0"/>
              </a:rPr>
              <a:t> Baku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Biaya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Tenaga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Kerja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Langsung</a:t>
            </a:r>
            <a:endParaRPr lang="en-US" sz="2800" dirty="0" smtClean="0">
              <a:latin typeface="Arial Rounded MT Bold" pitchFamily="34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Biaya</a:t>
            </a:r>
            <a:r>
              <a:rPr lang="en-US" sz="2800" dirty="0" smtClean="0">
                <a:latin typeface="Arial Rounded MT Bold" pitchFamily="34" charset="0"/>
              </a:rPr>
              <a:t> Overhead</a:t>
            </a:r>
          </a:p>
          <a:p>
            <a:pPr marL="946404" lvl="2" indent="-342900">
              <a:buFont typeface="+mj-lt"/>
              <a:buAutoNum type="alphaLcPeriod"/>
            </a:pPr>
            <a:r>
              <a:rPr lang="en-US" sz="2400" b="1" dirty="0" err="1">
                <a:latin typeface="Arial Rounded MT Bold" pitchFamily="34" charset="0"/>
              </a:rPr>
              <a:t>Biaya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Bahan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Penolong</a:t>
            </a:r>
            <a:endParaRPr lang="en-US" sz="2400" b="1" dirty="0">
              <a:latin typeface="Arial Rounded MT Bold" pitchFamily="34" charset="0"/>
            </a:endParaRPr>
          </a:p>
          <a:p>
            <a:pPr marL="946404" lvl="2" indent="-342900">
              <a:buFont typeface="+mj-lt"/>
              <a:buAutoNum type="alphaLcPeriod"/>
            </a:pPr>
            <a:r>
              <a:rPr lang="en-US" sz="2400" b="1" dirty="0" err="1">
                <a:latin typeface="Arial Rounded MT Bold" pitchFamily="34" charset="0"/>
              </a:rPr>
              <a:t>Biaya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Tenaga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Kerja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Penolong</a:t>
            </a:r>
            <a:endParaRPr lang="en-US" sz="2400" b="1" dirty="0">
              <a:latin typeface="Arial Rounded MT Bold" pitchFamily="34" charset="0"/>
            </a:endParaRPr>
          </a:p>
          <a:p>
            <a:pPr marL="946404" lvl="2" indent="-342900">
              <a:buFont typeface="+mj-lt"/>
              <a:buAutoNum type="alphaLcPeriod"/>
            </a:pPr>
            <a:r>
              <a:rPr lang="en-US" sz="2400" b="1" dirty="0" err="1">
                <a:latin typeface="Arial Rounded MT Bold" pitchFamily="34" charset="0"/>
              </a:rPr>
              <a:t>Biaya</a:t>
            </a:r>
            <a:r>
              <a:rPr lang="en-US" sz="2400" b="1" dirty="0">
                <a:latin typeface="Arial Rounded MT Bold" pitchFamily="34" charset="0"/>
              </a:rPr>
              <a:t> </a:t>
            </a:r>
            <a:r>
              <a:rPr lang="en-US" sz="2400" b="1" dirty="0" err="1">
                <a:latin typeface="Arial Rounded MT Bold" pitchFamily="34" charset="0"/>
              </a:rPr>
              <a:t>Pabrikase</a:t>
            </a:r>
            <a:r>
              <a:rPr lang="en-US" sz="2400" b="1" dirty="0">
                <a:latin typeface="Arial Rounded MT Bold" pitchFamily="34" charset="0"/>
              </a:rPr>
              <a:t> Lain</a:t>
            </a:r>
            <a:endParaRPr lang="en-US" sz="2400" dirty="0" smtClean="0">
              <a:latin typeface="Arial Rounded MT Bold" pitchFamily="34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Biaya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Pemasaran</a:t>
            </a:r>
            <a:endParaRPr lang="en-US" sz="2800" dirty="0" smtClean="0">
              <a:latin typeface="Arial Rounded MT Bold" pitchFamily="34" charset="0"/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Biaya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Administrasi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dan</a:t>
            </a: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err="1" smtClean="0">
                <a:latin typeface="Arial Rounded MT Bold" pitchFamily="34" charset="0"/>
              </a:rPr>
              <a:t>Umum</a:t>
            </a:r>
            <a:endParaRPr lang="en-US" sz="2800" dirty="0" smtClean="0">
              <a:latin typeface="Arial Rounded MT Bold" pitchFamily="34" charset="0"/>
            </a:endParaRPr>
          </a:p>
          <a:p>
            <a:pPr marL="603504" lvl="2" indent="0">
              <a:buNone/>
            </a:pPr>
            <a:r>
              <a:rPr lang="en-US" sz="1800" dirty="0" smtClean="0">
                <a:latin typeface="Arial Rounded MT Bold" pitchFamily="34" charset="0"/>
              </a:rPr>
              <a:t>	</a:t>
            </a:r>
            <a:endParaRPr lang="en-US" sz="1800" dirty="0">
              <a:latin typeface="Arial Rounded MT Bold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3200" dirty="0" smtClean="0">
                <a:latin typeface="Arial Rounded MT Bold" pitchFamily="34" charset="0"/>
              </a:rPr>
              <a:t>JENIS DAN PENGELOMPOKKAN BIAYA</a:t>
            </a:r>
            <a:endParaRPr lang="en-US" sz="32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5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057400"/>
            <a:ext cx="8229600" cy="203308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  <a:latin typeface="Arial Rounded MT Bold" pitchFamily="34" charset="0"/>
              </a:rPr>
              <a:t>ARUS BIAYA</a:t>
            </a:r>
            <a:endParaRPr lang="en-US" sz="3200" dirty="0"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4143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4078" indent="-514350" algn="just">
              <a:buFont typeface="+mj-lt"/>
              <a:buAutoNum type="arabicPeriod"/>
            </a:pPr>
            <a:r>
              <a:rPr lang="en-US" sz="2400" b="1" dirty="0" err="1" smtClean="0">
                <a:latin typeface="Arial Rounded MT Bold" pitchFamily="34" charset="0"/>
              </a:rPr>
              <a:t>Biaya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r>
              <a:rPr lang="en-US" sz="2400" b="1" dirty="0" err="1" smtClean="0">
                <a:latin typeface="Arial Rounded MT Bold" pitchFamily="34" charset="0"/>
              </a:rPr>
              <a:t>Variabel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selalu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berfluktuasi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sejalan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dengan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perubahan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tingkat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aktivitas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perusahaan</a:t>
            </a:r>
            <a:r>
              <a:rPr lang="en-US" sz="2400" dirty="0" smtClean="0">
                <a:latin typeface="Arial Rounded MT Bold" pitchFamily="34" charset="0"/>
              </a:rPr>
              <a:t>. Ex :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bahan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baku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tenaga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kerja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langsung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sbagian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overhead </a:t>
            </a:r>
            <a:r>
              <a:rPr lang="en-US" sz="2400" dirty="0" err="1" smtClean="0">
                <a:latin typeface="Arial Rounded MT Bold" pitchFamily="34" charset="0"/>
              </a:rPr>
              <a:t>pabrik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sebagian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pemasaran</a:t>
            </a:r>
            <a:endParaRPr lang="en-US" sz="2400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US" sz="2400" b="1" dirty="0" err="1" smtClean="0">
                <a:latin typeface="Arial Rounded MT Bold" pitchFamily="34" charset="0"/>
              </a:rPr>
              <a:t>Biaya</a:t>
            </a:r>
            <a:r>
              <a:rPr lang="en-US" sz="2400" b="1" dirty="0" smtClean="0">
                <a:latin typeface="Arial Rounded MT Bold" pitchFamily="34" charset="0"/>
              </a:rPr>
              <a:t> </a:t>
            </a:r>
            <a:r>
              <a:rPr lang="en-US" sz="2400" b="1" dirty="0" err="1" smtClean="0">
                <a:latin typeface="Arial Rounded MT Bold" pitchFamily="34" charset="0"/>
              </a:rPr>
              <a:t>Tetap</a:t>
            </a:r>
            <a:r>
              <a:rPr lang="en-US" sz="2400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relatif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tidak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akan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berubah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walaupun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terjadi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perubahan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tingkat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aktivitas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dalam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batas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tertentu</a:t>
            </a:r>
            <a:r>
              <a:rPr lang="en-US" sz="2400" dirty="0" smtClean="0">
                <a:latin typeface="Arial Rounded MT Bold" pitchFamily="34" charset="0"/>
              </a:rPr>
              <a:t>. Ex : </a:t>
            </a:r>
            <a:r>
              <a:rPr lang="en-US" sz="2400" dirty="0" err="1" smtClean="0">
                <a:latin typeface="Arial Rounded MT Bold" pitchFamily="34" charset="0"/>
              </a:rPr>
              <a:t>sebagian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overhead, </a:t>
            </a:r>
            <a:r>
              <a:rPr lang="en-US" sz="2400" dirty="0" err="1" smtClean="0">
                <a:latin typeface="Arial Rounded MT Bold" pitchFamily="34" charset="0"/>
              </a:rPr>
              <a:t>sebagian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pemasaran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administrasi</a:t>
            </a:r>
            <a:r>
              <a:rPr lang="en-US" sz="2400" dirty="0" smtClean="0">
                <a:latin typeface="Arial Rounded MT Bold" pitchFamily="34" charset="0"/>
              </a:rPr>
              <a:t> &amp; </a:t>
            </a:r>
            <a:r>
              <a:rPr lang="en-US" sz="2400" dirty="0" err="1" smtClean="0">
                <a:latin typeface="Arial Rounded MT Bold" pitchFamily="34" charset="0"/>
              </a:rPr>
              <a:t>umum</a:t>
            </a:r>
            <a:endParaRPr lang="en-US" sz="2400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r>
              <a:rPr lang="en-US" sz="2400" b="1" dirty="0" err="1" smtClean="0">
                <a:latin typeface="Arial Rounded MT Bold" pitchFamily="34" charset="0"/>
              </a:rPr>
              <a:t>Biaya</a:t>
            </a:r>
            <a:r>
              <a:rPr lang="en-US" sz="2400" b="1" dirty="0" smtClean="0">
                <a:latin typeface="Arial Rounded MT Bold" pitchFamily="34" charset="0"/>
              </a:rPr>
              <a:t> Semi </a:t>
            </a:r>
            <a:r>
              <a:rPr lang="en-US" sz="2400" b="1" dirty="0" err="1" smtClean="0">
                <a:latin typeface="Arial Rounded MT Bold" pitchFamily="34" charset="0"/>
              </a:rPr>
              <a:t>Variabel</a:t>
            </a:r>
            <a:r>
              <a:rPr lang="en-US" sz="2400" b="1" dirty="0" smtClean="0">
                <a:latin typeface="Arial Rounded MT Bold" pitchFamily="34" charset="0"/>
              </a:rPr>
              <a:t>, </a:t>
            </a:r>
            <a:r>
              <a:rPr lang="en-US" sz="2400" dirty="0" err="1" smtClean="0">
                <a:latin typeface="Arial Rounded MT Bold" pitchFamily="34" charset="0"/>
              </a:rPr>
              <a:t>suatu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jenis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yang </a:t>
            </a:r>
            <a:r>
              <a:rPr lang="en-US" sz="2400" dirty="0" err="1" smtClean="0">
                <a:latin typeface="Arial Rounded MT Bold" pitchFamily="34" charset="0"/>
              </a:rPr>
              <a:t>sebagian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mengandung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komponen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variabel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sebagian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bersifat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tetap</a:t>
            </a:r>
            <a:r>
              <a:rPr lang="en-US" sz="2400" dirty="0" smtClean="0">
                <a:latin typeface="Arial Rounded MT Bold" pitchFamily="34" charset="0"/>
              </a:rPr>
              <a:t>. Ex : </a:t>
            </a:r>
            <a:r>
              <a:rPr lang="en-US" sz="2400" dirty="0" err="1" smtClean="0">
                <a:latin typeface="Arial Rounded MT Bold" pitchFamily="34" charset="0"/>
              </a:rPr>
              <a:t>biaya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listrik</a:t>
            </a:r>
            <a:r>
              <a:rPr lang="en-US" sz="2400" dirty="0" smtClean="0">
                <a:latin typeface="Arial Rounded MT Bold" pitchFamily="34" charset="0"/>
              </a:rPr>
              <a:t>, air </a:t>
            </a:r>
            <a:r>
              <a:rPr lang="en-US" sz="2400" dirty="0" err="1" smtClean="0">
                <a:latin typeface="Arial Rounded MT Bold" pitchFamily="34" charset="0"/>
              </a:rPr>
              <a:t>dan</a:t>
            </a:r>
            <a:r>
              <a:rPr lang="en-US" sz="2400" dirty="0" smtClean="0">
                <a:latin typeface="Arial Rounded MT Bold" pitchFamily="34" charset="0"/>
              </a:rPr>
              <a:t> </a:t>
            </a:r>
            <a:r>
              <a:rPr lang="en-US" sz="2400" dirty="0" err="1" smtClean="0">
                <a:latin typeface="Arial Rounded MT Bold" pitchFamily="34" charset="0"/>
              </a:rPr>
              <a:t>telepon</a:t>
            </a:r>
            <a:endParaRPr lang="en-US" sz="2400" b="1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endParaRPr lang="en-US" sz="2400" dirty="0" smtClean="0">
              <a:latin typeface="Arial Rounded MT Bold" pitchFamily="34" charset="0"/>
            </a:endParaRPr>
          </a:p>
          <a:p>
            <a:pPr marL="624078" indent="-514350" algn="just">
              <a:buFont typeface="+mj-lt"/>
              <a:buAutoNum type="arabicPeriod"/>
            </a:pPr>
            <a:endParaRPr lang="en-US" sz="2800" dirty="0">
              <a:latin typeface="Arial Rounded MT Bold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effectLst/>
                <a:latin typeface="Arial Rounded MT Bold" pitchFamily="34" charset="0"/>
              </a:rPr>
              <a:t>PERILAKU BIAYA</a:t>
            </a:r>
            <a:endParaRPr lang="en-US" sz="3200" dirty="0">
              <a:effectLst/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589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57219"/>
            <a:ext cx="8229600" cy="257379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21760"/>
            <a:ext cx="8229600" cy="404471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10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112</TotalTime>
  <Words>281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KARAKTERISTIK PERUSAHAN MANUFAKTUR DAN STRUKTUR BIAYA</vt:lpstr>
      <vt:lpstr>JENIS PERUSAHAAN</vt:lpstr>
      <vt:lpstr>PowerPoint Presentation</vt:lpstr>
      <vt:lpstr>JENIS PERSEDIAAN DI PERUSAHAAN MANUFAKTUR</vt:lpstr>
      <vt:lpstr>JENIS DAN PENGELOMPOKKAN BIAYA</vt:lpstr>
      <vt:lpstr>ARUS BIAYA</vt:lpstr>
      <vt:lpstr>PERILAKU BIAYA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KARAKTERISTIK PERUSAHAN MANUFAKTUR DAN STRUKTUR BIAYA</dc:title>
  <dc:creator>user</dc:creator>
  <cp:lastModifiedBy>user</cp:lastModifiedBy>
  <cp:revision>13</cp:revision>
  <dcterms:created xsi:type="dcterms:W3CDTF">2019-08-22T02:38:25Z</dcterms:created>
  <dcterms:modified xsi:type="dcterms:W3CDTF">2019-08-25T09:24:06Z</dcterms:modified>
</cp:coreProperties>
</file>