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12EDF73-10C8-4EA1-AA2A-9BDE9B3BF5FF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688B0EB-1B4C-4FFE-89A5-489406D221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2EDF73-10C8-4EA1-AA2A-9BDE9B3BF5FF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88B0EB-1B4C-4FFE-89A5-489406D221C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2EDF73-10C8-4EA1-AA2A-9BDE9B3BF5FF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88B0EB-1B4C-4FFE-89A5-489406D221C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2EDF73-10C8-4EA1-AA2A-9BDE9B3BF5FF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88B0EB-1B4C-4FFE-89A5-489406D221C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2EDF73-10C8-4EA1-AA2A-9BDE9B3BF5FF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88B0EB-1B4C-4FFE-89A5-489406D221C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2EDF73-10C8-4EA1-AA2A-9BDE9B3BF5FF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88B0EB-1B4C-4FFE-89A5-489406D221C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2EDF73-10C8-4EA1-AA2A-9BDE9B3BF5FF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88B0EB-1B4C-4FFE-89A5-489406D221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12EDF73-10C8-4EA1-AA2A-9BDE9B3BF5FF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88B0EB-1B4C-4FFE-89A5-489406D221C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12EDF73-10C8-4EA1-AA2A-9BDE9B3BF5FF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688B0EB-1B4C-4FFE-89A5-489406D221C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2EDF73-10C8-4EA1-AA2A-9BDE9B3BF5FF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88B0EB-1B4C-4FFE-89A5-489406D221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2EDF73-10C8-4EA1-AA2A-9BDE9B3BF5FF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88B0EB-1B4C-4FFE-89A5-489406D221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12EDF73-10C8-4EA1-AA2A-9BDE9B3BF5FF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688B0EB-1B4C-4FFE-89A5-489406D221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Arial Rounded MT Bold" pitchFamily="34" charset="0"/>
              </a:rPr>
              <a:t>ANGGARAN DAN FUNGSI MANAJEMEN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Arial Rounded MT Bold" pitchFamily="34" charset="0"/>
              </a:rPr>
              <a:t>ASNAWATI, SE. MM</a:t>
            </a:r>
            <a:endParaRPr lang="en-US" sz="24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562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 err="1" smtClean="0">
                <a:latin typeface="Arial Rounded MT Bold" pitchFamily="34" charset="0"/>
              </a:rPr>
              <a:t>Anggaran</a:t>
            </a:r>
            <a:r>
              <a:rPr lang="en-US" sz="2400" b="1" dirty="0" smtClean="0">
                <a:latin typeface="Arial Rounded MT Bold" pitchFamily="34" charset="0"/>
              </a:rPr>
              <a:t>  </a:t>
            </a:r>
            <a:r>
              <a:rPr lang="en-US" sz="2400" dirty="0" err="1" smtClean="0">
                <a:latin typeface="Arial Rounded MT Bold" pitchFamily="34" charset="0"/>
              </a:rPr>
              <a:t>adalah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rencana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kerja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organisasi</a:t>
            </a:r>
            <a:r>
              <a:rPr lang="en-US" sz="2400" dirty="0" smtClean="0">
                <a:latin typeface="Arial Rounded MT Bold" pitchFamily="34" charset="0"/>
              </a:rPr>
              <a:t> di </a:t>
            </a:r>
            <a:r>
              <a:rPr lang="en-US" sz="2400" dirty="0" err="1" smtClean="0">
                <a:latin typeface="Arial Rounded MT Bold" pitchFamily="34" charset="0"/>
              </a:rPr>
              <a:t>masa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mendatang</a:t>
            </a:r>
            <a:r>
              <a:rPr lang="en-US" sz="2400" dirty="0" smtClean="0">
                <a:latin typeface="Arial Rounded MT Bold" pitchFamily="34" charset="0"/>
              </a:rPr>
              <a:t> yang </a:t>
            </a:r>
            <a:r>
              <a:rPr lang="en-US" sz="2400" dirty="0" err="1" smtClean="0">
                <a:latin typeface="Arial Rounded MT Bold" pitchFamily="34" charset="0"/>
              </a:rPr>
              <a:t>diwujudkan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dalam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bentuk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kuantitatif</a:t>
            </a:r>
            <a:r>
              <a:rPr lang="en-US" sz="2400" dirty="0" smtClean="0">
                <a:latin typeface="Arial Rounded MT Bold" pitchFamily="34" charset="0"/>
              </a:rPr>
              <a:t>, formal </a:t>
            </a:r>
            <a:r>
              <a:rPr lang="en-US" sz="2400" dirty="0" err="1" smtClean="0">
                <a:latin typeface="Arial Rounded MT Bold" pitchFamily="34" charset="0"/>
              </a:rPr>
              <a:t>dan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sistematis</a:t>
            </a: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err="1" smtClean="0">
                <a:latin typeface="Arial Rounded MT Bold" pitchFamily="34" charset="0"/>
              </a:rPr>
              <a:t>Ramalan</a:t>
            </a:r>
            <a:r>
              <a:rPr lang="en-US" sz="2400" b="1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adalah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prediksi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tentang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apa</a:t>
            </a:r>
            <a:r>
              <a:rPr lang="en-US" sz="2400" dirty="0" smtClean="0">
                <a:latin typeface="Arial Rounded MT Bold" pitchFamily="34" charset="0"/>
              </a:rPr>
              <a:t> yang </a:t>
            </a:r>
            <a:r>
              <a:rPr lang="en-US" sz="2400" dirty="0" err="1" smtClean="0">
                <a:latin typeface="Arial Rounded MT Bold" pitchFamily="34" charset="0"/>
              </a:rPr>
              <a:t>akan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terjadi</a:t>
            </a:r>
            <a:r>
              <a:rPr lang="en-US" sz="2400" dirty="0" smtClean="0">
                <a:latin typeface="Arial Rounded MT Bold" pitchFamily="34" charset="0"/>
              </a:rPr>
              <a:t>, </a:t>
            </a:r>
            <a:r>
              <a:rPr lang="en-US" sz="2400" dirty="0" err="1" smtClean="0">
                <a:latin typeface="Arial Rounded MT Bold" pitchFamily="34" charset="0"/>
              </a:rPr>
              <a:t>tanpa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ada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usaha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dari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peramal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untuk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mempengaruhi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apa</a:t>
            </a:r>
            <a:r>
              <a:rPr lang="en-US" sz="2400" dirty="0" smtClean="0">
                <a:latin typeface="Arial Rounded MT Bold" pitchFamily="34" charset="0"/>
              </a:rPr>
              <a:t> yang </a:t>
            </a:r>
            <a:r>
              <a:rPr lang="en-US" sz="2400" dirty="0" err="1" smtClean="0">
                <a:latin typeface="Arial Rounded MT Bold" pitchFamily="34" charset="0"/>
              </a:rPr>
              <a:t>akan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terjadi</a:t>
            </a:r>
            <a:r>
              <a:rPr lang="en-US" sz="2400" dirty="0" smtClean="0">
                <a:latin typeface="Arial Rounded MT Bold" pitchFamily="34" charset="0"/>
              </a:rPr>
              <a:t> agar </a:t>
            </a:r>
            <a:r>
              <a:rPr lang="en-US" sz="2400" dirty="0" err="1" smtClean="0">
                <a:latin typeface="Arial Rounded MT Bold" pitchFamily="34" charset="0"/>
              </a:rPr>
              <a:t>sesuai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dengan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ramalannya</a:t>
            </a:r>
            <a:endParaRPr lang="en-US" sz="24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>
              <a:latin typeface="Arial Rounded MT Bold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err="1" smtClean="0">
                <a:latin typeface="Arial Rounded MT Bold" pitchFamily="34" charset="0"/>
              </a:rPr>
              <a:t>Proyeksi</a:t>
            </a:r>
            <a:r>
              <a:rPr lang="en-US" sz="2400" b="1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adalah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perkiraan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apa</a:t>
            </a:r>
            <a:r>
              <a:rPr lang="en-US" sz="2400" dirty="0" smtClean="0">
                <a:latin typeface="Arial Rounded MT Bold" pitchFamily="34" charset="0"/>
              </a:rPr>
              <a:t> yang </a:t>
            </a:r>
            <a:r>
              <a:rPr lang="en-US" sz="2400" dirty="0" err="1" smtClean="0">
                <a:latin typeface="Arial Rounded MT Bold" pitchFamily="34" charset="0"/>
              </a:rPr>
              <a:t>akan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terjadi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jika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suatu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kondisi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atau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situasi</a:t>
            </a:r>
            <a:r>
              <a:rPr lang="en-US" sz="2400" dirty="0" smtClean="0">
                <a:latin typeface="Arial Rounded MT Bold" pitchFamily="34" charset="0"/>
              </a:rPr>
              <a:t> yang lain </a:t>
            </a:r>
            <a:r>
              <a:rPr lang="en-US" sz="2400" dirty="0" err="1" smtClean="0">
                <a:latin typeface="Arial Rounded MT Bold" pitchFamily="34" charset="0"/>
              </a:rPr>
              <a:t>terjadi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terlebih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dulu</a:t>
            </a:r>
            <a:endParaRPr lang="en-US" sz="2400" b="1" dirty="0">
              <a:latin typeface="Arial Rounded MT Bold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Arial Rounded MT Bold" pitchFamily="34" charset="0"/>
              </a:rPr>
              <a:t>PENGERTIAN </a:t>
            </a:r>
            <a:endParaRPr lang="en-US" sz="3200" b="1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504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Dinyatakan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satuan</a:t>
            </a:r>
            <a:r>
              <a:rPr lang="en-US" sz="2800" dirty="0" smtClean="0"/>
              <a:t> </a:t>
            </a:r>
            <a:r>
              <a:rPr lang="en-US" sz="2800" dirty="0" err="1" smtClean="0"/>
              <a:t>moneter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Umumnya</a:t>
            </a:r>
            <a:r>
              <a:rPr lang="en-US" sz="2800" dirty="0" smtClean="0"/>
              <a:t> </a:t>
            </a:r>
            <a:r>
              <a:rPr lang="en-US" sz="2800" dirty="0" err="1" smtClean="0"/>
              <a:t>mencakup</a:t>
            </a:r>
            <a:r>
              <a:rPr lang="en-US" sz="2800" dirty="0" smtClean="0"/>
              <a:t> </a:t>
            </a:r>
            <a:r>
              <a:rPr lang="en-US" sz="2800" dirty="0" err="1" smtClean="0"/>
              <a:t>kurun</a:t>
            </a:r>
            <a:r>
              <a:rPr lang="en-US" sz="2800" dirty="0" smtClean="0"/>
              <a:t> </a:t>
            </a:r>
            <a:r>
              <a:rPr lang="en-US" sz="2800" dirty="0" err="1" smtClean="0"/>
              <a:t>waktu</a:t>
            </a:r>
            <a:r>
              <a:rPr lang="en-US" sz="2800" dirty="0" smtClean="0"/>
              <a:t> </a:t>
            </a:r>
            <a:r>
              <a:rPr lang="en-US" sz="2800" dirty="0" err="1" smtClean="0"/>
              <a:t>satu</a:t>
            </a:r>
            <a:r>
              <a:rPr lang="en-US" sz="2800" dirty="0" smtClean="0"/>
              <a:t> </a:t>
            </a:r>
            <a:r>
              <a:rPr lang="en-US" sz="2800" dirty="0" err="1" smtClean="0"/>
              <a:t>tahun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Mengandung</a:t>
            </a:r>
            <a:r>
              <a:rPr lang="en-US" sz="2800" dirty="0" smtClean="0"/>
              <a:t> </a:t>
            </a:r>
            <a:r>
              <a:rPr lang="en-US" sz="2800" dirty="0" err="1" smtClean="0"/>
              <a:t>komitmen</a:t>
            </a:r>
            <a:r>
              <a:rPr lang="en-US" sz="2800" dirty="0" smtClean="0"/>
              <a:t> </a:t>
            </a:r>
            <a:r>
              <a:rPr lang="en-US" sz="2800" dirty="0" err="1" smtClean="0"/>
              <a:t>manajemen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Usulan</a:t>
            </a:r>
            <a:r>
              <a:rPr lang="en-US" sz="2800" dirty="0" smtClean="0"/>
              <a:t> </a:t>
            </a:r>
            <a:r>
              <a:rPr lang="en-US" sz="2800" dirty="0" err="1" smtClean="0"/>
              <a:t>anggaran</a:t>
            </a:r>
            <a:r>
              <a:rPr lang="en-US" sz="2800" dirty="0" smtClean="0"/>
              <a:t> </a:t>
            </a:r>
            <a:r>
              <a:rPr lang="en-US" sz="2800" dirty="0" err="1" smtClean="0"/>
              <a:t>disetujui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</a:t>
            </a:r>
            <a:r>
              <a:rPr lang="en-US" sz="2800" dirty="0" err="1" smtClean="0"/>
              <a:t>pejabat</a:t>
            </a:r>
            <a:r>
              <a:rPr lang="en-US" sz="2800" dirty="0" smtClean="0"/>
              <a:t> yang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tinggi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pelaksana</a:t>
            </a:r>
            <a:r>
              <a:rPr lang="en-US" sz="2800" dirty="0" smtClean="0"/>
              <a:t> </a:t>
            </a:r>
            <a:r>
              <a:rPr lang="en-US" sz="2800" dirty="0" err="1" smtClean="0"/>
              <a:t>anggaran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Anggaran</a:t>
            </a:r>
            <a:r>
              <a:rPr lang="en-US" sz="2800" dirty="0" smtClean="0"/>
              <a:t> </a:t>
            </a:r>
            <a:r>
              <a:rPr lang="en-US" sz="2800" dirty="0" err="1" smtClean="0"/>
              <a:t>hanya</a:t>
            </a:r>
            <a:r>
              <a:rPr lang="en-US" sz="2800" dirty="0" smtClean="0"/>
              <a:t> </a:t>
            </a:r>
            <a:r>
              <a:rPr lang="en-US" sz="2800" dirty="0" err="1" smtClean="0"/>
              <a:t>diubah</a:t>
            </a:r>
            <a:r>
              <a:rPr lang="en-US" sz="2800" dirty="0" smtClean="0"/>
              <a:t> </a:t>
            </a:r>
            <a:r>
              <a:rPr lang="en-US" sz="2800" dirty="0" err="1" smtClean="0"/>
              <a:t>jika</a:t>
            </a:r>
            <a:r>
              <a:rPr lang="en-US" sz="2800" dirty="0" smtClean="0"/>
              <a:t> </a:t>
            </a:r>
            <a:r>
              <a:rPr lang="en-US" sz="2800" dirty="0" err="1" smtClean="0"/>
              <a:t>ada</a:t>
            </a:r>
            <a:r>
              <a:rPr lang="en-US" sz="2800" dirty="0" smtClean="0"/>
              <a:t> </a:t>
            </a:r>
            <a:r>
              <a:rPr lang="en-US" sz="2800" dirty="0" err="1" smtClean="0"/>
              <a:t>keadaan</a:t>
            </a:r>
            <a:r>
              <a:rPr lang="en-US" sz="2800" dirty="0" smtClean="0"/>
              <a:t> </a:t>
            </a:r>
            <a:r>
              <a:rPr lang="en-US" sz="2800" dirty="0" err="1" smtClean="0"/>
              <a:t>khusus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/>
              <a:t>Harus</a:t>
            </a:r>
            <a:r>
              <a:rPr lang="en-US" sz="2800" dirty="0" smtClean="0"/>
              <a:t> </a:t>
            </a:r>
            <a:r>
              <a:rPr lang="en-US" sz="2800" dirty="0" err="1" smtClean="0"/>
              <a:t>dianalisis</a:t>
            </a:r>
            <a:r>
              <a:rPr lang="en-US" sz="2800" dirty="0" smtClean="0"/>
              <a:t> </a:t>
            </a:r>
            <a:r>
              <a:rPr lang="en-US" sz="2800" dirty="0" err="1" smtClean="0"/>
              <a:t>penyebabnya</a:t>
            </a:r>
            <a:r>
              <a:rPr lang="en-US" sz="2800" dirty="0" smtClean="0"/>
              <a:t>, </a:t>
            </a:r>
            <a:r>
              <a:rPr lang="en-US" sz="2800" dirty="0" err="1" smtClean="0"/>
              <a:t>jika</a:t>
            </a:r>
            <a:r>
              <a:rPr lang="en-US" sz="2800" dirty="0" smtClean="0"/>
              <a:t> </a:t>
            </a:r>
            <a:r>
              <a:rPr lang="en-US" sz="2800" dirty="0" err="1" smtClean="0"/>
              <a:t>terjadi</a:t>
            </a:r>
            <a:r>
              <a:rPr lang="en-US" sz="2800" dirty="0" smtClean="0"/>
              <a:t> </a:t>
            </a:r>
            <a:r>
              <a:rPr lang="en-US" sz="2800" dirty="0" err="1" smtClean="0"/>
              <a:t>penyimpangan</a:t>
            </a:r>
            <a:r>
              <a:rPr lang="en-US" sz="2800" dirty="0" smtClean="0"/>
              <a:t> di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pelaksanaannya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Arial Rounded MT Bold" pitchFamily="34" charset="0"/>
              </a:rPr>
              <a:t>CIRI-CIRI ANGGARAN</a:t>
            </a:r>
            <a:endParaRPr lang="en-US" sz="3200" b="1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266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smtClean="0">
                <a:latin typeface="Arial Rounded MT Bold" pitchFamily="34" charset="0"/>
              </a:rPr>
              <a:t>ANGGARAN MEMILIKI DUA FUNGSI UTAMA :</a:t>
            </a:r>
          </a:p>
          <a:p>
            <a:pPr marL="0" indent="0">
              <a:buNone/>
            </a:pPr>
            <a:endParaRPr lang="en-US" sz="2400" dirty="0" smtClean="0">
              <a:latin typeface="Arial Rounded MT Bold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Arial Rounded MT Bold" pitchFamily="34" charset="0"/>
              </a:rPr>
              <a:t>ALAT PERENCANAAN</a:t>
            </a:r>
          </a:p>
          <a:p>
            <a:pPr marL="0" indent="0">
              <a:buNone/>
            </a:pPr>
            <a:r>
              <a:rPr lang="en-US" sz="2400" dirty="0" smtClean="0">
                <a:latin typeface="Arial Rounded MT Bold" pitchFamily="34" charset="0"/>
              </a:rPr>
              <a:t>	</a:t>
            </a:r>
            <a:r>
              <a:rPr lang="en-US" sz="2400" dirty="0" err="1" smtClean="0">
                <a:latin typeface="Arial Rounded MT Bold" pitchFamily="34" charset="0"/>
              </a:rPr>
              <a:t>sebagai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bagian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dari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fungsi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perencanaan</a:t>
            </a:r>
            <a:r>
              <a:rPr lang="en-US" sz="2400" dirty="0" smtClean="0">
                <a:latin typeface="Arial Rounded MT Bold" pitchFamily="34" charset="0"/>
              </a:rPr>
              <a:t> 	(planning), </a:t>
            </a:r>
            <a:r>
              <a:rPr lang="en-US" sz="2400" dirty="0" err="1" smtClean="0">
                <a:latin typeface="Arial Rounded MT Bold" pitchFamily="34" charset="0"/>
              </a:rPr>
              <a:t>anggaran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merupakan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rencana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kerja</a:t>
            </a:r>
            <a:r>
              <a:rPr lang="en-US" sz="2400" dirty="0" smtClean="0">
                <a:latin typeface="Arial Rounded MT Bold" pitchFamily="34" charset="0"/>
              </a:rPr>
              <a:t> 	yang </a:t>
            </a:r>
            <a:r>
              <a:rPr lang="en-US" sz="2400" dirty="0" err="1" smtClean="0">
                <a:latin typeface="Arial Rounded MT Bold" pitchFamily="34" charset="0"/>
              </a:rPr>
              <a:t>menjadi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pedoman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bagi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anggota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organisasi</a:t>
            </a:r>
            <a:r>
              <a:rPr lang="en-US" sz="2400" dirty="0" smtClean="0">
                <a:latin typeface="Arial Rounded MT Bold" pitchFamily="34" charset="0"/>
              </a:rPr>
              <a:t> 	</a:t>
            </a:r>
            <a:r>
              <a:rPr lang="en-US" sz="2400" dirty="0" err="1" smtClean="0">
                <a:latin typeface="Arial Rounded MT Bold" pitchFamily="34" charset="0"/>
              </a:rPr>
              <a:t>dalam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bertindak</a:t>
            </a:r>
            <a:endParaRPr lang="en-US" sz="2400" dirty="0" smtClean="0">
              <a:latin typeface="Arial Rounded MT Bold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Rounded MT Bold" pitchFamily="34" charset="0"/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en-US" sz="2400" b="1" dirty="0" smtClean="0">
                <a:latin typeface="Arial Rounded MT Bold" pitchFamily="34" charset="0"/>
              </a:rPr>
              <a:t>ALAT PENGENDALIAN</a:t>
            </a:r>
          </a:p>
          <a:p>
            <a:pPr marL="0" indent="0">
              <a:buNone/>
            </a:pPr>
            <a:r>
              <a:rPr lang="en-US" sz="2400" b="1" dirty="0">
                <a:latin typeface="Arial Rounded MT Bold" pitchFamily="34" charset="0"/>
              </a:rPr>
              <a:t>	</a:t>
            </a:r>
            <a:r>
              <a:rPr lang="en-US" sz="2400" dirty="0" err="1" smtClean="0">
                <a:latin typeface="Arial Rounded MT Bold" pitchFamily="34" charset="0"/>
              </a:rPr>
              <a:t>sebagai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bagian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dari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fungsi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pengendalian</a:t>
            </a:r>
            <a:r>
              <a:rPr lang="en-US" sz="2400" dirty="0" smtClean="0">
                <a:latin typeface="Arial Rounded MT Bold" pitchFamily="34" charset="0"/>
              </a:rPr>
              <a:t> 	(controlling), </a:t>
            </a:r>
            <a:r>
              <a:rPr lang="en-US" sz="2400" dirty="0" err="1" smtClean="0">
                <a:latin typeface="Arial Rounded MT Bold" pitchFamily="34" charset="0"/>
              </a:rPr>
              <a:t>anggaran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berguna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sebagai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alat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penilai</a:t>
            </a:r>
            <a:r>
              <a:rPr lang="en-US" sz="2400" dirty="0" smtClean="0">
                <a:latin typeface="Arial Rounded MT Bold" pitchFamily="34" charset="0"/>
              </a:rPr>
              <a:t> 	</a:t>
            </a:r>
            <a:r>
              <a:rPr lang="en-US" sz="2400" dirty="0" err="1" smtClean="0">
                <a:latin typeface="Arial Rounded MT Bold" pitchFamily="34" charset="0"/>
              </a:rPr>
              <a:t>apakah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aktivitas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setiap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bagian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organisasi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telah</a:t>
            </a:r>
            <a:r>
              <a:rPr lang="en-US" sz="2400" dirty="0" smtClean="0">
                <a:latin typeface="Arial Rounded MT Bold" pitchFamily="34" charset="0"/>
              </a:rPr>
              <a:t> 	</a:t>
            </a:r>
            <a:r>
              <a:rPr lang="en-US" sz="2400" dirty="0" err="1" smtClean="0">
                <a:latin typeface="Arial Rounded MT Bold" pitchFamily="34" charset="0"/>
              </a:rPr>
              <a:t>sesuai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dengan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rencana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atau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tidak</a:t>
            </a:r>
            <a:endParaRPr lang="en-US" sz="2400" b="1" dirty="0">
              <a:latin typeface="Arial Rounded MT Bold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Arial Rounded MT Bold" pitchFamily="34" charset="0"/>
              </a:rPr>
              <a:t>FUNGSI ANGGARAN</a:t>
            </a:r>
            <a:endParaRPr lang="en-US" sz="3200" b="1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709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800" b="1" dirty="0" err="1" smtClean="0">
                <a:latin typeface="Arial Rounded MT Bold" pitchFamily="34" charset="0"/>
              </a:rPr>
              <a:t>Anggaran</a:t>
            </a: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operasional</a:t>
            </a:r>
            <a:endParaRPr lang="en-US" sz="2800" b="1" dirty="0" smtClean="0"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en-US" sz="2800" b="1" dirty="0">
                <a:latin typeface="Arial Rounded MT Bold" pitchFamily="34" charset="0"/>
              </a:rPr>
              <a:t>	</a:t>
            </a:r>
            <a:r>
              <a:rPr lang="en-US" sz="2400" dirty="0" err="1" smtClean="0">
                <a:latin typeface="Arial Rounded MT Bold" pitchFamily="34" charset="0"/>
              </a:rPr>
              <a:t>rencana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kerja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perusahaan</a:t>
            </a:r>
            <a:r>
              <a:rPr lang="en-US" sz="2400" dirty="0" smtClean="0">
                <a:latin typeface="Arial Rounded MT Bold" pitchFamily="34" charset="0"/>
              </a:rPr>
              <a:t> yang </a:t>
            </a:r>
            <a:r>
              <a:rPr lang="en-US" sz="2400" dirty="0" err="1" smtClean="0">
                <a:latin typeface="Arial Rounded MT Bold" pitchFamily="34" charset="0"/>
              </a:rPr>
              <a:t>mencakup</a:t>
            </a:r>
            <a:r>
              <a:rPr lang="en-US" sz="2400" dirty="0"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	</a:t>
            </a:r>
            <a:r>
              <a:rPr lang="en-US" sz="2400" dirty="0" err="1" smtClean="0">
                <a:latin typeface="Arial Rounded MT Bold" pitchFamily="34" charset="0"/>
              </a:rPr>
              <a:t>semua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kegiatan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utama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perusahaan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dalam</a:t>
            </a:r>
            <a:r>
              <a:rPr lang="en-US" sz="2400" dirty="0" smtClean="0">
                <a:latin typeface="Arial Rounded MT Bold" pitchFamily="34" charset="0"/>
              </a:rPr>
              <a:t> 	</a:t>
            </a:r>
            <a:r>
              <a:rPr lang="en-US" sz="2400" dirty="0" err="1" smtClean="0">
                <a:latin typeface="Arial Rounded MT Bold" pitchFamily="34" charset="0"/>
              </a:rPr>
              <a:t>memperoleh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pendapatan</a:t>
            </a:r>
            <a:r>
              <a:rPr lang="en-US" sz="2400" dirty="0" smtClean="0">
                <a:latin typeface="Arial Rounded MT Bold" pitchFamily="34" charset="0"/>
              </a:rPr>
              <a:t> di </a:t>
            </a:r>
            <a:r>
              <a:rPr lang="en-US" sz="2400" dirty="0" err="1" smtClean="0">
                <a:latin typeface="Arial Rounded MT Bold" pitchFamily="34" charset="0"/>
              </a:rPr>
              <a:t>dalam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suatu</a:t>
            </a:r>
            <a:r>
              <a:rPr lang="en-US" sz="2400" dirty="0" smtClean="0">
                <a:latin typeface="Arial Rounded MT Bold" pitchFamily="34" charset="0"/>
              </a:rPr>
              <a:t> 	</a:t>
            </a:r>
            <a:r>
              <a:rPr lang="en-US" sz="2400" dirty="0" err="1" smtClean="0">
                <a:latin typeface="Arial Rounded MT Bold" pitchFamily="34" charset="0"/>
              </a:rPr>
              <a:t>perioode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tertentu</a:t>
            </a:r>
            <a:r>
              <a:rPr lang="en-US" sz="2400" dirty="0" smtClean="0">
                <a:latin typeface="Arial Rounded MT Bold" pitchFamily="34" charset="0"/>
              </a:rPr>
              <a:t>.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000" b="1" dirty="0" err="1" smtClean="0">
                <a:latin typeface="Arial Rounded MT Bold" pitchFamily="34" charset="0"/>
              </a:rPr>
              <a:t>Anggaran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pendapatan</a:t>
            </a:r>
            <a:endParaRPr lang="en-US" sz="2000" b="1" dirty="0" smtClean="0">
              <a:latin typeface="Arial Rounded MT Bold" pitchFamily="34" charset="0"/>
            </a:endParaRPr>
          </a:p>
          <a:p>
            <a:pPr marL="400050" lvl="1" indent="0">
              <a:buNone/>
            </a:pPr>
            <a:r>
              <a:rPr lang="en-US" sz="2000" b="1" dirty="0">
                <a:latin typeface="Arial Rounded MT Bold" pitchFamily="34" charset="0"/>
              </a:rPr>
              <a:t>	</a:t>
            </a:r>
            <a:r>
              <a:rPr lang="en-US" sz="2000" dirty="0" err="1" smtClean="0">
                <a:latin typeface="Arial Rounded MT Bold" pitchFamily="34" charset="0"/>
              </a:rPr>
              <a:t>rencana</a:t>
            </a:r>
            <a:r>
              <a:rPr lang="en-US" sz="2000" dirty="0" smtClean="0">
                <a:latin typeface="Arial Rounded MT Bold" pitchFamily="34" charset="0"/>
              </a:rPr>
              <a:t> yang </a:t>
            </a:r>
            <a:r>
              <a:rPr lang="en-US" sz="2000" dirty="0" err="1" smtClean="0">
                <a:latin typeface="Arial Rounded MT Bold" pitchFamily="34" charset="0"/>
              </a:rPr>
              <a:t>dibuat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perusahaan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untuk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memperoleh</a:t>
            </a:r>
            <a:r>
              <a:rPr lang="en-US" sz="2000" dirty="0" smtClean="0">
                <a:latin typeface="Arial Rounded MT Bold" pitchFamily="34" charset="0"/>
              </a:rPr>
              <a:t> 	</a:t>
            </a:r>
            <a:r>
              <a:rPr lang="en-US" sz="2000" dirty="0" err="1" smtClean="0">
                <a:latin typeface="Arial Rounded MT Bold" pitchFamily="34" charset="0"/>
              </a:rPr>
              <a:t>pendapatan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pada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kurun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waktu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tertentu</a:t>
            </a:r>
            <a:endParaRPr lang="en-US" sz="2000" dirty="0" smtClean="0">
              <a:latin typeface="Arial Rounded MT Bold" pitchFamily="34" charset="0"/>
            </a:endParaRPr>
          </a:p>
          <a:p>
            <a:pPr marL="857250" lvl="1" indent="-457200" algn="just">
              <a:buFont typeface="+mj-lt"/>
              <a:buAutoNum type="arabicPeriod" startAt="2"/>
            </a:pPr>
            <a:r>
              <a:rPr lang="en-US" sz="2000" b="1" dirty="0" err="1" smtClean="0">
                <a:latin typeface="Arial Rounded MT Bold" pitchFamily="34" charset="0"/>
              </a:rPr>
              <a:t>Anggaran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biaya</a:t>
            </a:r>
            <a:endParaRPr lang="en-US" sz="2000" b="1" dirty="0">
              <a:latin typeface="Arial Rounded MT Bold" pitchFamily="34" charset="0"/>
            </a:endParaRPr>
          </a:p>
          <a:p>
            <a:pPr marL="400050" lvl="1" indent="0" algn="just">
              <a:buNone/>
            </a:pPr>
            <a:r>
              <a:rPr lang="en-US" sz="2000" b="1" dirty="0" smtClean="0">
                <a:latin typeface="Arial Rounded MT Bold" pitchFamily="34" charset="0"/>
              </a:rPr>
              <a:t>	</a:t>
            </a:r>
            <a:r>
              <a:rPr lang="en-US" sz="2000" dirty="0" err="1" smtClean="0">
                <a:latin typeface="Arial Rounded MT Bold" pitchFamily="34" charset="0"/>
              </a:rPr>
              <a:t>rencana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biaya</a:t>
            </a:r>
            <a:r>
              <a:rPr lang="en-US" sz="2000" dirty="0" smtClean="0">
                <a:latin typeface="Arial Rounded MT Bold" pitchFamily="34" charset="0"/>
              </a:rPr>
              <a:t> yang </a:t>
            </a:r>
            <a:r>
              <a:rPr lang="en-US" sz="2000" dirty="0" err="1" smtClean="0">
                <a:latin typeface="Arial Rounded MT Bold" pitchFamily="34" charset="0"/>
              </a:rPr>
              <a:t>akan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dikeluarkan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perusahaan</a:t>
            </a:r>
            <a:r>
              <a:rPr lang="en-US" sz="2000" dirty="0" smtClean="0">
                <a:latin typeface="Arial Rounded MT Bold" pitchFamily="34" charset="0"/>
              </a:rPr>
              <a:t> 	</a:t>
            </a:r>
            <a:r>
              <a:rPr lang="en-US" sz="2000" dirty="0" err="1" smtClean="0">
                <a:latin typeface="Arial Rounded MT Bold" pitchFamily="34" charset="0"/>
              </a:rPr>
              <a:t>untuk</a:t>
            </a:r>
            <a:r>
              <a:rPr lang="en-US" sz="2000" dirty="0" smtClean="0">
                <a:latin typeface="Arial Rounded MT Bold" pitchFamily="34" charset="0"/>
              </a:rPr>
              <a:t> 	</a:t>
            </a:r>
            <a:r>
              <a:rPr lang="en-US" sz="2000" dirty="0" err="1" smtClean="0">
                <a:latin typeface="Arial Rounded MT Bold" pitchFamily="34" charset="0"/>
              </a:rPr>
              <a:t>memperoleh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pendapatan</a:t>
            </a:r>
            <a:r>
              <a:rPr lang="en-US" sz="2000" dirty="0" smtClean="0">
                <a:latin typeface="Arial Rounded MT Bold" pitchFamily="34" charset="0"/>
              </a:rPr>
              <a:t> yang </a:t>
            </a:r>
            <a:r>
              <a:rPr lang="en-US" sz="2000" dirty="0" err="1" smtClean="0">
                <a:latin typeface="Arial Rounded MT Bold" pitchFamily="34" charset="0"/>
              </a:rPr>
              <a:t>direncanakan</a:t>
            </a:r>
            <a:endParaRPr lang="en-US" sz="1600" dirty="0" smtClean="0"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Arial Rounded MT Bold" pitchFamily="34" charset="0"/>
              </a:rPr>
              <a:t>	</a:t>
            </a:r>
            <a:endParaRPr lang="en-US" sz="2400" b="1" dirty="0">
              <a:latin typeface="Arial Rounded MT Bold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Arial Rounded MT Bold" pitchFamily="34" charset="0"/>
              </a:rPr>
              <a:t>JENIS ANGGARAN</a:t>
            </a:r>
            <a:endParaRPr lang="en-US" sz="3600" b="1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461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57300" lvl="2" indent="-457200" algn="just">
              <a:buFont typeface="+mj-lt"/>
              <a:buAutoNum type="alphaLcPeriod"/>
            </a:pPr>
            <a:r>
              <a:rPr lang="en-US" sz="2000" b="1" dirty="0" err="1" smtClean="0">
                <a:latin typeface="Arial Rounded MT Bold" pitchFamily="34" charset="0"/>
              </a:rPr>
              <a:t>Anggaran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biaya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bahan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baku</a:t>
            </a:r>
            <a:endParaRPr lang="en-US" sz="2000" b="1" dirty="0" smtClean="0">
              <a:latin typeface="Arial Rounded MT Bold" pitchFamily="34" charset="0"/>
            </a:endParaRPr>
          </a:p>
          <a:p>
            <a:pPr marL="1257300" lvl="2" indent="-457200" algn="just">
              <a:buFont typeface="+mj-lt"/>
              <a:buAutoNum type="alphaLcPeriod"/>
            </a:pPr>
            <a:r>
              <a:rPr lang="en-US" sz="2000" b="1" dirty="0" err="1" smtClean="0">
                <a:latin typeface="Arial Rounded MT Bold" pitchFamily="34" charset="0"/>
              </a:rPr>
              <a:t>Anggaran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biaya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tenaga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kerja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langsung</a:t>
            </a:r>
            <a:endParaRPr lang="en-US" sz="2000" b="1" dirty="0" smtClean="0">
              <a:latin typeface="Arial Rounded MT Bold" pitchFamily="34" charset="0"/>
            </a:endParaRPr>
          </a:p>
          <a:p>
            <a:pPr marL="1257300" lvl="2" indent="-457200" algn="just">
              <a:buFont typeface="+mj-lt"/>
              <a:buAutoNum type="alphaLcPeriod"/>
            </a:pPr>
            <a:r>
              <a:rPr lang="en-US" sz="2000" b="1" dirty="0" err="1" smtClean="0">
                <a:latin typeface="Arial Rounded MT Bold" pitchFamily="34" charset="0"/>
              </a:rPr>
              <a:t>Anggaran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biaya</a:t>
            </a:r>
            <a:r>
              <a:rPr lang="en-US" sz="2000" b="1" dirty="0" smtClean="0">
                <a:latin typeface="Arial Rounded MT Bold" pitchFamily="34" charset="0"/>
              </a:rPr>
              <a:t> overhead</a:t>
            </a:r>
          </a:p>
          <a:p>
            <a:pPr marL="1257300" lvl="2" indent="-457200" algn="just">
              <a:buFont typeface="+mj-lt"/>
              <a:buAutoNum type="alphaLcPeriod"/>
            </a:pPr>
            <a:r>
              <a:rPr lang="en-US" sz="2000" b="1" dirty="0" err="1" smtClean="0">
                <a:latin typeface="Arial Rounded MT Bold" pitchFamily="34" charset="0"/>
              </a:rPr>
              <a:t>Anggaran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biaya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pemasaran</a:t>
            </a:r>
            <a:endParaRPr lang="en-US" sz="2000" b="1" dirty="0" smtClean="0">
              <a:latin typeface="Arial Rounded MT Bold" pitchFamily="34" charset="0"/>
            </a:endParaRPr>
          </a:p>
          <a:p>
            <a:pPr marL="1257300" lvl="2" indent="-457200" algn="just">
              <a:buFont typeface="+mj-lt"/>
              <a:buAutoNum type="alphaLcPeriod"/>
            </a:pPr>
            <a:r>
              <a:rPr lang="en-US" sz="2000" b="1" dirty="0" err="1" smtClean="0">
                <a:latin typeface="Arial Rounded MT Bold" pitchFamily="34" charset="0"/>
              </a:rPr>
              <a:t>Anggaran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biaya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administrasi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dan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umum</a:t>
            </a:r>
            <a:endParaRPr lang="en-US" sz="2000" b="1" dirty="0">
              <a:latin typeface="Arial Rounded MT Bold" pitchFamily="34" charset="0"/>
            </a:endParaRPr>
          </a:p>
          <a:p>
            <a:pPr marL="1257300" lvl="2" indent="-457200" algn="just">
              <a:buFont typeface="+mj-lt"/>
              <a:buAutoNum type="alphaLcPeriod"/>
            </a:pPr>
            <a:endParaRPr lang="en-US" sz="2000" b="1" dirty="0" smtClean="0">
              <a:latin typeface="Arial Rounded MT Bold" pitchFamily="34" charset="0"/>
            </a:endParaRPr>
          </a:p>
          <a:p>
            <a:pPr marL="800100" lvl="2" indent="0" algn="just">
              <a:buNone/>
            </a:pPr>
            <a:r>
              <a:rPr lang="en-US" sz="2000" b="1" dirty="0" smtClean="0">
                <a:latin typeface="Arial Rounded MT Bold" pitchFamily="34" charset="0"/>
              </a:rPr>
              <a:t>3. </a:t>
            </a:r>
            <a:r>
              <a:rPr lang="en-US" sz="2000" b="1" dirty="0" err="1" smtClean="0">
                <a:latin typeface="Arial Rounded MT Bold" pitchFamily="34" charset="0"/>
              </a:rPr>
              <a:t>Anggaran</a:t>
            </a:r>
            <a:r>
              <a:rPr lang="en-US" sz="2000" b="1" dirty="0" smtClean="0"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atin typeface="Arial Rounded MT Bold" pitchFamily="34" charset="0"/>
              </a:rPr>
              <a:t>laba</a:t>
            </a:r>
            <a:endParaRPr lang="en-US" sz="2000" b="1" dirty="0" smtClean="0">
              <a:latin typeface="Arial Rounded MT Bold" pitchFamily="34" charset="0"/>
            </a:endParaRPr>
          </a:p>
          <a:p>
            <a:pPr marL="800100" lvl="2" indent="0" algn="just">
              <a:buNone/>
            </a:pPr>
            <a:r>
              <a:rPr lang="en-US" sz="2000" dirty="0">
                <a:latin typeface="Arial Rounded MT Bold" pitchFamily="34" charset="0"/>
              </a:rPr>
              <a:t>	</a:t>
            </a:r>
            <a:r>
              <a:rPr lang="en-US" sz="2000" dirty="0" err="1" smtClean="0">
                <a:latin typeface="Arial Rounded MT Bold" pitchFamily="34" charset="0"/>
              </a:rPr>
              <a:t>besarnya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laba</a:t>
            </a:r>
            <a:r>
              <a:rPr lang="en-US" sz="2000" dirty="0" smtClean="0">
                <a:latin typeface="Arial Rounded MT Bold" pitchFamily="34" charset="0"/>
              </a:rPr>
              <a:t> yang </a:t>
            </a:r>
            <a:r>
              <a:rPr lang="en-US" sz="2000" dirty="0" err="1" smtClean="0">
                <a:latin typeface="Arial Rounded MT Bold" pitchFamily="34" charset="0"/>
              </a:rPr>
              <a:t>ingin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diperoleh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perusahaan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dalam</a:t>
            </a:r>
            <a:r>
              <a:rPr lang="en-US" sz="2000" dirty="0" smtClean="0">
                <a:latin typeface="Arial Rounded MT Bold" pitchFamily="34" charset="0"/>
              </a:rPr>
              <a:t> 	</a:t>
            </a:r>
            <a:r>
              <a:rPr lang="en-US" sz="2000" dirty="0" err="1" smtClean="0">
                <a:latin typeface="Arial Rounded MT Bold" pitchFamily="34" charset="0"/>
              </a:rPr>
              <a:t>suatu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periode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tertentu</a:t>
            </a:r>
            <a:r>
              <a:rPr lang="en-US" sz="2000" dirty="0" smtClean="0">
                <a:latin typeface="Arial Rounded MT Bold" pitchFamily="34" charset="0"/>
              </a:rPr>
              <a:t> di </a:t>
            </a:r>
            <a:r>
              <a:rPr lang="en-US" sz="2000" dirty="0" err="1" smtClean="0">
                <a:latin typeface="Arial Rounded MT Bold" pitchFamily="34" charset="0"/>
              </a:rPr>
              <a:t>masa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mendatang</a:t>
            </a:r>
            <a:endParaRPr lang="en-US" sz="2000" dirty="0" smtClean="0">
              <a:latin typeface="Arial Rounded MT Bold" pitchFamily="34" charset="0"/>
            </a:endParaRPr>
          </a:p>
          <a:p>
            <a:pPr marL="800100" lvl="2" indent="0" algn="just">
              <a:buNone/>
            </a:pPr>
            <a:endParaRPr lang="en-US" sz="2000" dirty="0">
              <a:latin typeface="Arial Rounded MT Bold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770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buFont typeface="+mj-lt"/>
              <a:buAutoNum type="alphaUcPeriod" startAt="2"/>
            </a:pPr>
            <a:r>
              <a:rPr lang="en-US" sz="2800" b="1" dirty="0" err="1" smtClean="0">
                <a:latin typeface="Arial Rounded MT Bold" pitchFamily="34" charset="0"/>
              </a:rPr>
              <a:t>Anggaran</a:t>
            </a: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keuangan</a:t>
            </a:r>
            <a:endParaRPr lang="en-US" sz="2800" b="1" dirty="0" smtClean="0">
              <a:latin typeface="Arial Rounded MT Bold" pitchFamily="34" charset="0"/>
            </a:endParaRPr>
          </a:p>
          <a:p>
            <a:pPr marL="0" indent="0" algn="just">
              <a:buNone/>
            </a:pPr>
            <a:r>
              <a:rPr lang="en-US" sz="2400" b="0" dirty="0">
                <a:latin typeface="Arial Rounded MT Bold" pitchFamily="34" charset="0"/>
              </a:rPr>
              <a:t>	</a:t>
            </a:r>
            <a:r>
              <a:rPr lang="en-US" sz="2400" b="0" dirty="0" err="1" smtClean="0">
                <a:latin typeface="Arial Rounded MT Bold" pitchFamily="34" charset="0"/>
              </a:rPr>
              <a:t>anggaran</a:t>
            </a:r>
            <a:r>
              <a:rPr lang="en-US" sz="2400" b="0" dirty="0" smtClean="0">
                <a:latin typeface="Arial Rounded MT Bold" pitchFamily="34" charset="0"/>
              </a:rPr>
              <a:t> yang </a:t>
            </a:r>
            <a:r>
              <a:rPr lang="en-US" sz="2400" b="0" dirty="0" err="1" smtClean="0">
                <a:latin typeface="Arial Rounded MT Bold" pitchFamily="34" charset="0"/>
              </a:rPr>
              <a:t>berkaitan</a:t>
            </a:r>
            <a:r>
              <a:rPr lang="en-US" sz="2400" b="0" dirty="0" smtClean="0">
                <a:latin typeface="Arial Rounded MT Bold" pitchFamily="34" charset="0"/>
              </a:rPr>
              <a:t> </a:t>
            </a:r>
            <a:r>
              <a:rPr lang="en-US" sz="2400" b="0" dirty="0" err="1" smtClean="0">
                <a:latin typeface="Arial Rounded MT Bold" pitchFamily="34" charset="0"/>
              </a:rPr>
              <a:t>dengan</a:t>
            </a:r>
            <a:r>
              <a:rPr lang="en-US" sz="2400" b="0" dirty="0" smtClean="0">
                <a:latin typeface="Arial Rounded MT Bold" pitchFamily="34" charset="0"/>
              </a:rPr>
              <a:t> </a:t>
            </a:r>
            <a:r>
              <a:rPr lang="en-US" sz="2400" b="0" dirty="0" err="1" smtClean="0">
                <a:latin typeface="Arial Rounded MT Bold" pitchFamily="34" charset="0"/>
              </a:rPr>
              <a:t>rencana</a:t>
            </a:r>
            <a:r>
              <a:rPr lang="en-US" sz="2400" b="0" dirty="0" smtClean="0">
                <a:latin typeface="Arial Rounded MT Bold" pitchFamily="34" charset="0"/>
              </a:rPr>
              <a:t> 	</a:t>
            </a:r>
            <a:r>
              <a:rPr lang="en-US" sz="2400" b="0" dirty="0" err="1" smtClean="0">
                <a:latin typeface="Arial Rounded MT Bold" pitchFamily="34" charset="0"/>
              </a:rPr>
              <a:t>pendukung</a:t>
            </a:r>
            <a:r>
              <a:rPr lang="en-US" sz="2400" b="0" dirty="0" smtClean="0">
                <a:latin typeface="Arial Rounded MT Bold" pitchFamily="34" charset="0"/>
              </a:rPr>
              <a:t> </a:t>
            </a:r>
            <a:r>
              <a:rPr lang="en-US" sz="2400" b="0" dirty="0" err="1" smtClean="0">
                <a:latin typeface="Arial Rounded MT Bold" pitchFamily="34" charset="0"/>
              </a:rPr>
              <a:t>aktivitas</a:t>
            </a:r>
            <a:r>
              <a:rPr lang="en-US" sz="2400" b="0" dirty="0" smtClean="0">
                <a:latin typeface="Arial Rounded MT Bold" pitchFamily="34" charset="0"/>
              </a:rPr>
              <a:t> </a:t>
            </a:r>
            <a:r>
              <a:rPr lang="en-US" sz="2400" b="0" dirty="0" err="1" smtClean="0">
                <a:latin typeface="Arial Rounded MT Bold" pitchFamily="34" charset="0"/>
              </a:rPr>
              <a:t>operasi</a:t>
            </a:r>
            <a:r>
              <a:rPr lang="en-US" sz="2400" b="0" dirty="0" smtClean="0">
                <a:latin typeface="Arial Rounded MT Bold" pitchFamily="34" charset="0"/>
              </a:rPr>
              <a:t> </a:t>
            </a:r>
            <a:r>
              <a:rPr lang="en-US" sz="2400" b="0" dirty="0" err="1" smtClean="0">
                <a:latin typeface="Arial Rounded MT Bold" pitchFamily="34" charset="0"/>
              </a:rPr>
              <a:t>perusahaan</a:t>
            </a:r>
            <a:endParaRPr lang="en-US" sz="2400" b="0" dirty="0" smtClean="0">
              <a:latin typeface="Arial Rounded MT Bold" pitchFamily="34" charset="0"/>
            </a:endParaRPr>
          </a:p>
          <a:p>
            <a:pPr marL="1467612" lvl="6" indent="-457200" algn="just">
              <a:buFont typeface="+mj-lt"/>
              <a:buAutoNum type="arabicPeriod"/>
            </a:pPr>
            <a:r>
              <a:rPr lang="en-US" sz="2000" dirty="0" err="1" smtClean="0">
                <a:latin typeface="Arial Rounded MT Bold" pitchFamily="34" charset="0"/>
              </a:rPr>
              <a:t>Anggaran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investasi</a:t>
            </a:r>
            <a:endParaRPr lang="en-US" sz="2000" dirty="0" smtClean="0">
              <a:latin typeface="Arial Rounded MT Bold" pitchFamily="34" charset="0"/>
            </a:endParaRPr>
          </a:p>
          <a:p>
            <a:pPr marL="1467612" lvl="6" indent="-457200" algn="just">
              <a:buFont typeface="+mj-lt"/>
              <a:buAutoNum type="arabicPeriod"/>
            </a:pPr>
            <a:r>
              <a:rPr lang="en-US" sz="2000" dirty="0" err="1" smtClean="0">
                <a:latin typeface="Arial Rounded MT Bold" pitchFamily="34" charset="0"/>
              </a:rPr>
              <a:t>Anggaran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kas</a:t>
            </a:r>
            <a:endParaRPr lang="en-US" sz="2000" dirty="0" smtClean="0">
              <a:latin typeface="Arial Rounded MT Bold" pitchFamily="34" charset="0"/>
            </a:endParaRPr>
          </a:p>
          <a:p>
            <a:pPr marL="1467612" lvl="6" indent="-457200" algn="just">
              <a:buFont typeface="+mj-lt"/>
              <a:buAutoNum type="arabicPeriod"/>
            </a:pPr>
            <a:r>
              <a:rPr lang="en-US" sz="2000" dirty="0" err="1" smtClean="0">
                <a:latin typeface="Arial Rounded MT Bold" pitchFamily="34" charset="0"/>
              </a:rPr>
              <a:t>Proyeksi</a:t>
            </a:r>
            <a:r>
              <a:rPr lang="en-US" sz="2000" dirty="0" smtClean="0">
                <a:latin typeface="Arial Rounded MT Bold" pitchFamily="34" charset="0"/>
              </a:rPr>
              <a:t> </a:t>
            </a:r>
            <a:r>
              <a:rPr lang="en-US" sz="2000" dirty="0" err="1" smtClean="0">
                <a:latin typeface="Arial Rounded MT Bold" pitchFamily="34" charset="0"/>
              </a:rPr>
              <a:t>neraca</a:t>
            </a:r>
            <a:endParaRPr lang="en-US" sz="2000" dirty="0" smtClean="0">
              <a:latin typeface="Arial Rounded MT Bold" pitchFamily="34" charset="0"/>
            </a:endParaRPr>
          </a:p>
          <a:p>
            <a:pPr marL="0" indent="0" algn="just">
              <a:buNone/>
            </a:pPr>
            <a:r>
              <a:rPr lang="en-US" sz="2400" b="0" dirty="0">
                <a:latin typeface="Arial Rounded MT Bold" pitchFamily="34" charset="0"/>
              </a:rPr>
              <a:t>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0986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101</TotalTime>
  <Words>151</Words>
  <Application>Microsoft Office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Concourse</vt:lpstr>
      <vt:lpstr>ANGGARAN DAN FUNGSI MANAJEMEN</vt:lpstr>
      <vt:lpstr>PENGERTIAN </vt:lpstr>
      <vt:lpstr>CIRI-CIRI ANGGARAN</vt:lpstr>
      <vt:lpstr>FUNGSI ANGGARAN</vt:lpstr>
      <vt:lpstr>JENIS ANGGARAN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ANNGARAN DAN FUNGSI MANAJEMEN</dc:title>
  <dc:creator>user</dc:creator>
  <cp:lastModifiedBy>user</cp:lastModifiedBy>
  <cp:revision>16</cp:revision>
  <dcterms:created xsi:type="dcterms:W3CDTF">2019-08-22T00:42:55Z</dcterms:created>
  <dcterms:modified xsi:type="dcterms:W3CDTF">2019-08-22T02:24:32Z</dcterms:modified>
</cp:coreProperties>
</file>