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D998A-FE0F-4DD0-ADF2-B308B84CA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859AD-7329-47CC-8F2B-691DF495E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39C31-C6B3-44AD-8EB3-CB6277A9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D3793-5ED2-41B3-B4A4-D2DC2D3C6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C79B8-44D1-40DC-B4B6-8A6E39D1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9401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FFDE6-C208-4359-A525-1E7139862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FAE99-B0D4-4BB9-AF0F-31A0594D9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5860C-2B0F-4071-BC7C-0245F772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4D547-39CB-4771-ABA7-1E1E1F47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29F7C-F557-48C6-8234-D961CF462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731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C288F-53A6-4330-831A-C60AC71B7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7750B-B903-43D2-A44E-7C65AE972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3D7A6-0A7E-4931-921C-32412F03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DE102-933C-43A8-A74F-219B96BD8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4C5EA-0BF1-4D0F-AB13-AD8C59633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48783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E8F0-A474-4E8D-A495-4E1F4BDE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DA45B-527E-4DEC-BF1D-34A96E264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5A660-5CFD-48B8-B300-A274E2D5B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E5647-6830-474C-8FB9-A661A604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1EACDA-6552-401C-85AE-7A36736FD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8A58F-A410-41BC-8E3B-2FC29E05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275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DE44-27B8-4D03-A772-FE7D1C155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E29FE-DF58-4D99-9856-01BAF7563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5352F-7241-477C-8892-9A5BA627C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688957-F948-409C-AFEB-C804BE734E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BB39B-EA94-4AF3-91EF-4F5AB00F7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A873F-3F13-43C7-B555-BAA194C4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CE0FC2-69E8-495A-B350-216CDD257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833396-5F5D-4B9E-A68C-DE3B0C50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799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A049-3A39-4B9E-AFE7-08FE260F3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D14AD-DEF0-4A2C-A609-C495D9A7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8EA1F1-9EA3-4986-AB2A-BCCE66772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18AA4F-7ED9-47FC-ABDF-17F692E3D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5340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4D6692-9A1B-4561-B68C-ACE2310EC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3FFBC3-5C87-4D9D-9688-47F1F9B86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39DBC-14BB-416E-BB7E-1C6BA5B3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794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9DAE-F34B-47F6-988E-7834D109E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29A39-8993-4B14-8BCB-30B23F279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6AF96-C873-4407-AC64-E44BC49AF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84E9D-DE76-4473-9CA3-92786B5C6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6DFDCF-7FEA-4D9F-9B45-2EE50E23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D11CB-FE99-4F65-A5D7-003711C1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588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C3729-1742-4A28-9120-D5EBB976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AFAFAA-C712-4B60-9FC2-4A206AB534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7E417-4D87-4AB7-994B-AF2EA1D30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600A4-9D31-4183-9792-D04030F6E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C46B5-48EB-4E6E-ADA6-604809830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80701-ED86-450B-8EB8-BF3A4A158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2745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C13F-8B1B-4FCE-9FA1-4AD7E672C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186A9-BA01-4F21-B650-739F5D548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5F546-D979-4F90-AF25-880ABCC71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66D0D-77FA-4550-B03A-FD738C582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AF86B-4BC3-46D2-9D4A-DA8C13069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4684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366AB0-EB7A-43BD-A915-7AA94DB094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958B33-BAE5-4463-B5D9-9F8D75214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865A4-8364-4D39-A46D-24195F1F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F3DC6-5E21-4566-9314-CCD30F41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9D3E5-5DFB-4C5B-9A76-394C0C584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186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D7DA4E-DE00-4CCF-8E44-AD0831ED0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F50C4-14D8-4F5E-892F-6CC888B6B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80B6C-2EC4-4BA7-B78F-EF19BFB9A8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C0219-7DC8-4702-9309-3EEE3FEDC5E9}" type="datetimeFigureOut">
              <a:rPr lang="en-ID" smtClean="0"/>
              <a:t>20/05/2021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BCB69-99ED-4311-8D8F-141A4788C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48C11-B40F-4C93-B2CD-BF8F14DF4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40C34-685E-4A7B-871F-EA9890FB795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42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E9106-0F2E-4FFA-92BA-3962F66B1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Laba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D4D29-0B8B-449A-BF60-EFC2C03671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62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E8F6-1773-4D59-BAB4-0328977B1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4" y="127000"/>
            <a:ext cx="11334750" cy="644525"/>
          </a:xfrm>
        </p:spPr>
        <p:txBody>
          <a:bodyPr>
            <a:normAutofit/>
          </a:bodyPr>
          <a:lstStyle/>
          <a:p>
            <a:r>
              <a:rPr lang="en-US" sz="3500" b="1" dirty="0" err="1"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endParaRPr lang="en-ID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C6A4-FF61-4D70-9EE2-CC4913A17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4" y="866775"/>
            <a:ext cx="11553825" cy="5772150"/>
          </a:xfrm>
        </p:spPr>
        <p:txBody>
          <a:bodyPr>
            <a:normAutofit/>
          </a:bodyPr>
          <a:lstStyle/>
          <a:p>
            <a:r>
              <a:rPr lang="en-ID" dirty="0" err="1">
                <a:effectLst/>
                <a:latin typeface="Arial" panose="020B0604020202020204" pitchFamily="34" charset="0"/>
              </a:rPr>
              <a:t>Menurut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latin typeface="Arial" panose="020B0604020202020204" pitchFamily="34" charset="0"/>
              </a:rPr>
              <a:t>m</a:t>
            </a:r>
            <a:r>
              <a:rPr lang="en-ID" dirty="0" err="1">
                <a:effectLst/>
                <a:latin typeface="Arial" panose="020B0604020202020204" pitchFamily="34" charset="0"/>
              </a:rPr>
              <a:t>anajemen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laba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adalahsuatu</a:t>
            </a:r>
            <a:r>
              <a:rPr lang="en-ID" dirty="0">
                <a:effectLst/>
                <a:latin typeface="Arial" panose="020B0604020202020204" pitchFamily="34" charset="0"/>
              </a:rPr>
              <a:t> proses yang </a:t>
            </a:r>
            <a:r>
              <a:rPr lang="en-ID" dirty="0" err="1">
                <a:effectLst/>
                <a:latin typeface="Arial" panose="020B0604020202020204" pitchFamily="34" charset="0"/>
              </a:rPr>
              <a:t>disengaja</a:t>
            </a:r>
            <a:r>
              <a:rPr lang="en-ID" dirty="0">
                <a:effectLst/>
                <a:latin typeface="Arial" panose="020B0604020202020204" pitchFamily="34" charset="0"/>
              </a:rPr>
              <a:t>, </a:t>
            </a:r>
            <a:r>
              <a:rPr lang="en-ID" dirty="0" err="1">
                <a:effectLst/>
                <a:latin typeface="Arial" panose="020B0604020202020204" pitchFamily="34" charset="0"/>
              </a:rPr>
              <a:t>denganbatasan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standar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akuntansi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keuangan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untuk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mengarahkan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pelaporan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laba</a:t>
            </a:r>
            <a:r>
              <a:rPr lang="en-ID" dirty="0">
                <a:effectLst/>
                <a:latin typeface="Arial" panose="020B0604020202020204" pitchFamily="34" charset="0"/>
              </a:rPr>
              <a:t> pada </a:t>
            </a:r>
            <a:r>
              <a:rPr lang="en-ID" dirty="0" err="1">
                <a:effectLst/>
                <a:latin typeface="Arial" panose="020B0604020202020204" pitchFamily="34" charset="0"/>
              </a:rPr>
              <a:t>tingkat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tertentu</a:t>
            </a:r>
            <a:r>
              <a:rPr lang="en-ID" dirty="0">
                <a:effectLst/>
                <a:latin typeface="Arial" panose="020B0604020202020204" pitchFamily="34" charset="0"/>
              </a:rPr>
              <a:t> (</a:t>
            </a:r>
            <a:r>
              <a:rPr lang="en-ID" dirty="0" err="1">
                <a:effectLst/>
                <a:latin typeface="Arial" panose="020B0604020202020204" pitchFamily="34" charset="0"/>
              </a:rPr>
              <a:t>Wirakusuma</a:t>
            </a:r>
            <a:r>
              <a:rPr lang="en-ID" dirty="0">
                <a:effectLst/>
                <a:latin typeface="Arial" panose="020B0604020202020204" pitchFamily="34" charset="0"/>
              </a:rPr>
              <a:t>, 2016), .</a:t>
            </a:r>
          </a:p>
          <a:p>
            <a:endParaRPr lang="en-ID" sz="2000" dirty="0">
              <a:effectLst/>
              <a:latin typeface="Arial" panose="020B0604020202020204" pitchFamily="34" charset="0"/>
            </a:endParaRPr>
          </a:p>
          <a:p>
            <a:r>
              <a:rPr lang="en-ID" dirty="0" err="1">
                <a:latin typeface="Arial" panose="020B0604020202020204" pitchFamily="34" charset="0"/>
              </a:rPr>
              <a:t>M</a:t>
            </a:r>
            <a:r>
              <a:rPr lang="en-ID" dirty="0" err="1">
                <a:effectLst/>
                <a:latin typeface="Arial" panose="020B0604020202020204" pitchFamily="34" charset="0"/>
              </a:rPr>
              <a:t>anajemen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laba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merupakan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suatu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kondisi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dimana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manajemen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melakukan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intervensi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dalam</a:t>
            </a:r>
            <a:r>
              <a:rPr lang="en-ID" dirty="0">
                <a:effectLst/>
                <a:latin typeface="Arial" panose="020B0604020202020204" pitchFamily="34" charset="0"/>
              </a:rPr>
              <a:t> proses </a:t>
            </a:r>
            <a:r>
              <a:rPr lang="en-ID" dirty="0" err="1">
                <a:effectLst/>
                <a:latin typeface="Arial" panose="020B0604020202020204" pitchFamily="34" charset="0"/>
              </a:rPr>
              <a:t>penyusunan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laporan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keuanganbagi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pihak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eksternal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sehingga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dapat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menaikkan</a:t>
            </a:r>
            <a:r>
              <a:rPr lang="en-ID" dirty="0">
                <a:effectLst/>
                <a:latin typeface="Arial" panose="020B0604020202020204" pitchFamily="34" charset="0"/>
              </a:rPr>
              <a:t>, </a:t>
            </a:r>
            <a:r>
              <a:rPr lang="en-ID" dirty="0" err="1">
                <a:effectLst/>
                <a:latin typeface="Arial" panose="020B0604020202020204" pitchFamily="34" charset="0"/>
              </a:rPr>
              <a:t>meratakan</a:t>
            </a:r>
            <a:r>
              <a:rPr lang="en-ID" dirty="0">
                <a:effectLst/>
                <a:latin typeface="Arial" panose="020B0604020202020204" pitchFamily="34" charset="0"/>
              </a:rPr>
              <a:t>, dan </a:t>
            </a:r>
            <a:r>
              <a:rPr lang="en-ID" dirty="0" err="1">
                <a:effectLst/>
                <a:latin typeface="Arial" panose="020B0604020202020204" pitchFamily="34" charset="0"/>
              </a:rPr>
              <a:t>menurunkan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laba</a:t>
            </a:r>
            <a:r>
              <a:rPr lang="en-ID" dirty="0">
                <a:effectLst/>
                <a:latin typeface="Arial" panose="020B0604020202020204" pitchFamily="34" charset="0"/>
              </a:rPr>
              <a:t> (Riske dan Basuki ,2013).</a:t>
            </a:r>
          </a:p>
          <a:p>
            <a:endParaRPr lang="en-ID" sz="2000" dirty="0">
              <a:effectLst/>
              <a:latin typeface="Arial" panose="020B0604020202020204" pitchFamily="34" charset="0"/>
            </a:endParaRPr>
          </a:p>
          <a:p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Manajemen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laba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adalah</a:t>
            </a:r>
            <a:r>
              <a:rPr lang="en-ID" dirty="0">
                <a:effectLst/>
                <a:latin typeface="Arial" panose="020B0604020202020204" pitchFamily="34" charset="0"/>
              </a:rPr>
              <a:t> salah </a:t>
            </a:r>
            <a:r>
              <a:rPr lang="en-ID" dirty="0" err="1">
                <a:effectLst/>
                <a:latin typeface="Arial" panose="020B0604020202020204" pitchFamily="34" charset="0"/>
              </a:rPr>
              <a:t>satu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faktor</a:t>
            </a:r>
            <a:r>
              <a:rPr lang="en-ID" dirty="0">
                <a:effectLst/>
                <a:latin typeface="Arial" panose="020B0604020202020204" pitchFamily="34" charset="0"/>
              </a:rPr>
              <a:t> yang </a:t>
            </a:r>
            <a:r>
              <a:rPr lang="en-ID" dirty="0" err="1">
                <a:effectLst/>
                <a:latin typeface="Arial" panose="020B0604020202020204" pitchFamily="34" charset="0"/>
              </a:rPr>
              <a:t>dapat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mengurangi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kredibilitas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laporan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keuangan</a:t>
            </a:r>
            <a:r>
              <a:rPr lang="en-ID" dirty="0">
                <a:effectLst/>
                <a:latin typeface="Arial" panose="020B0604020202020204" pitchFamily="34" charset="0"/>
              </a:rPr>
              <a:t>, dan </a:t>
            </a:r>
            <a:r>
              <a:rPr lang="en-ID" dirty="0" err="1">
                <a:effectLst/>
                <a:latin typeface="Arial" panose="020B0604020202020204" pitchFamily="34" charset="0"/>
              </a:rPr>
              <a:t>menambah</a:t>
            </a:r>
            <a:r>
              <a:rPr lang="en-ID" dirty="0">
                <a:effectLst/>
                <a:latin typeface="Arial" panose="020B0604020202020204" pitchFamily="34" charset="0"/>
              </a:rPr>
              <a:t> bias </a:t>
            </a:r>
            <a:r>
              <a:rPr lang="en-ID" dirty="0" err="1">
                <a:effectLst/>
                <a:latin typeface="Arial" panose="020B0604020202020204" pitchFamily="34" charset="0"/>
              </a:rPr>
              <a:t>dalam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laporan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keuangan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serta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dapat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menggangu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pemakai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laporan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keuangan</a:t>
            </a:r>
            <a:r>
              <a:rPr lang="en-ID" dirty="0">
                <a:effectLst/>
                <a:latin typeface="Arial" panose="020B0604020202020204" pitchFamily="34" charset="0"/>
              </a:rPr>
              <a:t> yang </a:t>
            </a:r>
            <a:r>
              <a:rPr lang="en-ID" dirty="0" err="1">
                <a:effectLst/>
                <a:latin typeface="Arial" panose="020B0604020202020204" pitchFamily="34" charset="0"/>
              </a:rPr>
              <a:t>percaya</a:t>
            </a:r>
            <a:r>
              <a:rPr lang="en-ID" dirty="0">
                <a:effectLst/>
                <a:latin typeface="Arial" panose="020B0604020202020204" pitchFamily="34" charset="0"/>
              </a:rPr>
              <a:t> pada </a:t>
            </a:r>
            <a:r>
              <a:rPr lang="en-ID" dirty="0" err="1">
                <a:effectLst/>
                <a:latin typeface="Arial" panose="020B0604020202020204" pitchFamily="34" charset="0"/>
              </a:rPr>
              <a:t>angka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hasil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rekayasa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tersebut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sebagai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angka</a:t>
            </a:r>
            <a:r>
              <a:rPr lang="en-ID" dirty="0">
                <a:effectLst/>
                <a:latin typeface="Arial" panose="020B0604020202020204" pitchFamily="34" charset="0"/>
              </a:rPr>
              <a:t> real </a:t>
            </a:r>
            <a:r>
              <a:rPr lang="en-ID" dirty="0" err="1">
                <a:effectLst/>
                <a:latin typeface="Arial" panose="020B0604020202020204" pitchFamily="34" charset="0"/>
              </a:rPr>
              <a:t>atau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tanpa</a:t>
            </a:r>
            <a:r>
              <a:rPr lang="en-ID" dirty="0">
                <a:effectLst/>
                <a:latin typeface="Arial" panose="020B0604020202020204" pitchFamily="34" charset="0"/>
              </a:rPr>
              <a:t> </a:t>
            </a:r>
            <a:r>
              <a:rPr lang="en-ID" dirty="0" err="1">
                <a:effectLst/>
                <a:latin typeface="Arial" panose="020B0604020202020204" pitchFamily="34" charset="0"/>
              </a:rPr>
              <a:t>rekayasa</a:t>
            </a:r>
            <a:r>
              <a:rPr lang="en-ID" dirty="0">
                <a:effectLst/>
                <a:latin typeface="Arial" panose="020B0604020202020204" pitchFamily="34" charset="0"/>
              </a:rPr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2206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6F00-E4E3-4F28-A8A2-5FD6BCEA1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65126"/>
            <a:ext cx="11487150" cy="463549"/>
          </a:xfrm>
        </p:spPr>
        <p:txBody>
          <a:bodyPr>
            <a:normAutofit fontScale="90000"/>
          </a:bodyPr>
          <a:lstStyle/>
          <a:p>
            <a:br>
              <a:rPr lang="en-ID" dirty="0">
                <a:effectLst/>
                <a:latin typeface="Arial" panose="020B0604020202020204" pitchFamily="34" charset="0"/>
              </a:rPr>
            </a:br>
            <a:r>
              <a:rPr lang="en-ID" sz="3900" b="1" dirty="0">
                <a:effectLst/>
                <a:latin typeface="Arial" panose="020B0604020202020204" pitchFamily="34" charset="0"/>
              </a:rPr>
              <a:t>Agency Theory</a:t>
            </a:r>
            <a:br>
              <a:rPr lang="en-ID" dirty="0">
                <a:effectLst/>
                <a:latin typeface="Arial" panose="020B0604020202020204" pitchFamily="34" charset="0"/>
              </a:rPr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A709B-C3E7-457C-9977-47C93C8AC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962025"/>
            <a:ext cx="11830049" cy="5657850"/>
          </a:xfrm>
        </p:spPr>
        <p:txBody>
          <a:bodyPr>
            <a:noAutofit/>
          </a:bodyPr>
          <a:lstStyle/>
          <a:p>
            <a:r>
              <a:rPr lang="en-ID" sz="3300" dirty="0">
                <a:effectLst/>
                <a:latin typeface="Arial" panose="020B0604020202020204" pitchFamily="34" charset="0"/>
              </a:rPr>
              <a:t>Agency theory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merupakan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konsep</a:t>
            </a:r>
            <a:r>
              <a:rPr lang="en-ID" sz="3300" dirty="0">
                <a:effectLst/>
                <a:latin typeface="Arial" panose="020B0604020202020204" pitchFamily="34" charset="0"/>
              </a:rPr>
              <a:t> yang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menjelaskan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hubungan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kontraktual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antara</a:t>
            </a:r>
            <a:r>
              <a:rPr lang="en-ID" sz="3300" dirty="0">
                <a:effectLst/>
                <a:latin typeface="Arial" panose="020B0604020202020204" pitchFamily="34" charset="0"/>
              </a:rPr>
              <a:t> principals dan agents (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Widi</a:t>
            </a:r>
            <a:r>
              <a:rPr lang="en-ID" sz="3300" dirty="0">
                <a:effectLst/>
                <a:latin typeface="Arial" panose="020B0604020202020204" pitchFamily="34" charset="0"/>
              </a:rPr>
              <a:t>, 2015).</a:t>
            </a:r>
          </a:p>
          <a:p>
            <a:endParaRPr lang="en-ID" sz="1500" dirty="0">
              <a:effectLst/>
              <a:latin typeface="Arial" panose="020B0604020202020204" pitchFamily="34" charset="0"/>
            </a:endParaRPr>
          </a:p>
          <a:p>
            <a:r>
              <a:rPr lang="en-ID" sz="3300" dirty="0">
                <a:effectLst/>
                <a:latin typeface="Arial" panose="020B0604020202020204" pitchFamily="34" charset="0"/>
              </a:rPr>
              <a:t>Agents (dewan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direksi</a:t>
            </a:r>
            <a:r>
              <a:rPr lang="en-ID" sz="3300" dirty="0">
                <a:effectLst/>
                <a:latin typeface="Arial" panose="020B0604020202020204" pitchFamily="34" charset="0"/>
              </a:rPr>
              <a:t> dan dewan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komisaris</a:t>
            </a:r>
            <a:r>
              <a:rPr lang="en-ID" sz="3300" dirty="0">
                <a:effectLst/>
                <a:latin typeface="Arial" panose="020B0604020202020204" pitchFamily="34" charset="0"/>
              </a:rPr>
              <a:t>)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merupakan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pihak</a:t>
            </a:r>
            <a:r>
              <a:rPr lang="en-ID" sz="3300" dirty="0">
                <a:effectLst/>
                <a:latin typeface="Arial" panose="020B0604020202020204" pitchFamily="34" charset="0"/>
              </a:rPr>
              <a:t> yang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mengelola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perusahaan</a:t>
            </a:r>
            <a:r>
              <a:rPr lang="en-ID" sz="3300" dirty="0">
                <a:effectLst/>
                <a:latin typeface="Arial" panose="020B0604020202020204" pitchFamily="34" charset="0"/>
              </a:rPr>
              <a:t>,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sedangkan</a:t>
            </a:r>
            <a:r>
              <a:rPr lang="en-ID" sz="3300" dirty="0">
                <a:effectLst/>
                <a:latin typeface="Arial" panose="020B0604020202020204" pitchFamily="34" charset="0"/>
              </a:rPr>
              <a:t> principals (</a:t>
            </a:r>
            <a:r>
              <a:rPr lang="en-ID" sz="3300" i="1" dirty="0">
                <a:effectLst/>
                <a:latin typeface="Arial" panose="020B0604020202020204" pitchFamily="34" charset="0"/>
              </a:rPr>
              <a:t>owners</a:t>
            </a:r>
            <a:r>
              <a:rPr lang="en-ID" sz="3300" dirty="0">
                <a:effectLst/>
                <a:latin typeface="Arial" panose="020B0604020202020204" pitchFamily="34" charset="0"/>
              </a:rPr>
              <a:t>)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merupakan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pihak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pemegang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saham</a:t>
            </a:r>
            <a:r>
              <a:rPr lang="en-ID" sz="3300" dirty="0">
                <a:effectLst/>
                <a:latin typeface="Arial" panose="020B0604020202020204" pitchFamily="34" charset="0"/>
              </a:rPr>
              <a:t>. </a:t>
            </a:r>
          </a:p>
          <a:p>
            <a:endParaRPr lang="en-ID" sz="1500" dirty="0">
              <a:effectLst/>
              <a:latin typeface="Arial" panose="020B0604020202020204" pitchFamily="34" charset="0"/>
            </a:endParaRPr>
          </a:p>
          <a:p>
            <a:r>
              <a:rPr lang="en-ID" sz="3300" dirty="0" err="1">
                <a:effectLst/>
                <a:latin typeface="Arial" panose="020B0604020202020204" pitchFamily="34" charset="0"/>
              </a:rPr>
              <a:t>Konflik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kepentingan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antara</a:t>
            </a:r>
            <a:r>
              <a:rPr lang="en-ID" sz="3300" dirty="0">
                <a:effectLst/>
                <a:latin typeface="Arial" panose="020B0604020202020204" pitchFamily="34" charset="0"/>
              </a:rPr>
              <a:t>  agents dan principal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terjadi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karena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kemungkinan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agen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tidak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selalu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berbuat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sesuai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dengan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kepentingan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>
                <a:effectLst/>
                <a:latin typeface="Times New Roman" panose="02020603050405020304" pitchFamily="18" charset="0"/>
              </a:rPr>
              <a:t>principal</a:t>
            </a:r>
            <a:r>
              <a:rPr lang="en-ID" sz="3300" dirty="0">
                <a:effectLst/>
                <a:latin typeface="Arial" panose="020B0604020202020204" pitchFamily="34" charset="0"/>
              </a:rPr>
              <a:t>,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sehingga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memicu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biaya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keagenan</a:t>
            </a:r>
            <a:r>
              <a:rPr lang="en-ID" sz="3300" dirty="0">
                <a:effectLst/>
                <a:latin typeface="Arial" panose="020B0604020202020204" pitchFamily="34" charset="0"/>
              </a:rPr>
              <a:t> (</a:t>
            </a:r>
            <a:r>
              <a:rPr lang="en-ID" sz="33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agency cost</a:t>
            </a:r>
            <a:r>
              <a:rPr lang="en-ID" sz="3300" dirty="0">
                <a:effectLst/>
                <a:latin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46970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4FE3A-1865-40E5-A8B6-87527E137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6"/>
            <a:ext cx="11334750" cy="482600"/>
          </a:xfrm>
        </p:spPr>
        <p:txBody>
          <a:bodyPr>
            <a:normAutofit fontScale="90000"/>
          </a:bodyPr>
          <a:lstStyle/>
          <a:p>
            <a:r>
              <a:rPr lang="en-ID" sz="3500" b="1" dirty="0">
                <a:effectLst/>
                <a:latin typeface="Arial" panose="020B0604020202020204" pitchFamily="34" charset="0"/>
              </a:rPr>
              <a:t>Agency Theory</a:t>
            </a:r>
            <a:endParaRPr lang="en-ID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FEF79-269A-4F67-BC48-2743643AB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171574"/>
            <a:ext cx="11334749" cy="5321299"/>
          </a:xfrm>
        </p:spPr>
        <p:txBody>
          <a:bodyPr>
            <a:normAutofit/>
          </a:bodyPr>
          <a:lstStyle/>
          <a:p>
            <a:r>
              <a:rPr lang="en-ID" sz="3300" dirty="0" err="1">
                <a:latin typeface="Arial" panose="020B0604020202020204" pitchFamily="34" charset="0"/>
              </a:rPr>
              <a:t>M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anajemen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laba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dapat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dijelaskan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dengan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teori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agensi</a:t>
            </a:r>
            <a:r>
              <a:rPr lang="en-ID" sz="3300" dirty="0">
                <a:effectLst/>
                <a:latin typeface="Arial" panose="020B0604020202020204" pitchFamily="34" charset="0"/>
              </a:rPr>
              <a:t>.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Sebagai</a:t>
            </a:r>
            <a:r>
              <a:rPr lang="en-ID" sz="3300" dirty="0">
                <a:effectLst/>
                <a:latin typeface="Arial" panose="020B0604020202020204" pitchFamily="34" charset="0"/>
              </a:rPr>
              <a:t> agents,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manajer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secara</a:t>
            </a:r>
            <a:r>
              <a:rPr lang="en-ID" sz="3300" dirty="0">
                <a:effectLst/>
                <a:latin typeface="Arial" panose="020B0604020202020204" pitchFamily="34" charset="0"/>
              </a:rPr>
              <a:t> moral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bertanggung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jawab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untuk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mengoptimalkan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keuntungan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para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pemilik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saham</a:t>
            </a:r>
            <a:r>
              <a:rPr lang="en-ID" sz="3300" dirty="0">
                <a:effectLst/>
                <a:latin typeface="Arial" panose="020B0604020202020204" pitchFamily="34" charset="0"/>
              </a:rPr>
              <a:t> (</a:t>
            </a:r>
            <a:r>
              <a:rPr lang="en-ID" sz="33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principals</a:t>
            </a:r>
            <a:r>
              <a:rPr lang="en-ID" sz="3300" dirty="0">
                <a:effectLst/>
                <a:latin typeface="Arial" panose="020B0604020202020204" pitchFamily="34" charset="0"/>
              </a:rPr>
              <a:t>) dan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sebagai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imbalannya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akan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memperoleh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kompensasi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sesuai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dengan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kontrak</a:t>
            </a:r>
            <a:r>
              <a:rPr lang="en-ID" sz="3300" dirty="0">
                <a:effectLst/>
                <a:latin typeface="Arial" panose="020B0604020202020204" pitchFamily="34" charset="0"/>
              </a:rPr>
              <a:t>.</a:t>
            </a:r>
          </a:p>
          <a:p>
            <a:endParaRPr lang="en-ID" sz="3300" dirty="0">
              <a:effectLst/>
              <a:latin typeface="Arial" panose="020B0604020202020204" pitchFamily="34" charset="0"/>
            </a:endParaRPr>
          </a:p>
          <a:p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Sehingga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terdapat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dua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kepentingan</a:t>
            </a:r>
            <a:r>
              <a:rPr lang="en-ID" sz="3300" dirty="0">
                <a:effectLst/>
                <a:latin typeface="Arial" panose="020B0604020202020204" pitchFamily="34" charset="0"/>
              </a:rPr>
              <a:t> yang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berbeda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didalam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perusahaan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dimana</a:t>
            </a:r>
            <a:r>
              <a:rPr lang="en-ID" sz="3300" dirty="0">
                <a:effectLst/>
                <a:latin typeface="Arial" panose="020B0604020202020204" pitchFamily="34" charset="0"/>
              </a:rPr>
              <a:t> masing-masing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pihak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berusaha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untuk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mencapai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atau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mempertahankan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tingkat</a:t>
            </a:r>
            <a:r>
              <a:rPr lang="en-ID" sz="3300" dirty="0">
                <a:effectLst/>
                <a:latin typeface="Arial" panose="020B0604020202020204" pitchFamily="34" charset="0"/>
              </a:rPr>
              <a:t>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kemakmuran</a:t>
            </a:r>
            <a:r>
              <a:rPr lang="en-ID" sz="3300" dirty="0">
                <a:effectLst/>
                <a:latin typeface="Arial" panose="020B0604020202020204" pitchFamily="34" charset="0"/>
              </a:rPr>
              <a:t> yang </a:t>
            </a:r>
            <a:r>
              <a:rPr lang="en-ID" sz="3300" dirty="0" err="1">
                <a:effectLst/>
                <a:latin typeface="Arial" panose="020B0604020202020204" pitchFamily="34" charset="0"/>
              </a:rPr>
              <a:t>dikehendaki</a:t>
            </a:r>
            <a:r>
              <a:rPr lang="en-ID" sz="3300" dirty="0">
                <a:effectLst/>
                <a:latin typeface="Arial" panose="020B0604020202020204" pitchFamily="34" charset="0"/>
              </a:rPr>
              <a:t> (Ali, 2002).</a:t>
            </a:r>
            <a:endParaRPr lang="en-ID" sz="33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2752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0F01-AE93-4FD3-A9E6-2A667718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236537"/>
            <a:ext cx="11487150" cy="539750"/>
          </a:xfrm>
        </p:spPr>
        <p:txBody>
          <a:bodyPr>
            <a:normAutofit/>
          </a:bodyPr>
          <a:lstStyle/>
          <a:p>
            <a:r>
              <a:rPr lang="en-ID" sz="2500" b="1" i="1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Signaling</a:t>
            </a:r>
            <a:r>
              <a:rPr lang="en-ID" sz="2500" b="1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Theory</a:t>
            </a:r>
            <a:endParaRPr lang="en-ID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C9B8B-F30B-4E0B-8556-C227A6B3A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49" y="876299"/>
            <a:ext cx="11763375" cy="5840413"/>
          </a:xfrm>
        </p:spPr>
        <p:txBody>
          <a:bodyPr>
            <a:noAutofit/>
          </a:bodyPr>
          <a:lstStyle/>
          <a:p>
            <a:pPr algn="l"/>
            <a:r>
              <a:rPr lang="en-ID" b="0" i="1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Signaling</a:t>
            </a:r>
            <a:r>
              <a:rPr lang="en-ID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theory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dipisahkan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keberadaan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asimetri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informasi. Dalam kerangka asimetri informasi yang terjadi antara principal 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agen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mengungkapkan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sinyal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krusial yang harus diperhatikan agar perusahaan berhasil memperoleh atau </a:t>
            </a:r>
            <a:r>
              <a:rPr lang="fi-FI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mempertahankan sumber daya ekonomi (Ross 1973). </a:t>
            </a:r>
          </a:p>
          <a:p>
            <a:pPr algn="l"/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hipotesis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1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signaling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manajer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corporate disclosure 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(Watt dan </a:t>
            </a:r>
            <a:r>
              <a:rPr lang="fi-FI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Zimmerman 1986). Perusahaan termotivasi untuk memberikan sinyal positif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saham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kredibilitas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(Wild </a:t>
            </a:r>
            <a:r>
              <a:rPr lang="en-ID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2003). </a:t>
            </a:r>
          </a:p>
          <a:p>
            <a:pPr algn="l"/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Bahkan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Wild </a:t>
            </a:r>
            <a:r>
              <a:rPr lang="en-ID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(2003)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mengemukakan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kecenderungan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terkini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manajer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1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voluntarydisclosure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mengatur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harapan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investor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pemerintah</a:t>
            </a:r>
            <a:r>
              <a:rPr lang="en-ID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352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Manajemen Laba</vt:lpstr>
      <vt:lpstr>Definisi</vt:lpstr>
      <vt:lpstr> Agency Theory </vt:lpstr>
      <vt:lpstr>Agency Theory</vt:lpstr>
      <vt:lpstr>Signaling Theory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Laba</dc:title>
  <dc:creator>annisa.lahjie@live.vu.edu.au</dc:creator>
  <cp:lastModifiedBy>annisa.lahjie@live.vu.edu.au</cp:lastModifiedBy>
  <cp:revision>10</cp:revision>
  <dcterms:created xsi:type="dcterms:W3CDTF">2021-05-20T12:29:17Z</dcterms:created>
  <dcterms:modified xsi:type="dcterms:W3CDTF">2021-05-20T13:49:51Z</dcterms:modified>
</cp:coreProperties>
</file>