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8">
  <p:sldMasterIdLst>
    <p:sldMasterId id="2147483648" r:id="rId1"/>
  </p:sldMasterIdLst>
  <p:sldIdLst>
    <p:sldId id="256" r:id="rId2"/>
    <p:sldId id="259" r:id="rId3"/>
    <p:sldId id="260" r:id="rId4"/>
    <p:sldId id="257" r:id="rId5"/>
    <p:sldId id="261" r:id="rId6"/>
    <p:sldId id="258"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67" d="100"/>
          <a:sy n="67" d="100"/>
        </p:scale>
        <p:origin x="6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9E736-7ACE-44FC-9B78-99A5E6B3E8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D"/>
          </a:p>
        </p:txBody>
      </p:sp>
      <p:sp>
        <p:nvSpPr>
          <p:cNvPr id="3" name="Subtitle 2">
            <a:extLst>
              <a:ext uri="{FF2B5EF4-FFF2-40B4-BE49-F238E27FC236}">
                <a16:creationId xmlns:a16="http://schemas.microsoft.com/office/drawing/2014/main" id="{419F1A8D-06A2-49D4-9738-57DCCEA3083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4" name="Date Placeholder 3">
            <a:extLst>
              <a:ext uri="{FF2B5EF4-FFF2-40B4-BE49-F238E27FC236}">
                <a16:creationId xmlns:a16="http://schemas.microsoft.com/office/drawing/2014/main" id="{B91E7E6D-C872-4021-973F-65F1C5DE63AA}"/>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5" name="Footer Placeholder 4">
            <a:extLst>
              <a:ext uri="{FF2B5EF4-FFF2-40B4-BE49-F238E27FC236}">
                <a16:creationId xmlns:a16="http://schemas.microsoft.com/office/drawing/2014/main" id="{7B8A8B87-E704-48A0-A6F2-49A39552AB15}"/>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B156FD07-FCC9-4672-862C-889C3F921A47}"/>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36965898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BDF1F-CA17-499A-A0EB-CDDD5D43780A}"/>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77055A99-57B7-4A49-889D-D1AC0B3B86F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66B18F6F-1A5E-4037-8965-338CBF262492}"/>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5" name="Footer Placeholder 4">
            <a:extLst>
              <a:ext uri="{FF2B5EF4-FFF2-40B4-BE49-F238E27FC236}">
                <a16:creationId xmlns:a16="http://schemas.microsoft.com/office/drawing/2014/main" id="{709018C0-6F6F-4F9D-B8F2-B310FD3AEF59}"/>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59FB5111-DD4F-4E38-B2B0-9FE41A8951AE}"/>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2720439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7C64B-2D0F-4411-976F-43699FC5AD2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D"/>
          </a:p>
        </p:txBody>
      </p:sp>
      <p:sp>
        <p:nvSpPr>
          <p:cNvPr id="3" name="Text Placeholder 2">
            <a:extLst>
              <a:ext uri="{FF2B5EF4-FFF2-40B4-BE49-F238E27FC236}">
                <a16:creationId xmlns:a16="http://schemas.microsoft.com/office/drawing/2014/main" id="{FB722FDB-C941-4451-8098-E43378938C8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48E322E-8D72-4F9E-9DAC-4597B008FD4F}"/>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5" name="Footer Placeholder 4">
            <a:extLst>
              <a:ext uri="{FF2B5EF4-FFF2-40B4-BE49-F238E27FC236}">
                <a16:creationId xmlns:a16="http://schemas.microsoft.com/office/drawing/2014/main" id="{2347F77A-6340-46F3-B792-1B966D80CF5F}"/>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00CAB28-3A5E-4D65-90BF-BFC08FF65457}"/>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25746513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5D838-C94D-4D05-855E-B12ED57CB1AA}"/>
              </a:ext>
            </a:extLst>
          </p:cNvPr>
          <p:cNvSpPr>
            <a:spLocks noGrp="1"/>
          </p:cNvSpPr>
          <p:nvPr>
            <p:ph type="title"/>
          </p:nvPr>
        </p:nvSpPr>
        <p:spPr/>
        <p:txBody>
          <a:bodyPr/>
          <a:lstStyle/>
          <a:p>
            <a:r>
              <a:rPr lang="en-US"/>
              <a:t>Click to edit Master title style</a:t>
            </a:r>
            <a:endParaRPr lang="en-ID"/>
          </a:p>
        </p:txBody>
      </p:sp>
      <p:sp>
        <p:nvSpPr>
          <p:cNvPr id="3" name="Content Placeholder 2">
            <a:extLst>
              <a:ext uri="{FF2B5EF4-FFF2-40B4-BE49-F238E27FC236}">
                <a16:creationId xmlns:a16="http://schemas.microsoft.com/office/drawing/2014/main" id="{04F63E0B-D039-4660-94F6-2BCE772E9A9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Content Placeholder 3">
            <a:extLst>
              <a:ext uri="{FF2B5EF4-FFF2-40B4-BE49-F238E27FC236}">
                <a16:creationId xmlns:a16="http://schemas.microsoft.com/office/drawing/2014/main" id="{F9C6F08A-FBFA-4960-A1C1-27F7207442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Date Placeholder 4">
            <a:extLst>
              <a:ext uri="{FF2B5EF4-FFF2-40B4-BE49-F238E27FC236}">
                <a16:creationId xmlns:a16="http://schemas.microsoft.com/office/drawing/2014/main" id="{25ADCF49-A7F2-4A97-9995-F5EDCFA6982A}"/>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6" name="Footer Placeholder 5">
            <a:extLst>
              <a:ext uri="{FF2B5EF4-FFF2-40B4-BE49-F238E27FC236}">
                <a16:creationId xmlns:a16="http://schemas.microsoft.com/office/drawing/2014/main" id="{19206FAD-0171-4381-B2B4-C4CA6AC203A7}"/>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FE9789D0-880A-4071-AD7B-B0D4F2925AE4}"/>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166371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1343F9-83E3-4ABC-BB03-886E07F0414D}"/>
              </a:ext>
            </a:extLst>
          </p:cNvPr>
          <p:cNvSpPr>
            <a:spLocks noGrp="1"/>
          </p:cNvSpPr>
          <p:nvPr>
            <p:ph type="title"/>
          </p:nvPr>
        </p:nvSpPr>
        <p:spPr>
          <a:xfrm>
            <a:off x="839788" y="365125"/>
            <a:ext cx="10515600" cy="1325563"/>
          </a:xfrm>
        </p:spPr>
        <p:txBody>
          <a:bodyPr/>
          <a:lstStyle/>
          <a:p>
            <a:r>
              <a:rPr lang="en-US"/>
              <a:t>Click to edit Master title style</a:t>
            </a:r>
            <a:endParaRPr lang="en-ID"/>
          </a:p>
        </p:txBody>
      </p:sp>
      <p:sp>
        <p:nvSpPr>
          <p:cNvPr id="3" name="Text Placeholder 2">
            <a:extLst>
              <a:ext uri="{FF2B5EF4-FFF2-40B4-BE49-F238E27FC236}">
                <a16:creationId xmlns:a16="http://schemas.microsoft.com/office/drawing/2014/main" id="{D295E086-D789-485C-B485-08CAE3A6935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A829C2B-5B68-4316-AAE6-99515CD3BEF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5" name="Text Placeholder 4">
            <a:extLst>
              <a:ext uri="{FF2B5EF4-FFF2-40B4-BE49-F238E27FC236}">
                <a16:creationId xmlns:a16="http://schemas.microsoft.com/office/drawing/2014/main" id="{2F2ADDB9-B226-4592-AE9D-7702A7FFE4F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6188B92-511C-46C8-9A47-91462EB1E26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7" name="Date Placeholder 6">
            <a:extLst>
              <a:ext uri="{FF2B5EF4-FFF2-40B4-BE49-F238E27FC236}">
                <a16:creationId xmlns:a16="http://schemas.microsoft.com/office/drawing/2014/main" id="{B354629C-C7FE-4057-B333-2EB5E6D8580B}"/>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8" name="Footer Placeholder 7">
            <a:extLst>
              <a:ext uri="{FF2B5EF4-FFF2-40B4-BE49-F238E27FC236}">
                <a16:creationId xmlns:a16="http://schemas.microsoft.com/office/drawing/2014/main" id="{A69B83A4-C01A-40C3-B948-50736EA1C79C}"/>
              </a:ext>
            </a:extLst>
          </p:cNvPr>
          <p:cNvSpPr>
            <a:spLocks noGrp="1"/>
          </p:cNvSpPr>
          <p:nvPr>
            <p:ph type="ftr" sz="quarter" idx="11"/>
          </p:nvPr>
        </p:nvSpPr>
        <p:spPr/>
        <p:txBody>
          <a:bodyPr/>
          <a:lstStyle/>
          <a:p>
            <a:endParaRPr lang="en-ID"/>
          </a:p>
        </p:txBody>
      </p:sp>
      <p:sp>
        <p:nvSpPr>
          <p:cNvPr id="9" name="Slide Number Placeholder 8">
            <a:extLst>
              <a:ext uri="{FF2B5EF4-FFF2-40B4-BE49-F238E27FC236}">
                <a16:creationId xmlns:a16="http://schemas.microsoft.com/office/drawing/2014/main" id="{0AB78076-E9C7-4FFF-9A30-9324B43CA773}"/>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218885190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B4F3E-55C5-44FC-B09A-144A3DFF8EBB}"/>
              </a:ext>
            </a:extLst>
          </p:cNvPr>
          <p:cNvSpPr>
            <a:spLocks noGrp="1"/>
          </p:cNvSpPr>
          <p:nvPr>
            <p:ph type="title"/>
          </p:nvPr>
        </p:nvSpPr>
        <p:spPr/>
        <p:txBody>
          <a:bodyPr/>
          <a:lstStyle/>
          <a:p>
            <a:r>
              <a:rPr lang="en-US"/>
              <a:t>Click to edit Master title style</a:t>
            </a:r>
            <a:endParaRPr lang="en-ID"/>
          </a:p>
        </p:txBody>
      </p:sp>
      <p:sp>
        <p:nvSpPr>
          <p:cNvPr id="3" name="Date Placeholder 2">
            <a:extLst>
              <a:ext uri="{FF2B5EF4-FFF2-40B4-BE49-F238E27FC236}">
                <a16:creationId xmlns:a16="http://schemas.microsoft.com/office/drawing/2014/main" id="{32337C24-93AB-4C16-A03C-74DF7A89C484}"/>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4" name="Footer Placeholder 3">
            <a:extLst>
              <a:ext uri="{FF2B5EF4-FFF2-40B4-BE49-F238E27FC236}">
                <a16:creationId xmlns:a16="http://schemas.microsoft.com/office/drawing/2014/main" id="{51A71EF2-E608-438F-8B38-A54433380548}"/>
              </a:ext>
            </a:extLst>
          </p:cNvPr>
          <p:cNvSpPr>
            <a:spLocks noGrp="1"/>
          </p:cNvSpPr>
          <p:nvPr>
            <p:ph type="ftr" sz="quarter" idx="11"/>
          </p:nvPr>
        </p:nvSpPr>
        <p:spPr/>
        <p:txBody>
          <a:bodyPr/>
          <a:lstStyle/>
          <a:p>
            <a:endParaRPr lang="en-ID"/>
          </a:p>
        </p:txBody>
      </p:sp>
      <p:sp>
        <p:nvSpPr>
          <p:cNvPr id="5" name="Slide Number Placeholder 4">
            <a:extLst>
              <a:ext uri="{FF2B5EF4-FFF2-40B4-BE49-F238E27FC236}">
                <a16:creationId xmlns:a16="http://schemas.microsoft.com/office/drawing/2014/main" id="{3C098FA5-BFA5-413F-A784-7B1444768A88}"/>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8983071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E75DA9A-60C3-49E3-89F0-A6A0C9FAEA29}"/>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3" name="Footer Placeholder 2">
            <a:extLst>
              <a:ext uri="{FF2B5EF4-FFF2-40B4-BE49-F238E27FC236}">
                <a16:creationId xmlns:a16="http://schemas.microsoft.com/office/drawing/2014/main" id="{F1A84B09-BD88-43AA-A0A2-8DB3775C74E9}"/>
              </a:ext>
            </a:extLst>
          </p:cNvPr>
          <p:cNvSpPr>
            <a:spLocks noGrp="1"/>
          </p:cNvSpPr>
          <p:nvPr>
            <p:ph type="ftr" sz="quarter" idx="11"/>
          </p:nvPr>
        </p:nvSpPr>
        <p:spPr/>
        <p:txBody>
          <a:bodyPr/>
          <a:lstStyle/>
          <a:p>
            <a:endParaRPr lang="en-ID"/>
          </a:p>
        </p:txBody>
      </p:sp>
      <p:sp>
        <p:nvSpPr>
          <p:cNvPr id="4" name="Slide Number Placeholder 3">
            <a:extLst>
              <a:ext uri="{FF2B5EF4-FFF2-40B4-BE49-F238E27FC236}">
                <a16:creationId xmlns:a16="http://schemas.microsoft.com/office/drawing/2014/main" id="{F51E02E9-8A8F-41E5-A7C6-D6E929D500C4}"/>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183076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4F03F-6978-4948-A92A-24E340A4FF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Content Placeholder 2">
            <a:extLst>
              <a:ext uri="{FF2B5EF4-FFF2-40B4-BE49-F238E27FC236}">
                <a16:creationId xmlns:a16="http://schemas.microsoft.com/office/drawing/2014/main" id="{CA36B29B-0C6E-4C5C-ADB0-B0B4C9A1690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Text Placeholder 3">
            <a:extLst>
              <a:ext uri="{FF2B5EF4-FFF2-40B4-BE49-F238E27FC236}">
                <a16:creationId xmlns:a16="http://schemas.microsoft.com/office/drawing/2014/main" id="{839393F8-E608-4B90-809F-4ADF9CD6EC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F36095E-AA6D-47F8-8F02-4CC25A59AB9E}"/>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6" name="Footer Placeholder 5">
            <a:extLst>
              <a:ext uri="{FF2B5EF4-FFF2-40B4-BE49-F238E27FC236}">
                <a16:creationId xmlns:a16="http://schemas.microsoft.com/office/drawing/2014/main" id="{688CBBB9-E520-44EA-99DC-EB7132891E0E}"/>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24AF122D-E133-4B1B-992C-27AF3D23AF4B}"/>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41259250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D661AF-824B-4D5E-89B3-6B12A00E503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D"/>
          </a:p>
        </p:txBody>
      </p:sp>
      <p:sp>
        <p:nvSpPr>
          <p:cNvPr id="3" name="Picture Placeholder 2">
            <a:extLst>
              <a:ext uri="{FF2B5EF4-FFF2-40B4-BE49-F238E27FC236}">
                <a16:creationId xmlns:a16="http://schemas.microsoft.com/office/drawing/2014/main" id="{15018AB6-16EC-4378-A765-1FD8985A24A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D"/>
          </a:p>
        </p:txBody>
      </p:sp>
      <p:sp>
        <p:nvSpPr>
          <p:cNvPr id="4" name="Text Placeholder 3">
            <a:extLst>
              <a:ext uri="{FF2B5EF4-FFF2-40B4-BE49-F238E27FC236}">
                <a16:creationId xmlns:a16="http://schemas.microsoft.com/office/drawing/2014/main" id="{5DE40DD3-D813-41B2-ACD0-03689A3DAD1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7591C5E-DBB2-4EB0-AAA0-FC281C07FF64}"/>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6" name="Footer Placeholder 5">
            <a:extLst>
              <a:ext uri="{FF2B5EF4-FFF2-40B4-BE49-F238E27FC236}">
                <a16:creationId xmlns:a16="http://schemas.microsoft.com/office/drawing/2014/main" id="{E3C4B551-70D4-4F35-A58D-E2B888443542}"/>
              </a:ext>
            </a:extLst>
          </p:cNvPr>
          <p:cNvSpPr>
            <a:spLocks noGrp="1"/>
          </p:cNvSpPr>
          <p:nvPr>
            <p:ph type="ftr" sz="quarter" idx="11"/>
          </p:nvPr>
        </p:nvSpPr>
        <p:spPr/>
        <p:txBody>
          <a:bodyPr/>
          <a:lstStyle/>
          <a:p>
            <a:endParaRPr lang="en-ID"/>
          </a:p>
        </p:txBody>
      </p:sp>
      <p:sp>
        <p:nvSpPr>
          <p:cNvPr id="7" name="Slide Number Placeholder 6">
            <a:extLst>
              <a:ext uri="{FF2B5EF4-FFF2-40B4-BE49-F238E27FC236}">
                <a16:creationId xmlns:a16="http://schemas.microsoft.com/office/drawing/2014/main" id="{3986F8BC-9231-48A3-B830-AA1C95458FF6}"/>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32088308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F8D26-B96B-41FF-A8CD-4D4E68E9ECD6}"/>
              </a:ext>
            </a:extLst>
          </p:cNvPr>
          <p:cNvSpPr>
            <a:spLocks noGrp="1"/>
          </p:cNvSpPr>
          <p:nvPr>
            <p:ph type="title"/>
          </p:nvPr>
        </p:nvSpPr>
        <p:spPr/>
        <p:txBody>
          <a:bodyPr/>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F49A9A3E-4DBE-4080-B07B-3E38A58BB5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20120494-9732-4B9B-AC33-5EAC053C9032}"/>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5" name="Footer Placeholder 4">
            <a:extLst>
              <a:ext uri="{FF2B5EF4-FFF2-40B4-BE49-F238E27FC236}">
                <a16:creationId xmlns:a16="http://schemas.microsoft.com/office/drawing/2014/main" id="{ECAB37FB-8DB0-4FB7-8E67-38DBA46554E3}"/>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A2B9982D-EB03-47C6-9313-8E37AD696AF6}"/>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607741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E3F4F01-206C-4DE4-B3BF-981F021E6A4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D"/>
          </a:p>
        </p:txBody>
      </p:sp>
      <p:sp>
        <p:nvSpPr>
          <p:cNvPr id="3" name="Vertical Text Placeholder 2">
            <a:extLst>
              <a:ext uri="{FF2B5EF4-FFF2-40B4-BE49-F238E27FC236}">
                <a16:creationId xmlns:a16="http://schemas.microsoft.com/office/drawing/2014/main" id="{D17CB53D-B553-41BE-9932-440BC0A52F7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93006EB2-DDE5-4DC3-A2D2-0CA72589F674}"/>
              </a:ext>
            </a:extLst>
          </p:cNvPr>
          <p:cNvSpPr>
            <a:spLocks noGrp="1"/>
          </p:cNvSpPr>
          <p:nvPr>
            <p:ph type="dt" sz="half" idx="10"/>
          </p:nvPr>
        </p:nvSpPr>
        <p:spPr/>
        <p:txBody>
          <a:bodyPr/>
          <a:lstStyle/>
          <a:p>
            <a:fld id="{42041FC2-B305-4D6F-BE1F-4CB67E2DCEFE}" type="datetimeFigureOut">
              <a:rPr lang="en-ID" smtClean="0"/>
              <a:t>15/04/2021</a:t>
            </a:fld>
            <a:endParaRPr lang="en-ID"/>
          </a:p>
        </p:txBody>
      </p:sp>
      <p:sp>
        <p:nvSpPr>
          <p:cNvPr id="5" name="Footer Placeholder 4">
            <a:extLst>
              <a:ext uri="{FF2B5EF4-FFF2-40B4-BE49-F238E27FC236}">
                <a16:creationId xmlns:a16="http://schemas.microsoft.com/office/drawing/2014/main" id="{9A3DDC12-7CBB-4C9C-B868-C50657046810}"/>
              </a:ext>
            </a:extLst>
          </p:cNvPr>
          <p:cNvSpPr>
            <a:spLocks noGrp="1"/>
          </p:cNvSpPr>
          <p:nvPr>
            <p:ph type="ftr" sz="quarter" idx="11"/>
          </p:nvPr>
        </p:nvSpPr>
        <p:spPr/>
        <p:txBody>
          <a:bodyPr/>
          <a:lstStyle/>
          <a:p>
            <a:endParaRPr lang="en-ID"/>
          </a:p>
        </p:txBody>
      </p:sp>
      <p:sp>
        <p:nvSpPr>
          <p:cNvPr id="6" name="Slide Number Placeholder 5">
            <a:extLst>
              <a:ext uri="{FF2B5EF4-FFF2-40B4-BE49-F238E27FC236}">
                <a16:creationId xmlns:a16="http://schemas.microsoft.com/office/drawing/2014/main" id="{FF017269-EBE5-4CD0-A0B4-EE93E998220B}"/>
              </a:ext>
            </a:extLst>
          </p:cNvPr>
          <p:cNvSpPr>
            <a:spLocks noGrp="1"/>
          </p:cNvSpPr>
          <p:nvPr>
            <p:ph type="sldNum" sz="quarter" idx="12"/>
          </p:nvPr>
        </p:nvSpPr>
        <p:spPr/>
        <p:txBody>
          <a:bodyPr/>
          <a:lstStyle/>
          <a:p>
            <a:fld id="{18A131C9-2BE1-4F8E-A1E1-B725F25BA372}" type="slidenum">
              <a:rPr lang="en-ID" smtClean="0"/>
              <a:t>‹#›</a:t>
            </a:fld>
            <a:endParaRPr lang="en-ID"/>
          </a:p>
        </p:txBody>
      </p:sp>
    </p:spTree>
    <p:extLst>
      <p:ext uri="{BB962C8B-B14F-4D97-AF65-F5344CB8AC3E}">
        <p14:creationId xmlns:p14="http://schemas.microsoft.com/office/powerpoint/2010/main" val="3160701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A467D61-8800-46CC-8492-2CC33B54B5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D"/>
          </a:p>
        </p:txBody>
      </p:sp>
      <p:sp>
        <p:nvSpPr>
          <p:cNvPr id="3" name="Text Placeholder 2">
            <a:extLst>
              <a:ext uri="{FF2B5EF4-FFF2-40B4-BE49-F238E27FC236}">
                <a16:creationId xmlns:a16="http://schemas.microsoft.com/office/drawing/2014/main" id="{C4D91086-5FA3-44A1-B178-2E9CE860585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D"/>
          </a:p>
        </p:txBody>
      </p:sp>
      <p:sp>
        <p:nvSpPr>
          <p:cNvPr id="4" name="Date Placeholder 3">
            <a:extLst>
              <a:ext uri="{FF2B5EF4-FFF2-40B4-BE49-F238E27FC236}">
                <a16:creationId xmlns:a16="http://schemas.microsoft.com/office/drawing/2014/main" id="{23A67F1E-8642-41BC-8B50-18B18A5F240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041FC2-B305-4D6F-BE1F-4CB67E2DCEFE}" type="datetimeFigureOut">
              <a:rPr lang="en-ID" smtClean="0"/>
              <a:t>15/04/2021</a:t>
            </a:fld>
            <a:endParaRPr lang="en-ID"/>
          </a:p>
        </p:txBody>
      </p:sp>
      <p:sp>
        <p:nvSpPr>
          <p:cNvPr id="5" name="Footer Placeholder 4">
            <a:extLst>
              <a:ext uri="{FF2B5EF4-FFF2-40B4-BE49-F238E27FC236}">
                <a16:creationId xmlns:a16="http://schemas.microsoft.com/office/drawing/2014/main" id="{38FBD318-4A25-4702-A438-CAD5875A3DA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D"/>
          </a:p>
        </p:txBody>
      </p:sp>
      <p:sp>
        <p:nvSpPr>
          <p:cNvPr id="6" name="Slide Number Placeholder 5">
            <a:extLst>
              <a:ext uri="{FF2B5EF4-FFF2-40B4-BE49-F238E27FC236}">
                <a16:creationId xmlns:a16="http://schemas.microsoft.com/office/drawing/2014/main" id="{F4157240-392C-4E2C-94E6-C1EDE8301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A131C9-2BE1-4F8E-A1E1-B725F25BA372}" type="slidenum">
              <a:rPr lang="en-ID" smtClean="0"/>
              <a:t>‹#›</a:t>
            </a:fld>
            <a:endParaRPr lang="en-ID"/>
          </a:p>
        </p:txBody>
      </p:sp>
    </p:spTree>
    <p:extLst>
      <p:ext uri="{BB962C8B-B14F-4D97-AF65-F5344CB8AC3E}">
        <p14:creationId xmlns:p14="http://schemas.microsoft.com/office/powerpoint/2010/main" val="1156366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7C645-0B55-47B6-8DA9-DC44CEF06AB7}"/>
              </a:ext>
            </a:extLst>
          </p:cNvPr>
          <p:cNvSpPr>
            <a:spLocks noGrp="1"/>
          </p:cNvSpPr>
          <p:nvPr>
            <p:ph type="ctrTitle"/>
          </p:nvPr>
        </p:nvSpPr>
        <p:spPr>
          <a:xfrm>
            <a:off x="518160" y="1122363"/>
            <a:ext cx="10942320" cy="2133599"/>
          </a:xfrm>
        </p:spPr>
        <p:txBody>
          <a:bodyPr/>
          <a:lstStyle/>
          <a:p>
            <a:r>
              <a:rPr lang="en-US" b="1" dirty="0"/>
              <a:t>Corporate Social Responsibility</a:t>
            </a:r>
            <a:endParaRPr lang="en-ID" b="1" dirty="0"/>
          </a:p>
        </p:txBody>
      </p:sp>
    </p:spTree>
    <p:extLst>
      <p:ext uri="{BB962C8B-B14F-4D97-AF65-F5344CB8AC3E}">
        <p14:creationId xmlns:p14="http://schemas.microsoft.com/office/powerpoint/2010/main" val="4213712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82785-4A28-467D-84CD-748F492E9F8C}"/>
              </a:ext>
            </a:extLst>
          </p:cNvPr>
          <p:cNvSpPr>
            <a:spLocks noGrp="1"/>
          </p:cNvSpPr>
          <p:nvPr>
            <p:ph type="title"/>
          </p:nvPr>
        </p:nvSpPr>
        <p:spPr>
          <a:xfrm>
            <a:off x="838200" y="365125"/>
            <a:ext cx="10515600" cy="620395"/>
          </a:xfrm>
        </p:spPr>
        <p:txBody>
          <a:bodyPr>
            <a:normAutofit fontScale="90000"/>
          </a:bodyPr>
          <a:lstStyle/>
          <a:p>
            <a:pPr algn="ctr"/>
            <a:r>
              <a:rPr lang="en-US" b="1" dirty="0" err="1">
                <a:latin typeface="Times New Roman" panose="02020603050405020304" pitchFamily="18" charset="0"/>
                <a:cs typeface="Times New Roman" panose="02020603050405020304" pitchFamily="18" charset="0"/>
              </a:rPr>
              <a:t>Definisi</a:t>
            </a:r>
            <a:r>
              <a:rPr lang="en-US" b="1" dirty="0">
                <a:latin typeface="Times New Roman" panose="02020603050405020304" pitchFamily="18" charset="0"/>
                <a:cs typeface="Times New Roman" panose="02020603050405020304" pitchFamily="18" charset="0"/>
              </a:rPr>
              <a:t> CSR</a:t>
            </a:r>
            <a:endParaRPr lang="en-ID" b="1" dirty="0">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8F51C282-298D-4B2B-BB9B-7DEA7D8188B3}"/>
              </a:ext>
            </a:extLst>
          </p:cNvPr>
          <p:cNvSpPr>
            <a:spLocks noGrp="1"/>
          </p:cNvSpPr>
          <p:nvPr>
            <p:ph idx="1"/>
          </p:nvPr>
        </p:nvSpPr>
        <p:spPr>
          <a:xfrm>
            <a:off x="838200" y="1209675"/>
            <a:ext cx="10515600" cy="4938713"/>
          </a:xfrm>
        </p:spPr>
        <p:txBody>
          <a:bodyPr>
            <a:noAutofit/>
          </a:bodyPr>
          <a:lstStyle/>
          <a:p>
            <a:pPr marL="0" indent="0" algn="just">
              <a:buNone/>
            </a:pPr>
            <a:r>
              <a:rPr lang="en-AU" sz="3000" dirty="0">
                <a:effectLst/>
                <a:latin typeface="Times New Roman" panose="02020603050405020304" pitchFamily="18" charset="0"/>
                <a:ea typeface="Times New Roman" panose="02020603050405020304" pitchFamily="18" charset="0"/>
              </a:rPr>
              <a:t>Carroll developed the ‘Four Faces’</a:t>
            </a:r>
            <a:r>
              <a:rPr lang="en-AU" sz="3000" i="1" dirty="0">
                <a:effectLst/>
                <a:latin typeface="Times New Roman" panose="02020603050405020304" pitchFamily="18" charset="0"/>
                <a:ea typeface="Times New Roman" panose="02020603050405020304" pitchFamily="18" charset="0"/>
              </a:rPr>
              <a:t> </a:t>
            </a:r>
            <a:r>
              <a:rPr lang="en-AU" sz="3000" dirty="0">
                <a:effectLst/>
                <a:latin typeface="Times New Roman" panose="02020603050405020304" pitchFamily="18" charset="0"/>
                <a:ea typeface="Times New Roman" panose="02020603050405020304" pitchFamily="18" charset="0"/>
              </a:rPr>
              <a:t>of CSR (</a:t>
            </a:r>
            <a:r>
              <a:rPr lang="en-AU" sz="3000" dirty="0">
                <a:latin typeface="Times New Roman" panose="02020603050405020304" pitchFamily="18" charset="0"/>
                <a:ea typeface="Times New Roman" panose="02020603050405020304" pitchFamily="18" charset="0"/>
              </a:rPr>
              <a:t>Carroll, 1979) </a:t>
            </a:r>
            <a:r>
              <a:rPr lang="en-AU" sz="3000" dirty="0">
                <a:effectLst/>
                <a:latin typeface="Times New Roman" panose="02020603050405020304" pitchFamily="18" charset="0"/>
                <a:ea typeface="Times New Roman" panose="02020603050405020304" pitchFamily="18" charset="0"/>
              </a:rPr>
              <a:t>in which the definition of social responsibility aimed to fully address the entire range of obligations that business had for society: (</a:t>
            </a:r>
            <a:r>
              <a:rPr lang="en-AU" sz="3000" dirty="0" err="1">
                <a:effectLst/>
                <a:latin typeface="Times New Roman" panose="02020603050405020304" pitchFamily="18" charset="0"/>
                <a:ea typeface="Times New Roman" panose="02020603050405020304" pitchFamily="18" charset="0"/>
              </a:rPr>
              <a:t>i</a:t>
            </a:r>
            <a:r>
              <a:rPr lang="en-AU" sz="3000" dirty="0">
                <a:effectLst/>
                <a:latin typeface="Times New Roman" panose="02020603050405020304" pitchFamily="18" charset="0"/>
                <a:ea typeface="Times New Roman" panose="02020603050405020304" pitchFamily="18" charset="0"/>
              </a:rPr>
              <a:t>) economic; (ii) legal; (iii) ethical; and (iv) discretionary. ‘Economic’</a:t>
            </a:r>
            <a:r>
              <a:rPr lang="en-AU" sz="3000" b="1" dirty="0">
                <a:solidFill>
                  <a:srgbClr val="FF0000"/>
                </a:solidFill>
                <a:effectLst/>
                <a:latin typeface="Times New Roman" panose="02020603050405020304" pitchFamily="18" charset="0"/>
                <a:ea typeface="Times New Roman" panose="02020603050405020304" pitchFamily="18" charset="0"/>
              </a:rPr>
              <a:t> </a:t>
            </a:r>
            <a:r>
              <a:rPr lang="en-AU" sz="3000" dirty="0">
                <a:effectLst/>
                <a:latin typeface="Times New Roman" panose="02020603050405020304" pitchFamily="18" charset="0"/>
                <a:ea typeface="Times New Roman" panose="02020603050405020304" pitchFamily="18" charset="0"/>
              </a:rPr>
              <a:t>is described as the primary social responsibility of business to sell products and make a profit. ‘Legal’ is the firm’s obligation to obey the law. Although Carroll’s definition of ‘ethical’ behaviour is unclear, it can be approximately described as society’s expectation of business over and above legal requirements. ‘Discretionary’ covers philanthropic contributions and other non-profit activities. </a:t>
            </a:r>
            <a:endParaRPr lang="en-ID" sz="3000" dirty="0"/>
          </a:p>
        </p:txBody>
      </p:sp>
    </p:spTree>
    <p:extLst>
      <p:ext uri="{BB962C8B-B14F-4D97-AF65-F5344CB8AC3E}">
        <p14:creationId xmlns:p14="http://schemas.microsoft.com/office/powerpoint/2010/main" val="7824510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CB33E-CBF4-428F-A009-6FF7DE5FA374}"/>
              </a:ext>
            </a:extLst>
          </p:cNvPr>
          <p:cNvSpPr>
            <a:spLocks noGrp="1"/>
          </p:cNvSpPr>
          <p:nvPr>
            <p:ph type="title"/>
          </p:nvPr>
        </p:nvSpPr>
        <p:spPr>
          <a:xfrm>
            <a:off x="838200" y="365126"/>
            <a:ext cx="10515600" cy="635000"/>
          </a:xfrm>
        </p:spPr>
        <p:txBody>
          <a:bodyPr>
            <a:normAutofit fontScale="90000"/>
          </a:bodyPr>
          <a:lstStyle/>
          <a:p>
            <a:pPr algn="ctr"/>
            <a:r>
              <a:rPr lang="en-US" b="1" dirty="0" err="1">
                <a:latin typeface="Times New Roman" panose="02020603050405020304" pitchFamily="18" charset="0"/>
                <a:cs typeface="Times New Roman" panose="02020603050405020304" pitchFamily="18" charset="0"/>
              </a:rPr>
              <a:t>Definisi</a:t>
            </a:r>
            <a:r>
              <a:rPr lang="en-US" b="1" dirty="0">
                <a:latin typeface="Times New Roman" panose="02020603050405020304" pitchFamily="18" charset="0"/>
                <a:cs typeface="Times New Roman" panose="02020603050405020304" pitchFamily="18" charset="0"/>
              </a:rPr>
              <a:t> CSR</a:t>
            </a:r>
            <a:endParaRPr lang="en-ID" dirty="0"/>
          </a:p>
        </p:txBody>
      </p:sp>
      <p:sp>
        <p:nvSpPr>
          <p:cNvPr id="3" name="Content Placeholder 2">
            <a:extLst>
              <a:ext uri="{FF2B5EF4-FFF2-40B4-BE49-F238E27FC236}">
                <a16:creationId xmlns:a16="http://schemas.microsoft.com/office/drawing/2014/main" id="{9596AC3B-3ED8-44E7-816B-B23611C57D8B}"/>
              </a:ext>
            </a:extLst>
          </p:cNvPr>
          <p:cNvSpPr>
            <a:spLocks noGrp="1"/>
          </p:cNvSpPr>
          <p:nvPr>
            <p:ph idx="1"/>
          </p:nvPr>
        </p:nvSpPr>
        <p:spPr>
          <a:xfrm>
            <a:off x="838200" y="1257300"/>
            <a:ext cx="10515600" cy="4919663"/>
          </a:xfrm>
        </p:spPr>
        <p:txBody>
          <a:bodyPr>
            <a:normAutofit/>
          </a:bodyPr>
          <a:lstStyle/>
          <a:p>
            <a:pPr marL="0" indent="0" algn="just">
              <a:buNone/>
            </a:pPr>
            <a:r>
              <a:rPr lang="en-AU" sz="4000" dirty="0">
                <a:effectLst/>
                <a:latin typeface="Times New Roman" panose="02020603050405020304" pitchFamily="18" charset="0"/>
                <a:ea typeface="Times New Roman" panose="02020603050405020304" pitchFamily="18" charset="0"/>
              </a:rPr>
              <a:t>Carroll (1991) further developed the four faces model into a pyramid of CSR that placed great emphasis on economic, then on legal aims, and substituted the term ‘discretionary’ with ‘philanthropic’. </a:t>
            </a:r>
            <a:endParaRPr lang="en-ID" sz="4000" dirty="0"/>
          </a:p>
        </p:txBody>
      </p:sp>
    </p:spTree>
    <p:extLst>
      <p:ext uri="{BB962C8B-B14F-4D97-AF65-F5344CB8AC3E}">
        <p14:creationId xmlns:p14="http://schemas.microsoft.com/office/powerpoint/2010/main" val="1902340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id="{6CD54608-1BDD-4198-A700-066D4C06A096}"/>
              </a:ext>
            </a:extLst>
          </p:cNvPr>
          <p:cNvGraphicFramePr>
            <a:graphicFrameLocks noGrp="1"/>
          </p:cNvGraphicFramePr>
          <p:nvPr>
            <p:ph idx="1"/>
            <p:extLst>
              <p:ext uri="{D42A27DB-BD31-4B8C-83A1-F6EECF244321}">
                <p14:modId xmlns:p14="http://schemas.microsoft.com/office/powerpoint/2010/main" val="3312832611"/>
              </p:ext>
            </p:extLst>
          </p:nvPr>
        </p:nvGraphicFramePr>
        <p:xfrm>
          <a:off x="1394372" y="774981"/>
          <a:ext cx="9585436" cy="5202012"/>
        </p:xfrm>
        <a:graphic>
          <a:graphicData uri="http://schemas.openxmlformats.org/drawingml/2006/table">
            <a:tbl>
              <a:tblPr firstRow="1" firstCol="1" bandRow="1"/>
              <a:tblGrid>
                <a:gridCol w="662575">
                  <a:extLst>
                    <a:ext uri="{9D8B030D-6E8A-4147-A177-3AD203B41FA5}">
                      <a16:colId xmlns:a16="http://schemas.microsoft.com/office/drawing/2014/main" val="1996391793"/>
                    </a:ext>
                  </a:extLst>
                </a:gridCol>
                <a:gridCol w="1262816">
                  <a:extLst>
                    <a:ext uri="{9D8B030D-6E8A-4147-A177-3AD203B41FA5}">
                      <a16:colId xmlns:a16="http://schemas.microsoft.com/office/drawing/2014/main" val="2633193968"/>
                    </a:ext>
                  </a:extLst>
                </a:gridCol>
                <a:gridCol w="599088">
                  <a:extLst>
                    <a:ext uri="{9D8B030D-6E8A-4147-A177-3AD203B41FA5}">
                      <a16:colId xmlns:a16="http://schemas.microsoft.com/office/drawing/2014/main" val="7025450"/>
                    </a:ext>
                  </a:extLst>
                </a:gridCol>
                <a:gridCol w="661419">
                  <a:extLst>
                    <a:ext uri="{9D8B030D-6E8A-4147-A177-3AD203B41FA5}">
                      <a16:colId xmlns:a16="http://schemas.microsoft.com/office/drawing/2014/main" val="3369329258"/>
                    </a:ext>
                  </a:extLst>
                </a:gridCol>
                <a:gridCol w="1029644">
                  <a:extLst>
                    <a:ext uri="{9D8B030D-6E8A-4147-A177-3AD203B41FA5}">
                      <a16:colId xmlns:a16="http://schemas.microsoft.com/office/drawing/2014/main" val="1166934945"/>
                    </a:ext>
                  </a:extLst>
                </a:gridCol>
                <a:gridCol w="763000">
                  <a:extLst>
                    <a:ext uri="{9D8B030D-6E8A-4147-A177-3AD203B41FA5}">
                      <a16:colId xmlns:a16="http://schemas.microsoft.com/office/drawing/2014/main" val="1768277289"/>
                    </a:ext>
                  </a:extLst>
                </a:gridCol>
                <a:gridCol w="781467">
                  <a:extLst>
                    <a:ext uri="{9D8B030D-6E8A-4147-A177-3AD203B41FA5}">
                      <a16:colId xmlns:a16="http://schemas.microsoft.com/office/drawing/2014/main" val="1473576582"/>
                    </a:ext>
                  </a:extLst>
                </a:gridCol>
                <a:gridCol w="444040">
                  <a:extLst>
                    <a:ext uri="{9D8B030D-6E8A-4147-A177-3AD203B41FA5}">
                      <a16:colId xmlns:a16="http://schemas.microsoft.com/office/drawing/2014/main" val="708171026"/>
                    </a:ext>
                  </a:extLst>
                </a:gridCol>
                <a:gridCol w="482500">
                  <a:extLst>
                    <a:ext uri="{9D8B030D-6E8A-4147-A177-3AD203B41FA5}">
                      <a16:colId xmlns:a16="http://schemas.microsoft.com/office/drawing/2014/main" val="3850355293"/>
                    </a:ext>
                  </a:extLst>
                </a:gridCol>
                <a:gridCol w="444040">
                  <a:extLst>
                    <a:ext uri="{9D8B030D-6E8A-4147-A177-3AD203B41FA5}">
                      <a16:colId xmlns:a16="http://schemas.microsoft.com/office/drawing/2014/main" val="1321731181"/>
                    </a:ext>
                  </a:extLst>
                </a:gridCol>
                <a:gridCol w="537909">
                  <a:extLst>
                    <a:ext uri="{9D8B030D-6E8A-4147-A177-3AD203B41FA5}">
                      <a16:colId xmlns:a16="http://schemas.microsoft.com/office/drawing/2014/main" val="3180453173"/>
                    </a:ext>
                  </a:extLst>
                </a:gridCol>
                <a:gridCol w="444040">
                  <a:extLst>
                    <a:ext uri="{9D8B030D-6E8A-4147-A177-3AD203B41FA5}">
                      <a16:colId xmlns:a16="http://schemas.microsoft.com/office/drawing/2014/main" val="3559910292"/>
                    </a:ext>
                  </a:extLst>
                </a:gridCol>
                <a:gridCol w="1472898">
                  <a:extLst>
                    <a:ext uri="{9D8B030D-6E8A-4147-A177-3AD203B41FA5}">
                      <a16:colId xmlns:a16="http://schemas.microsoft.com/office/drawing/2014/main" val="476289784"/>
                    </a:ext>
                  </a:extLst>
                </a:gridCol>
              </a:tblGrid>
              <a:tr h="930232">
                <a:tc>
                  <a:txBody>
                    <a:bodyPr/>
                    <a:lstStyle/>
                    <a:p>
                      <a:pPr algn="just">
                        <a:lnSpc>
                          <a:spcPct val="150000"/>
                        </a:lnSpc>
                        <a:spcAft>
                          <a:spcPts val="1000"/>
                        </a:spcAft>
                      </a:pPr>
                      <a:br>
                        <a:rPr lang="en-AU" sz="1400" b="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br>
                      <a:r>
                        <a:rPr lang="en-AU" sz="1400" b="1">
                          <a:solidFill>
                            <a:srgbClr val="FF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en-AU" sz="1400" dirty="0">
                          <a:effectLst/>
                          <a:latin typeface="Times New Roman" panose="02020603050405020304" pitchFamily="18" charset="0"/>
                          <a:ea typeface="Times New Roman" panose="02020603050405020304" pitchFamily="18" charset="0"/>
                          <a:cs typeface="Times New Roman" panose="02020603050405020304" pitchFamily="18" charset="0"/>
                        </a:rPr>
                        <a:t>Corporate Citizenship</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3887569"/>
                  </a:ext>
                </a:extLst>
              </a:tr>
              <a:tr h="693941">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2">
                  <a:txBody>
                    <a:bodyPr/>
                    <a:lstStyle/>
                    <a:p>
                      <a:pPr algn="ctr">
                        <a:lnSpc>
                          <a:spcPct val="115000"/>
                        </a:lnSpc>
                        <a:spcAft>
                          <a:spcPts val="1000"/>
                        </a:spcAft>
                      </a:pPr>
                      <a:r>
                        <a:rPr lang="en-AU" sz="1400" dirty="0">
                          <a:effectLst/>
                          <a:latin typeface="Times New Roman" panose="02020603050405020304" pitchFamily="18" charset="0"/>
                          <a:ea typeface="Times New Roman" panose="02020603050405020304" pitchFamily="18" charset="0"/>
                          <a:cs typeface="Times New Roman" panose="02020603050405020304" pitchFamily="18" charset="0"/>
                        </a:rPr>
                        <a:t>Triple Bottom Line</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D"/>
                    </a:p>
                  </a:txBody>
                  <a:tcPr/>
                </a:tc>
                <a:extLst>
                  <a:ext uri="{0D108BD9-81ED-4DB2-BD59-A6C34878D82A}">
                    <a16:rowId xmlns:a16="http://schemas.microsoft.com/office/drawing/2014/main" val="1150033822"/>
                  </a:ext>
                </a:extLst>
              </a:tr>
              <a:tr h="457648">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marL="3175" indent="-3175"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3">
                  <a:txBody>
                    <a:bodyPr/>
                    <a:lstStyle/>
                    <a:p>
                      <a:pPr algn="ctr">
                        <a:lnSpc>
                          <a:spcPct val="115000"/>
                        </a:lnSpc>
                        <a:spcAft>
                          <a:spcPts val="600"/>
                        </a:spcAft>
                      </a:pPr>
                      <a:r>
                        <a:rPr lang="en-AU" sz="1400" dirty="0">
                          <a:effectLst/>
                          <a:latin typeface="Times New Roman" panose="02020603050405020304" pitchFamily="18" charset="0"/>
                          <a:ea typeface="Times New Roman" panose="02020603050405020304" pitchFamily="18" charset="0"/>
                          <a:cs typeface="Times New Roman" panose="02020603050405020304" pitchFamily="18" charset="0"/>
                        </a:rPr>
                        <a:t>Sustainable Development</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extLst>
                  <a:ext uri="{0D108BD9-81ED-4DB2-BD59-A6C34878D82A}">
                    <a16:rowId xmlns:a16="http://schemas.microsoft.com/office/drawing/2014/main" val="1681050857"/>
                  </a:ext>
                </a:extLst>
              </a:tr>
              <a:tr h="583499">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4">
                  <a:txBody>
                    <a:bodyPr/>
                    <a:lstStyle/>
                    <a:p>
                      <a:pPr algn="ctr">
                        <a:lnSpc>
                          <a:spcPct val="150000"/>
                        </a:lnSpc>
                        <a:spcAft>
                          <a:spcPts val="1000"/>
                        </a:spcAft>
                      </a:pPr>
                      <a:r>
                        <a:rPr lang="en-AU" sz="1400" dirty="0">
                          <a:effectLst/>
                          <a:latin typeface="Times New Roman" panose="02020603050405020304" pitchFamily="18" charset="0"/>
                          <a:ea typeface="Times New Roman" panose="02020603050405020304" pitchFamily="18" charset="0"/>
                          <a:cs typeface="Times New Roman" panose="02020603050405020304" pitchFamily="18" charset="0"/>
                        </a:rPr>
                        <a:t>Corporate Social Rectitude</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extLst>
                  <a:ext uri="{0D108BD9-81ED-4DB2-BD59-A6C34878D82A}">
                    <a16:rowId xmlns:a16="http://schemas.microsoft.com/office/drawing/2014/main" val="515327756"/>
                  </a:ext>
                </a:extLst>
              </a:tr>
              <a:tr h="457648">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dirty="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5">
                  <a:txBody>
                    <a:bodyPr/>
                    <a:lstStyle/>
                    <a:p>
                      <a:pPr algn="ctr">
                        <a:lnSpc>
                          <a:spcPct val="115000"/>
                        </a:lnSpc>
                        <a:spcAft>
                          <a:spcPts val="1000"/>
                        </a:spcAft>
                      </a:pPr>
                      <a:r>
                        <a:rPr lang="en-AU" sz="1400" dirty="0">
                          <a:effectLst/>
                          <a:latin typeface="Times New Roman" panose="02020603050405020304" pitchFamily="18" charset="0"/>
                          <a:ea typeface="Times New Roman" panose="02020603050405020304" pitchFamily="18" charset="0"/>
                          <a:cs typeface="Times New Roman" panose="02020603050405020304" pitchFamily="18" charset="0"/>
                        </a:rPr>
                        <a:t>Corporate Social Performance (CSP)</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extLst>
                  <a:ext uri="{0D108BD9-81ED-4DB2-BD59-A6C34878D82A}">
                    <a16:rowId xmlns:a16="http://schemas.microsoft.com/office/drawing/2014/main" val="1736790178"/>
                  </a:ext>
                </a:extLst>
              </a:tr>
              <a:tr h="299109">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6">
                  <a:txBody>
                    <a:bodyPr/>
                    <a:lstStyle/>
                    <a:p>
                      <a:pPr algn="ctr">
                        <a:lnSpc>
                          <a:spcPct val="150000"/>
                        </a:lnSpc>
                        <a:spcAft>
                          <a:spcPts val="1000"/>
                        </a:spcAft>
                      </a:pPr>
                      <a:r>
                        <a:rPr lang="en-AU" sz="1400" dirty="0">
                          <a:effectLst/>
                          <a:latin typeface="Times New Roman" panose="02020603050405020304" pitchFamily="18" charset="0"/>
                          <a:ea typeface="Times New Roman" panose="02020603050405020304" pitchFamily="18" charset="0"/>
                          <a:cs typeface="Times New Roman" panose="02020603050405020304" pitchFamily="18" charset="0"/>
                        </a:rPr>
                        <a:t>Stakeholder Model</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extLst>
                  <a:ext uri="{0D108BD9-81ED-4DB2-BD59-A6C34878D82A}">
                    <a16:rowId xmlns:a16="http://schemas.microsoft.com/office/drawing/2014/main" val="2740270151"/>
                  </a:ext>
                </a:extLst>
              </a:tr>
              <a:tr h="299109">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8">
                  <a:txBody>
                    <a:bodyPr/>
                    <a:lstStyle/>
                    <a:p>
                      <a:pPr algn="ctr">
                        <a:lnSpc>
                          <a:spcPct val="150000"/>
                        </a:lnSpc>
                        <a:spcAft>
                          <a:spcPts val="1000"/>
                        </a:spcAft>
                      </a:pPr>
                      <a:r>
                        <a:rPr lang="en-AU" sz="1400" dirty="0">
                          <a:effectLst/>
                          <a:latin typeface="Times New Roman" panose="02020603050405020304" pitchFamily="18" charset="0"/>
                          <a:ea typeface="Times New Roman" panose="02020603050405020304" pitchFamily="18" charset="0"/>
                          <a:cs typeface="Times New Roman" panose="02020603050405020304" pitchFamily="18" charset="0"/>
                        </a:rPr>
                        <a:t>Corporate Social Responsiveness</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extLst>
                  <a:ext uri="{0D108BD9-81ED-4DB2-BD59-A6C34878D82A}">
                    <a16:rowId xmlns:a16="http://schemas.microsoft.com/office/drawing/2014/main" val="4027250424"/>
                  </a:ext>
                </a:extLst>
              </a:tr>
              <a:tr h="299109">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1000"/>
                        </a:spcAft>
                      </a:pPr>
                      <a:r>
                        <a:rPr lang="en-AU" sz="1400" b="1">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ID" sz="1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gridSpan="11">
                  <a:txBody>
                    <a:bodyPr/>
                    <a:lstStyle/>
                    <a:p>
                      <a:pPr algn="ctr">
                        <a:lnSpc>
                          <a:spcPct val="150000"/>
                        </a:lnSpc>
                        <a:spcAft>
                          <a:spcPts val="1000"/>
                        </a:spcAft>
                      </a:pPr>
                      <a:r>
                        <a:rPr lang="en-AU" sz="1400" dirty="0">
                          <a:effectLst/>
                          <a:latin typeface="Times New Roman" panose="02020603050405020304" pitchFamily="18" charset="0"/>
                          <a:ea typeface="Times New Roman" panose="02020603050405020304" pitchFamily="18" charset="0"/>
                          <a:cs typeface="Times New Roman" panose="02020603050405020304" pitchFamily="18" charset="0"/>
                        </a:rPr>
                        <a:t>Corporate Social Responsibility (CSR)</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extLst>
                  <a:ext uri="{0D108BD9-81ED-4DB2-BD59-A6C34878D82A}">
                    <a16:rowId xmlns:a16="http://schemas.microsoft.com/office/drawing/2014/main" val="2968169216"/>
                  </a:ext>
                </a:extLst>
              </a:tr>
              <a:tr h="299109">
                <a:tc gridSpan="13">
                  <a:txBody>
                    <a:bodyPr/>
                    <a:lstStyle/>
                    <a:p>
                      <a:pPr algn="ctr">
                        <a:lnSpc>
                          <a:spcPct val="150000"/>
                        </a:lnSpc>
                        <a:spcAft>
                          <a:spcPts val="1000"/>
                        </a:spcAft>
                      </a:pPr>
                      <a:r>
                        <a:rPr lang="en-AU" sz="1400" dirty="0">
                          <a:effectLst/>
                          <a:latin typeface="Times New Roman" panose="02020603050405020304" pitchFamily="18" charset="0"/>
                          <a:ea typeface="Times New Roman" panose="02020603050405020304" pitchFamily="18" charset="0"/>
                          <a:cs typeface="Times New Roman" panose="02020603050405020304" pitchFamily="18" charset="0"/>
                        </a:rPr>
                        <a:t>Business Social Responsibility/ Social Responsibility of Businessman</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extLst>
                  <a:ext uri="{0D108BD9-81ED-4DB2-BD59-A6C34878D82A}">
                    <a16:rowId xmlns:a16="http://schemas.microsoft.com/office/drawing/2014/main" val="755352039"/>
                  </a:ext>
                </a:extLst>
              </a:tr>
              <a:tr h="299109">
                <a:tc gridSpan="13">
                  <a:txBody>
                    <a:bodyPr/>
                    <a:lstStyle/>
                    <a:p>
                      <a:pPr algn="ctr">
                        <a:lnSpc>
                          <a:spcPct val="150000"/>
                        </a:lnSpc>
                        <a:spcAft>
                          <a:spcPts val="1000"/>
                        </a:spcAft>
                      </a:pPr>
                      <a:r>
                        <a:rPr lang="en-AU" sz="1400" dirty="0">
                          <a:effectLst/>
                          <a:latin typeface="Times New Roman" panose="02020603050405020304" pitchFamily="18" charset="0"/>
                          <a:ea typeface="Times New Roman" panose="02020603050405020304" pitchFamily="18" charset="0"/>
                          <a:cs typeface="Times New Roman" panose="02020603050405020304" pitchFamily="18" charset="0"/>
                        </a:rPr>
                        <a:t>Business Ethics/Business Philanthropy, Charity</a:t>
                      </a:r>
                      <a:endParaRPr lang="en-ID" sz="1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extLst>
                  <a:ext uri="{0D108BD9-81ED-4DB2-BD59-A6C34878D82A}">
                    <a16:rowId xmlns:a16="http://schemas.microsoft.com/office/drawing/2014/main" val="1257482881"/>
                  </a:ext>
                </a:extLst>
              </a:tr>
              <a:tr h="583499">
                <a:tc gridSpan="13">
                  <a:txBody>
                    <a:bodyPr/>
                    <a:lstStyle/>
                    <a:p>
                      <a:pPr algn="just">
                        <a:lnSpc>
                          <a:spcPct val="150000"/>
                        </a:lnSpc>
                        <a:spcAft>
                          <a:spcPts val="1000"/>
                        </a:spcAft>
                      </a:pPr>
                      <a:r>
                        <a:rPr lang="en-AU" sz="1700" b="1" dirty="0">
                          <a:effectLst/>
                          <a:latin typeface="Times New Roman" panose="02020603050405020304" pitchFamily="18" charset="0"/>
                          <a:ea typeface="Times New Roman" panose="02020603050405020304" pitchFamily="18" charset="0"/>
                          <a:cs typeface="Times New Roman" panose="02020603050405020304" pitchFamily="18" charset="0"/>
                        </a:rPr>
                        <a:t>--1950----1955----1960-----1965-----1970-----1975-------1980-------1985----1990-------1995--------2002-------</a:t>
                      </a:r>
                      <a:endParaRPr lang="en-ID" sz="17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tc hMerge="1">
                  <a:txBody>
                    <a:bodyPr/>
                    <a:lstStyle/>
                    <a:p>
                      <a:endParaRPr lang="en-ID"/>
                    </a:p>
                  </a:txBody>
                  <a:tcPr/>
                </a:tc>
                <a:extLst>
                  <a:ext uri="{0D108BD9-81ED-4DB2-BD59-A6C34878D82A}">
                    <a16:rowId xmlns:a16="http://schemas.microsoft.com/office/drawing/2014/main" val="1549296914"/>
                  </a:ext>
                </a:extLst>
              </a:tr>
            </a:tbl>
          </a:graphicData>
        </a:graphic>
      </p:graphicFrame>
      <p:sp>
        <p:nvSpPr>
          <p:cNvPr id="7" name="Rectangle 2">
            <a:extLst>
              <a:ext uri="{FF2B5EF4-FFF2-40B4-BE49-F238E27FC236}">
                <a16:creationId xmlns:a16="http://schemas.microsoft.com/office/drawing/2014/main" id="{EDED4A5D-BACB-4528-A0F6-2D9D42BD5642}"/>
              </a:ext>
            </a:extLst>
          </p:cNvPr>
          <p:cNvSpPr>
            <a:spLocks noChangeArrowheads="1"/>
          </p:cNvSpPr>
          <p:nvPr/>
        </p:nvSpPr>
        <p:spPr bwMode="auto">
          <a:xfrm>
            <a:off x="375569" y="6103424"/>
            <a:ext cx="10710041"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1400" b="1" i="0" u="none" strike="noStrike" cap="none" normalizeH="0" baseline="0" dirty="0" bmk="_Toc460085948">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Developments in CSR-Related Concepts</a:t>
            </a:r>
            <a:endParaRPr kumimoji="0" lang="en-AU"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AU" altLang="en-US" sz="1400" b="0"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Source: Mohan (2003, p.74).</a:t>
            </a:r>
            <a:endParaRPr kumimoji="0" lang="en-AU" altLang="en-US" sz="14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sp>
        <p:nvSpPr>
          <p:cNvPr id="8" name="Title 1">
            <a:extLst>
              <a:ext uri="{FF2B5EF4-FFF2-40B4-BE49-F238E27FC236}">
                <a16:creationId xmlns:a16="http://schemas.microsoft.com/office/drawing/2014/main" id="{B93EA2F7-8AF8-4A71-920C-844FA6A63BD5}"/>
              </a:ext>
            </a:extLst>
          </p:cNvPr>
          <p:cNvSpPr>
            <a:spLocks noGrp="1"/>
          </p:cNvSpPr>
          <p:nvPr>
            <p:ph type="title"/>
          </p:nvPr>
        </p:nvSpPr>
        <p:spPr>
          <a:xfrm>
            <a:off x="838200" y="231356"/>
            <a:ext cx="10515600" cy="417195"/>
          </a:xfrm>
        </p:spPr>
        <p:txBody>
          <a:bodyPr>
            <a:normAutofit fontScale="90000"/>
          </a:bodyPr>
          <a:lstStyle/>
          <a:p>
            <a:pPr algn="ctr"/>
            <a:br>
              <a:rPr lang="en-AU" sz="2500" b="1" dirty="0">
                <a:effectLst/>
                <a:latin typeface="Times New Roman" panose="02020603050405020304" pitchFamily="18" charset="0"/>
                <a:ea typeface="Calibri" panose="020F0502020204030204" pitchFamily="34" charset="0"/>
                <a:cs typeface="Times New Roman" panose="02020603050405020304" pitchFamily="18" charset="0"/>
              </a:rPr>
            </a:br>
            <a:br>
              <a:rPr lang="en-AU" sz="2500" b="1" dirty="0">
                <a:effectLst/>
                <a:latin typeface="Times New Roman" panose="02020603050405020304" pitchFamily="18" charset="0"/>
                <a:ea typeface="Calibri" panose="020F0502020204030204" pitchFamily="34" charset="0"/>
                <a:cs typeface="Times New Roman" panose="02020603050405020304" pitchFamily="18" charset="0"/>
              </a:rPr>
            </a:br>
            <a:r>
              <a:rPr lang="en-AU" sz="2500" b="1" dirty="0">
                <a:effectLst/>
                <a:latin typeface="Times New Roman" panose="02020603050405020304" pitchFamily="18" charset="0"/>
                <a:ea typeface="Calibri" panose="020F0502020204030204" pitchFamily="34" charset="0"/>
                <a:cs typeface="Times New Roman" panose="02020603050405020304" pitchFamily="18" charset="0"/>
              </a:rPr>
              <a:t>Developments in CSR-Related Concepts</a:t>
            </a:r>
            <a:br>
              <a:rPr lang="en-ID" sz="1800" b="1" dirty="0">
                <a:solidFill>
                  <a:srgbClr val="4F81BD"/>
                </a:solidFill>
                <a:effectLst/>
                <a:latin typeface="Calibri" panose="020F0502020204030204" pitchFamily="34" charset="0"/>
                <a:ea typeface="Calibri" panose="020F0502020204030204" pitchFamily="34" charset="0"/>
                <a:cs typeface="Times New Roman" panose="02020603050405020304" pitchFamily="18" charset="0"/>
              </a:rPr>
            </a:br>
            <a:endParaRPr lang="en-ID" dirty="0"/>
          </a:p>
        </p:txBody>
      </p:sp>
    </p:spTree>
    <p:extLst>
      <p:ext uri="{BB962C8B-B14F-4D97-AF65-F5344CB8AC3E}">
        <p14:creationId xmlns:p14="http://schemas.microsoft.com/office/powerpoint/2010/main" val="12400551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A746BA-0D5D-47B4-A14D-5B00A89B150F}"/>
              </a:ext>
            </a:extLst>
          </p:cNvPr>
          <p:cNvSpPr>
            <a:spLocks noGrp="1"/>
          </p:cNvSpPr>
          <p:nvPr>
            <p:ph type="title"/>
          </p:nvPr>
        </p:nvSpPr>
        <p:spPr>
          <a:xfrm>
            <a:off x="838200" y="365125"/>
            <a:ext cx="10515600" cy="492125"/>
          </a:xfrm>
        </p:spPr>
        <p:txBody>
          <a:bodyPr>
            <a:normAutofit fontScale="90000"/>
          </a:bodyPr>
          <a:lstStyle/>
          <a:p>
            <a:pPr algn="ctr"/>
            <a:r>
              <a:rPr lang="en-AU" sz="4000" dirty="0">
                <a:effectLst/>
                <a:latin typeface="Times New Roman" panose="02020603050405020304" pitchFamily="18" charset="0"/>
                <a:ea typeface="Times New Roman" panose="02020603050405020304" pitchFamily="18" charset="0"/>
              </a:rPr>
              <a:t>Stakeholder theory</a:t>
            </a:r>
            <a:endParaRPr lang="en-ID" sz="4000" dirty="0"/>
          </a:p>
        </p:txBody>
      </p:sp>
      <p:sp>
        <p:nvSpPr>
          <p:cNvPr id="3" name="Content Placeholder 2">
            <a:extLst>
              <a:ext uri="{FF2B5EF4-FFF2-40B4-BE49-F238E27FC236}">
                <a16:creationId xmlns:a16="http://schemas.microsoft.com/office/drawing/2014/main" id="{F8259762-A5CB-4307-94F0-3704AE191906}"/>
              </a:ext>
            </a:extLst>
          </p:cNvPr>
          <p:cNvSpPr>
            <a:spLocks noGrp="1"/>
          </p:cNvSpPr>
          <p:nvPr>
            <p:ph idx="1"/>
          </p:nvPr>
        </p:nvSpPr>
        <p:spPr>
          <a:xfrm>
            <a:off x="428625" y="987425"/>
            <a:ext cx="11449050" cy="5505450"/>
          </a:xfrm>
        </p:spPr>
        <p:txBody>
          <a:bodyPr>
            <a:noAutofit/>
          </a:bodyPr>
          <a:lstStyle/>
          <a:p>
            <a:pPr marL="0" indent="0">
              <a:buNone/>
            </a:pPr>
            <a:r>
              <a:rPr lang="en-AU" sz="3000" dirty="0">
                <a:effectLst/>
                <a:latin typeface="Times New Roman" panose="02020603050405020304" pitchFamily="18" charset="0"/>
                <a:ea typeface="Times New Roman" panose="02020603050405020304" pitchFamily="18" charset="0"/>
              </a:rPr>
              <a:t>Stakeholder theory posits that the nature, expectations and influence of all firm stakeholders determine firm behaviour and performance. The firm’s relationships with its various stakeholders provides managers with a practical focus that enables them to understand and manage the firm’s responsibilities within the wider society.</a:t>
            </a:r>
          </a:p>
          <a:p>
            <a:pPr marL="0" indent="0">
              <a:buNone/>
            </a:pPr>
            <a:endParaRPr lang="en-AU" sz="3000" dirty="0">
              <a:latin typeface="Times New Roman" panose="02020603050405020304" pitchFamily="18" charset="0"/>
            </a:endParaRPr>
          </a:p>
          <a:p>
            <a:pPr marL="0" indent="0">
              <a:buNone/>
            </a:pPr>
            <a:r>
              <a:rPr lang="en-AU" sz="3000" dirty="0" err="1">
                <a:effectLst/>
                <a:latin typeface="Times New Roman" panose="02020603050405020304" pitchFamily="18" charset="0"/>
                <a:ea typeface="Times New Roman" panose="02020603050405020304" pitchFamily="18" charset="0"/>
              </a:rPr>
              <a:t>Donalson</a:t>
            </a:r>
            <a:r>
              <a:rPr lang="en-AU" sz="3000" dirty="0">
                <a:effectLst/>
                <a:latin typeface="Times New Roman" panose="02020603050405020304" pitchFamily="18" charset="0"/>
                <a:ea typeface="Times New Roman" panose="02020603050405020304" pitchFamily="18" charset="0"/>
              </a:rPr>
              <a:t> and Preston </a:t>
            </a:r>
            <a:r>
              <a:rPr lang="en-AU" sz="3000" dirty="0">
                <a:latin typeface="Times New Roman" panose="02020603050405020304" pitchFamily="18" charset="0"/>
                <a:ea typeface="Times New Roman" panose="02020603050405020304" pitchFamily="18" charset="0"/>
              </a:rPr>
              <a:t>(1995) </a:t>
            </a:r>
            <a:r>
              <a:rPr lang="en-AU" sz="3000" dirty="0">
                <a:effectLst/>
                <a:latin typeface="Times New Roman" panose="02020603050405020304" pitchFamily="18" charset="0"/>
                <a:ea typeface="Times New Roman" panose="02020603050405020304" pitchFamily="18" charset="0"/>
              </a:rPr>
              <a:t>posit that stakeholder theory has two major ideas: (</a:t>
            </a:r>
            <a:r>
              <a:rPr lang="en-AU" sz="3000" dirty="0" err="1">
                <a:effectLst/>
                <a:latin typeface="Times New Roman" panose="02020603050405020304" pitchFamily="18" charset="0"/>
                <a:ea typeface="Times New Roman" panose="02020603050405020304" pitchFamily="18" charset="0"/>
              </a:rPr>
              <a:t>i</a:t>
            </a:r>
            <a:r>
              <a:rPr lang="en-AU" sz="3000" dirty="0">
                <a:effectLst/>
                <a:latin typeface="Times New Roman" panose="02020603050405020304" pitchFamily="18" charset="0"/>
                <a:ea typeface="Times New Roman" panose="02020603050405020304" pitchFamily="18" charset="0"/>
              </a:rPr>
              <a:t>) stakeholders are identified as persons or groups with certain interests in procedural and/or substantive factors of firm operation. Hence, the interest of stakeholders can be identified; and (ii) the interests of all stakeholders are viewed as having intrinsic value.</a:t>
            </a:r>
            <a:endParaRPr lang="en-ID" sz="3000" dirty="0"/>
          </a:p>
        </p:txBody>
      </p:sp>
    </p:spTree>
    <p:extLst>
      <p:ext uri="{BB962C8B-B14F-4D97-AF65-F5344CB8AC3E}">
        <p14:creationId xmlns:p14="http://schemas.microsoft.com/office/powerpoint/2010/main" val="20218500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25C8AF80-AA41-40F1-8021-6AB9BEE0993C}"/>
              </a:ext>
            </a:extLst>
          </p:cNvPr>
          <p:cNvGraphicFramePr>
            <a:graphicFrameLocks noGrp="1"/>
          </p:cNvGraphicFramePr>
          <p:nvPr>
            <p:ph idx="1"/>
            <p:extLst>
              <p:ext uri="{D42A27DB-BD31-4B8C-83A1-F6EECF244321}">
                <p14:modId xmlns:p14="http://schemas.microsoft.com/office/powerpoint/2010/main" val="211975315"/>
              </p:ext>
            </p:extLst>
          </p:nvPr>
        </p:nvGraphicFramePr>
        <p:xfrm>
          <a:off x="371476" y="121207"/>
          <a:ext cx="11220449" cy="6615586"/>
        </p:xfrm>
        <a:graphic>
          <a:graphicData uri="http://schemas.openxmlformats.org/drawingml/2006/table">
            <a:tbl>
              <a:tblPr firstRow="1" firstCol="1" bandRow="1"/>
              <a:tblGrid>
                <a:gridCol w="3739341">
                  <a:extLst>
                    <a:ext uri="{9D8B030D-6E8A-4147-A177-3AD203B41FA5}">
                      <a16:colId xmlns:a16="http://schemas.microsoft.com/office/drawing/2014/main" val="1668555452"/>
                    </a:ext>
                  </a:extLst>
                </a:gridCol>
                <a:gridCol w="3740554">
                  <a:extLst>
                    <a:ext uri="{9D8B030D-6E8A-4147-A177-3AD203B41FA5}">
                      <a16:colId xmlns:a16="http://schemas.microsoft.com/office/drawing/2014/main" val="811405960"/>
                    </a:ext>
                  </a:extLst>
                </a:gridCol>
                <a:gridCol w="3740554">
                  <a:extLst>
                    <a:ext uri="{9D8B030D-6E8A-4147-A177-3AD203B41FA5}">
                      <a16:colId xmlns:a16="http://schemas.microsoft.com/office/drawing/2014/main" val="4280132159"/>
                    </a:ext>
                  </a:extLst>
                </a:gridCol>
              </a:tblGrid>
              <a:tr h="219671">
                <a:tc>
                  <a:txBody>
                    <a:bodyPr/>
                    <a:lstStyle/>
                    <a:p>
                      <a:pPr algn="ctr">
                        <a:lnSpc>
                          <a:spcPct val="115000"/>
                        </a:lnSpc>
                        <a:spcAft>
                          <a:spcPts val="1000"/>
                        </a:spcAft>
                      </a:pPr>
                      <a:r>
                        <a:rPr lang="en-AU" sz="2000" b="1" dirty="0">
                          <a:effectLst/>
                          <a:latin typeface="Times New Roman" panose="02020603050405020304" pitchFamily="18" charset="0"/>
                          <a:ea typeface="Times New Roman" panose="02020603050405020304" pitchFamily="18" charset="0"/>
                          <a:cs typeface="Times New Roman" panose="02020603050405020304" pitchFamily="18" charset="0"/>
                        </a:rPr>
                        <a:t>Stakeholder group</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pPr>
                      <a:r>
                        <a:rPr lang="en-AU"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Expectations</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15000"/>
                        </a:lnSpc>
                        <a:spcAft>
                          <a:spcPts val="1000"/>
                        </a:spcAft>
                      </a:pPr>
                      <a:r>
                        <a:rPr lang="en-AU" sz="2000" b="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Action (reward/penalty)</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59409807"/>
                  </a:ext>
                </a:extLst>
              </a:tr>
              <a:tr h="688753">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Shareholders</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Return on investment (ROI), CG and the executive compensation.</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Buying or selling shares, shareholder activism.</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80125411"/>
                  </a:ext>
                </a:extLst>
              </a:tr>
              <a:tr h="454212">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Customers</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Price or value or quality, truthful advertising.</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Buying or boycotting products and services.</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3370343"/>
                  </a:ext>
                </a:extLst>
              </a:tr>
              <a:tr h="688753">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Employees</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Benefits, safety, stimulation, equal opportunities.</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Work effort or shirking, applying for employment or turnover.</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3732595"/>
                  </a:ext>
                </a:extLst>
              </a:tr>
              <a:tr h="923295">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Business partners</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Relationships sustained, payment of bills, technology transfer, reputation protection.</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Relationship choice/ maintenance/refusal or termination.</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69656246"/>
                  </a:ext>
                </a:extLst>
              </a:tr>
              <a:tr h="923295">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Governments and regulatory bodies</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Tax contribution, local economic impact, law abidance.</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Providing/removing social license to operate, regulations and financial subsidies.</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71969226"/>
                  </a:ext>
                </a:extLst>
              </a:tr>
              <a:tr h="688753">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Local community</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Charity, community investment, sponsorship.</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Providing or removing social license to operate, political support.</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95398168"/>
                  </a:ext>
                </a:extLst>
              </a:tr>
              <a:tr h="923295">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Natural environment</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Sustainable materials, water or air emissions, energy efficiency, waste management.</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Supply or non-supply of resources and sinks, support or protest by representative group and bodies.</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6955954"/>
                  </a:ext>
                </a:extLst>
              </a:tr>
              <a:tr h="454212">
                <a:tc>
                  <a:txBody>
                    <a:bodyPr/>
                    <a:lstStyle/>
                    <a:p>
                      <a:pPr>
                        <a:lnSpc>
                          <a:spcPct val="115000"/>
                        </a:lnSpc>
                        <a:spcAft>
                          <a:spcPts val="1000"/>
                        </a:spcAft>
                      </a:pPr>
                      <a:r>
                        <a:rPr lang="en-AU" sz="2000">
                          <a:effectLst/>
                          <a:latin typeface="Times New Roman" panose="02020603050405020304" pitchFamily="18" charset="0"/>
                          <a:ea typeface="Times New Roman" panose="02020603050405020304" pitchFamily="18" charset="0"/>
                          <a:cs typeface="Times New Roman" panose="02020603050405020304" pitchFamily="18" charset="0"/>
                        </a:rPr>
                        <a:t>Media</a:t>
                      </a:r>
                      <a:endParaRPr lang="en-ID" sz="200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Media releases, public relations.</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en-AU" sz="2000" dirty="0">
                          <a:effectLst/>
                          <a:latin typeface="Times New Roman" panose="02020603050405020304" pitchFamily="18" charset="0"/>
                          <a:ea typeface="Times New Roman" panose="02020603050405020304" pitchFamily="18" charset="0"/>
                          <a:cs typeface="Times New Roman" panose="02020603050405020304" pitchFamily="18" charset="0"/>
                        </a:rPr>
                        <a:t>Editorial support or criticism.</a:t>
                      </a:r>
                      <a:endParaRPr lang="en-ID" sz="20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55792" marR="55792"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32641940"/>
                  </a:ext>
                </a:extLst>
              </a:tr>
            </a:tbl>
          </a:graphicData>
        </a:graphic>
      </p:graphicFrame>
    </p:spTree>
    <p:extLst>
      <p:ext uri="{BB962C8B-B14F-4D97-AF65-F5344CB8AC3E}">
        <p14:creationId xmlns:p14="http://schemas.microsoft.com/office/powerpoint/2010/main" val="127466214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37</TotalTime>
  <Words>622</Words>
  <Application>Microsoft Office PowerPoint</Application>
  <PresentationFormat>Widescreen</PresentationFormat>
  <Paragraphs>114</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Calibri</vt:lpstr>
      <vt:lpstr>Calibri Light</vt:lpstr>
      <vt:lpstr>Times New Roman</vt:lpstr>
      <vt:lpstr>Office Theme</vt:lpstr>
      <vt:lpstr>Corporate Social Responsibility</vt:lpstr>
      <vt:lpstr>Definisi CSR</vt:lpstr>
      <vt:lpstr>Definisi CSR</vt:lpstr>
      <vt:lpstr>  Developments in CSR-Related Concepts </vt:lpstr>
      <vt:lpstr>Stakeholder theory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annisa.lahjie@live.vu.edu.au</dc:creator>
  <cp:lastModifiedBy>annisa.lahjie@live.vu.edu.au</cp:lastModifiedBy>
  <cp:revision>7</cp:revision>
  <dcterms:created xsi:type="dcterms:W3CDTF">2021-04-15T15:17:36Z</dcterms:created>
  <dcterms:modified xsi:type="dcterms:W3CDTF">2021-04-15T15:55:00Z</dcterms:modified>
</cp:coreProperties>
</file>