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57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5" r:id="rId19"/>
    <p:sldId id="258" r:id="rId20"/>
    <p:sldId id="267" r:id="rId21"/>
    <p:sldId id="269" r:id="rId22"/>
    <p:sldId id="259" r:id="rId23"/>
    <p:sldId id="260" r:id="rId24"/>
    <p:sldId id="266" r:id="rId25"/>
    <p:sldId id="261" r:id="rId26"/>
    <p:sldId id="263" r:id="rId27"/>
    <p:sldId id="264" r:id="rId28"/>
    <p:sldId id="262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6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7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A2AC8-24FD-40D6-BFE7-5DE412BB9EE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1A64-72E3-4464-9BD7-CC78AB725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BAB 6: LIABILITAS JANGKA PENDEK DAN LIABILITAS PANJANG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0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35DB-29F4-4E36-B431-9CE34E0D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E44CD-3B84-4DD9-B58F-5097A237F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B19D8-8324-44B8-BDB2-F80E0FC1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2" y="258797"/>
            <a:ext cx="8318192" cy="62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6164-C26D-4107-A1AA-E3BC566A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BE07-6251-42EB-B9FA-A8079F2F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65DF-3192-470E-8281-82C2D2ECD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274639"/>
            <a:ext cx="8201025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8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6026-B057-43A9-B1E9-D4FD4E84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2F218-53D5-4847-BFD4-2F5E337A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3A377-576F-4887-B704-D8021D329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652462"/>
            <a:ext cx="83153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BD19-35B9-4CA8-86F4-37800320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E12F-DCB0-4D84-84E3-F110DD17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E406D-F762-4597-BD9F-66E8AA52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74638"/>
            <a:ext cx="8220075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5759-5253-4676-AB18-53503E0C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2B57-2959-4116-A046-1C8C1215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431E8-603F-4B94-9099-CFBF91A60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74639"/>
            <a:ext cx="8220075" cy="59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1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8157-92E3-46A7-9B2A-B99C5801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3D7D8-394E-4380-8A1B-F25AC98D8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CDC72-C65A-4338-9749-4FEA536D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274638"/>
            <a:ext cx="8429625" cy="63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E4BF-9A17-4DDF-82F8-357BEFC5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Hutang</a:t>
            </a:r>
            <a:r>
              <a:rPr lang="en-US" dirty="0"/>
              <a:t> </a:t>
            </a:r>
            <a:r>
              <a:rPr lang="en-US" dirty="0" err="1"/>
              <a:t>Dividen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F769-144A-44CD-9E85-51AB3F5B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3479F-2046-430A-B9C7-3544AD51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D1CB-8BA8-4EF3-AF3C-BDBE5054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500" b="1" dirty="0" err="1"/>
              <a:t>Pendapatan</a:t>
            </a:r>
            <a:r>
              <a:rPr lang="en-US" sz="3500" b="1" dirty="0"/>
              <a:t> </a:t>
            </a:r>
            <a:r>
              <a:rPr lang="en-US" sz="3500" b="1" dirty="0" err="1"/>
              <a:t>Diterima</a:t>
            </a:r>
            <a:r>
              <a:rPr lang="en-US" sz="3500" b="1" dirty="0"/>
              <a:t> </a:t>
            </a:r>
            <a:r>
              <a:rPr lang="en-US" sz="3500" b="1" dirty="0" err="1"/>
              <a:t>Dimuka</a:t>
            </a:r>
            <a:endParaRPr lang="en-ID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32C4-939B-4327-BAA0-AD4CA1EF5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sz="4000" dirty="0" err="1"/>
              <a:t>Pendapatan</a:t>
            </a:r>
            <a:r>
              <a:rPr lang="en-US" sz="4000" dirty="0"/>
              <a:t> </a:t>
            </a:r>
            <a:r>
              <a:rPr lang="en-US" sz="4000" dirty="0" err="1"/>
              <a:t>diterima</a:t>
            </a:r>
            <a:r>
              <a:rPr lang="en-US" sz="4000" dirty="0"/>
              <a:t> </a:t>
            </a:r>
            <a:r>
              <a:rPr lang="en-US" sz="4000" dirty="0" err="1"/>
              <a:t>dimuka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dikategorikan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liabilitas</a:t>
            </a:r>
            <a:r>
              <a:rPr lang="en-US" sz="4000" dirty="0"/>
              <a:t> </a:t>
            </a:r>
            <a:r>
              <a:rPr lang="en-US" sz="4000" dirty="0" err="1"/>
              <a:t>karena</a:t>
            </a:r>
            <a:r>
              <a:rPr lang="en-US" sz="4000" dirty="0"/>
              <a:t> </a:t>
            </a:r>
            <a:r>
              <a:rPr lang="en-US" sz="4000" dirty="0" err="1"/>
              <a:t>entitas</a:t>
            </a:r>
            <a:r>
              <a:rPr lang="en-US" sz="4000" dirty="0"/>
              <a:t> </a:t>
            </a:r>
            <a:r>
              <a:rPr lang="en-US" sz="4000" dirty="0" err="1"/>
              <a:t>tersebut</a:t>
            </a:r>
            <a:r>
              <a:rPr lang="en-US" sz="4000" dirty="0"/>
              <a:t> </a:t>
            </a:r>
            <a:r>
              <a:rPr lang="en-US" sz="4000" dirty="0" err="1"/>
              <a:t>belum</a:t>
            </a:r>
            <a:r>
              <a:rPr lang="en-US" sz="4000" dirty="0"/>
              <a:t> </a:t>
            </a:r>
            <a:r>
              <a:rPr lang="en-US" sz="4000" dirty="0" err="1"/>
              <a:t>diberikan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diserahkan</a:t>
            </a:r>
            <a:r>
              <a:rPr lang="en-US" sz="4000" dirty="0"/>
              <a:t>.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6084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250-39BF-42E2-805A-79D02707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500" b="1" dirty="0" err="1"/>
              <a:t>Contoh</a:t>
            </a:r>
            <a:r>
              <a:rPr lang="en-US" sz="3500" b="1" dirty="0"/>
              <a:t> </a:t>
            </a:r>
            <a:r>
              <a:rPr lang="en-US" sz="3500" b="1" dirty="0" err="1"/>
              <a:t>Pendapatan</a:t>
            </a:r>
            <a:r>
              <a:rPr lang="en-US" sz="3500" b="1" dirty="0"/>
              <a:t> </a:t>
            </a:r>
            <a:r>
              <a:rPr lang="en-US" sz="3500" b="1" dirty="0" err="1"/>
              <a:t>Diterima</a:t>
            </a:r>
            <a:r>
              <a:rPr lang="en-US" sz="3500" b="1" dirty="0"/>
              <a:t> </a:t>
            </a:r>
            <a:r>
              <a:rPr lang="en-US" sz="3500" b="1" dirty="0" err="1"/>
              <a:t>Dimuka</a:t>
            </a:r>
            <a:endParaRPr lang="en-ID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C94E-58E8-4736-A6EB-7C2CAD14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FA28F-054D-457A-B1B3-8BEEB374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549580" cy="54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0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6" y="260648"/>
            <a:ext cx="864705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196-EE0B-4918-B286-BFB3D28B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57199"/>
          </a:xfrm>
        </p:spPr>
        <p:txBody>
          <a:bodyPr>
            <a:noAutofit/>
          </a:bodyPr>
          <a:lstStyle/>
          <a:p>
            <a:r>
              <a:rPr lang="en-US" sz="3000" b="1" dirty="0" err="1"/>
              <a:t>Liabilitas</a:t>
            </a:r>
            <a:r>
              <a:rPr lang="en-US" sz="3000" b="1" dirty="0"/>
              <a:t> </a:t>
            </a:r>
            <a:r>
              <a:rPr lang="en-US" sz="3000" b="1" dirty="0" err="1"/>
              <a:t>Jangka</a:t>
            </a:r>
            <a:r>
              <a:rPr lang="en-US" sz="3000" b="1" dirty="0"/>
              <a:t> </a:t>
            </a:r>
            <a:r>
              <a:rPr lang="en-US" sz="3000" b="1" dirty="0" err="1"/>
              <a:t>Pendek</a:t>
            </a:r>
            <a:endParaRPr lang="en-ID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E6F9-34FB-41F3-B667-AAAE54911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 err="1"/>
              <a:t>Dikatakan</a:t>
            </a:r>
            <a:r>
              <a:rPr lang="en-US" sz="2700" dirty="0"/>
              <a:t> </a:t>
            </a:r>
            <a:r>
              <a:rPr lang="en-US" sz="2700" dirty="0" err="1"/>
              <a:t>Liabilitas</a:t>
            </a:r>
            <a:r>
              <a:rPr lang="en-US" sz="2700" dirty="0"/>
              <a:t> </a:t>
            </a:r>
            <a:r>
              <a:rPr lang="en-US" sz="2700" dirty="0" err="1"/>
              <a:t>Jangka</a:t>
            </a:r>
            <a:r>
              <a:rPr lang="en-US" sz="2700" dirty="0"/>
              <a:t> </a:t>
            </a:r>
            <a:r>
              <a:rPr lang="en-US" sz="2700" dirty="0" err="1"/>
              <a:t>Pedek</a:t>
            </a:r>
            <a:r>
              <a:rPr lang="en-US" sz="2700" dirty="0"/>
              <a:t>, </a:t>
            </a:r>
            <a:r>
              <a:rPr lang="en-US" sz="2700" dirty="0" err="1"/>
              <a:t>jika</a:t>
            </a:r>
            <a:r>
              <a:rPr lang="en-US" sz="27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err="1"/>
              <a:t>Liabilitas</a:t>
            </a:r>
            <a:r>
              <a:rPr lang="en-US" sz="2700" dirty="0"/>
              <a:t> </a:t>
            </a:r>
            <a:r>
              <a:rPr lang="en-US" sz="2700" dirty="0" err="1"/>
              <a:t>tersebut</a:t>
            </a:r>
            <a:r>
              <a:rPr lang="en-US" sz="2700" dirty="0"/>
              <a:t> </a:t>
            </a:r>
            <a:r>
              <a:rPr lang="en-US" sz="2700" dirty="0" err="1"/>
              <a:t>diharapkan</a:t>
            </a:r>
            <a:r>
              <a:rPr lang="en-US" sz="2700" dirty="0"/>
              <a:t> </a:t>
            </a:r>
            <a:r>
              <a:rPr lang="en-US" sz="2700" dirty="0" err="1"/>
              <a:t>akan</a:t>
            </a:r>
            <a:r>
              <a:rPr lang="en-US" sz="2700" dirty="0"/>
              <a:t> </a:t>
            </a:r>
            <a:r>
              <a:rPr lang="en-US" sz="2700" dirty="0" err="1"/>
              <a:t>diselelsaikan</a:t>
            </a:r>
            <a:r>
              <a:rPr lang="en-US" sz="2700" dirty="0"/>
              <a:t> </a:t>
            </a:r>
            <a:r>
              <a:rPr lang="en-US" sz="2700" dirty="0" err="1"/>
              <a:t>dalam</a:t>
            </a:r>
            <a:r>
              <a:rPr lang="en-US" sz="2700" dirty="0"/>
              <a:t> </a:t>
            </a:r>
            <a:r>
              <a:rPr lang="en-US" sz="2700" dirty="0" err="1"/>
              <a:t>satu</a:t>
            </a:r>
            <a:r>
              <a:rPr lang="en-US" sz="2700" dirty="0"/>
              <a:t> </a:t>
            </a:r>
            <a:r>
              <a:rPr lang="en-US" sz="2700" dirty="0" err="1"/>
              <a:t>siklus</a:t>
            </a:r>
            <a:r>
              <a:rPr lang="en-US" sz="2700" dirty="0"/>
              <a:t> </a:t>
            </a:r>
            <a:r>
              <a:rPr lang="en-US" sz="2700" dirty="0" err="1"/>
              <a:t>operasinormal</a:t>
            </a:r>
            <a:r>
              <a:rPr lang="en-US" sz="2700" dirty="0"/>
              <a:t> </a:t>
            </a:r>
            <a:r>
              <a:rPr lang="en-US" sz="2700" dirty="0" err="1"/>
              <a:t>entitias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err="1"/>
              <a:t>Liabilitas</a:t>
            </a:r>
            <a:r>
              <a:rPr lang="en-US" sz="2700" dirty="0"/>
              <a:t> </a:t>
            </a:r>
            <a:r>
              <a:rPr lang="en-US" sz="2700" dirty="0" err="1"/>
              <a:t>dimiliki</a:t>
            </a:r>
            <a:r>
              <a:rPr lang="en-US" sz="2700" dirty="0"/>
              <a:t> </a:t>
            </a:r>
            <a:r>
              <a:rPr lang="en-US" sz="2700" dirty="0" err="1"/>
              <a:t>entitias</a:t>
            </a:r>
            <a:r>
              <a:rPr lang="en-US" sz="2700" dirty="0"/>
              <a:t> </a:t>
            </a:r>
            <a:r>
              <a:rPr lang="en-US" sz="2700" dirty="0" err="1"/>
              <a:t>untuk</a:t>
            </a:r>
            <a:r>
              <a:rPr lang="en-US" sz="2700" dirty="0"/>
              <a:t> </a:t>
            </a:r>
            <a:r>
              <a:rPr lang="en-US" sz="2700" dirty="0" err="1"/>
              <a:t>tujuan</a:t>
            </a:r>
            <a:r>
              <a:rPr lang="en-US" sz="2700" dirty="0"/>
              <a:t> </a:t>
            </a:r>
            <a:r>
              <a:rPr lang="en-US" sz="2700" dirty="0" err="1"/>
              <a:t>diperdagangkan</a:t>
            </a:r>
            <a:endParaRPr lang="en-US" sz="2700" dirty="0"/>
          </a:p>
          <a:p>
            <a:pPr marL="514350" indent="-514350">
              <a:buFont typeface="+mj-lt"/>
              <a:buAutoNum type="arabicPeriod"/>
            </a:pPr>
            <a:r>
              <a:rPr lang="en-US" sz="2700" dirty="0" err="1"/>
              <a:t>Liabilitas</a:t>
            </a:r>
            <a:r>
              <a:rPr lang="en-US" sz="2700" dirty="0"/>
              <a:t> </a:t>
            </a:r>
            <a:r>
              <a:rPr lang="en-US" sz="2700" dirty="0" err="1"/>
              <a:t>tersebut</a:t>
            </a:r>
            <a:r>
              <a:rPr lang="en-US" sz="2700" dirty="0"/>
              <a:t> </a:t>
            </a:r>
            <a:r>
              <a:rPr lang="en-US" sz="2700" dirty="0" err="1"/>
              <a:t>jatuh</a:t>
            </a:r>
            <a:r>
              <a:rPr lang="en-US" sz="2700" dirty="0"/>
              <a:t> tempo </a:t>
            </a:r>
            <a:r>
              <a:rPr lang="en-US" sz="2700" dirty="0" err="1"/>
              <a:t>untuk</a:t>
            </a:r>
            <a:r>
              <a:rPr lang="en-US" sz="2700" dirty="0"/>
              <a:t> </a:t>
            </a:r>
            <a:r>
              <a:rPr lang="en-US" sz="2700" dirty="0" err="1"/>
              <a:t>diselesaikan</a:t>
            </a:r>
            <a:r>
              <a:rPr lang="en-US" sz="2700" dirty="0"/>
              <a:t> </a:t>
            </a:r>
            <a:r>
              <a:rPr lang="en-US" sz="2700" dirty="0" err="1"/>
              <a:t>dalam</a:t>
            </a:r>
            <a:r>
              <a:rPr lang="en-US" sz="2700" dirty="0"/>
              <a:t> </a:t>
            </a:r>
            <a:r>
              <a:rPr lang="en-US" sz="2700" dirty="0" err="1"/>
              <a:t>jangka</a:t>
            </a:r>
            <a:r>
              <a:rPr lang="en-US" sz="2700" dirty="0"/>
              <a:t> 12 </a:t>
            </a:r>
            <a:r>
              <a:rPr lang="en-US" sz="2700" dirty="0" err="1"/>
              <a:t>bulan</a:t>
            </a:r>
            <a:r>
              <a:rPr lang="en-US" sz="2700" dirty="0"/>
              <a:t> </a:t>
            </a:r>
            <a:r>
              <a:rPr lang="en-US" sz="2700" dirty="0" err="1"/>
              <a:t>setelah</a:t>
            </a:r>
            <a:r>
              <a:rPr lang="en-US" sz="2700" dirty="0"/>
              <a:t> </a:t>
            </a:r>
            <a:r>
              <a:rPr lang="en-US" sz="2700" dirty="0" err="1"/>
              <a:t>periode</a:t>
            </a:r>
            <a:r>
              <a:rPr lang="en-US" sz="2700" dirty="0"/>
              <a:t> </a:t>
            </a:r>
            <a:r>
              <a:rPr lang="en-US" sz="2700" dirty="0" err="1"/>
              <a:t>pelaporan</a:t>
            </a:r>
            <a:endParaRPr lang="en-US" sz="2700" dirty="0"/>
          </a:p>
          <a:p>
            <a:pPr marL="514350" indent="-514350">
              <a:buFont typeface="+mj-lt"/>
              <a:buAutoNum type="arabicPeriod"/>
            </a:pPr>
            <a:r>
              <a:rPr lang="en-US" sz="2700" dirty="0" err="1"/>
              <a:t>Tidak</a:t>
            </a:r>
            <a:r>
              <a:rPr lang="en-US" sz="2700" dirty="0"/>
              <a:t> </a:t>
            </a:r>
            <a:r>
              <a:rPr lang="en-US" sz="2700" dirty="0" err="1"/>
              <a:t>memiliki</a:t>
            </a:r>
            <a:r>
              <a:rPr lang="en-US" sz="2700" dirty="0"/>
              <a:t> </a:t>
            </a:r>
            <a:r>
              <a:rPr lang="en-US" sz="2700" dirty="0" err="1"/>
              <a:t>hak</a:t>
            </a:r>
            <a:r>
              <a:rPr lang="en-US" sz="2700" dirty="0"/>
              <a:t> </a:t>
            </a:r>
            <a:r>
              <a:rPr lang="en-US" sz="2700" dirty="0" err="1"/>
              <a:t>tampa</a:t>
            </a:r>
            <a:r>
              <a:rPr lang="en-US" sz="2700" dirty="0"/>
              <a:t> </a:t>
            </a:r>
            <a:r>
              <a:rPr lang="en-US" sz="2700" dirty="0" err="1"/>
              <a:t>syarat</a:t>
            </a:r>
            <a:r>
              <a:rPr lang="en-US" sz="2700" dirty="0"/>
              <a:t> </a:t>
            </a:r>
            <a:r>
              <a:rPr lang="en-US" sz="2700" dirty="0" err="1"/>
              <a:t>untuk</a:t>
            </a:r>
            <a:r>
              <a:rPr lang="en-US" sz="2700" dirty="0"/>
              <a:t> </a:t>
            </a:r>
            <a:r>
              <a:rPr lang="en-US" sz="2700" dirty="0" err="1"/>
              <a:t>menunda</a:t>
            </a:r>
            <a:r>
              <a:rPr lang="en-US" sz="2700" dirty="0"/>
              <a:t> </a:t>
            </a:r>
            <a:r>
              <a:rPr lang="en-US" sz="2700" dirty="0" err="1"/>
              <a:t>penyelesaian</a:t>
            </a:r>
            <a:r>
              <a:rPr lang="en-US" sz="2700" dirty="0"/>
              <a:t> </a:t>
            </a:r>
            <a:r>
              <a:rPr lang="en-US" sz="2700" dirty="0" err="1"/>
              <a:t>liabilitas</a:t>
            </a:r>
            <a:r>
              <a:rPr lang="en-US" sz="2700" dirty="0"/>
              <a:t> </a:t>
            </a:r>
            <a:r>
              <a:rPr lang="en-US" sz="2700" dirty="0" err="1"/>
              <a:t>selama</a:t>
            </a:r>
            <a:r>
              <a:rPr lang="en-US" sz="2700" dirty="0"/>
              <a:t> </a:t>
            </a:r>
            <a:r>
              <a:rPr lang="en-US" sz="2700" dirty="0" err="1"/>
              <a:t>sekurang-kurangnya</a:t>
            </a:r>
            <a:r>
              <a:rPr lang="en-US" sz="2700" dirty="0"/>
              <a:t> 12 </a:t>
            </a:r>
            <a:r>
              <a:rPr lang="en-US" sz="2700" dirty="0" err="1"/>
              <a:t>bulan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err="1"/>
              <a:t>Entitas</a:t>
            </a:r>
            <a:r>
              <a:rPr lang="en-US" sz="2700" dirty="0"/>
              <a:t> </a:t>
            </a:r>
            <a:r>
              <a:rPr lang="en-US" sz="2700" dirty="0" err="1"/>
              <a:t>megklasifikasi</a:t>
            </a:r>
            <a:r>
              <a:rPr lang="en-US" sz="2700" dirty="0"/>
              <a:t> </a:t>
            </a:r>
            <a:r>
              <a:rPr lang="en-US" sz="2700" dirty="0" err="1"/>
              <a:t>liabilitas</a:t>
            </a:r>
            <a:r>
              <a:rPr lang="en-US" sz="2700" dirty="0"/>
              <a:t> yang </a:t>
            </a:r>
            <a:r>
              <a:rPr lang="en-US" sz="2700" dirty="0" err="1"/>
              <a:t>tidak</a:t>
            </a:r>
            <a:r>
              <a:rPr lang="en-US" sz="2700" dirty="0"/>
              <a:t> </a:t>
            </a:r>
            <a:r>
              <a:rPr lang="en-US" sz="2700" dirty="0" err="1"/>
              <a:t>termasuk</a:t>
            </a:r>
            <a:r>
              <a:rPr lang="en-US" sz="2700" dirty="0"/>
              <a:t> </a:t>
            </a:r>
            <a:r>
              <a:rPr lang="en-US" sz="2700" dirty="0" err="1"/>
              <a:t>kategori</a:t>
            </a:r>
            <a:r>
              <a:rPr lang="en-US" sz="2700" dirty="0"/>
              <a:t> </a:t>
            </a:r>
            <a:r>
              <a:rPr lang="en-US" sz="2700" dirty="0" err="1"/>
              <a:t>tersebut</a:t>
            </a:r>
            <a:r>
              <a:rPr lang="en-US" sz="2700" dirty="0"/>
              <a:t> </a:t>
            </a:r>
            <a:r>
              <a:rPr lang="en-US" sz="2700" dirty="0" err="1"/>
              <a:t>sebagai</a:t>
            </a:r>
            <a:r>
              <a:rPr lang="en-US" sz="2700" dirty="0"/>
              <a:t> </a:t>
            </a:r>
            <a:r>
              <a:rPr lang="en-US" sz="2700" dirty="0" err="1"/>
              <a:t>liabilitas</a:t>
            </a:r>
            <a:r>
              <a:rPr lang="en-US" sz="2700" dirty="0"/>
              <a:t> </a:t>
            </a:r>
            <a:r>
              <a:rPr lang="en-US" sz="2700" dirty="0" err="1"/>
              <a:t>jangka</a:t>
            </a:r>
            <a:r>
              <a:rPr lang="en-US" sz="2700" dirty="0"/>
              <a:t> Panjang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err="1"/>
              <a:t>Liabilitas</a:t>
            </a:r>
            <a:r>
              <a:rPr lang="en-US" sz="2700" dirty="0"/>
              <a:t> </a:t>
            </a:r>
            <a:r>
              <a:rPr lang="en-US" sz="2700" dirty="0" err="1"/>
              <a:t>jangka</a:t>
            </a:r>
            <a:r>
              <a:rPr lang="en-US" sz="2700" dirty="0"/>
              <a:t> </a:t>
            </a:r>
            <a:r>
              <a:rPr lang="en-US" sz="2700" dirty="0" err="1"/>
              <a:t>pendek</a:t>
            </a:r>
            <a:r>
              <a:rPr lang="en-US" sz="2700" dirty="0"/>
              <a:t> </a:t>
            </a:r>
            <a:r>
              <a:rPr lang="en-US" sz="2700" dirty="0" err="1"/>
              <a:t>termasuk</a:t>
            </a:r>
            <a:r>
              <a:rPr lang="en-US" sz="2700" dirty="0"/>
              <a:t> </a:t>
            </a:r>
            <a:r>
              <a:rPr lang="en-US" sz="2700" dirty="0" err="1"/>
              <a:t>kategori</a:t>
            </a:r>
            <a:r>
              <a:rPr lang="en-US" sz="2700" dirty="0"/>
              <a:t> </a:t>
            </a:r>
            <a:r>
              <a:rPr lang="en-US" sz="2700" dirty="0" err="1"/>
              <a:t>intrumen</a:t>
            </a:r>
            <a:r>
              <a:rPr lang="en-US" sz="2700" dirty="0"/>
              <a:t> </a:t>
            </a:r>
            <a:r>
              <a:rPr lang="en-US" sz="2700" dirty="0" err="1"/>
              <a:t>keuangan</a:t>
            </a:r>
            <a:r>
              <a:rPr lang="en-US" sz="27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397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E0C0-8F23-4DA3-B26A-497528E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en-US" sz="3200" b="1" dirty="0"/>
              <a:t>Wesel </a:t>
            </a:r>
            <a:r>
              <a:rPr lang="en-US" sz="3200" b="1" dirty="0" err="1"/>
              <a:t>Jangka</a:t>
            </a:r>
            <a:r>
              <a:rPr lang="en-US" sz="3200" b="1" dirty="0"/>
              <a:t> Panjang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6B86-87D3-40C6-8012-06485C62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ID" dirty="0"/>
              <a:t>Wesel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utang </a:t>
            </a:r>
            <a:r>
              <a:rPr lang="en-ID" dirty="0" err="1"/>
              <a:t>wesel</a:t>
            </a:r>
            <a:r>
              <a:rPr lang="en-ID" dirty="0"/>
              <a:t> yang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pelunasannya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akuntansi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sz="2000" dirty="0"/>
          </a:p>
          <a:p>
            <a:r>
              <a:rPr lang="en-ID" dirty="0"/>
              <a:t>Perusahaan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menerbitkan</a:t>
            </a:r>
            <a:r>
              <a:rPr lang="en-ID" dirty="0"/>
              <a:t> </a:t>
            </a:r>
            <a:r>
              <a:rPr lang="en-ID" dirty="0" err="1"/>
              <a:t>wesel</a:t>
            </a:r>
            <a:r>
              <a:rPr lang="en-ID" dirty="0"/>
              <a:t>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Panjang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dana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bias </a:t>
            </a:r>
            <a:r>
              <a:rPr lang="en-ID" dirty="0" err="1"/>
              <a:t>dibayar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angsuran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sz="1300" dirty="0"/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63634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E0C0-8F23-4DA3-B26A-497528E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en-US" sz="3200" b="1" dirty="0"/>
              <a:t>Wesel </a:t>
            </a:r>
            <a:r>
              <a:rPr lang="en-US" sz="3200" b="1" dirty="0" err="1"/>
              <a:t>Jangka</a:t>
            </a:r>
            <a:r>
              <a:rPr lang="en-US" sz="3200" b="1" dirty="0"/>
              <a:t> Panjang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6B86-87D3-40C6-8012-06485C62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wesel</a:t>
            </a:r>
            <a:r>
              <a:rPr lang="en-ID" dirty="0"/>
              <a:t>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lancar</a:t>
            </a:r>
            <a:r>
              <a:rPr lang="en-ID" dirty="0"/>
              <a:t> dan </a:t>
            </a:r>
            <a:r>
              <a:rPr lang="en-ID" dirty="0" err="1"/>
              <a:t>wesel</a:t>
            </a:r>
            <a:r>
              <a:rPr lang="en-ID" dirty="0"/>
              <a:t>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</a:t>
            </a:r>
            <a:r>
              <a:rPr lang="en-ID" dirty="0" err="1"/>
              <a:t>padatanggal</a:t>
            </a:r>
            <a:r>
              <a:rPr lang="en-ID" dirty="0"/>
              <a:t> </a:t>
            </a:r>
            <a:r>
              <a:rPr lang="en-ID" dirty="0" err="1"/>
              <a:t>jatuh</a:t>
            </a:r>
            <a:r>
              <a:rPr lang="en-ID" dirty="0"/>
              <a:t> </a:t>
            </a:r>
            <a:r>
              <a:rPr lang="en-ID" dirty="0" err="1"/>
              <a:t>temponya</a:t>
            </a:r>
            <a:r>
              <a:rPr lang="en-ID" dirty="0"/>
              <a:t>. Wesel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dibayar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. </a:t>
            </a:r>
          </a:p>
          <a:p>
            <a:pPr marL="0" indent="0">
              <a:buNone/>
            </a:pPr>
            <a:endParaRPr lang="en-ID" sz="2000" dirty="0"/>
          </a:p>
          <a:p>
            <a:r>
              <a:rPr lang="en-ID" dirty="0"/>
              <a:t>Wesel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substansi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obligasi</a:t>
            </a:r>
            <a:r>
              <a:rPr lang="en-ID" dirty="0"/>
              <a:t>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keduanya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</a:t>
            </a:r>
            <a:r>
              <a:rPr lang="en-ID" dirty="0" err="1"/>
              <a:t>jatuh</a:t>
            </a:r>
            <a:r>
              <a:rPr lang="en-ID" dirty="0"/>
              <a:t> tempo yang </a:t>
            </a:r>
            <a:r>
              <a:rPr lang="en-ID" dirty="0" err="1"/>
              <a:t>tetap</a:t>
            </a:r>
            <a:r>
              <a:rPr lang="en-ID" dirty="0"/>
              <a:t> dan </a:t>
            </a:r>
            <a:r>
              <a:rPr lang="en-ID" dirty="0" err="1"/>
              <a:t>suku</a:t>
            </a:r>
            <a:r>
              <a:rPr lang="en-ID" dirty="0"/>
              <a:t> </a:t>
            </a:r>
            <a:r>
              <a:rPr lang="en-ID" dirty="0" err="1"/>
              <a:t>bunga</a:t>
            </a:r>
            <a:r>
              <a:rPr lang="en-ID" dirty="0"/>
              <a:t> yang </a:t>
            </a:r>
            <a:r>
              <a:rPr lang="en-ID" dirty="0" err="1"/>
              <a:t>ditetapkan</a:t>
            </a:r>
            <a:r>
              <a:rPr lang="en-ID" dirty="0"/>
              <a:t>.</a:t>
            </a: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33006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562074"/>
          </a:xfrm>
        </p:spPr>
        <p:txBody>
          <a:bodyPr>
            <a:noAutofit/>
          </a:bodyPr>
          <a:lstStyle/>
          <a:p>
            <a:r>
              <a:rPr lang="en-US" sz="3200" b="1" dirty="0" err="1"/>
              <a:t>Hutang</a:t>
            </a:r>
            <a:r>
              <a:rPr lang="en-US" sz="3200" b="1" dirty="0"/>
              <a:t> </a:t>
            </a:r>
            <a:r>
              <a:rPr lang="en-US" sz="3200" b="1" dirty="0" err="1"/>
              <a:t>Obligasi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3212976"/>
            <a:ext cx="8640960" cy="3384376"/>
          </a:xfrm>
        </p:spPr>
        <p:txBody>
          <a:bodyPr>
            <a:noAutofit/>
          </a:bodyPr>
          <a:lstStyle/>
          <a:p>
            <a:r>
              <a:rPr lang="en-US" sz="2200" dirty="0" err="1"/>
              <a:t>Hutang</a:t>
            </a:r>
            <a:r>
              <a:rPr lang="en-US" sz="2200" dirty="0"/>
              <a:t> yang </a:t>
            </a:r>
            <a:r>
              <a:rPr lang="en-US" sz="2200" dirty="0" err="1"/>
              <a:t>diperoleh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penjualan</a:t>
            </a:r>
            <a:r>
              <a:rPr lang="en-US" sz="2200" dirty="0"/>
              <a:t> </a:t>
            </a:r>
            <a:r>
              <a:rPr lang="en-US" sz="2200" dirty="0" err="1"/>
              <a:t>surat</a:t>
            </a:r>
            <a:r>
              <a:rPr lang="en-US" sz="2200" dirty="0"/>
              <a:t> </a:t>
            </a:r>
            <a:r>
              <a:rPr lang="en-US" sz="2200" dirty="0" err="1"/>
              <a:t>tanda</a:t>
            </a:r>
            <a:r>
              <a:rPr lang="en-US" sz="2200" dirty="0"/>
              <a:t> </a:t>
            </a:r>
            <a:r>
              <a:rPr lang="en-US" sz="2200" dirty="0" err="1"/>
              <a:t>bukti</a:t>
            </a:r>
            <a:r>
              <a:rPr lang="en-US" sz="2200" dirty="0"/>
              <a:t> </a:t>
            </a:r>
            <a:r>
              <a:rPr lang="en-US" sz="2200" dirty="0" err="1"/>
              <a:t>utang</a:t>
            </a:r>
            <a:r>
              <a:rPr lang="en-US" sz="2200" dirty="0"/>
              <a:t> yang </a:t>
            </a:r>
            <a:r>
              <a:rPr lang="en-US" sz="2200" dirty="0" err="1"/>
              <a:t>dikeluarkan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pemegangnya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imbalan</a:t>
            </a:r>
            <a:r>
              <a:rPr lang="en-US" sz="2200" dirty="0"/>
              <a:t> </a:t>
            </a:r>
            <a:r>
              <a:rPr lang="en-US" sz="2200" dirty="0" err="1"/>
              <a:t>bunga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obligasi</a:t>
            </a:r>
            <a:r>
              <a:rPr lang="en-US" sz="2200" dirty="0"/>
              <a:t> </a:t>
            </a:r>
            <a:r>
              <a:rPr lang="en-US" sz="2200" dirty="0" err="1"/>
              <a:t>tertera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nominal </a:t>
            </a:r>
            <a:r>
              <a:rPr lang="en-US" sz="2200" dirty="0" err="1"/>
              <a:t>obligasi</a:t>
            </a:r>
            <a:r>
              <a:rPr lang="en-US" sz="2200" dirty="0"/>
              <a:t> (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pari</a:t>
            </a:r>
            <a:r>
              <a:rPr lang="en-US" sz="2200" dirty="0"/>
              <a:t>)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tingkat</a:t>
            </a:r>
            <a:r>
              <a:rPr lang="en-US" sz="2200" dirty="0"/>
              <a:t> </a:t>
            </a:r>
            <a:r>
              <a:rPr lang="en-US" sz="2200" dirty="0" err="1"/>
              <a:t>bunga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Nilai</a:t>
            </a:r>
            <a:r>
              <a:rPr lang="en-US" sz="2200" dirty="0"/>
              <a:t> nominal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yang </a:t>
            </a:r>
            <a:r>
              <a:rPr lang="en-US" sz="2200" dirty="0" err="1"/>
              <a:t>menunjukkan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yang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dibayar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 </a:t>
            </a:r>
            <a:r>
              <a:rPr lang="en-US" sz="2200" dirty="0" err="1"/>
              <a:t>obligasi</a:t>
            </a:r>
            <a:r>
              <a:rPr lang="en-US" sz="2200" dirty="0"/>
              <a:t> </a:t>
            </a:r>
            <a:r>
              <a:rPr lang="en-US" sz="2200" dirty="0" err="1"/>
              <a:t>jatuh</a:t>
            </a:r>
            <a:r>
              <a:rPr lang="en-US" sz="2200" dirty="0"/>
              <a:t> tempo. </a:t>
            </a:r>
          </a:p>
          <a:p>
            <a:r>
              <a:rPr lang="en-US" sz="2200" dirty="0"/>
              <a:t>Tingkat </a:t>
            </a:r>
            <a:r>
              <a:rPr lang="en-US" sz="2200" dirty="0" err="1"/>
              <a:t>bunga</a:t>
            </a:r>
            <a:r>
              <a:rPr lang="en-US" sz="2200" dirty="0"/>
              <a:t> </a:t>
            </a:r>
            <a:r>
              <a:rPr lang="en-US" sz="2200" dirty="0" err="1"/>
              <a:t>obligasi</a:t>
            </a:r>
            <a:r>
              <a:rPr lang="en-US" sz="2200" dirty="0"/>
              <a:t> </a:t>
            </a:r>
            <a:r>
              <a:rPr lang="en-US" sz="2200" dirty="0" err="1"/>
              <a:t>menunjukkan</a:t>
            </a:r>
            <a:r>
              <a:rPr lang="en-US" sz="2200" dirty="0"/>
              <a:t> </a:t>
            </a:r>
            <a:r>
              <a:rPr lang="en-US" sz="2200" dirty="0" err="1"/>
              <a:t>sejumlah</a:t>
            </a:r>
            <a:r>
              <a:rPr lang="en-US" sz="2200" dirty="0"/>
              <a:t> </a:t>
            </a:r>
            <a:r>
              <a:rPr lang="en-US" sz="2200" dirty="0" err="1"/>
              <a:t>persentasi</a:t>
            </a:r>
            <a:r>
              <a:rPr lang="en-US" sz="2200" dirty="0"/>
              <a:t> (%) </a:t>
            </a:r>
            <a:r>
              <a:rPr lang="en-US" sz="2200" dirty="0" err="1"/>
              <a:t>tertentu</a:t>
            </a:r>
            <a:r>
              <a:rPr lang="en-US" sz="2200" dirty="0"/>
              <a:t> yang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dibayarkan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periodik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pemegang</a:t>
            </a:r>
            <a:r>
              <a:rPr lang="en-US" sz="2200" dirty="0"/>
              <a:t> </a:t>
            </a:r>
            <a:r>
              <a:rPr lang="en-US" sz="2200" dirty="0" err="1"/>
              <a:t>obligasi</a:t>
            </a:r>
            <a:r>
              <a:rPr lang="en-US" sz="2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48872" cy="223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b="1" dirty="0" err="1"/>
              <a:t>Jenis</a:t>
            </a:r>
            <a:r>
              <a:rPr lang="en-US" sz="3600" b="1" dirty="0"/>
              <a:t> –</a:t>
            </a:r>
            <a:r>
              <a:rPr lang="en-US" sz="3600" b="1" dirty="0" err="1"/>
              <a:t>Jenis</a:t>
            </a:r>
            <a:r>
              <a:rPr lang="en-US" sz="3600" b="1" dirty="0"/>
              <a:t> </a:t>
            </a:r>
            <a:r>
              <a:rPr lang="en-US" sz="3600" b="1" dirty="0" err="1"/>
              <a:t>Obligasi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836712"/>
            <a:ext cx="8424936" cy="576064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700" b="1" dirty="0" err="1"/>
              <a:t>Obligasi</a:t>
            </a:r>
            <a:r>
              <a:rPr lang="en-US" sz="2700" b="1" dirty="0"/>
              <a:t> </a:t>
            </a:r>
            <a:r>
              <a:rPr lang="en-US" sz="2700" b="1" dirty="0" err="1"/>
              <a:t>Berjamin</a:t>
            </a:r>
            <a:r>
              <a:rPr lang="en-US" sz="2700" b="1" dirty="0"/>
              <a:t> (</a:t>
            </a:r>
            <a:r>
              <a:rPr lang="en-US" sz="2700" b="1" i="1" dirty="0"/>
              <a:t>Secured Bonds</a:t>
            </a:r>
            <a:r>
              <a:rPr lang="en-US" sz="2700" b="1" dirty="0"/>
              <a:t>) </a:t>
            </a:r>
            <a:r>
              <a:rPr lang="en-US" sz="2700" b="1" dirty="0" err="1"/>
              <a:t>dan</a:t>
            </a:r>
            <a:r>
              <a:rPr lang="en-US" sz="2700" b="1" dirty="0"/>
              <a:t> </a:t>
            </a:r>
            <a:r>
              <a:rPr lang="en-US" sz="2700" b="1" dirty="0" err="1"/>
              <a:t>Obligasi</a:t>
            </a:r>
            <a:r>
              <a:rPr lang="en-US" sz="2700" b="1" dirty="0"/>
              <a:t> </a:t>
            </a:r>
            <a:r>
              <a:rPr lang="en-US" sz="2700" b="1" dirty="0" err="1"/>
              <a:t>Tanpa</a:t>
            </a:r>
            <a:r>
              <a:rPr lang="en-US" sz="2700" b="1" dirty="0"/>
              <a:t> </a:t>
            </a:r>
            <a:r>
              <a:rPr lang="en-US" sz="2700" b="1" dirty="0" err="1"/>
              <a:t>Jaminan</a:t>
            </a:r>
            <a:r>
              <a:rPr lang="en-US" sz="2700" b="1" dirty="0"/>
              <a:t> (</a:t>
            </a:r>
            <a:r>
              <a:rPr lang="en-US" sz="2700" b="1" i="1" dirty="0"/>
              <a:t>Unsecured bonds</a:t>
            </a:r>
            <a:r>
              <a:rPr lang="en-US" sz="2700" i="1" dirty="0"/>
              <a:t>)</a:t>
            </a:r>
            <a:r>
              <a:rPr lang="en-US" sz="2700" b="1" i="1" dirty="0"/>
              <a:t> </a:t>
            </a:r>
            <a:r>
              <a:rPr lang="en-US" sz="2700" i="1" dirty="0"/>
              <a:t>.</a:t>
            </a:r>
          </a:p>
          <a:p>
            <a:pPr algn="just"/>
            <a:r>
              <a:rPr lang="en-US" sz="2700" b="1" dirty="0" err="1"/>
              <a:t>Obligasi</a:t>
            </a:r>
            <a:r>
              <a:rPr lang="en-US" sz="2700" b="1" dirty="0"/>
              <a:t> </a:t>
            </a:r>
            <a:r>
              <a:rPr lang="en-US" sz="2700" b="1" dirty="0" err="1"/>
              <a:t>Berjamin</a:t>
            </a:r>
            <a:r>
              <a:rPr lang="en-US" sz="2700" b="1" dirty="0"/>
              <a:t>, </a:t>
            </a:r>
            <a:r>
              <a:rPr lang="en-US" sz="2700" dirty="0" err="1"/>
              <a:t>obligasi</a:t>
            </a:r>
            <a:r>
              <a:rPr lang="en-US" sz="2700" dirty="0"/>
              <a:t> </a:t>
            </a:r>
            <a:r>
              <a:rPr lang="en-ID" sz="2700" dirty="0" err="1"/>
              <a:t>dengan</a:t>
            </a:r>
            <a:r>
              <a:rPr lang="en-ID" sz="2700" dirty="0"/>
              <a:t> </a:t>
            </a:r>
            <a:r>
              <a:rPr lang="en-ID" sz="2700" dirty="0" err="1"/>
              <a:t>beberapa</a:t>
            </a:r>
            <a:r>
              <a:rPr lang="en-ID" sz="2700" dirty="0"/>
              <a:t> </a:t>
            </a:r>
            <a:r>
              <a:rPr lang="en-ID" sz="2700" dirty="0" err="1"/>
              <a:t>jaminan</a:t>
            </a:r>
            <a:r>
              <a:rPr lang="en-ID" sz="2700" dirty="0"/>
              <a:t> </a:t>
            </a:r>
            <a:r>
              <a:rPr lang="en-US" sz="2700" dirty="0" err="1"/>
              <a:t>terdapat</a:t>
            </a:r>
            <a:r>
              <a:rPr lang="en-US" sz="2700" dirty="0"/>
              <a:t> </a:t>
            </a:r>
            <a:r>
              <a:rPr lang="en-US" sz="2700" dirty="0" err="1"/>
              <a:t>perjanjian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beberapa</a:t>
            </a:r>
            <a:r>
              <a:rPr lang="en-US" sz="2700" dirty="0"/>
              <a:t> orang </a:t>
            </a:r>
            <a:r>
              <a:rPr lang="en-US" sz="2700" dirty="0" err="1"/>
              <a:t>penjamin</a:t>
            </a:r>
            <a:r>
              <a:rPr lang="en-US" sz="2700" dirty="0"/>
              <a:t>. </a:t>
            </a:r>
            <a:r>
              <a:rPr lang="en-US" sz="2700" b="1" dirty="0" err="1"/>
              <a:t>Obligasi</a:t>
            </a:r>
            <a:r>
              <a:rPr lang="en-US" sz="2700" b="1" dirty="0"/>
              <a:t> </a:t>
            </a:r>
            <a:r>
              <a:rPr lang="en-US" sz="2700" b="1" dirty="0" err="1"/>
              <a:t>Tanpa</a:t>
            </a:r>
            <a:r>
              <a:rPr lang="en-US" sz="2700" b="1" dirty="0"/>
              <a:t> </a:t>
            </a:r>
            <a:r>
              <a:rPr lang="en-US" sz="2700" b="1" dirty="0" err="1"/>
              <a:t>Jaminan</a:t>
            </a:r>
            <a:r>
              <a:rPr lang="en-US" sz="2700" b="1" dirty="0"/>
              <a:t> </a:t>
            </a:r>
            <a:r>
              <a:rPr lang="en-US" sz="2700" dirty="0" err="1"/>
              <a:t>merupakan</a:t>
            </a:r>
            <a:r>
              <a:rPr lang="en-US" sz="2700" dirty="0"/>
              <a:t> </a:t>
            </a:r>
            <a:r>
              <a:rPr lang="en-US" sz="2700" dirty="0" err="1"/>
              <a:t>obligasi</a:t>
            </a:r>
            <a:r>
              <a:rPr lang="en-US" sz="2700" dirty="0"/>
              <a:t> </a:t>
            </a:r>
            <a:r>
              <a:rPr lang="en-US" sz="2700" dirty="0" err="1"/>
              <a:t>tanpa</a:t>
            </a:r>
            <a:r>
              <a:rPr lang="en-US" sz="2700" dirty="0"/>
              <a:t> </a:t>
            </a:r>
            <a:r>
              <a:rPr lang="en-US" sz="2700" dirty="0" err="1"/>
              <a:t>jaminan</a:t>
            </a:r>
            <a:r>
              <a:rPr lang="en-US" sz="2700" dirty="0"/>
              <a:t> dan </a:t>
            </a:r>
            <a:r>
              <a:rPr lang="en-US" sz="2700" dirty="0" err="1"/>
              <a:t>sangat</a:t>
            </a:r>
            <a:r>
              <a:rPr lang="en-US" sz="2700" dirty="0"/>
              <a:t> </a:t>
            </a:r>
            <a:r>
              <a:rPr lang="en-US" sz="2700" dirty="0" err="1"/>
              <a:t>berisiko</a:t>
            </a:r>
            <a:r>
              <a:rPr lang="en-US" sz="2700" dirty="0"/>
              <a:t>, </a:t>
            </a:r>
            <a:r>
              <a:rPr lang="en-US" sz="2700" dirty="0" err="1"/>
              <a:t>sehingga</a:t>
            </a:r>
            <a:r>
              <a:rPr lang="en-US" sz="2700" dirty="0"/>
              <a:t> </a:t>
            </a:r>
            <a:r>
              <a:rPr lang="en-ID" sz="2700" dirty="0" err="1"/>
              <a:t>obligasi</a:t>
            </a:r>
            <a:r>
              <a:rPr lang="en-ID" sz="2700" dirty="0"/>
              <a:t> </a:t>
            </a:r>
            <a:r>
              <a:rPr lang="en-ID" sz="2700" dirty="0" err="1"/>
              <a:t>jenis</a:t>
            </a:r>
            <a:r>
              <a:rPr lang="en-ID" sz="2700" dirty="0"/>
              <a:t> </a:t>
            </a:r>
            <a:r>
              <a:rPr lang="en-ID" sz="2700" dirty="0" err="1"/>
              <a:t>ini</a:t>
            </a:r>
            <a:r>
              <a:rPr lang="en-ID" sz="2700" dirty="0"/>
              <a:t> </a:t>
            </a:r>
            <a:r>
              <a:rPr lang="en-ID" sz="2700" dirty="0" err="1"/>
              <a:t>akan</a:t>
            </a:r>
            <a:r>
              <a:rPr lang="en-ID" sz="2700" dirty="0"/>
              <a:t> </a:t>
            </a:r>
            <a:r>
              <a:rPr lang="en-ID" sz="2700" dirty="0" err="1"/>
              <a:t>memberikan</a:t>
            </a:r>
            <a:r>
              <a:rPr lang="en-ID" sz="2700" dirty="0"/>
              <a:t> </a:t>
            </a:r>
            <a:r>
              <a:rPr lang="en-ID" sz="2700" dirty="0" err="1"/>
              <a:t>tingkat</a:t>
            </a:r>
            <a:r>
              <a:rPr lang="en-ID" sz="2700" dirty="0"/>
              <a:t> </a:t>
            </a:r>
            <a:r>
              <a:rPr lang="en-ID" sz="2700" dirty="0" err="1"/>
              <a:t>bunga</a:t>
            </a:r>
            <a:r>
              <a:rPr lang="en-ID" sz="2700" dirty="0"/>
              <a:t> yang </a:t>
            </a:r>
            <a:r>
              <a:rPr lang="en-ID" sz="2700" dirty="0" err="1"/>
              <a:t>tinggi</a:t>
            </a:r>
            <a:r>
              <a:rPr lang="en-ID" sz="2700" dirty="0"/>
              <a:t>, </a:t>
            </a:r>
            <a:r>
              <a:rPr lang="en-ID" sz="2700" dirty="0" err="1"/>
              <a:t>dalam</a:t>
            </a:r>
            <a:r>
              <a:rPr lang="en-ID" sz="2700" dirty="0"/>
              <a:t> </a:t>
            </a:r>
            <a:r>
              <a:rPr lang="en-ID" sz="2700" dirty="0" err="1"/>
              <a:t>rangka</a:t>
            </a:r>
            <a:r>
              <a:rPr lang="en-ID" sz="2700" dirty="0"/>
              <a:t> </a:t>
            </a:r>
            <a:r>
              <a:rPr lang="en-ID" sz="2700" dirty="0" err="1"/>
              <a:t>untuk</a:t>
            </a:r>
            <a:r>
              <a:rPr lang="en-ID" sz="2700" dirty="0"/>
              <a:t> </a:t>
            </a:r>
            <a:r>
              <a:rPr lang="en-ID" sz="2700" dirty="0" err="1"/>
              <a:t>menarik</a:t>
            </a:r>
            <a:r>
              <a:rPr lang="en-ID" sz="2700" dirty="0"/>
              <a:t> </a:t>
            </a:r>
            <a:r>
              <a:rPr lang="en-ID" sz="2700" dirty="0" err="1"/>
              <a:t>minat</a:t>
            </a:r>
            <a:r>
              <a:rPr lang="en-ID" sz="2700" dirty="0"/>
              <a:t> </a:t>
            </a:r>
            <a:r>
              <a:rPr lang="en-ID" sz="2700" dirty="0" err="1"/>
              <a:t>calon</a:t>
            </a:r>
            <a:r>
              <a:rPr lang="en-ID" sz="2700" dirty="0"/>
              <a:t> investor. </a:t>
            </a:r>
          </a:p>
          <a:p>
            <a:pPr algn="just"/>
            <a:r>
              <a:rPr lang="en-ID" sz="2700" dirty="0" err="1"/>
              <a:t>Obligasi</a:t>
            </a:r>
            <a:r>
              <a:rPr lang="en-ID" sz="2700" dirty="0"/>
              <a:t> </a:t>
            </a:r>
            <a:r>
              <a:rPr lang="en-ID" sz="2700" dirty="0" err="1"/>
              <a:t>hipotik</a:t>
            </a:r>
            <a:r>
              <a:rPr lang="en-ID" sz="2700" dirty="0"/>
              <a:t> </a:t>
            </a:r>
            <a:r>
              <a:rPr lang="en-ID" sz="2700" dirty="0" err="1"/>
              <a:t>yaitu</a:t>
            </a:r>
            <a:r>
              <a:rPr lang="en-ID" sz="2700" dirty="0"/>
              <a:t> </a:t>
            </a:r>
            <a:r>
              <a:rPr lang="en-ID" sz="2700" dirty="0" err="1"/>
              <a:t>obligasi</a:t>
            </a:r>
            <a:r>
              <a:rPr lang="en-ID" sz="2700" dirty="0"/>
              <a:t> yang </a:t>
            </a:r>
            <a:r>
              <a:rPr lang="en-ID" sz="2700" dirty="0" err="1"/>
              <a:t>penerbitannya</a:t>
            </a:r>
            <a:r>
              <a:rPr lang="en-ID" sz="2700" dirty="0"/>
              <a:t> </a:t>
            </a:r>
            <a:r>
              <a:rPr lang="en-ID" sz="2700" dirty="0" err="1"/>
              <a:t>dijamin</a:t>
            </a:r>
            <a:r>
              <a:rPr lang="en-US" sz="2700" b="1" dirty="0"/>
              <a:t> </a:t>
            </a:r>
            <a:r>
              <a:rPr lang="en-US" sz="2700" dirty="0"/>
              <a:t>(</a:t>
            </a:r>
            <a:r>
              <a:rPr lang="en-US" sz="2700" i="1" dirty="0"/>
              <a:t>Secured Bonds</a:t>
            </a:r>
            <a:r>
              <a:rPr lang="en-US" sz="2700" dirty="0"/>
              <a:t>)</a:t>
            </a:r>
            <a:r>
              <a:rPr lang="en-ID" sz="2700" dirty="0"/>
              <a:t> </a:t>
            </a:r>
            <a:r>
              <a:rPr lang="en-ID" sz="2700" dirty="0" err="1"/>
              <a:t>dengan</a:t>
            </a:r>
            <a:r>
              <a:rPr lang="en-ID" sz="2700" dirty="0"/>
              <a:t> </a:t>
            </a:r>
            <a:r>
              <a:rPr lang="en-ID" sz="2700" dirty="0" err="1"/>
              <a:t>suatu</a:t>
            </a:r>
            <a:r>
              <a:rPr lang="en-ID" sz="2700" dirty="0"/>
              <a:t> </a:t>
            </a:r>
            <a:r>
              <a:rPr lang="en-ID" sz="2700" dirty="0" err="1"/>
              <a:t>jaminan</a:t>
            </a:r>
            <a:r>
              <a:rPr lang="en-ID" sz="2700" dirty="0"/>
              <a:t> </a:t>
            </a:r>
            <a:r>
              <a:rPr lang="en-ID" sz="2700" dirty="0" err="1"/>
              <a:t>tertentu</a:t>
            </a:r>
            <a:r>
              <a:rPr lang="en-ID" sz="2700" dirty="0"/>
              <a:t>, </a:t>
            </a:r>
            <a:r>
              <a:rPr lang="en-ID" sz="2700" dirty="0" err="1"/>
              <a:t>misalnya</a:t>
            </a:r>
            <a:r>
              <a:rPr lang="en-ID" sz="2700" dirty="0"/>
              <a:t> real estate. </a:t>
            </a:r>
            <a:r>
              <a:rPr lang="en-ID" sz="2700" dirty="0" err="1"/>
              <a:t>Obligasi</a:t>
            </a:r>
            <a:r>
              <a:rPr lang="en-ID" sz="2700" dirty="0"/>
              <a:t> trust yang </a:t>
            </a:r>
            <a:r>
              <a:rPr lang="en-ID" sz="2700" dirty="0" err="1"/>
              <a:t>penerbitannya</a:t>
            </a:r>
            <a:r>
              <a:rPr lang="en-ID" sz="2700" dirty="0"/>
              <a:t> </a:t>
            </a:r>
            <a:r>
              <a:rPr lang="en-ID" sz="2700" dirty="0" err="1"/>
              <a:t>dijamin</a:t>
            </a:r>
            <a:r>
              <a:rPr lang="en-ID" sz="2700" dirty="0"/>
              <a:t> oleh </a:t>
            </a:r>
            <a:r>
              <a:rPr lang="en-ID" sz="2700" dirty="0" err="1"/>
              <a:t>saham</a:t>
            </a:r>
            <a:r>
              <a:rPr lang="en-ID" sz="2700" dirty="0"/>
              <a:t> </a:t>
            </a:r>
            <a:r>
              <a:rPr lang="en-ID" sz="2700" dirty="0" err="1"/>
              <a:t>atau</a:t>
            </a:r>
            <a:r>
              <a:rPr lang="en-ID" sz="2700" dirty="0"/>
              <a:t> </a:t>
            </a:r>
            <a:r>
              <a:rPr lang="en-ID" sz="2700" dirty="0" err="1"/>
              <a:t>obligasi</a:t>
            </a:r>
            <a:r>
              <a:rPr lang="en-ID" sz="2700" dirty="0"/>
              <a:t> </a:t>
            </a:r>
            <a:r>
              <a:rPr lang="en-ID" sz="2700" dirty="0" err="1"/>
              <a:t>perusahaan</a:t>
            </a:r>
            <a:r>
              <a:rPr lang="en-ID" sz="2700" dirty="0"/>
              <a:t> lain. </a:t>
            </a:r>
          </a:p>
          <a:p>
            <a:pPr algn="just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3787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2349-CC9C-4C84-8B7C-CCD3EC03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0060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b="1" dirty="0" err="1"/>
              <a:t>Obligasi</a:t>
            </a:r>
            <a:r>
              <a:rPr lang="en-US" b="1" dirty="0"/>
              <a:t> </a:t>
            </a:r>
            <a:r>
              <a:rPr lang="en-US" b="1" dirty="0" err="1"/>
              <a:t>Berjangka</a:t>
            </a:r>
            <a:r>
              <a:rPr lang="en-US" b="1" dirty="0"/>
              <a:t>, </a:t>
            </a:r>
            <a:r>
              <a:rPr lang="en-US" b="1" dirty="0" err="1"/>
              <a:t>Berseri</a:t>
            </a:r>
            <a:r>
              <a:rPr lang="en-US" b="1" dirty="0"/>
              <a:t> dan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Ditebus</a:t>
            </a:r>
            <a:r>
              <a:rPr lang="en-US" b="1" dirty="0"/>
              <a:t>. </a:t>
            </a:r>
          </a:p>
          <a:p>
            <a:r>
              <a:rPr lang="en-US" b="1" dirty="0" err="1"/>
              <a:t>Obligasi</a:t>
            </a:r>
            <a:r>
              <a:rPr lang="en-US" b="1" dirty="0"/>
              <a:t> </a:t>
            </a:r>
            <a:r>
              <a:rPr lang="en-US" b="1" dirty="0" err="1"/>
              <a:t>Berjangka</a:t>
            </a:r>
            <a:r>
              <a:rPr lang="en-US" b="1" dirty="0"/>
              <a:t>, </a:t>
            </a:r>
            <a:r>
              <a:rPr lang="en-ID" dirty="0" err="1"/>
              <a:t>obligasi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dilunasi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</a:t>
            </a:r>
            <a:r>
              <a:rPr lang="en-ID" dirty="0" err="1"/>
              <a:t>jatuh</a:t>
            </a:r>
            <a:r>
              <a:rPr lang="en-ID" dirty="0"/>
              <a:t> tempo </a:t>
            </a:r>
            <a:r>
              <a:rPr lang="en-ID" dirty="0" err="1"/>
              <a:t>disebut</a:t>
            </a:r>
            <a:r>
              <a:rPr lang="en-ID" dirty="0"/>
              <a:t> (</a:t>
            </a:r>
            <a:r>
              <a:rPr lang="en-ID" i="1" dirty="0"/>
              <a:t>term bonds</a:t>
            </a:r>
            <a:r>
              <a:rPr lang="en-ID" dirty="0"/>
              <a:t>).</a:t>
            </a:r>
          </a:p>
          <a:p>
            <a:pPr algn="just"/>
            <a:r>
              <a:rPr lang="en-US" b="1" dirty="0" err="1"/>
              <a:t>Obligasi</a:t>
            </a:r>
            <a:r>
              <a:rPr lang="en-US" b="1" dirty="0"/>
              <a:t> </a:t>
            </a:r>
            <a:r>
              <a:rPr lang="en-US" b="1" dirty="0" err="1"/>
              <a:t>Berseri</a:t>
            </a:r>
            <a:r>
              <a:rPr lang="en-US" b="1" dirty="0"/>
              <a:t>, </a:t>
            </a:r>
            <a:r>
              <a:rPr lang="en-US" dirty="0" err="1"/>
              <a:t>obligasi</a:t>
            </a:r>
            <a:r>
              <a:rPr lang="en-US" dirty="0"/>
              <a:t> yang </a:t>
            </a:r>
            <a:r>
              <a:rPr lang="en-US" dirty="0" err="1"/>
              <a:t>jatuh</a:t>
            </a:r>
            <a:r>
              <a:rPr lang="en-US" dirty="0"/>
              <a:t> tempo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pembayarannya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angsuran</a:t>
            </a:r>
            <a:r>
              <a:rPr lang="en-US" dirty="0"/>
              <a:t> (</a:t>
            </a:r>
            <a:r>
              <a:rPr lang="en-US" i="1" dirty="0"/>
              <a:t>serial bonds</a:t>
            </a:r>
            <a:r>
              <a:rPr lang="en-US" dirty="0"/>
              <a:t>).</a:t>
            </a:r>
          </a:p>
          <a:p>
            <a:pPr algn="just"/>
            <a:r>
              <a:rPr lang="en-US" b="1" dirty="0" err="1"/>
              <a:t>Obligasi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Ditebus</a:t>
            </a:r>
            <a:r>
              <a:rPr lang="en-US" b="1" dirty="0"/>
              <a:t>,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menebus</a:t>
            </a:r>
            <a:r>
              <a:rPr lang="en-US" dirty="0"/>
              <a:t> dan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tempo (</a:t>
            </a:r>
            <a:r>
              <a:rPr lang="en-ID" i="1" dirty="0"/>
              <a:t>callable bonds</a:t>
            </a:r>
            <a:r>
              <a:rPr lang="en-ID" dirty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79CB44-3BB2-45F2-91BA-2E5CA3C9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b="1" dirty="0" err="1"/>
              <a:t>Jenis</a:t>
            </a:r>
            <a:r>
              <a:rPr lang="en-US" sz="3600" b="1" dirty="0"/>
              <a:t> –</a:t>
            </a:r>
            <a:r>
              <a:rPr lang="en-US" sz="3600" b="1" dirty="0" err="1"/>
              <a:t>Jenis</a:t>
            </a:r>
            <a:r>
              <a:rPr lang="en-US" sz="3600" b="1" dirty="0"/>
              <a:t> </a:t>
            </a:r>
            <a:r>
              <a:rPr lang="en-US" sz="3600" b="1" dirty="0" err="1"/>
              <a:t>Obligasi</a:t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4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b="1" dirty="0" err="1"/>
              <a:t>Jenis</a:t>
            </a:r>
            <a:r>
              <a:rPr lang="en-US" sz="3600" b="1" dirty="0"/>
              <a:t> –</a:t>
            </a:r>
            <a:r>
              <a:rPr lang="en-US" sz="3600" b="1" dirty="0" err="1"/>
              <a:t>Jenis</a:t>
            </a:r>
            <a:r>
              <a:rPr lang="en-US" sz="3600" b="1" dirty="0"/>
              <a:t> </a:t>
            </a:r>
            <a:r>
              <a:rPr lang="en-US" sz="3600" b="1" dirty="0" err="1"/>
              <a:t>Obligasi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73325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sz="2700" b="1" dirty="0" err="1"/>
              <a:t>Obligasi</a:t>
            </a:r>
            <a:r>
              <a:rPr lang="en-US" sz="2700" b="1" dirty="0"/>
              <a:t> </a:t>
            </a:r>
            <a:r>
              <a:rPr lang="en-US" sz="2700" b="1" dirty="0" err="1"/>
              <a:t>Konvertibel</a:t>
            </a:r>
            <a:r>
              <a:rPr lang="en-US" sz="2700" b="1" dirty="0"/>
              <a:t>, </a:t>
            </a:r>
            <a:r>
              <a:rPr lang="en-US" sz="2700" b="1" dirty="0" err="1"/>
              <a:t>Didukung</a:t>
            </a:r>
            <a:r>
              <a:rPr lang="en-US" sz="2700" b="1" dirty="0"/>
              <a:t> </a:t>
            </a:r>
            <a:r>
              <a:rPr lang="en-US" sz="2700" b="1" dirty="0" err="1"/>
              <a:t>Komoditas</a:t>
            </a:r>
            <a:r>
              <a:rPr lang="en-US" sz="2700" b="1" dirty="0"/>
              <a:t>, dan </a:t>
            </a:r>
            <a:r>
              <a:rPr lang="en-US" sz="2700" b="1" dirty="0" err="1"/>
              <a:t>Diskonto</a:t>
            </a:r>
            <a:r>
              <a:rPr lang="en-US" sz="2700" b="1" dirty="0"/>
              <a:t> </a:t>
            </a:r>
            <a:r>
              <a:rPr lang="en-US" sz="2700" b="1" dirty="0" err="1"/>
              <a:t>Besar</a:t>
            </a:r>
            <a:r>
              <a:rPr lang="en-US" sz="2700" b="1" dirty="0"/>
              <a:t>. </a:t>
            </a:r>
          </a:p>
          <a:p>
            <a:pPr algn="just"/>
            <a:r>
              <a:rPr lang="en-US" sz="2700" b="1" dirty="0" err="1"/>
              <a:t>Obligasi</a:t>
            </a:r>
            <a:r>
              <a:rPr lang="en-US" sz="2700" b="1" dirty="0"/>
              <a:t> </a:t>
            </a:r>
            <a:r>
              <a:rPr lang="en-US" sz="2700" b="1" dirty="0" err="1"/>
              <a:t>Konvertibel</a:t>
            </a:r>
            <a:r>
              <a:rPr lang="en-US" sz="2700" b="1" dirty="0"/>
              <a:t>,</a:t>
            </a:r>
            <a:r>
              <a:rPr lang="en-US" sz="2700" dirty="0"/>
              <a:t> </a:t>
            </a:r>
            <a:r>
              <a:rPr lang="en-US" sz="2700" dirty="0" err="1"/>
              <a:t>obliasi</a:t>
            </a:r>
            <a:r>
              <a:rPr lang="en-US" sz="2700" dirty="0"/>
              <a:t> yang </a:t>
            </a:r>
            <a:r>
              <a:rPr lang="en-US" sz="2700" dirty="0" err="1"/>
              <a:t>bisa</a:t>
            </a:r>
            <a:r>
              <a:rPr lang="en-US" sz="2700" dirty="0"/>
              <a:t> </a:t>
            </a:r>
            <a:r>
              <a:rPr lang="en-US" sz="2700" dirty="0" err="1"/>
              <a:t>dikonversi</a:t>
            </a:r>
            <a:r>
              <a:rPr lang="en-US" sz="2700" dirty="0"/>
              <a:t> </a:t>
            </a:r>
            <a:r>
              <a:rPr lang="en-US" sz="2700" dirty="0" err="1"/>
              <a:t>menjadi</a:t>
            </a:r>
            <a:r>
              <a:rPr lang="en-US" sz="2700" dirty="0"/>
              <a:t> </a:t>
            </a:r>
            <a:r>
              <a:rPr lang="en-US" sz="2700" dirty="0" err="1"/>
              <a:t>sekuritas</a:t>
            </a:r>
            <a:r>
              <a:rPr lang="en-US" sz="2700" dirty="0"/>
              <a:t> lain (</a:t>
            </a:r>
            <a:r>
              <a:rPr lang="en-US" sz="2700" dirty="0" err="1"/>
              <a:t>saham</a:t>
            </a:r>
            <a:r>
              <a:rPr lang="en-US" sz="2700" dirty="0"/>
              <a:t> </a:t>
            </a:r>
            <a:r>
              <a:rPr lang="en-US" sz="2700" dirty="0" err="1"/>
              <a:t>atau</a:t>
            </a:r>
            <a:r>
              <a:rPr lang="en-US" sz="2700" dirty="0"/>
              <a:t> </a:t>
            </a:r>
            <a:r>
              <a:rPr lang="en-US" sz="2700" dirty="0" err="1"/>
              <a:t>wesel</a:t>
            </a:r>
            <a:r>
              <a:rPr lang="en-US" sz="2700" dirty="0"/>
              <a:t>) </a:t>
            </a:r>
            <a:r>
              <a:rPr lang="en-US" sz="2700" dirty="0" err="1"/>
              <a:t>dalam</a:t>
            </a:r>
            <a:r>
              <a:rPr lang="en-US" sz="2700" dirty="0"/>
              <a:t> </a:t>
            </a:r>
            <a:r>
              <a:rPr lang="en-US" sz="2700" dirty="0" err="1"/>
              <a:t>jangka</a:t>
            </a:r>
            <a:r>
              <a:rPr lang="en-US" sz="2700" dirty="0"/>
              <a:t> </a:t>
            </a:r>
            <a:r>
              <a:rPr lang="en-US" sz="2700" dirty="0" err="1"/>
              <a:t>waktu</a:t>
            </a:r>
            <a:r>
              <a:rPr lang="en-US" sz="2700" dirty="0"/>
              <a:t> </a:t>
            </a:r>
            <a:r>
              <a:rPr lang="en-US" sz="2700" dirty="0" err="1"/>
              <a:t>tertentu</a:t>
            </a:r>
            <a:r>
              <a:rPr lang="en-US" sz="2700" dirty="0"/>
              <a:t> </a:t>
            </a:r>
            <a:r>
              <a:rPr lang="en-US" sz="2700" dirty="0" err="1"/>
              <a:t>setelah</a:t>
            </a:r>
            <a:r>
              <a:rPr lang="en-US" sz="2700" dirty="0"/>
              <a:t> </a:t>
            </a:r>
            <a:r>
              <a:rPr lang="en-US" sz="2700" dirty="0" err="1"/>
              <a:t>penerbitannya</a:t>
            </a:r>
            <a:r>
              <a:rPr lang="en-US" sz="2700" dirty="0"/>
              <a:t> (</a:t>
            </a:r>
            <a:r>
              <a:rPr lang="en-ID" sz="2700" i="1" dirty="0"/>
              <a:t>convertible bonds</a:t>
            </a:r>
            <a:r>
              <a:rPr lang="en-ID" sz="2700" dirty="0"/>
              <a:t>)</a:t>
            </a:r>
            <a:r>
              <a:rPr lang="en-US" sz="2700" dirty="0"/>
              <a:t>.</a:t>
            </a:r>
          </a:p>
          <a:p>
            <a:pPr algn="just"/>
            <a:r>
              <a:rPr lang="en-US" sz="2700" b="1" dirty="0" err="1"/>
              <a:t>Obligasi</a:t>
            </a:r>
            <a:r>
              <a:rPr lang="en-US" sz="2700" b="1" dirty="0"/>
              <a:t> yang </a:t>
            </a:r>
            <a:r>
              <a:rPr lang="en-US" sz="2700" b="1" dirty="0" err="1"/>
              <a:t>Didukung</a:t>
            </a:r>
            <a:r>
              <a:rPr lang="en-US" sz="2700" b="1" dirty="0"/>
              <a:t> </a:t>
            </a:r>
            <a:r>
              <a:rPr lang="en-US" sz="2700" b="1" dirty="0" err="1"/>
              <a:t>Komoditas</a:t>
            </a:r>
            <a:r>
              <a:rPr lang="en-US" sz="2700" b="1" dirty="0"/>
              <a:t>,</a:t>
            </a:r>
            <a:r>
              <a:rPr lang="en-US" sz="2700" dirty="0"/>
              <a:t> </a:t>
            </a:r>
            <a:r>
              <a:rPr lang="en-US" sz="2700" dirty="0" err="1"/>
              <a:t>obligasi</a:t>
            </a:r>
            <a:r>
              <a:rPr lang="en-US" sz="2700" dirty="0"/>
              <a:t> yang </a:t>
            </a:r>
            <a:r>
              <a:rPr lang="en-US" sz="2700" dirty="0" err="1"/>
              <a:t>dapat</a:t>
            </a:r>
            <a:r>
              <a:rPr lang="en-US" sz="2700" dirty="0"/>
              <a:t> </a:t>
            </a:r>
            <a:r>
              <a:rPr lang="en-US" sz="2700" dirty="0" err="1"/>
              <a:t>ditebus</a:t>
            </a:r>
            <a:r>
              <a:rPr lang="en-US" sz="2700" dirty="0"/>
              <a:t> </a:t>
            </a:r>
            <a:r>
              <a:rPr lang="en-US" sz="2700" dirty="0" err="1"/>
              <a:t>dengan</a:t>
            </a:r>
            <a:r>
              <a:rPr lang="en-US" sz="2700" dirty="0"/>
              <a:t> </a:t>
            </a:r>
            <a:r>
              <a:rPr lang="en-US" sz="2700" dirty="0" err="1"/>
              <a:t>menggunakan</a:t>
            </a:r>
            <a:r>
              <a:rPr lang="en-US" sz="2700" dirty="0"/>
              <a:t> </a:t>
            </a:r>
            <a:r>
              <a:rPr lang="en-US" sz="2700" dirty="0" err="1"/>
              <a:t>komoditas</a:t>
            </a:r>
            <a:r>
              <a:rPr lang="en-US" sz="2700" dirty="0"/>
              <a:t> </a:t>
            </a:r>
            <a:r>
              <a:rPr lang="en-US" sz="2700" dirty="0" err="1"/>
              <a:t>seperti</a:t>
            </a:r>
            <a:r>
              <a:rPr lang="en-US" sz="2700" dirty="0"/>
              <a:t> </a:t>
            </a:r>
            <a:r>
              <a:rPr lang="en-US" sz="2700" dirty="0" err="1"/>
              <a:t>minyak</a:t>
            </a:r>
            <a:r>
              <a:rPr lang="en-US" sz="2700" dirty="0"/>
              <a:t>, </a:t>
            </a:r>
            <a:r>
              <a:rPr lang="en-US" sz="2700" dirty="0" err="1"/>
              <a:t>batubara</a:t>
            </a:r>
            <a:r>
              <a:rPr lang="en-US" sz="2700" dirty="0"/>
              <a:t>, </a:t>
            </a:r>
            <a:r>
              <a:rPr lang="en-US" sz="2700" dirty="0" err="1"/>
              <a:t>atau</a:t>
            </a:r>
            <a:r>
              <a:rPr lang="en-US" sz="2700" dirty="0"/>
              <a:t> </a:t>
            </a:r>
            <a:r>
              <a:rPr lang="en-US" sz="2700" dirty="0" err="1"/>
              <a:t>logam</a:t>
            </a:r>
            <a:r>
              <a:rPr lang="en-US" sz="2700" dirty="0"/>
              <a:t> </a:t>
            </a:r>
            <a:r>
              <a:rPr lang="en-US" sz="2700" dirty="0" err="1"/>
              <a:t>mulia</a:t>
            </a:r>
            <a:r>
              <a:rPr lang="en-US" sz="2700" dirty="0"/>
              <a:t> </a:t>
            </a:r>
            <a:r>
              <a:rPr lang="en-ID" sz="2700" dirty="0"/>
              <a:t>(</a:t>
            </a:r>
            <a:r>
              <a:rPr lang="en-ID" sz="2700" i="1" dirty="0"/>
              <a:t>commodity-backed bonds</a:t>
            </a:r>
            <a:r>
              <a:rPr lang="en-ID" sz="2700" dirty="0"/>
              <a:t>)</a:t>
            </a:r>
            <a:r>
              <a:rPr lang="en-US" sz="2700" dirty="0"/>
              <a:t>.</a:t>
            </a:r>
          </a:p>
          <a:p>
            <a:r>
              <a:rPr lang="en-US" sz="2700" dirty="0"/>
              <a:t> </a:t>
            </a:r>
            <a:r>
              <a:rPr lang="en-US" sz="2700" b="1" dirty="0" err="1"/>
              <a:t>Obligasi</a:t>
            </a:r>
            <a:r>
              <a:rPr lang="en-US" sz="2700" b="1" dirty="0"/>
              <a:t> </a:t>
            </a:r>
            <a:r>
              <a:rPr lang="en-US" sz="2700" b="1" dirty="0" err="1"/>
              <a:t>Dengan</a:t>
            </a:r>
            <a:r>
              <a:rPr lang="en-US" sz="2700" b="1" dirty="0"/>
              <a:t> </a:t>
            </a:r>
            <a:r>
              <a:rPr lang="en-US" sz="2700" b="1" dirty="0" err="1"/>
              <a:t>Diskonto</a:t>
            </a:r>
            <a:r>
              <a:rPr lang="en-US" sz="2700" b="1" dirty="0"/>
              <a:t> </a:t>
            </a:r>
            <a:r>
              <a:rPr lang="en-US" sz="2700" b="1" dirty="0" err="1"/>
              <a:t>Besar</a:t>
            </a:r>
            <a:r>
              <a:rPr lang="en-US" sz="2700" b="1" dirty="0"/>
              <a:t>,</a:t>
            </a:r>
            <a:r>
              <a:rPr lang="en-US" sz="2700" dirty="0"/>
              <a:t> </a:t>
            </a:r>
            <a:r>
              <a:rPr lang="en-US" sz="2700" dirty="0" err="1"/>
              <a:t>dijual</a:t>
            </a:r>
            <a:r>
              <a:rPr lang="en-US" sz="2700" dirty="0"/>
              <a:t> </a:t>
            </a:r>
            <a:r>
              <a:rPr lang="en-US" sz="2700" dirty="0" err="1"/>
              <a:t>diskon</a:t>
            </a:r>
            <a:r>
              <a:rPr lang="en-US" sz="2700" dirty="0"/>
              <a:t> yang </a:t>
            </a:r>
            <a:r>
              <a:rPr lang="en-US" sz="2700" dirty="0" err="1"/>
              <a:t>memberikan</a:t>
            </a:r>
            <a:r>
              <a:rPr lang="en-US" sz="2700" dirty="0"/>
              <a:t> </a:t>
            </a:r>
            <a:r>
              <a:rPr lang="en-ID" sz="2700" dirty="0" err="1"/>
              <a:t>emberikan</a:t>
            </a:r>
            <a:r>
              <a:rPr lang="en-ID" sz="2700" dirty="0"/>
              <a:t> </a:t>
            </a:r>
            <a:r>
              <a:rPr lang="en-ID" sz="2700" dirty="0" err="1"/>
              <a:t>pembeli</a:t>
            </a:r>
            <a:r>
              <a:rPr lang="en-ID" sz="2700" dirty="0"/>
              <a:t> </a:t>
            </a:r>
            <a:r>
              <a:rPr lang="en-ID" sz="2700" dirty="0" err="1"/>
              <a:t>imbalan</a:t>
            </a:r>
            <a:r>
              <a:rPr lang="en-ID" sz="2700" dirty="0"/>
              <a:t> </a:t>
            </a:r>
            <a:r>
              <a:rPr lang="en-ID" sz="2700" dirty="0" err="1"/>
              <a:t>bunga</a:t>
            </a:r>
            <a:r>
              <a:rPr lang="en-ID" sz="2700" dirty="0"/>
              <a:t> </a:t>
            </a:r>
            <a:r>
              <a:rPr lang="en-ID" sz="2700" dirty="0" err="1"/>
              <a:t>saat</a:t>
            </a:r>
            <a:r>
              <a:rPr lang="en-ID" sz="2700" dirty="0"/>
              <a:t> </a:t>
            </a:r>
            <a:r>
              <a:rPr lang="en-ID" sz="2700" dirty="0" err="1"/>
              <a:t>jatuh</a:t>
            </a:r>
            <a:r>
              <a:rPr lang="en-ID" sz="2700" dirty="0"/>
              <a:t> tempo</a:t>
            </a:r>
            <a:r>
              <a:rPr lang="en-US" sz="2700" dirty="0"/>
              <a:t> (</a:t>
            </a:r>
            <a:r>
              <a:rPr lang="en-ID" sz="2700" i="1" dirty="0"/>
              <a:t>deep-discount bonds</a:t>
            </a:r>
            <a:r>
              <a:rPr lang="en-ID" sz="2700" dirty="0"/>
              <a:t>).</a:t>
            </a:r>
          </a:p>
          <a:p>
            <a:pPr marL="0" indent="0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607187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b="1" dirty="0" err="1"/>
              <a:t>Jenis</a:t>
            </a:r>
            <a:r>
              <a:rPr lang="en-US" sz="3600" b="1" dirty="0"/>
              <a:t> –</a:t>
            </a:r>
            <a:r>
              <a:rPr lang="en-US" sz="3600" b="1" dirty="0" err="1"/>
              <a:t>Jenis</a:t>
            </a:r>
            <a:r>
              <a:rPr lang="en-US" sz="3600" b="1" dirty="0"/>
              <a:t> </a:t>
            </a:r>
            <a:r>
              <a:rPr lang="en-US" sz="3600" b="1" dirty="0" err="1"/>
              <a:t>Obligasi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301608" cy="5733256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sz="2400" b="1" dirty="0" err="1"/>
              <a:t>Obligasi</a:t>
            </a:r>
            <a:r>
              <a:rPr lang="en-US" sz="2400" b="1" dirty="0"/>
              <a:t> </a:t>
            </a:r>
            <a:r>
              <a:rPr lang="en-US" sz="2400" b="1" dirty="0" err="1"/>
              <a:t>Terdaftar</a:t>
            </a:r>
            <a:r>
              <a:rPr lang="en-US" sz="2400" b="1" dirty="0"/>
              <a:t>,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Unjuk</a:t>
            </a:r>
            <a:r>
              <a:rPr lang="en-US" sz="2400" b="1" dirty="0"/>
              <a:t> (</a:t>
            </a:r>
            <a:r>
              <a:rPr lang="en-US" sz="2400" b="1" dirty="0" err="1"/>
              <a:t>Kupon</a:t>
            </a:r>
            <a:r>
              <a:rPr lang="en-US" sz="2400" b="1" dirty="0"/>
              <a:t>) dan </a:t>
            </a:r>
            <a:r>
              <a:rPr lang="en-US" sz="2400" b="1" dirty="0" err="1"/>
              <a:t>Obligasi</a:t>
            </a:r>
            <a:r>
              <a:rPr lang="en-US" sz="2400" b="1" dirty="0"/>
              <a:t> </a:t>
            </a:r>
            <a:r>
              <a:rPr lang="en-US" sz="2400" b="1" dirty="0" err="1"/>
              <a:t>Laba</a:t>
            </a:r>
            <a:r>
              <a:rPr lang="en-US" sz="2400" b="1" dirty="0"/>
              <a:t>. </a:t>
            </a:r>
          </a:p>
          <a:p>
            <a:r>
              <a:rPr lang="en-US" sz="2400" b="1" dirty="0" err="1"/>
              <a:t>Obligasi</a:t>
            </a:r>
            <a:r>
              <a:rPr lang="en-US" sz="2400" b="1" dirty="0"/>
              <a:t> </a:t>
            </a:r>
            <a:r>
              <a:rPr lang="en-US" sz="2400" b="1" dirty="0" err="1"/>
              <a:t>Terdaftar</a:t>
            </a:r>
            <a:r>
              <a:rPr lang="en-US" sz="2400" b="1" dirty="0"/>
              <a:t> </a:t>
            </a:r>
            <a:r>
              <a:rPr lang="en-US" sz="2400" dirty="0" err="1"/>
              <a:t>merupakan</a:t>
            </a:r>
            <a:r>
              <a:rPr lang="en-US" sz="2400" b="1" dirty="0"/>
              <a:t> </a:t>
            </a:r>
            <a:r>
              <a:rPr lang="en-US" sz="2400" dirty="0" err="1"/>
              <a:t>obligasi</a:t>
            </a:r>
            <a:r>
              <a:rPr lang="en-US" sz="2400" dirty="0"/>
              <a:t> yang </a:t>
            </a:r>
            <a:r>
              <a:rPr lang="en-US" sz="2400" dirty="0" err="1"/>
              <a:t>diterbitkan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nama</a:t>
            </a:r>
            <a:r>
              <a:rPr lang="en-ID" sz="2400" dirty="0"/>
              <a:t> </a:t>
            </a:r>
            <a:r>
              <a:rPr lang="en-ID" sz="2400" dirty="0" err="1"/>
              <a:t>pemilik</a:t>
            </a:r>
            <a:r>
              <a:rPr lang="en-ID" sz="2400" dirty="0"/>
              <a:t> (</a:t>
            </a:r>
            <a:r>
              <a:rPr lang="en-ID" sz="2400" i="1" dirty="0"/>
              <a:t>registered bonds</a:t>
            </a:r>
            <a:r>
              <a:rPr lang="en-ID" sz="2400" dirty="0"/>
              <a:t>).</a:t>
            </a:r>
          </a:p>
          <a:p>
            <a:r>
              <a:rPr lang="en-US" sz="2400" b="1" dirty="0" err="1"/>
              <a:t>Obligasi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Unjuk</a:t>
            </a:r>
            <a:r>
              <a:rPr lang="en-US" sz="2400" b="1" dirty="0"/>
              <a:t> </a:t>
            </a:r>
            <a:r>
              <a:rPr lang="en-US" sz="2400" dirty="0" err="1"/>
              <a:t>merupakan</a:t>
            </a:r>
            <a:r>
              <a:rPr lang="en-US" sz="2400" b="1" dirty="0"/>
              <a:t> </a:t>
            </a:r>
            <a:r>
              <a:rPr lang="en-US" sz="2400" dirty="0" err="1"/>
              <a:t>obligasi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dan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ditransfer</a:t>
            </a:r>
            <a:r>
              <a:rPr lang="en-ID" sz="2400" dirty="0"/>
              <a:t> 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pemilik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pemilik</a:t>
            </a:r>
            <a:r>
              <a:rPr lang="en-ID" sz="2400" dirty="0"/>
              <a:t> lain </a:t>
            </a:r>
            <a:r>
              <a:rPr lang="en-ID" sz="2400" dirty="0" err="1"/>
              <a:t>cukup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penyerahan</a:t>
            </a:r>
            <a:r>
              <a:rPr lang="en-ID" sz="2400" dirty="0"/>
              <a:t> </a:t>
            </a:r>
            <a:r>
              <a:rPr lang="en-ID" sz="2400" dirty="0" err="1"/>
              <a:t>saja</a:t>
            </a:r>
            <a:r>
              <a:rPr lang="en-US" sz="2400" dirty="0"/>
              <a:t> (</a:t>
            </a:r>
            <a:r>
              <a:rPr lang="en-ID" sz="2400" i="1" dirty="0"/>
              <a:t>bearer </a:t>
            </a:r>
            <a:r>
              <a:rPr lang="en-ID" sz="2400" i="1" dirty="0" err="1"/>
              <a:t>atau</a:t>
            </a:r>
            <a:r>
              <a:rPr lang="en-ID" sz="2400" i="1" dirty="0"/>
              <a:t> coupon bond</a:t>
            </a:r>
            <a:r>
              <a:rPr lang="en-ID" sz="2400" dirty="0"/>
              <a:t>) </a:t>
            </a:r>
            <a:r>
              <a:rPr lang="en-US" sz="2400" dirty="0"/>
              <a:t>. </a:t>
            </a:r>
          </a:p>
          <a:p>
            <a:r>
              <a:rPr lang="en-US" sz="2400" b="1" dirty="0" err="1"/>
              <a:t>Obligasi</a:t>
            </a:r>
            <a:r>
              <a:rPr lang="en-US" sz="2400" b="1" dirty="0"/>
              <a:t> </a:t>
            </a:r>
            <a:r>
              <a:rPr lang="en-US" sz="2400" b="1" dirty="0" err="1"/>
              <a:t>Laba</a:t>
            </a:r>
            <a:r>
              <a:rPr lang="en-US" sz="2400" b="1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obligasi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pembayar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kecuali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laba</a:t>
            </a:r>
            <a:r>
              <a:rPr lang="en-US" sz="2400" dirty="0"/>
              <a:t> (</a:t>
            </a:r>
            <a:r>
              <a:rPr lang="en-ID" sz="2400" dirty="0"/>
              <a:t>revenue bonds). </a:t>
            </a:r>
            <a:r>
              <a:rPr lang="en-ID" sz="2400" dirty="0" err="1"/>
              <a:t>Obligasi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yang </a:t>
            </a:r>
            <a:r>
              <a:rPr lang="en-ID" sz="2400" dirty="0" err="1"/>
              <a:t>bunganya</a:t>
            </a:r>
            <a:r>
              <a:rPr lang="en-ID" sz="2400" dirty="0"/>
              <a:t> </a:t>
            </a:r>
            <a:r>
              <a:rPr lang="en-ID" sz="2400" dirty="0" err="1"/>
              <a:t>dibayarkan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pendapatan</a:t>
            </a:r>
            <a:r>
              <a:rPr lang="en-ID" sz="2400" dirty="0"/>
              <a:t> </a:t>
            </a:r>
            <a:r>
              <a:rPr lang="en-ID" sz="2400" dirty="0" err="1"/>
              <a:t>tertentu</a:t>
            </a:r>
            <a:r>
              <a:rPr lang="en-ID" sz="2400" dirty="0"/>
              <a:t>.</a:t>
            </a:r>
          </a:p>
          <a:p>
            <a:pPr algn="just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0983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Pengakuan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Pengukuran</a:t>
            </a:r>
            <a:r>
              <a:rPr lang="en-US" sz="3200" b="1" dirty="0"/>
              <a:t> </a:t>
            </a:r>
            <a:r>
              <a:rPr lang="en-US" sz="3200" b="1" dirty="0" err="1"/>
              <a:t>Obligasi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7260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7000" dirty="0" err="1"/>
              <a:t>Harga</a:t>
            </a:r>
            <a:r>
              <a:rPr lang="en-US" sz="7000" dirty="0"/>
              <a:t> </a:t>
            </a:r>
            <a:r>
              <a:rPr lang="en-US" sz="7000" dirty="0" err="1"/>
              <a:t>wajar</a:t>
            </a:r>
            <a:r>
              <a:rPr lang="en-US" sz="7000" dirty="0"/>
              <a:t> </a:t>
            </a:r>
            <a:r>
              <a:rPr lang="en-US" sz="7000" dirty="0" err="1"/>
              <a:t>obligasi</a:t>
            </a:r>
            <a:r>
              <a:rPr lang="en-US" sz="7000" dirty="0"/>
              <a:t> (</a:t>
            </a:r>
            <a:r>
              <a:rPr lang="en-US" sz="7000" dirty="0" err="1"/>
              <a:t>harga</a:t>
            </a:r>
            <a:r>
              <a:rPr lang="en-US" sz="7000" dirty="0"/>
              <a:t> </a:t>
            </a:r>
            <a:r>
              <a:rPr lang="en-US" sz="7000" dirty="0" err="1"/>
              <a:t>jual</a:t>
            </a:r>
            <a:r>
              <a:rPr lang="en-US" sz="7000" dirty="0"/>
              <a:t>) </a:t>
            </a:r>
            <a:r>
              <a:rPr lang="en-US" sz="7000" dirty="0" err="1"/>
              <a:t>dapat</a:t>
            </a:r>
            <a:r>
              <a:rPr lang="en-US" sz="7000" dirty="0"/>
              <a:t> </a:t>
            </a:r>
            <a:r>
              <a:rPr lang="en-US" sz="7000" dirty="0" err="1"/>
              <a:t>berbeda</a:t>
            </a:r>
            <a:r>
              <a:rPr lang="en-US" sz="7000" dirty="0"/>
              <a:t> </a:t>
            </a:r>
            <a:r>
              <a:rPr lang="en-US" sz="7000" dirty="0" err="1"/>
              <a:t>dari</a:t>
            </a:r>
            <a:r>
              <a:rPr lang="en-US" sz="7000" dirty="0"/>
              <a:t> </a:t>
            </a:r>
            <a:r>
              <a:rPr lang="en-US" sz="7000" dirty="0" err="1"/>
              <a:t>nilai</a:t>
            </a:r>
            <a:r>
              <a:rPr lang="en-US" sz="7000" dirty="0"/>
              <a:t> </a:t>
            </a:r>
            <a:r>
              <a:rPr lang="en-US" sz="7000" dirty="0" err="1"/>
              <a:t>nominalnya</a:t>
            </a:r>
            <a:r>
              <a:rPr lang="en-US" sz="7000" dirty="0"/>
              <a:t>.  </a:t>
            </a:r>
            <a:r>
              <a:rPr lang="en-US" sz="7000" dirty="0" err="1"/>
              <a:t>Perbedaan</a:t>
            </a:r>
            <a:r>
              <a:rPr lang="en-US" sz="7000" dirty="0"/>
              <a:t> </a:t>
            </a:r>
            <a:r>
              <a:rPr lang="en-US" sz="7000" dirty="0" err="1"/>
              <a:t>tersebut</a:t>
            </a:r>
            <a:r>
              <a:rPr lang="en-US" sz="7000" dirty="0"/>
              <a:t> </a:t>
            </a:r>
            <a:r>
              <a:rPr lang="en-US" sz="7000" dirty="0" err="1"/>
              <a:t>timbul</a:t>
            </a:r>
            <a:r>
              <a:rPr lang="en-US" sz="7000" dirty="0"/>
              <a:t> </a:t>
            </a:r>
            <a:r>
              <a:rPr lang="en-US" sz="7000" dirty="0" err="1"/>
              <a:t>apabila</a:t>
            </a:r>
            <a:r>
              <a:rPr lang="en-US" sz="7000" dirty="0"/>
              <a:t> </a:t>
            </a:r>
            <a:r>
              <a:rPr lang="en-US" sz="7000" dirty="0" err="1"/>
              <a:t>tingkat</a:t>
            </a:r>
            <a:r>
              <a:rPr lang="en-US" sz="7000" dirty="0"/>
              <a:t> </a:t>
            </a:r>
            <a:r>
              <a:rPr lang="en-US" sz="7000" dirty="0" err="1"/>
              <a:t>suku</a:t>
            </a:r>
            <a:r>
              <a:rPr lang="en-US" sz="7000" dirty="0"/>
              <a:t> </a:t>
            </a:r>
            <a:r>
              <a:rPr lang="en-US" sz="7000" dirty="0" err="1"/>
              <a:t>bunga</a:t>
            </a:r>
            <a:r>
              <a:rPr lang="en-US" sz="7000" dirty="0"/>
              <a:t> </a:t>
            </a:r>
            <a:r>
              <a:rPr lang="en-US" sz="7000" dirty="0" err="1"/>
              <a:t>efektif</a:t>
            </a:r>
            <a:r>
              <a:rPr lang="en-US" sz="7000" dirty="0"/>
              <a:t> </a:t>
            </a:r>
            <a:r>
              <a:rPr lang="en-US" sz="7000" dirty="0" err="1"/>
              <a:t>berbeda</a:t>
            </a:r>
            <a:r>
              <a:rPr lang="en-US" sz="7000" dirty="0"/>
              <a:t> </a:t>
            </a:r>
            <a:r>
              <a:rPr lang="en-US" sz="7000" dirty="0" err="1"/>
              <a:t>dengan</a:t>
            </a:r>
            <a:r>
              <a:rPr lang="en-US" sz="7000" dirty="0"/>
              <a:t> </a:t>
            </a:r>
            <a:r>
              <a:rPr lang="en-US" sz="7000" dirty="0" err="1"/>
              <a:t>tigkat</a:t>
            </a:r>
            <a:r>
              <a:rPr lang="en-US" sz="7000" dirty="0"/>
              <a:t> </a:t>
            </a:r>
            <a:r>
              <a:rPr lang="en-US" sz="7000" dirty="0" err="1"/>
              <a:t>suku</a:t>
            </a:r>
            <a:r>
              <a:rPr lang="en-US" sz="7000" dirty="0"/>
              <a:t> </a:t>
            </a:r>
            <a:r>
              <a:rPr lang="en-US" sz="7000" dirty="0" err="1"/>
              <a:t>bunga</a:t>
            </a:r>
            <a:r>
              <a:rPr lang="en-US" sz="7000" dirty="0"/>
              <a:t> </a:t>
            </a:r>
            <a:r>
              <a:rPr lang="en-US" sz="7000" dirty="0" err="1"/>
              <a:t>kupon</a:t>
            </a:r>
            <a:r>
              <a:rPr lang="en-US" sz="7000" dirty="0"/>
              <a:t>. </a:t>
            </a:r>
          </a:p>
          <a:p>
            <a:pPr marL="0" indent="0">
              <a:buNone/>
            </a:pPr>
            <a:endParaRPr lang="en-US" sz="6000" dirty="0"/>
          </a:p>
          <a:p>
            <a:r>
              <a:rPr lang="en-US" sz="7000" dirty="0" err="1"/>
              <a:t>Apabila</a:t>
            </a:r>
            <a:r>
              <a:rPr lang="en-US" sz="7000" dirty="0"/>
              <a:t> </a:t>
            </a:r>
            <a:r>
              <a:rPr lang="en-US" sz="7000" dirty="0" err="1"/>
              <a:t>harga</a:t>
            </a:r>
            <a:r>
              <a:rPr lang="en-US" sz="7000" dirty="0"/>
              <a:t> </a:t>
            </a:r>
            <a:r>
              <a:rPr lang="en-US" sz="7000" dirty="0" err="1"/>
              <a:t>jual</a:t>
            </a:r>
            <a:r>
              <a:rPr lang="en-US" sz="7000" dirty="0"/>
              <a:t> </a:t>
            </a:r>
            <a:r>
              <a:rPr lang="en-US" sz="7000" dirty="0" err="1"/>
              <a:t>obligasi</a:t>
            </a:r>
            <a:r>
              <a:rPr lang="en-US" sz="7000" dirty="0"/>
              <a:t> </a:t>
            </a:r>
            <a:r>
              <a:rPr lang="en-US" sz="7000" dirty="0" err="1"/>
              <a:t>lebih</a:t>
            </a:r>
            <a:r>
              <a:rPr lang="en-US" sz="7000" dirty="0"/>
              <a:t> </a:t>
            </a:r>
            <a:r>
              <a:rPr lang="en-US" sz="7000" dirty="0" err="1"/>
              <a:t>tinggi</a:t>
            </a:r>
            <a:r>
              <a:rPr lang="en-US" sz="7000" dirty="0"/>
              <a:t> </a:t>
            </a:r>
            <a:r>
              <a:rPr lang="en-US" sz="7000" dirty="0" err="1"/>
              <a:t>daripada</a:t>
            </a:r>
            <a:r>
              <a:rPr lang="en-US" sz="7000" dirty="0"/>
              <a:t> </a:t>
            </a:r>
            <a:r>
              <a:rPr lang="en-US" sz="7000" dirty="0" err="1"/>
              <a:t>nilai</a:t>
            </a:r>
            <a:r>
              <a:rPr lang="en-US" sz="7000" dirty="0"/>
              <a:t> nominal </a:t>
            </a:r>
            <a:r>
              <a:rPr lang="en-US" sz="7000" dirty="0" err="1"/>
              <a:t>maka</a:t>
            </a:r>
            <a:r>
              <a:rPr lang="en-US" sz="7000" dirty="0"/>
              <a:t> </a:t>
            </a:r>
            <a:r>
              <a:rPr lang="en-US" sz="7000" dirty="0" err="1"/>
              <a:t>obligasi</a:t>
            </a:r>
            <a:r>
              <a:rPr lang="en-US" sz="7000" dirty="0"/>
              <a:t> </a:t>
            </a:r>
            <a:r>
              <a:rPr lang="en-US" sz="7000" dirty="0" err="1"/>
              <a:t>dijual</a:t>
            </a:r>
            <a:r>
              <a:rPr lang="en-US" sz="7000" dirty="0"/>
              <a:t> </a:t>
            </a:r>
            <a:r>
              <a:rPr lang="en-US" sz="7000" dirty="0" err="1"/>
              <a:t>dengan</a:t>
            </a:r>
            <a:r>
              <a:rPr lang="en-US" sz="7000" dirty="0"/>
              <a:t>  </a:t>
            </a:r>
            <a:r>
              <a:rPr lang="en-US" sz="7000" dirty="0" err="1"/>
              <a:t>harga</a:t>
            </a:r>
            <a:r>
              <a:rPr lang="en-US" sz="7000" dirty="0"/>
              <a:t> premium.</a:t>
            </a:r>
          </a:p>
          <a:p>
            <a:pPr marL="0" indent="0">
              <a:buNone/>
            </a:pPr>
            <a:r>
              <a:rPr lang="en-US" sz="6000" b="1" dirty="0"/>
              <a:t>              </a:t>
            </a:r>
            <a:r>
              <a:rPr lang="en-US" sz="7000" b="1" dirty="0" err="1"/>
              <a:t>Harga</a:t>
            </a:r>
            <a:r>
              <a:rPr lang="en-US" sz="7000" b="1" dirty="0"/>
              <a:t> </a:t>
            </a:r>
            <a:r>
              <a:rPr lang="en-US" sz="7000" b="1" dirty="0" err="1"/>
              <a:t>jual</a:t>
            </a:r>
            <a:r>
              <a:rPr lang="en-US" sz="7000" b="1" dirty="0"/>
              <a:t> &gt; Nilai nominal = Premium (</a:t>
            </a:r>
            <a:r>
              <a:rPr lang="en-US" sz="7000" b="1" dirty="0" err="1"/>
              <a:t>Premi</a:t>
            </a:r>
            <a:r>
              <a:rPr lang="en-US" sz="7000" b="1" dirty="0"/>
              <a:t>)</a:t>
            </a:r>
          </a:p>
          <a:p>
            <a:endParaRPr lang="en-US" sz="6000" dirty="0"/>
          </a:p>
          <a:p>
            <a:r>
              <a:rPr lang="en-US" sz="7000" dirty="0" err="1"/>
              <a:t>Apabila</a:t>
            </a:r>
            <a:r>
              <a:rPr lang="en-US" sz="7000" dirty="0"/>
              <a:t> </a:t>
            </a:r>
            <a:r>
              <a:rPr lang="en-US" sz="7000" dirty="0" err="1"/>
              <a:t>harga</a:t>
            </a:r>
            <a:r>
              <a:rPr lang="en-US" sz="7000" dirty="0"/>
              <a:t> </a:t>
            </a:r>
            <a:r>
              <a:rPr lang="en-US" sz="7000" dirty="0" err="1"/>
              <a:t>jual</a:t>
            </a:r>
            <a:r>
              <a:rPr lang="en-US" sz="7000" dirty="0"/>
              <a:t> </a:t>
            </a:r>
            <a:r>
              <a:rPr lang="en-US" sz="7000" dirty="0" err="1"/>
              <a:t>obligasi</a:t>
            </a:r>
            <a:r>
              <a:rPr lang="en-US" sz="7000" dirty="0"/>
              <a:t> </a:t>
            </a:r>
            <a:r>
              <a:rPr lang="en-US" sz="7000" dirty="0" err="1"/>
              <a:t>lebih</a:t>
            </a:r>
            <a:r>
              <a:rPr lang="en-US" sz="7000" dirty="0"/>
              <a:t> </a:t>
            </a:r>
            <a:r>
              <a:rPr lang="en-US" sz="7000" dirty="0" err="1"/>
              <a:t>rendah</a:t>
            </a:r>
            <a:r>
              <a:rPr lang="en-US" sz="7000" dirty="0"/>
              <a:t> </a:t>
            </a:r>
            <a:r>
              <a:rPr lang="en-US" sz="7000" dirty="0" err="1"/>
              <a:t>daripada</a:t>
            </a:r>
            <a:r>
              <a:rPr lang="en-US" sz="7000" dirty="0"/>
              <a:t> </a:t>
            </a:r>
            <a:r>
              <a:rPr lang="en-US" sz="7000" dirty="0" err="1"/>
              <a:t>nilai</a:t>
            </a:r>
            <a:r>
              <a:rPr lang="en-US" sz="7000" dirty="0"/>
              <a:t> nominal </a:t>
            </a:r>
            <a:r>
              <a:rPr lang="en-US" sz="7000" dirty="0" err="1"/>
              <a:t>maka</a:t>
            </a:r>
            <a:r>
              <a:rPr lang="en-US" sz="7000" dirty="0"/>
              <a:t> </a:t>
            </a:r>
            <a:r>
              <a:rPr lang="en-US" sz="7000" dirty="0" err="1"/>
              <a:t>liabilitas</a:t>
            </a:r>
            <a:r>
              <a:rPr lang="en-US" sz="7000" dirty="0"/>
              <a:t> </a:t>
            </a:r>
            <a:r>
              <a:rPr lang="en-US" sz="7000" dirty="0" err="1"/>
              <a:t>dijual</a:t>
            </a:r>
            <a:r>
              <a:rPr lang="en-US" sz="7000" dirty="0"/>
              <a:t> </a:t>
            </a:r>
            <a:r>
              <a:rPr lang="en-US" sz="7000" dirty="0" err="1"/>
              <a:t>dengan</a:t>
            </a:r>
            <a:r>
              <a:rPr lang="en-US" sz="7000" dirty="0"/>
              <a:t> </a:t>
            </a:r>
            <a:r>
              <a:rPr lang="en-US" sz="7000" dirty="0" err="1"/>
              <a:t>harga</a:t>
            </a:r>
            <a:r>
              <a:rPr lang="en-US" sz="7000" dirty="0"/>
              <a:t> </a:t>
            </a:r>
            <a:r>
              <a:rPr lang="en-US" sz="7000" dirty="0" err="1"/>
              <a:t>diskonto</a:t>
            </a:r>
            <a:r>
              <a:rPr lang="en-US" sz="7000" dirty="0"/>
              <a:t>.</a:t>
            </a:r>
          </a:p>
          <a:p>
            <a:pPr marL="0" indent="0">
              <a:buNone/>
            </a:pPr>
            <a:r>
              <a:rPr lang="en-US" sz="6000" b="1" dirty="0"/>
              <a:t>                       </a:t>
            </a:r>
            <a:r>
              <a:rPr lang="en-US" sz="7000" b="1" dirty="0" err="1"/>
              <a:t>Harga</a:t>
            </a:r>
            <a:r>
              <a:rPr lang="en-US" sz="7000" b="1" dirty="0"/>
              <a:t> </a:t>
            </a:r>
            <a:r>
              <a:rPr lang="en-US" sz="7000" b="1" dirty="0" err="1"/>
              <a:t>jual</a:t>
            </a:r>
            <a:r>
              <a:rPr lang="en-US" sz="7000" b="1" dirty="0"/>
              <a:t> &lt; </a:t>
            </a:r>
            <a:r>
              <a:rPr lang="en-US" sz="7000" b="1" dirty="0" err="1"/>
              <a:t>Nilai</a:t>
            </a:r>
            <a:r>
              <a:rPr lang="en-US" sz="7000" b="1" dirty="0"/>
              <a:t> nominal = </a:t>
            </a:r>
            <a:r>
              <a:rPr lang="en-US" sz="7000" b="1" dirty="0" err="1"/>
              <a:t>Diskonto</a:t>
            </a:r>
            <a:endParaRPr lang="en-US" sz="7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13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457199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Pelunasan</a:t>
            </a:r>
            <a:r>
              <a:rPr lang="en-US" sz="3200" b="1" dirty="0"/>
              <a:t> </a:t>
            </a:r>
            <a:r>
              <a:rPr lang="en-US" sz="3200" b="1" dirty="0" err="1"/>
              <a:t>Obligasi</a:t>
            </a:r>
            <a:r>
              <a:rPr lang="en-US" sz="3200" b="1" dirty="0"/>
              <a:t> </a:t>
            </a:r>
            <a:r>
              <a:rPr lang="en-US" sz="3200" b="1" dirty="0" err="1"/>
              <a:t>Sebelum</a:t>
            </a:r>
            <a:r>
              <a:rPr lang="en-US" sz="3200" b="1" dirty="0"/>
              <a:t> </a:t>
            </a:r>
            <a:r>
              <a:rPr lang="en-US" sz="3200" b="1" dirty="0" err="1"/>
              <a:t>Tanggal</a:t>
            </a:r>
            <a:r>
              <a:rPr lang="en-US" sz="3200" b="1" dirty="0"/>
              <a:t> </a:t>
            </a:r>
            <a:r>
              <a:rPr lang="en-US" sz="3200" b="1" dirty="0" err="1"/>
              <a:t>Jatuh</a:t>
            </a:r>
            <a:r>
              <a:rPr lang="en-US" sz="3200" b="1" dirty="0"/>
              <a:t> Tempo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 fontScale="85000" lnSpcReduction="10000"/>
          </a:bodyPr>
          <a:lstStyle/>
          <a:p>
            <a:r>
              <a:rPr lang="en-ID" dirty="0" err="1"/>
              <a:t>Obligasi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dilunasi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</a:t>
            </a:r>
            <a:r>
              <a:rPr lang="en-ID" dirty="0" err="1"/>
              <a:t>jatuh</a:t>
            </a:r>
            <a:r>
              <a:rPr lang="en-ID" dirty="0"/>
              <a:t> tempo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agio pada </a:t>
            </a:r>
            <a:r>
              <a:rPr lang="en-ID" dirty="0" err="1"/>
              <a:t>pemegang</a:t>
            </a:r>
            <a:r>
              <a:rPr lang="en-ID" dirty="0"/>
              <a:t> </a:t>
            </a:r>
            <a:r>
              <a:rPr lang="en-ID" dirty="0" err="1"/>
              <a:t>obligasi</a:t>
            </a:r>
            <a:r>
              <a:rPr lang="en-ID" dirty="0"/>
              <a:t> pada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pelunasan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  <a:p>
            <a:r>
              <a:rPr lang="en-ID" dirty="0" err="1"/>
              <a:t>Akumulasi</a:t>
            </a:r>
            <a:r>
              <a:rPr lang="en-ID" dirty="0"/>
              <a:t> disagio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amortisasi</a:t>
            </a:r>
            <a:r>
              <a:rPr lang="en-ID" dirty="0"/>
              <a:t> agio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investor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garis</a:t>
            </a:r>
            <a:r>
              <a:rPr lang="en-ID" dirty="0"/>
              <a:t> </a:t>
            </a:r>
            <a:r>
              <a:rPr lang="en-ID" dirty="0" err="1"/>
              <a:t>lurus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amortisasi</a:t>
            </a:r>
            <a:r>
              <a:rPr lang="en-ID" dirty="0"/>
              <a:t> yang </a:t>
            </a:r>
            <a:r>
              <a:rPr lang="en-ID" dirty="0" err="1"/>
              <a:t>dipercepat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Obligasi</a:t>
            </a:r>
            <a:r>
              <a:rPr lang="en-ID" dirty="0"/>
              <a:t> yang </a:t>
            </a:r>
            <a:r>
              <a:rPr lang="en-ID" dirty="0" err="1"/>
              <a:t>ditarik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peredaran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dicatat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:</a:t>
            </a:r>
          </a:p>
          <a:p>
            <a:r>
              <a:rPr lang="en-ID" dirty="0"/>
              <a:t>Utang </a:t>
            </a:r>
            <a:r>
              <a:rPr lang="en-ID" dirty="0" err="1"/>
              <a:t>obligasi</a:t>
            </a:r>
            <a:r>
              <a:rPr lang="en-ID" dirty="0"/>
              <a:t> (D),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obligasi</a:t>
            </a:r>
            <a:r>
              <a:rPr lang="en-ID" dirty="0"/>
              <a:t> yang </a:t>
            </a:r>
            <a:r>
              <a:rPr lang="en-ID" dirty="0" err="1"/>
              <a:t>ditarik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dijual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.</a:t>
            </a:r>
          </a:p>
          <a:p>
            <a:r>
              <a:rPr lang="en-ID" dirty="0"/>
              <a:t>Treasury bonds (D),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obligasi</a:t>
            </a:r>
            <a:r>
              <a:rPr lang="en-ID" dirty="0"/>
              <a:t> yang </a:t>
            </a:r>
            <a:r>
              <a:rPr lang="en-ID" dirty="0" err="1"/>
              <a:t>ditarik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dijual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99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12966-03C0-43F3-B230-4AEA37045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PERTEMUAN KE – 10 ADALAH MEMBAHAS LATIHAN-LATIHAN SOAL BESERTA JAWABAN UNTUK WESEL BAYAR DAN OBLIGASI +TUGAS MAHASISWA SEBAGAI BAGIAN NILAI UAS</a:t>
            </a:r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FFEC43-611B-4126-B106-46060663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PERTEMUAN KE - 10</a:t>
            </a:r>
            <a:br>
              <a:rPr lang="en-US" sz="3600" b="1" dirty="0"/>
            </a:br>
            <a:r>
              <a:rPr lang="en-US" sz="3600" b="1" dirty="0"/>
              <a:t>BAB 5: KEWAJIBAN JANGKA PANJANG</a:t>
            </a:r>
          </a:p>
        </p:txBody>
      </p:sp>
    </p:spTree>
    <p:extLst>
      <p:ext uri="{BB962C8B-B14F-4D97-AF65-F5344CB8AC3E}">
        <p14:creationId xmlns:p14="http://schemas.microsoft.com/office/powerpoint/2010/main" val="409654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3BB5-FA29-4EDC-94AE-87799CA8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76" y="224155"/>
            <a:ext cx="8229600" cy="457199"/>
          </a:xfrm>
        </p:spPr>
        <p:txBody>
          <a:bodyPr>
            <a:noAutofit/>
          </a:bodyPr>
          <a:lstStyle/>
          <a:p>
            <a:r>
              <a:rPr lang="en-US" sz="3000" b="1" dirty="0" err="1"/>
              <a:t>Jenis-Jenis</a:t>
            </a:r>
            <a:r>
              <a:rPr lang="en-US" sz="3000" b="1" dirty="0"/>
              <a:t> </a:t>
            </a:r>
            <a:r>
              <a:rPr lang="en-US" sz="3000" b="1" dirty="0" err="1"/>
              <a:t>Liabilitas</a:t>
            </a:r>
            <a:r>
              <a:rPr lang="en-US" sz="3000" b="1" dirty="0"/>
              <a:t> </a:t>
            </a:r>
            <a:r>
              <a:rPr lang="en-US" sz="3000" b="1" dirty="0" err="1"/>
              <a:t>Jangka</a:t>
            </a:r>
            <a:r>
              <a:rPr lang="en-US" sz="3000" b="1" dirty="0"/>
              <a:t> </a:t>
            </a:r>
            <a:r>
              <a:rPr lang="en-US" sz="3000" b="1" dirty="0" err="1"/>
              <a:t>Pendek</a:t>
            </a:r>
            <a:endParaRPr lang="en-ID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A5C85-D7F8-49F0-A183-2469D439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026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Utang </a:t>
            </a:r>
            <a:r>
              <a:rPr lang="en-US" dirty="0" err="1"/>
              <a:t>usaha</a:t>
            </a:r>
            <a:endParaRPr lang="en-US" dirty="0"/>
          </a:p>
          <a:p>
            <a:r>
              <a:rPr lang="en-US" dirty="0"/>
              <a:t>Wesel </a:t>
            </a:r>
            <a:r>
              <a:rPr lang="en-US" dirty="0" err="1"/>
              <a:t>bayar</a:t>
            </a:r>
            <a:endParaRPr lang="en-US" dirty="0"/>
          </a:p>
          <a:p>
            <a:r>
              <a:rPr lang="en-US" dirty="0"/>
              <a:t>Utang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endParaRPr lang="en-US" dirty="0"/>
          </a:p>
          <a:p>
            <a:r>
              <a:rPr lang="en-US" dirty="0"/>
              <a:t>Utang </a:t>
            </a:r>
            <a:r>
              <a:rPr lang="en-US" dirty="0" err="1"/>
              <a:t>jangka</a:t>
            </a:r>
            <a:r>
              <a:rPr lang="en-US" dirty="0"/>
              <a:t> Panjang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tempo</a:t>
            </a:r>
          </a:p>
          <a:p>
            <a:r>
              <a:rPr lang="en-US" dirty="0"/>
              <a:t>Utang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yang </a:t>
            </a:r>
            <a:r>
              <a:rPr lang="en-US" dirty="0" err="1"/>
              <a:t>didanai</a:t>
            </a:r>
            <a:r>
              <a:rPr lang="en-US" dirty="0"/>
              <a:t> Kembali</a:t>
            </a:r>
          </a:p>
          <a:p>
            <a:r>
              <a:rPr lang="en-US" dirty="0"/>
              <a:t>Utang </a:t>
            </a:r>
            <a:r>
              <a:rPr lang="en-US" dirty="0" err="1"/>
              <a:t>dividen</a:t>
            </a:r>
            <a:endParaRPr lang="en-US" dirty="0"/>
          </a:p>
          <a:p>
            <a:r>
              <a:rPr lang="en-US" dirty="0"/>
              <a:t>Uang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dimuka</a:t>
            </a:r>
            <a:endParaRPr lang="en-US" dirty="0"/>
          </a:p>
          <a:p>
            <a:r>
              <a:rPr lang="en-US" dirty="0"/>
              <a:t>Utang PPN/</a:t>
            </a:r>
            <a:r>
              <a:rPr lang="en-US" dirty="0" err="1"/>
              <a:t>PPnBM</a:t>
            </a:r>
            <a:endParaRPr lang="en-US" dirty="0"/>
          </a:p>
          <a:p>
            <a:r>
              <a:rPr lang="en-US" dirty="0"/>
              <a:t>Utang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penghasilan</a:t>
            </a:r>
            <a:endParaRPr lang="en-US" dirty="0"/>
          </a:p>
          <a:p>
            <a:r>
              <a:rPr lang="en-US" dirty="0"/>
              <a:t>Utang </a:t>
            </a:r>
            <a:r>
              <a:rPr lang="en-US" dirty="0" err="1"/>
              <a:t>gaji</a:t>
            </a:r>
            <a:endParaRPr lang="en-US" dirty="0"/>
          </a:p>
          <a:p>
            <a:r>
              <a:rPr lang="en-US" dirty="0"/>
              <a:t>Utang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735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F2BBA-9044-4006-8869-AB860EA1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0263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5A2D6-7B5F-42C4-8280-060BFBBF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4" y="274638"/>
            <a:ext cx="8363272" cy="61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0880-7CD3-46B3-B00F-2A59865D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6BF78-0ED1-499B-B37D-1D294B2C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C8D74-B168-460C-B00D-390CA3763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6041"/>
            <a:ext cx="8640960" cy="63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40FA-3003-472E-968A-65476BC1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34756-D096-4147-B36E-ABDB765C0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17090-21C0-49CF-B333-E2C39492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47687"/>
            <a:ext cx="82581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2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0B7F-E836-49C2-84F3-AF615A4A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8FB4-D2DF-4A42-A27F-57F4C948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013FA-C691-4E2A-863A-073AAD14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74638"/>
            <a:ext cx="8277225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7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3200" b="1" dirty="0" err="1"/>
              <a:t>Hutang</a:t>
            </a:r>
            <a:r>
              <a:rPr lang="en-US" sz="3200" b="1" dirty="0"/>
              <a:t> </a:t>
            </a:r>
            <a:r>
              <a:rPr lang="en-US" sz="3200" b="1" dirty="0" err="1"/>
              <a:t>Jangka</a:t>
            </a:r>
            <a:r>
              <a:rPr lang="en-US" sz="3200" b="1" dirty="0"/>
              <a:t> </a:t>
            </a:r>
            <a:r>
              <a:rPr lang="en-US" sz="3200" b="1" dirty="0" err="1"/>
              <a:t>Panjang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effectLst/>
              </a:rPr>
              <a:t>Karakteristik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Hutang</a:t>
            </a:r>
            <a:r>
              <a:rPr lang="en-US" b="1" dirty="0">
                <a:effectLst/>
              </a:rPr>
              <a:t> </a:t>
            </a:r>
            <a:r>
              <a:rPr lang="en-US" b="1" dirty="0" err="1"/>
              <a:t>J</a:t>
            </a:r>
            <a:r>
              <a:rPr lang="en-US" b="1" dirty="0" err="1">
                <a:effectLst/>
              </a:rPr>
              <a:t>angka</a:t>
            </a:r>
            <a:r>
              <a:rPr lang="en-US" b="1" dirty="0">
                <a:effectLst/>
              </a:rPr>
              <a:t> </a:t>
            </a:r>
            <a:r>
              <a:rPr lang="en-US" b="1" dirty="0" err="1"/>
              <a:t>P</a:t>
            </a:r>
            <a:r>
              <a:rPr lang="en-US" b="1" dirty="0" err="1">
                <a:effectLst/>
              </a:rPr>
              <a:t>anjang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yaitu</a:t>
            </a:r>
            <a:r>
              <a:rPr lang="en-US" b="1" dirty="0">
                <a:effectLst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</a:t>
            </a:r>
            <a:r>
              <a:rPr lang="en-US" dirty="0" err="1">
                <a:effectLst/>
              </a:rPr>
              <a:t>utang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tenggat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waktu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pembayaran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jatuh</a:t>
            </a:r>
            <a:r>
              <a:rPr lang="en-US" dirty="0">
                <a:effectLst/>
              </a:rPr>
              <a:t> tempo </a:t>
            </a:r>
            <a:r>
              <a:rPr lang="en-US" dirty="0" err="1">
                <a:effectLst/>
              </a:rPr>
              <a:t>lebih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periode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akuntansi</a:t>
            </a:r>
            <a:r>
              <a:rPr lang="en-US" dirty="0">
                <a:effectLst/>
              </a:rPr>
              <a:t> (1 </a:t>
            </a:r>
            <a:r>
              <a:rPr lang="en-US" dirty="0" err="1">
                <a:effectLst/>
              </a:rPr>
              <a:t>tahun</a:t>
            </a:r>
            <a:r>
              <a:rPr lang="en-US" dirty="0">
                <a:effectLst/>
              </a:rPr>
              <a:t>)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/>
              </a:rPr>
              <a:t>Biaya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pembayaran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pelunasan</a:t>
            </a:r>
            <a:r>
              <a:rPr lang="en-US" dirty="0">
                <a:effectLst/>
              </a:rPr>
              <a:t> </a:t>
            </a:r>
            <a:r>
              <a:rPr lang="en-US" dirty="0" err="1"/>
              <a:t>u</a:t>
            </a:r>
            <a:r>
              <a:rPr lang="en-US" dirty="0" err="1">
                <a:effectLst/>
              </a:rPr>
              <a:t>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hutang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jangka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panjang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biasanya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menggunakan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aktiva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lancar</a:t>
            </a:r>
            <a:r>
              <a:rPr lang="en-US" dirty="0">
                <a:effectLst/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mengalihkan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modal </a:t>
            </a:r>
            <a:r>
              <a:rPr lang="en-US" dirty="0" err="1"/>
              <a:t>saham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68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4A04-AB08-4E68-9520-290A7F04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3B76-B471-4D84-B501-72FB66F5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E6244-B2F5-459F-A67B-211C612B2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638"/>
            <a:ext cx="8382000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2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924</Words>
  <Application>Microsoft Office PowerPoint</Application>
  <PresentationFormat>On-screen Show (4:3)</PresentationFormat>
  <Paragraphs>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 BAB 6: LIABILITAS JANGKA PENDEK DAN LIABILITAS PANJANG</vt:lpstr>
      <vt:lpstr>Liabilitas Jangka Pendek</vt:lpstr>
      <vt:lpstr>Jenis-Jenis Liabilitas Jangka Pendek</vt:lpstr>
      <vt:lpstr>PowerPoint Presentation</vt:lpstr>
      <vt:lpstr>PowerPoint Presentation</vt:lpstr>
      <vt:lpstr>PowerPoint Presentation</vt:lpstr>
      <vt:lpstr>PowerPoint Presentation</vt:lpstr>
      <vt:lpstr>Hutang Jangka Panjang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Hutang Dividen</vt:lpstr>
      <vt:lpstr>Pendapatan Diterima Dimuka</vt:lpstr>
      <vt:lpstr>Contoh Pendapatan Diterima Dimuka</vt:lpstr>
      <vt:lpstr>PowerPoint Presentation</vt:lpstr>
      <vt:lpstr>Wesel Jangka Panjang</vt:lpstr>
      <vt:lpstr>Wesel Jangka Panjang</vt:lpstr>
      <vt:lpstr>Hutang Obligasi</vt:lpstr>
      <vt:lpstr> Jenis –Jenis Obligasi </vt:lpstr>
      <vt:lpstr> Jenis –Jenis Obligasi </vt:lpstr>
      <vt:lpstr> Jenis –Jenis Obligasi </vt:lpstr>
      <vt:lpstr> Jenis –Jenis Obligasi </vt:lpstr>
      <vt:lpstr>Pengakuan dan Pengukuran Obligasi</vt:lpstr>
      <vt:lpstr>Pelunasan Obligasi Sebelum Tanggal Jatuh Tempo </vt:lpstr>
      <vt:lpstr>PERTEMUAN KE - 10 BAB 5: KEWAJIBAN JANGKA PANJANG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5: KEWAJIBAN JANGKA PANJANG</dc:title>
  <dc:creator>user</dc:creator>
  <cp:lastModifiedBy>annisa.lahjie@live.vu.edu.au</cp:lastModifiedBy>
  <cp:revision>44</cp:revision>
  <dcterms:created xsi:type="dcterms:W3CDTF">2020-04-07T12:45:12Z</dcterms:created>
  <dcterms:modified xsi:type="dcterms:W3CDTF">2021-05-03T13:01:37Z</dcterms:modified>
</cp:coreProperties>
</file>