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1376-FC73-4157-BFC2-23B6FCE02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851BE-8C89-4204-9C2D-D4DE1B8B7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F989-77FB-4DE5-9BC1-0FEFC05E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5836B-9603-499B-8DC0-6609289F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0924-295F-4F50-8E43-E2C41948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98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B07-7FAB-45BD-94A3-95AE2B11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CC9BB-348D-4094-BBF0-00EF4D348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CDD5-196B-42A1-A5A4-12710918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DA9BD-B162-4B37-A52B-96EEB1BA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65E4-3F34-4E7E-B5A4-B7C725A2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2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FFEF-DF37-495E-A526-F4F2A6ADD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3666E-5110-473A-878B-54FA18CAC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D091-0B89-434D-A900-5687288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97C4-4C94-464E-941A-084308E2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05D38-385C-4568-9147-92649BCD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BDC7-820D-4748-9DBE-DD5CA7FD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56481-D876-4190-BFE5-A7AE9AB1A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E719-8130-4575-99B2-95E8BB74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C784-5178-49B4-98A6-11F8CD4A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34FB-A9A4-4180-84C4-A0116364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0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8E66-63E6-4FD1-99D8-49A55E37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4DA3-2E5A-4316-899C-6384F8280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A92A2-A499-4115-8F0F-7EEC4CED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0060-BB6C-4142-97F1-DB9D36D0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6528-2EE1-4BFB-9B4C-D933B9BA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95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FDAF-D887-4334-8EDE-6194643E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2575-2D46-461A-8386-4F1CF456A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58110-79AB-415B-9F44-4897F7A3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5EC30-5DCE-4CED-A64D-6F66191C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69FD-9448-43D5-9D4A-754C8FC9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61E04-5C93-4020-B299-900768FF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872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8E7B-EAB7-438A-BCBB-D4907F91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5086F-B7FD-411E-88D9-08C12762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8D21F-289B-4765-90F9-B81892707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53EFC-B9A5-4765-8EEC-D64B7C07A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765C1-4832-4FB4-AE3E-85B79864D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7F168-0EC9-460E-81D1-5553DC35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10558-CB05-4E05-8AC5-BA92E5C4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16413-6A3B-4825-B139-978DFFB0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452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B495-2271-45CF-9AC8-4DD10B59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8DB10-8C24-4764-92F9-7E331F7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3E997-7278-415F-A80F-E29D881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09649-7973-465F-85F8-99C168F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91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2111-2C81-4881-8831-EA051DA8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33FD6-C33B-4D25-8A27-54E66A62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70AE-49F5-4A76-82AB-857D21E4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25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BA36-B590-4BAE-B7AC-0DA89D09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0DD9-6320-421C-B51C-019DF8AB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0B9EC-2A6E-490C-984B-2D024A2F1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CE99C-3989-4B1C-B67A-5A0764F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40ED-9277-4546-9980-D93B447E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19487-2BA2-4D05-932C-B0F5FC60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234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2E9B-C293-4FD2-83DB-C8A42BB8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45F85-1441-4F4F-BD47-D30716D8B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2C0F7-DD7E-4F76-8525-71050BACA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E00F-8FA6-4347-94D9-47B0B7E5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99BC6-5A38-4845-9AAD-F6BDE3BA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AD17-5A1B-40C9-AD54-7F463BA5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060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48D19-A2EA-44F3-9D91-6FE5668D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9548D-3031-49A8-8B60-DA73DFCB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B150-3261-429F-B025-B4AE73FB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4D63-FDC3-49BE-B48B-2C67DD0E2EF2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CD6C1-8345-4E4B-9AEA-2802521E7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C416C-EFB0-4540-8E49-CD2F1FBB2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EA22-236E-41C3-8320-5CF33C8ABC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4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BF9E-DC5C-4A66-BE16-7A49075D4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ASET TETAP, ASET TETAT TAKBERWUJUD, PROPOERTI INVESTAS DAN TANAH</a:t>
            </a:r>
            <a:endParaRPr lang="en-ID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5F9DC-C3F1-4816-82D4-F37272CE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(TANGIBLE ASSETS, INTANGIBLE ASSETS, INVESTMENT PROPERTY, AND LAND)</a:t>
            </a:r>
            <a:endParaRPr lang="en-ID" sz="3600" i="1" dirty="0"/>
          </a:p>
        </p:txBody>
      </p:sp>
    </p:spTree>
    <p:extLst>
      <p:ext uri="{BB962C8B-B14F-4D97-AF65-F5344CB8AC3E}">
        <p14:creationId xmlns:p14="http://schemas.microsoft.com/office/powerpoint/2010/main" val="417358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F021-A991-4EA2-9A2E-D88331BD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5"/>
            <a:ext cx="11436626" cy="57577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/>
              <a:t>Metode</a:t>
            </a:r>
            <a:r>
              <a:rPr lang="en-US" sz="3500" b="1" dirty="0"/>
              <a:t> </a:t>
            </a:r>
            <a:r>
              <a:rPr lang="en-US" sz="3500" b="1" dirty="0" err="1"/>
              <a:t>Satuan</a:t>
            </a:r>
            <a:r>
              <a:rPr lang="en-US" sz="3500" b="1" dirty="0"/>
              <a:t> </a:t>
            </a:r>
            <a:r>
              <a:rPr lang="en-US" sz="3500" b="1" dirty="0" err="1"/>
              <a:t>Produksi</a:t>
            </a:r>
            <a:r>
              <a:rPr lang="en-US" sz="3500" b="1" dirty="0"/>
              <a:t> (</a:t>
            </a:r>
            <a:r>
              <a:rPr lang="en-US" sz="3500" b="1" i="1" dirty="0"/>
              <a:t>Unit of Production Method</a:t>
            </a:r>
            <a:r>
              <a:rPr lang="en-US" sz="3500" b="1" dirty="0"/>
              <a:t>) (3 of 4)</a:t>
            </a:r>
            <a:endParaRPr lang="en-ID" sz="35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F037F-5D82-4D8C-99F2-17AF84169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1245704"/>
            <a:ext cx="11290851" cy="50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1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519A-A87C-4B0F-8AA8-5060C595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193675"/>
            <a:ext cx="11725275" cy="54927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+mn-lt"/>
              </a:rPr>
              <a:t>Aset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Tetap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dalam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Laporan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Keuangan</a:t>
            </a:r>
            <a:r>
              <a:rPr lang="en-US" sz="3000" b="1" dirty="0">
                <a:latin typeface="+mn-lt"/>
              </a:rPr>
              <a:t>- </a:t>
            </a:r>
            <a:r>
              <a:rPr lang="en-US" sz="3000" b="1" dirty="0" err="1">
                <a:latin typeface="+mn-lt"/>
              </a:rPr>
              <a:t>Neraca</a:t>
            </a:r>
            <a:endParaRPr lang="en-ID" sz="3000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B878C-7885-4EDD-835E-F612F270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742950"/>
            <a:ext cx="11029950" cy="6010275"/>
          </a:xfrm>
        </p:spPr>
      </p:pic>
    </p:spTree>
    <p:extLst>
      <p:ext uri="{BB962C8B-B14F-4D97-AF65-F5344CB8AC3E}">
        <p14:creationId xmlns:p14="http://schemas.microsoft.com/office/powerpoint/2010/main" val="34219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5E18-5626-4DB4-89D8-9AB83630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85725"/>
            <a:ext cx="11306175" cy="463550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latin typeface="+mn-lt"/>
              </a:rPr>
              <a:t>Aset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Tetap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Tidak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Berwujut</a:t>
            </a:r>
            <a:endParaRPr lang="en-ID" sz="3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0C04-3300-40BB-A3C6-51526A16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549275"/>
            <a:ext cx="11982450" cy="6223000"/>
          </a:xfrm>
        </p:spPr>
        <p:txBody>
          <a:bodyPr>
            <a:normAutofit/>
          </a:bodyPr>
          <a:lstStyle/>
          <a:p>
            <a:r>
              <a:rPr lang="en-ID" sz="2900" dirty="0" err="1"/>
              <a:t>Ciri</a:t>
            </a:r>
            <a:r>
              <a:rPr lang="en-ID" sz="2900" dirty="0"/>
              <a:t>- </a:t>
            </a:r>
            <a:r>
              <a:rPr lang="en-ID" sz="2900" dirty="0" err="1"/>
              <a:t>ciri</a:t>
            </a:r>
            <a:r>
              <a:rPr lang="en-ID" sz="2900" dirty="0"/>
              <a:t> </a:t>
            </a:r>
            <a:r>
              <a:rPr lang="en-ID" sz="2900" dirty="0" err="1"/>
              <a:t>aset</a:t>
            </a:r>
            <a:r>
              <a:rPr lang="en-ID" sz="2900" dirty="0"/>
              <a:t> </a:t>
            </a:r>
            <a:r>
              <a:rPr lang="en-ID" sz="2900" dirty="0" err="1"/>
              <a:t>tetap</a:t>
            </a:r>
            <a:r>
              <a:rPr lang="en-ID" sz="2900" dirty="0"/>
              <a:t> </a:t>
            </a:r>
            <a:r>
              <a:rPr lang="en-ID" sz="2900" dirty="0" err="1"/>
              <a:t>tidak</a:t>
            </a:r>
            <a:r>
              <a:rPr lang="en-ID" sz="2900" dirty="0"/>
              <a:t> </a:t>
            </a:r>
            <a:r>
              <a:rPr lang="en-ID" sz="2900" dirty="0" err="1"/>
              <a:t>berwujud</a:t>
            </a:r>
            <a:r>
              <a:rPr lang="en-ID" sz="2900" dirty="0"/>
              <a:t> </a:t>
            </a:r>
            <a:r>
              <a:rPr lang="en-ID" sz="2900" dirty="0" err="1"/>
              <a:t>antara</a:t>
            </a:r>
            <a:r>
              <a:rPr lang="en-ID" sz="2900" dirty="0"/>
              <a:t> lain: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900" dirty="0" err="1"/>
              <a:t>Dapat</a:t>
            </a:r>
            <a:r>
              <a:rPr lang="en-ID" sz="2900" dirty="0"/>
              <a:t> </a:t>
            </a:r>
            <a:r>
              <a:rPr lang="en-ID" sz="2900" dirty="0" err="1"/>
              <a:t>dipisahkan</a:t>
            </a:r>
            <a:r>
              <a:rPr lang="en-ID" sz="2900" dirty="0"/>
              <a:t>, </a:t>
            </a:r>
            <a:r>
              <a:rPr lang="en-ID" sz="2900" dirty="0" err="1"/>
              <a:t>yaitu</a:t>
            </a:r>
            <a:r>
              <a:rPr lang="en-ID" sz="2900" dirty="0"/>
              <a:t> </a:t>
            </a:r>
            <a:r>
              <a:rPr lang="en-ID" sz="2900" dirty="0" err="1"/>
              <a:t>kemampuannya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menjadi</a:t>
            </a:r>
            <a:r>
              <a:rPr lang="en-ID" sz="2900" dirty="0"/>
              <a:t> </a:t>
            </a:r>
            <a:r>
              <a:rPr lang="en-ID" sz="2900" dirty="0" err="1"/>
              <a:t>terpisah</a:t>
            </a:r>
            <a:r>
              <a:rPr lang="en-ID" sz="2900" dirty="0"/>
              <a:t>/</a:t>
            </a:r>
            <a:r>
              <a:rPr lang="en-ID" sz="2900" dirty="0" err="1"/>
              <a:t>terbagi</a:t>
            </a:r>
            <a:r>
              <a:rPr lang="en-ID" sz="2900" dirty="0"/>
              <a:t>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dapat</a:t>
            </a:r>
            <a:r>
              <a:rPr lang="en-ID" sz="2900" dirty="0"/>
              <a:t> </a:t>
            </a:r>
            <a:r>
              <a:rPr lang="en-ID" sz="2900" dirty="0" err="1"/>
              <a:t>dijual</a:t>
            </a:r>
            <a:r>
              <a:rPr lang="en-ID" sz="2900" dirty="0"/>
              <a:t>, </a:t>
            </a:r>
            <a:r>
              <a:rPr lang="en-ID" sz="2900" dirty="0" err="1"/>
              <a:t>dialihkan</a:t>
            </a:r>
            <a:r>
              <a:rPr lang="en-ID" sz="2900" dirty="0"/>
              <a:t>, </a:t>
            </a:r>
            <a:r>
              <a:rPr lang="en-ID" sz="2900" dirty="0" err="1"/>
              <a:t>dilisensikan</a:t>
            </a:r>
            <a:r>
              <a:rPr lang="en-ID" sz="2900" dirty="0"/>
              <a:t>, </a:t>
            </a:r>
            <a:r>
              <a:rPr lang="en-ID" sz="2900" dirty="0" err="1"/>
              <a:t>disewakan</a:t>
            </a:r>
            <a:r>
              <a:rPr lang="en-ID" sz="2900" dirty="0"/>
              <a:t>,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ditukarkan</a:t>
            </a:r>
            <a:r>
              <a:rPr lang="en-ID" sz="2900" dirty="0"/>
              <a:t> </a:t>
            </a:r>
            <a:r>
              <a:rPr lang="en-ID" sz="2900" dirty="0" err="1"/>
              <a:t>melalui</a:t>
            </a:r>
            <a:r>
              <a:rPr lang="en-ID" sz="2900" dirty="0"/>
              <a:t> </a:t>
            </a:r>
            <a:r>
              <a:rPr lang="en-ID" sz="2900" dirty="0" err="1"/>
              <a:t>suatu</a:t>
            </a:r>
            <a:r>
              <a:rPr lang="en-ID" sz="2900" dirty="0"/>
              <a:t> </a:t>
            </a:r>
            <a:r>
              <a:rPr lang="en-ID" sz="2900" dirty="0" err="1"/>
              <a:t>kontrak</a:t>
            </a:r>
            <a:r>
              <a:rPr lang="en-ID" sz="2900" dirty="0"/>
              <a:t> </a:t>
            </a:r>
            <a:r>
              <a:rPr lang="en-ID" sz="2900" dirty="0" err="1"/>
              <a:t>terkait</a:t>
            </a:r>
            <a:r>
              <a:rPr lang="en-ID" sz="2900" dirty="0"/>
              <a:t> </a:t>
            </a:r>
            <a:r>
              <a:rPr lang="en-ID" sz="2900" dirty="0" err="1"/>
              <a:t>aset</a:t>
            </a:r>
            <a:r>
              <a:rPr lang="en-ID" sz="2900" dirty="0"/>
              <a:t>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kewajiban</a:t>
            </a:r>
            <a:r>
              <a:rPr lang="en-ID" sz="2900" dirty="0"/>
              <a:t> </a:t>
            </a:r>
            <a:r>
              <a:rPr lang="en-ID" sz="2900" dirty="0" err="1"/>
              <a:t>secara</a:t>
            </a:r>
            <a:r>
              <a:rPr lang="en-ID" sz="2900" dirty="0"/>
              <a:t> individual </a:t>
            </a:r>
            <a:r>
              <a:rPr lang="en-ID" sz="2900" dirty="0" err="1"/>
              <a:t>maupun</a:t>
            </a:r>
            <a:r>
              <a:rPr lang="en-ID" sz="2900" dirty="0"/>
              <a:t> </a:t>
            </a:r>
            <a:r>
              <a:rPr lang="en-ID" sz="2900" dirty="0" err="1"/>
              <a:t>secara</a:t>
            </a:r>
            <a:r>
              <a:rPr lang="en-ID" sz="2900" dirty="0"/>
              <a:t> </a:t>
            </a:r>
            <a:r>
              <a:rPr lang="en-ID" sz="2900" dirty="0" err="1"/>
              <a:t>bersama</a:t>
            </a:r>
            <a:r>
              <a:rPr lang="en-ID" sz="29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900" dirty="0" err="1"/>
              <a:t>Dapat</a:t>
            </a:r>
            <a:r>
              <a:rPr lang="en-ID" sz="2900" dirty="0"/>
              <a:t> </a:t>
            </a:r>
            <a:r>
              <a:rPr lang="en-ID" sz="2900" dirty="0" err="1"/>
              <a:t>diakui</a:t>
            </a:r>
            <a:r>
              <a:rPr lang="en-ID" sz="2900" dirty="0"/>
              <a:t> </a:t>
            </a:r>
            <a:r>
              <a:rPr lang="en-ID" sz="2900" dirty="0" err="1"/>
              <a:t>jika</a:t>
            </a:r>
            <a:r>
              <a:rPr lang="en-ID" sz="2900" dirty="0"/>
              <a:t> </a:t>
            </a:r>
            <a:r>
              <a:rPr lang="en-ID" sz="2900" dirty="0" err="1"/>
              <a:t>memenuhi</a:t>
            </a:r>
            <a:r>
              <a:rPr lang="en-ID" sz="2900" dirty="0"/>
              <a:t> </a:t>
            </a:r>
            <a:r>
              <a:rPr lang="en-ID" sz="2900" dirty="0" err="1"/>
              <a:t>prinsip</a:t>
            </a:r>
            <a:r>
              <a:rPr lang="en-ID" sz="2900" dirty="0"/>
              <a:t> </a:t>
            </a:r>
            <a:r>
              <a:rPr lang="en-ID" sz="2900" dirty="0" err="1"/>
              <a:t>pengakuan</a:t>
            </a:r>
            <a:endParaRPr lang="en-ID" sz="2900" dirty="0"/>
          </a:p>
          <a:p>
            <a:pPr marL="514350" indent="-514350">
              <a:buFont typeface="+mj-lt"/>
              <a:buAutoNum type="arabicPeriod"/>
            </a:pPr>
            <a:r>
              <a:rPr lang="en-ID" sz="2900" dirty="0"/>
              <a:t>Pada </a:t>
            </a:r>
            <a:r>
              <a:rPr lang="en-ID" sz="2900" dirty="0" err="1"/>
              <a:t>saat</a:t>
            </a:r>
            <a:r>
              <a:rPr lang="en-ID" sz="2900" dirty="0"/>
              <a:t>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diukur</a:t>
            </a:r>
            <a:r>
              <a:rPr lang="en-ID" sz="2900" dirty="0"/>
              <a:t> pada </a:t>
            </a:r>
            <a:r>
              <a:rPr lang="en-ID" sz="2900" dirty="0" err="1"/>
              <a:t>biaya</a:t>
            </a:r>
            <a:r>
              <a:rPr lang="en-ID" sz="2900" dirty="0"/>
              <a:t> </a:t>
            </a:r>
            <a:r>
              <a:rPr lang="en-ID" sz="2900" dirty="0" err="1"/>
              <a:t>perolehannya</a:t>
            </a:r>
            <a:endParaRPr lang="en-ID" sz="2900" dirty="0"/>
          </a:p>
          <a:p>
            <a:pPr marL="514350" indent="-514350">
              <a:buFont typeface="+mj-lt"/>
              <a:buAutoNum type="arabicPeriod"/>
            </a:pPr>
            <a:r>
              <a:rPr lang="en-ID" sz="2900" dirty="0" err="1"/>
              <a:t>Hanya</a:t>
            </a:r>
            <a:r>
              <a:rPr lang="en-ID" sz="2900" dirty="0"/>
              <a:t> </a:t>
            </a:r>
            <a:r>
              <a:rPr lang="en-ID" sz="2900" dirty="0" err="1"/>
              <a:t>dapat</a:t>
            </a:r>
            <a:r>
              <a:rPr lang="en-ID" sz="2900" dirty="0"/>
              <a:t> </a:t>
            </a:r>
            <a:r>
              <a:rPr lang="en-ID" sz="2900" dirty="0" err="1"/>
              <a:t>diakui</a:t>
            </a:r>
            <a:r>
              <a:rPr lang="en-ID" sz="2900" dirty="0"/>
              <a:t> </a:t>
            </a:r>
            <a:r>
              <a:rPr lang="en-ID" sz="2900" dirty="0" err="1"/>
              <a:t>apabila</a:t>
            </a:r>
            <a:r>
              <a:rPr lang="en-ID" sz="2900" dirty="0"/>
              <a:t> </a:t>
            </a:r>
            <a:r>
              <a:rPr lang="en-ID" sz="2900" dirty="0" err="1"/>
              <a:t>berasal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</a:t>
            </a:r>
            <a:r>
              <a:rPr lang="en-ID" sz="2900" dirty="0" err="1"/>
              <a:t>eksternal</a:t>
            </a:r>
            <a:r>
              <a:rPr lang="en-ID" sz="29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900" dirty="0" err="1"/>
              <a:t>Aset</a:t>
            </a:r>
            <a:r>
              <a:rPr lang="en-ID" sz="2900" dirty="0"/>
              <a:t> </a:t>
            </a:r>
            <a:r>
              <a:rPr lang="en-ID" sz="2900" dirty="0" err="1"/>
              <a:t>tetap</a:t>
            </a:r>
            <a:r>
              <a:rPr lang="en-ID" sz="2900" dirty="0"/>
              <a:t> </a:t>
            </a:r>
            <a:r>
              <a:rPr lang="en-ID" sz="2900" dirty="0" err="1"/>
              <a:t>tak</a:t>
            </a:r>
            <a:r>
              <a:rPr lang="en-ID" sz="2900" dirty="0"/>
              <a:t> </a:t>
            </a:r>
            <a:r>
              <a:rPr lang="en-ID" sz="2900" dirty="0" err="1"/>
              <a:t>berwujud</a:t>
            </a:r>
            <a:r>
              <a:rPr lang="en-ID" sz="2900" dirty="0"/>
              <a:t> yang </a:t>
            </a:r>
            <a:r>
              <a:rPr lang="en-ID" sz="2900" dirty="0" err="1"/>
              <a:t>setelah</a:t>
            </a:r>
            <a:r>
              <a:rPr lang="en-ID" sz="2900" dirty="0"/>
              <a:t>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diukur</a:t>
            </a:r>
            <a:r>
              <a:rPr lang="en-ID" sz="2900" dirty="0"/>
              <a:t> pada </a:t>
            </a:r>
            <a:r>
              <a:rPr lang="en-ID" sz="2900" dirty="0" err="1"/>
              <a:t>nilai</a:t>
            </a:r>
            <a:r>
              <a:rPr lang="en-ID" sz="2900" dirty="0"/>
              <a:t>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dikurangi</a:t>
            </a:r>
            <a:r>
              <a:rPr lang="en-ID" sz="2900" dirty="0"/>
              <a:t> </a:t>
            </a:r>
            <a:r>
              <a:rPr lang="en-ID" sz="2900" dirty="0" err="1"/>
              <a:t>akumulasi</a:t>
            </a:r>
            <a:r>
              <a:rPr lang="en-ID" sz="2900" dirty="0"/>
              <a:t> </a:t>
            </a:r>
            <a:r>
              <a:rPr lang="en-ID" sz="2900" dirty="0" err="1"/>
              <a:t>amortisasi</a:t>
            </a:r>
            <a:r>
              <a:rPr lang="en-ID" sz="2900" dirty="0"/>
              <a:t> dan </a:t>
            </a:r>
            <a:r>
              <a:rPr lang="en-ID" sz="2900" dirty="0" err="1"/>
              <a:t>rugi</a:t>
            </a:r>
            <a:r>
              <a:rPr lang="en-ID" sz="2900" dirty="0"/>
              <a:t> </a:t>
            </a:r>
            <a:r>
              <a:rPr lang="en-ID" sz="2900" dirty="0" err="1"/>
              <a:t>penurunan</a:t>
            </a:r>
            <a:r>
              <a:rPr lang="en-ID" sz="2900" dirty="0"/>
              <a:t> </a:t>
            </a:r>
            <a:r>
              <a:rPr lang="en-ID" sz="2900" dirty="0" err="1"/>
              <a:t>nilai</a:t>
            </a:r>
            <a:endParaRPr lang="en-ID" sz="2900" dirty="0"/>
          </a:p>
          <a:p>
            <a:pPr marL="514350" indent="-514350">
              <a:buFont typeface="+mj-lt"/>
              <a:buAutoNum type="arabicPeriod"/>
            </a:pPr>
            <a:r>
              <a:rPr lang="en-ID" sz="2900" dirty="0" err="1"/>
              <a:t>Semua</a:t>
            </a:r>
            <a:r>
              <a:rPr lang="en-ID" sz="2900" dirty="0"/>
              <a:t> asset </a:t>
            </a:r>
            <a:r>
              <a:rPr lang="en-ID" sz="2900" dirty="0" err="1"/>
              <a:t>dengan</a:t>
            </a:r>
            <a:r>
              <a:rPr lang="en-ID" sz="2900" dirty="0"/>
              <a:t> masa </a:t>
            </a:r>
            <a:r>
              <a:rPr lang="en-ID" sz="2900" dirty="0" err="1"/>
              <a:t>manfaat</a:t>
            </a:r>
            <a:r>
              <a:rPr lang="en-ID" sz="2900" dirty="0"/>
              <a:t> </a:t>
            </a:r>
            <a:r>
              <a:rPr lang="en-ID" sz="2900" dirty="0" err="1"/>
              <a:t>terbatas</a:t>
            </a:r>
            <a:r>
              <a:rPr lang="en-ID" sz="2900" dirty="0"/>
              <a:t>, </a:t>
            </a:r>
            <a:r>
              <a:rPr lang="en-ID" sz="2900" dirty="0" err="1"/>
              <a:t>apabila</a:t>
            </a:r>
            <a:r>
              <a:rPr lang="en-ID" sz="2900" dirty="0"/>
              <a:t> </a:t>
            </a:r>
            <a:r>
              <a:rPr lang="en-ID" sz="2900" dirty="0" err="1"/>
              <a:t>tidak</a:t>
            </a:r>
            <a:r>
              <a:rPr lang="en-ID" sz="2900" dirty="0"/>
              <a:t> </a:t>
            </a:r>
            <a:r>
              <a:rPr lang="en-ID" sz="2900" dirty="0" err="1"/>
              <a:t>mampu</a:t>
            </a:r>
            <a:r>
              <a:rPr lang="en-ID" sz="2900" dirty="0"/>
              <a:t> </a:t>
            </a:r>
            <a:r>
              <a:rPr lang="en-ID" sz="2900" dirty="0" err="1"/>
              <a:t>maka</a:t>
            </a:r>
            <a:r>
              <a:rPr lang="en-ID" sz="2900" dirty="0"/>
              <a:t> asset </a:t>
            </a:r>
            <a:r>
              <a:rPr lang="en-ID" sz="2900" dirty="0" err="1"/>
              <a:t>dianggap</a:t>
            </a:r>
            <a:r>
              <a:rPr lang="en-ID" sz="2900" dirty="0"/>
              <a:t> </a:t>
            </a:r>
            <a:r>
              <a:rPr lang="en-ID" sz="2900" dirty="0" err="1"/>
              <a:t>memiliki</a:t>
            </a:r>
            <a:r>
              <a:rPr lang="en-ID" sz="2900" dirty="0"/>
              <a:t> masa </a:t>
            </a:r>
            <a:r>
              <a:rPr lang="en-ID" sz="2900" dirty="0" err="1"/>
              <a:t>manfaat</a:t>
            </a:r>
            <a:r>
              <a:rPr lang="en-ID" sz="2900" dirty="0"/>
              <a:t>/</a:t>
            </a:r>
            <a:r>
              <a:rPr lang="en-ID" sz="2900" dirty="0" err="1"/>
              <a:t>ekonomis</a:t>
            </a:r>
            <a:r>
              <a:rPr lang="en-ID" sz="2900" dirty="0"/>
              <a:t> 10 </a:t>
            </a:r>
            <a:r>
              <a:rPr lang="en-ID" sz="2900" dirty="0" err="1"/>
              <a:t>tahun</a:t>
            </a:r>
            <a:r>
              <a:rPr lang="en-ID" sz="2900" dirty="0"/>
              <a:t>. (</a:t>
            </a:r>
            <a:r>
              <a:rPr lang="en-ID" sz="2900" dirty="0" err="1"/>
              <a:t>tidak</a:t>
            </a:r>
            <a:r>
              <a:rPr lang="en-ID" sz="2900" dirty="0"/>
              <a:t> </a:t>
            </a:r>
            <a:r>
              <a:rPr lang="en-ID" sz="2900" dirty="0" err="1"/>
              <a:t>lebih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20 </a:t>
            </a:r>
            <a:r>
              <a:rPr lang="en-ID" sz="2900" dirty="0" err="1"/>
              <a:t>tahun</a:t>
            </a:r>
            <a:r>
              <a:rPr lang="en-ID" sz="29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575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1D49-0B3A-4FC4-9953-3C072873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238125"/>
            <a:ext cx="11582399" cy="366713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+mn-lt"/>
              </a:rPr>
              <a:t>Aset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Tetap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Tidak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Berwujut</a:t>
            </a:r>
            <a:endParaRPr lang="en-ID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3653-2A71-4283-9C63-4E8AC510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885825"/>
            <a:ext cx="11582400" cy="573405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Nilai </a:t>
            </a:r>
            <a:r>
              <a:rPr lang="en-US" dirty="0" err="1"/>
              <a:t>residu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SAK ETAP (</a:t>
            </a:r>
            <a:r>
              <a:rPr lang="sv-SE" b="1" dirty="0">
                <a:effectLst/>
              </a:rPr>
              <a:t>Standar Akuntansi Keuangan untuk Entitas Tanpa Akuntabilitas Publik)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amortisasi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andal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garis </a:t>
            </a:r>
            <a:r>
              <a:rPr lang="en-US" dirty="0" err="1"/>
              <a:t>lurus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Telaah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dan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amortiasi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asset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dihentikan</a:t>
            </a:r>
            <a:r>
              <a:rPr lang="en-US" dirty="0"/>
              <a:t>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7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250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3ECF-D4EC-4557-93A6-9A4C6388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658600" cy="530225"/>
          </a:xfrm>
        </p:spPr>
        <p:txBody>
          <a:bodyPr>
            <a:normAutofit fontScale="90000"/>
          </a:bodyPr>
          <a:lstStyle/>
          <a:p>
            <a:br>
              <a:rPr lang="en-ID" sz="3300" b="1" dirty="0"/>
            </a:br>
            <a:r>
              <a:rPr lang="en-ID" sz="3300" b="1" dirty="0" err="1">
                <a:latin typeface="+mn-lt"/>
              </a:rPr>
              <a:t>Beberapa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Hak</a:t>
            </a:r>
            <a:r>
              <a:rPr lang="en-ID" sz="3300" b="1" dirty="0">
                <a:latin typeface="+mn-lt"/>
              </a:rPr>
              <a:t> yang </a:t>
            </a:r>
            <a:r>
              <a:rPr lang="en-ID" sz="3300" b="1" dirty="0" err="1">
                <a:latin typeface="+mn-lt"/>
              </a:rPr>
              <a:t>Termasuk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Dalam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Kategori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Aktiva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Tidak</a:t>
            </a:r>
            <a:r>
              <a:rPr lang="en-ID" sz="3300" b="1" dirty="0">
                <a:latin typeface="+mn-lt"/>
              </a:rPr>
              <a:t> </a:t>
            </a:r>
            <a:r>
              <a:rPr lang="en-ID" sz="3300" b="1" dirty="0" err="1">
                <a:latin typeface="+mn-lt"/>
              </a:rPr>
              <a:t>Berwujud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1397-7006-48D7-9766-76A524E5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000124"/>
            <a:ext cx="11782425" cy="5686425"/>
          </a:xfrm>
        </p:spPr>
        <p:txBody>
          <a:bodyPr>
            <a:normAutofit fontScale="92500" lnSpcReduction="20000"/>
          </a:bodyPr>
          <a:lstStyle/>
          <a:p>
            <a:r>
              <a:rPr lang="en-ID" sz="2900" b="1" dirty="0" err="1"/>
              <a:t>Hak</a:t>
            </a:r>
            <a:r>
              <a:rPr lang="en-ID" sz="2900" b="1" dirty="0"/>
              <a:t> </a:t>
            </a:r>
            <a:r>
              <a:rPr lang="en-ID" sz="2900" b="1" dirty="0" err="1"/>
              <a:t>Cipta</a:t>
            </a:r>
            <a:endParaRPr lang="en-ID" sz="2900" b="1" dirty="0"/>
          </a:p>
          <a:p>
            <a:r>
              <a:rPr lang="en-ID" sz="2900" dirty="0" err="1"/>
              <a:t>Diberikan</a:t>
            </a:r>
            <a:r>
              <a:rPr lang="en-ID" sz="2900" dirty="0"/>
              <a:t> pada </a:t>
            </a:r>
            <a:r>
              <a:rPr lang="en-ID" sz="2900" dirty="0" err="1"/>
              <a:t>penulis</a:t>
            </a:r>
            <a:r>
              <a:rPr lang="en-ID" sz="2900" dirty="0"/>
              <a:t>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pencipta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menjual</a:t>
            </a:r>
            <a:r>
              <a:rPr lang="en-ID" sz="2900" dirty="0"/>
              <a:t>, </a:t>
            </a:r>
            <a:r>
              <a:rPr lang="en-ID" sz="2900" dirty="0" err="1"/>
              <a:t>mengawasi</a:t>
            </a:r>
            <a:r>
              <a:rPr lang="en-ID" sz="2900" dirty="0"/>
              <a:t>,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menerbitkan</a:t>
            </a:r>
            <a:r>
              <a:rPr lang="en-ID" sz="2900" dirty="0"/>
              <a:t> </a:t>
            </a:r>
            <a:r>
              <a:rPr lang="en-ID" sz="2900" dirty="0" err="1"/>
              <a:t>hasil</a:t>
            </a:r>
            <a:r>
              <a:rPr lang="en-ID" sz="2900" dirty="0"/>
              <a:t> </a:t>
            </a:r>
            <a:r>
              <a:rPr lang="en-ID" sz="2900" dirty="0" err="1"/>
              <a:t>karyanya</a:t>
            </a:r>
            <a:r>
              <a:rPr lang="en-ID" sz="2900" dirty="0"/>
              <a:t>.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cipta</a:t>
            </a:r>
            <a:r>
              <a:rPr lang="en-ID" sz="2900" dirty="0"/>
              <a:t> </a:t>
            </a:r>
            <a:r>
              <a:rPr lang="en-ID" sz="2900" dirty="0" err="1"/>
              <a:t>dapat</a:t>
            </a:r>
            <a:r>
              <a:rPr lang="en-ID" sz="2900" dirty="0"/>
              <a:t> </a:t>
            </a:r>
            <a:r>
              <a:rPr lang="en-ID" sz="2900" dirty="0" err="1"/>
              <a:t>dijual</a:t>
            </a:r>
            <a:r>
              <a:rPr lang="en-ID" sz="2900" dirty="0"/>
              <a:t> </a:t>
            </a:r>
            <a:r>
              <a:rPr lang="en-ID" sz="2900" dirty="0" err="1"/>
              <a:t>kepada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lain </a:t>
            </a:r>
            <a:r>
              <a:rPr lang="en-ID" sz="2900" dirty="0" err="1"/>
              <a:t>dengan</a:t>
            </a:r>
            <a:r>
              <a:rPr lang="en-ID" sz="2900" dirty="0"/>
              <a:t> </a:t>
            </a:r>
            <a:r>
              <a:rPr lang="en-ID" sz="2900" dirty="0" err="1"/>
              <a:t>perjanjian</a:t>
            </a:r>
            <a:r>
              <a:rPr lang="en-ID" sz="2900" dirty="0"/>
              <a:t> yang </a:t>
            </a:r>
            <a:r>
              <a:rPr lang="en-ID" sz="2900" dirty="0" err="1"/>
              <a:t>telah</a:t>
            </a:r>
            <a:r>
              <a:rPr lang="en-ID" sz="2900" dirty="0"/>
              <a:t> </a:t>
            </a:r>
            <a:r>
              <a:rPr lang="en-ID" sz="2900" dirty="0" err="1"/>
              <a:t>disepakati</a:t>
            </a:r>
            <a:r>
              <a:rPr lang="en-ID" sz="2900" dirty="0"/>
              <a:t>. Harga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cipta</a:t>
            </a:r>
            <a:r>
              <a:rPr lang="en-ID" sz="2900" dirty="0"/>
              <a:t> </a:t>
            </a:r>
            <a:r>
              <a:rPr lang="en-ID" sz="2900" dirty="0" err="1"/>
              <a:t>meliputi</a:t>
            </a:r>
            <a:r>
              <a:rPr lang="en-ID" sz="2900" dirty="0"/>
              <a:t> </a:t>
            </a:r>
            <a:r>
              <a:rPr lang="en-ID" sz="2900" dirty="0" err="1"/>
              <a:t>pengeluaran</a:t>
            </a:r>
            <a:r>
              <a:rPr lang="en-ID" sz="2900" dirty="0"/>
              <a:t> </a:t>
            </a:r>
            <a:r>
              <a:rPr lang="en-ID" sz="2900" dirty="0" err="1"/>
              <a:t>mulai</a:t>
            </a:r>
            <a:r>
              <a:rPr lang="en-ID" sz="2900" dirty="0"/>
              <a:t> </a:t>
            </a:r>
            <a:r>
              <a:rPr lang="en-ID" sz="2900" dirty="0" err="1"/>
              <a:t>penyusunan</a:t>
            </a:r>
            <a:r>
              <a:rPr lang="en-ID" sz="2900" dirty="0"/>
              <a:t> </a:t>
            </a:r>
            <a:r>
              <a:rPr lang="en-ID" sz="2900" dirty="0" err="1"/>
              <a:t>sampai</a:t>
            </a:r>
            <a:r>
              <a:rPr lang="en-ID" sz="2900" dirty="0"/>
              <a:t> </a:t>
            </a:r>
            <a:r>
              <a:rPr lang="en-ID" sz="2900" dirty="0" err="1"/>
              <a:t>pengurusan</a:t>
            </a:r>
            <a:r>
              <a:rPr lang="en-ID" sz="2900" dirty="0"/>
              <a:t> </a:t>
            </a:r>
            <a:r>
              <a:rPr lang="en-ID" sz="2900" dirty="0" err="1"/>
              <a:t>ijin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cipta</a:t>
            </a:r>
            <a:r>
              <a:rPr lang="en-ID" sz="2900" dirty="0"/>
              <a:t> </a:t>
            </a:r>
            <a:r>
              <a:rPr lang="en-ID" sz="2900" dirty="0" err="1"/>
              <a:t>hingga</a:t>
            </a:r>
            <a:r>
              <a:rPr lang="en-ID" sz="2900" dirty="0"/>
              <a:t> </a:t>
            </a:r>
            <a:r>
              <a:rPr lang="en-ID" sz="2900" dirty="0" err="1"/>
              <a:t>sertifikat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cipta</a:t>
            </a:r>
            <a:r>
              <a:rPr lang="en-ID" sz="2900" dirty="0"/>
              <a:t> </a:t>
            </a:r>
            <a:r>
              <a:rPr lang="en-ID" sz="2900" dirty="0" err="1"/>
              <a:t>diterima</a:t>
            </a:r>
            <a:r>
              <a:rPr lang="en-ID" sz="2900" dirty="0"/>
              <a:t>.</a:t>
            </a:r>
          </a:p>
          <a:p>
            <a:r>
              <a:rPr lang="en-ID" sz="2900" b="1" dirty="0" err="1"/>
              <a:t>Hak</a:t>
            </a:r>
            <a:r>
              <a:rPr lang="en-ID" sz="2900" b="1" dirty="0"/>
              <a:t> Paten</a:t>
            </a:r>
          </a:p>
          <a:p>
            <a:r>
              <a:rPr lang="en-ID" sz="2900" dirty="0" err="1"/>
              <a:t>Diberikan</a:t>
            </a:r>
            <a:r>
              <a:rPr lang="en-ID" sz="2900" dirty="0"/>
              <a:t> </a:t>
            </a:r>
            <a:r>
              <a:rPr lang="en-ID" sz="2900" dirty="0" err="1"/>
              <a:t>kepada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yang </a:t>
            </a:r>
            <a:r>
              <a:rPr lang="en-ID" sz="2900" dirty="0" err="1"/>
              <a:t>melakukan</a:t>
            </a:r>
            <a:r>
              <a:rPr lang="en-ID" sz="2900" dirty="0"/>
              <a:t> </a:t>
            </a:r>
            <a:r>
              <a:rPr lang="en-ID" sz="2900" dirty="0" err="1"/>
              <a:t>penelitian</a:t>
            </a:r>
            <a:r>
              <a:rPr lang="en-ID" sz="2900" dirty="0"/>
              <a:t> dan </a:t>
            </a:r>
            <a:r>
              <a:rPr lang="en-ID" sz="2900" dirty="0" err="1"/>
              <a:t>menemukan</a:t>
            </a:r>
            <a:r>
              <a:rPr lang="en-ID" sz="2900" dirty="0"/>
              <a:t> </a:t>
            </a:r>
            <a:r>
              <a:rPr lang="en-ID" sz="2900" dirty="0" err="1"/>
              <a:t>hal</a:t>
            </a:r>
            <a:r>
              <a:rPr lang="en-ID" sz="2900" dirty="0"/>
              <a:t> </a:t>
            </a:r>
            <a:r>
              <a:rPr lang="en-ID" sz="2900" dirty="0" err="1"/>
              <a:t>baru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memproduksi</a:t>
            </a:r>
            <a:r>
              <a:rPr lang="en-ID" sz="2900" dirty="0"/>
              <a:t>, </a:t>
            </a:r>
            <a:r>
              <a:rPr lang="en-ID" sz="2900" dirty="0" err="1"/>
              <a:t>menjual</a:t>
            </a:r>
            <a:r>
              <a:rPr lang="en-ID" sz="2900" dirty="0"/>
              <a:t>,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mengawasi</a:t>
            </a:r>
            <a:r>
              <a:rPr lang="en-ID" sz="2900" dirty="0"/>
              <a:t> </a:t>
            </a:r>
            <a:r>
              <a:rPr lang="en-ID" sz="2900" dirty="0" err="1"/>
              <a:t>temuannya</a:t>
            </a:r>
            <a:r>
              <a:rPr lang="en-ID" sz="2900" dirty="0"/>
              <a:t> </a:t>
            </a:r>
            <a:r>
              <a:rPr lang="en-ID" sz="2900" dirty="0" err="1"/>
              <a:t>dalam</a:t>
            </a:r>
            <a:r>
              <a:rPr lang="en-ID" sz="2900" dirty="0"/>
              <a:t> </a:t>
            </a:r>
            <a:r>
              <a:rPr lang="en-ID" sz="2900" dirty="0" err="1"/>
              <a:t>kurun</a:t>
            </a:r>
            <a:r>
              <a:rPr lang="en-ID" sz="2900" dirty="0"/>
              <a:t> </a:t>
            </a:r>
            <a:r>
              <a:rPr lang="en-ID" sz="2900" dirty="0" err="1"/>
              <a:t>waktu</a:t>
            </a:r>
            <a:r>
              <a:rPr lang="en-ID" sz="2900" dirty="0"/>
              <a:t> </a:t>
            </a:r>
            <a:r>
              <a:rPr lang="en-ID" sz="2900" dirty="0" err="1"/>
              <a:t>tertentu</a:t>
            </a:r>
            <a:r>
              <a:rPr lang="en-ID" sz="2900" dirty="0"/>
              <a:t>. Harga </a:t>
            </a:r>
            <a:r>
              <a:rPr lang="en-ID" sz="2900" dirty="0" err="1"/>
              <a:t>perolehannya</a:t>
            </a:r>
            <a:r>
              <a:rPr lang="en-ID" sz="2900" dirty="0"/>
              <a:t> </a:t>
            </a:r>
            <a:r>
              <a:rPr lang="en-ID" sz="2900" dirty="0" err="1"/>
              <a:t>meliputi</a:t>
            </a:r>
            <a:r>
              <a:rPr lang="en-ID" sz="2900" dirty="0"/>
              <a:t> </a:t>
            </a:r>
            <a:r>
              <a:rPr lang="en-ID" sz="2900" dirty="0" err="1"/>
              <a:t>semua</a:t>
            </a:r>
            <a:r>
              <a:rPr lang="en-ID" sz="2900" dirty="0"/>
              <a:t> </a:t>
            </a:r>
            <a:r>
              <a:rPr lang="en-ID" sz="2900" dirty="0" err="1"/>
              <a:t>pengeluaran</a:t>
            </a:r>
            <a:r>
              <a:rPr lang="en-ID" sz="2900" dirty="0"/>
              <a:t> yang </a:t>
            </a:r>
            <a:r>
              <a:rPr lang="en-ID" sz="2900" dirty="0" err="1"/>
              <a:t>mencakup</a:t>
            </a:r>
            <a:r>
              <a:rPr lang="en-ID" sz="2900" dirty="0"/>
              <a:t> </a:t>
            </a:r>
            <a:r>
              <a:rPr lang="en-ID" sz="2900" dirty="0" err="1"/>
              <a:t>biaya</a:t>
            </a:r>
            <a:r>
              <a:rPr lang="en-ID" sz="2900" dirty="0"/>
              <a:t> </a:t>
            </a:r>
            <a:r>
              <a:rPr lang="en-ID" sz="2900" dirty="0" err="1"/>
              <a:t>penelitian</a:t>
            </a:r>
            <a:r>
              <a:rPr lang="en-ID" sz="2900" dirty="0"/>
              <a:t>, </a:t>
            </a:r>
            <a:r>
              <a:rPr lang="en-ID" sz="2900" dirty="0" err="1"/>
              <a:t>pengembangan</a:t>
            </a:r>
            <a:r>
              <a:rPr lang="en-ID" sz="2900" dirty="0"/>
              <a:t>, </a:t>
            </a:r>
            <a:r>
              <a:rPr lang="en-ID" sz="2900" dirty="0" err="1"/>
              <a:t>pembuatan</a:t>
            </a:r>
            <a:r>
              <a:rPr lang="en-ID" sz="2900" dirty="0"/>
              <a:t> </a:t>
            </a:r>
            <a:r>
              <a:rPr lang="en-ID" sz="2900" dirty="0" err="1"/>
              <a:t>gambar</a:t>
            </a:r>
            <a:r>
              <a:rPr lang="en-ID" sz="2900" dirty="0"/>
              <a:t>, </a:t>
            </a:r>
            <a:r>
              <a:rPr lang="en-ID" sz="2900" dirty="0" err="1"/>
              <a:t>percobaan</a:t>
            </a:r>
            <a:r>
              <a:rPr lang="en-ID" sz="2900" dirty="0"/>
              <a:t>, dan </a:t>
            </a:r>
            <a:r>
              <a:rPr lang="en-ID" sz="2900" dirty="0" err="1"/>
              <a:t>pengurusan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paten </a:t>
            </a:r>
            <a:r>
              <a:rPr lang="en-ID" sz="2900" dirty="0" err="1"/>
              <a:t>hingga</a:t>
            </a:r>
            <a:r>
              <a:rPr lang="en-ID" sz="2900" dirty="0"/>
              <a:t> </a:t>
            </a:r>
            <a:r>
              <a:rPr lang="en-ID" sz="2900" dirty="0" err="1"/>
              <a:t>diterbitkannya</a:t>
            </a:r>
            <a:r>
              <a:rPr lang="en-ID" sz="2900" dirty="0"/>
              <a:t> </a:t>
            </a:r>
            <a:r>
              <a:rPr lang="en-ID" sz="2900" dirty="0" err="1"/>
              <a:t>sertifikat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paten.</a:t>
            </a:r>
          </a:p>
          <a:p>
            <a:r>
              <a:rPr lang="en-ID" sz="2900" b="1" dirty="0" err="1"/>
              <a:t>Hak</a:t>
            </a:r>
            <a:r>
              <a:rPr lang="en-ID" sz="2900" b="1" dirty="0"/>
              <a:t> </a:t>
            </a:r>
            <a:r>
              <a:rPr lang="en-ID" sz="2900" b="1" dirty="0" err="1"/>
              <a:t>Merek</a:t>
            </a:r>
            <a:r>
              <a:rPr lang="en-ID" sz="2900" b="1" dirty="0"/>
              <a:t> </a:t>
            </a:r>
            <a:r>
              <a:rPr lang="en-ID" sz="2900" b="1" dirty="0" err="1"/>
              <a:t>Dagang</a:t>
            </a:r>
            <a:endParaRPr lang="en-ID" sz="2900" b="1" dirty="0"/>
          </a:p>
          <a:p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cipta</a:t>
            </a:r>
            <a:r>
              <a:rPr lang="en-ID" sz="2900" dirty="0"/>
              <a:t> dan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menggunakan</a:t>
            </a:r>
            <a:r>
              <a:rPr lang="en-ID" sz="2900" dirty="0"/>
              <a:t> </a:t>
            </a:r>
            <a:r>
              <a:rPr lang="en-ID" sz="2900" dirty="0" err="1"/>
              <a:t>simbol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</a:t>
            </a:r>
            <a:r>
              <a:rPr lang="en-ID" sz="2900" dirty="0" err="1"/>
              <a:t>suatu</a:t>
            </a:r>
            <a:r>
              <a:rPr lang="en-ID" sz="2900" dirty="0"/>
              <a:t> </a:t>
            </a:r>
            <a:r>
              <a:rPr lang="en-ID" sz="2900" dirty="0" err="1"/>
              <a:t>produk</a:t>
            </a:r>
            <a:r>
              <a:rPr lang="en-ID" sz="2900" dirty="0"/>
              <a:t>. Harga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dirty="0" err="1"/>
              <a:t>merek</a:t>
            </a:r>
            <a:r>
              <a:rPr lang="en-ID" sz="2900" dirty="0"/>
              <a:t> </a:t>
            </a:r>
            <a:r>
              <a:rPr lang="en-ID" sz="2900" dirty="0" err="1"/>
              <a:t>dagang</a:t>
            </a:r>
            <a:r>
              <a:rPr lang="en-ID" sz="2900" dirty="0"/>
              <a:t> </a:t>
            </a:r>
            <a:r>
              <a:rPr lang="en-ID" sz="2900" dirty="0" err="1"/>
              <a:t>ini</a:t>
            </a:r>
            <a:r>
              <a:rPr lang="en-ID" sz="2900" dirty="0"/>
              <a:t> </a:t>
            </a:r>
            <a:r>
              <a:rPr lang="en-ID" sz="2900" dirty="0" err="1"/>
              <a:t>mencakup</a:t>
            </a:r>
            <a:r>
              <a:rPr lang="en-ID" sz="2900" dirty="0"/>
              <a:t> </a:t>
            </a:r>
            <a:r>
              <a:rPr lang="en-ID" sz="2900" dirty="0" err="1"/>
              <a:t>biaya</a:t>
            </a:r>
            <a:r>
              <a:rPr lang="en-ID" sz="2900" dirty="0"/>
              <a:t> </a:t>
            </a:r>
            <a:r>
              <a:rPr lang="en-ID" sz="2900" dirty="0" err="1"/>
              <a:t>perencanaan</a:t>
            </a:r>
            <a:r>
              <a:rPr lang="en-ID" sz="2900" dirty="0"/>
              <a:t>, </a:t>
            </a:r>
            <a:r>
              <a:rPr lang="en-ID" sz="2900" dirty="0" err="1"/>
              <a:t>desain</a:t>
            </a:r>
            <a:r>
              <a:rPr lang="en-ID" sz="2900" dirty="0"/>
              <a:t>, </a:t>
            </a:r>
            <a:r>
              <a:rPr lang="en-ID" sz="2900" dirty="0" err="1"/>
              <a:t>pembuatan</a:t>
            </a:r>
            <a:r>
              <a:rPr lang="en-ID" sz="2900" dirty="0"/>
              <a:t> logo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lambang</a:t>
            </a:r>
            <a:r>
              <a:rPr lang="en-ID" sz="2900" dirty="0"/>
              <a:t> </a:t>
            </a:r>
            <a:r>
              <a:rPr lang="en-ID" sz="2900" dirty="0" err="1"/>
              <a:t>termasuk</a:t>
            </a:r>
            <a:r>
              <a:rPr lang="en-ID" sz="2900" dirty="0"/>
              <a:t> </a:t>
            </a:r>
            <a:r>
              <a:rPr lang="en-ID" sz="2900" dirty="0" err="1"/>
              <a:t>perijinan</a:t>
            </a:r>
            <a:r>
              <a:rPr lang="en-ID" sz="2900" dirty="0"/>
              <a:t> merk </a:t>
            </a:r>
            <a:r>
              <a:rPr lang="en-ID" sz="2900" dirty="0" err="1"/>
              <a:t>dagang</a:t>
            </a:r>
            <a:r>
              <a:rPr lang="en-ID" sz="2900" dirty="0"/>
              <a:t> </a:t>
            </a:r>
            <a:r>
              <a:rPr lang="en-ID" sz="2900" dirty="0" err="1"/>
              <a:t>sampai</a:t>
            </a:r>
            <a:r>
              <a:rPr lang="en-ID" sz="2900" dirty="0"/>
              <a:t> </a:t>
            </a:r>
            <a:r>
              <a:rPr lang="en-ID" sz="2900" dirty="0" err="1"/>
              <a:t>sertifikat</a:t>
            </a:r>
            <a:r>
              <a:rPr lang="en-ID" sz="2900" dirty="0"/>
              <a:t> </a:t>
            </a:r>
            <a:r>
              <a:rPr lang="en-ID" sz="2900" dirty="0" err="1"/>
              <a:t>merek</a:t>
            </a:r>
            <a:r>
              <a:rPr lang="en-ID" sz="2900" dirty="0"/>
              <a:t> </a:t>
            </a:r>
            <a:r>
              <a:rPr lang="en-ID" sz="2900" dirty="0" err="1"/>
              <a:t>dagang</a:t>
            </a:r>
            <a:r>
              <a:rPr lang="en-ID" sz="2900" dirty="0"/>
              <a:t> </a:t>
            </a:r>
            <a:r>
              <a:rPr lang="en-ID" sz="2900" dirty="0" err="1"/>
              <a:t>diterbitkan</a:t>
            </a:r>
            <a:r>
              <a:rPr lang="en-ID" sz="29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041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D4FA-E9C8-452C-B13C-DCF55775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52401"/>
            <a:ext cx="11630025" cy="628649"/>
          </a:xfrm>
        </p:spPr>
        <p:txBody>
          <a:bodyPr>
            <a:normAutofit/>
          </a:bodyPr>
          <a:lstStyle/>
          <a:p>
            <a:r>
              <a:rPr lang="en-ID" sz="3000" b="1" dirty="0" err="1">
                <a:latin typeface="+mn-lt"/>
              </a:rPr>
              <a:t>Beberapa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Hak</a:t>
            </a:r>
            <a:r>
              <a:rPr lang="en-ID" sz="3000" b="1" dirty="0">
                <a:latin typeface="+mn-lt"/>
              </a:rPr>
              <a:t> yang </a:t>
            </a:r>
            <a:r>
              <a:rPr lang="en-ID" sz="3000" b="1" dirty="0" err="1">
                <a:latin typeface="+mn-lt"/>
              </a:rPr>
              <a:t>Termasuk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Dalam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Kategori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Aktiva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Tidak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Berwujud</a:t>
            </a:r>
            <a:endParaRPr lang="en-ID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9B97-C7CA-4E67-9295-24B181C9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92176"/>
            <a:ext cx="11525250" cy="5813423"/>
          </a:xfrm>
        </p:spPr>
        <p:txBody>
          <a:bodyPr>
            <a:normAutofit/>
          </a:bodyPr>
          <a:lstStyle/>
          <a:p>
            <a:r>
              <a:rPr lang="en-ID" sz="2900" b="1" dirty="0" err="1"/>
              <a:t>Hak</a:t>
            </a:r>
            <a:r>
              <a:rPr lang="en-ID" sz="2900" b="1" dirty="0"/>
              <a:t> Franchise</a:t>
            </a:r>
          </a:p>
          <a:p>
            <a:r>
              <a:rPr lang="en-ID" sz="2900" dirty="0" err="1"/>
              <a:t>Menggunakan</a:t>
            </a:r>
            <a:r>
              <a:rPr lang="en-ID" sz="2900" dirty="0"/>
              <a:t> </a:t>
            </a:r>
            <a:r>
              <a:rPr lang="en-ID" sz="2900" dirty="0" err="1"/>
              <a:t>fasilitas</a:t>
            </a:r>
            <a:r>
              <a:rPr lang="en-ID" sz="2900" dirty="0"/>
              <a:t> </a:t>
            </a:r>
            <a:r>
              <a:rPr lang="en-ID" sz="2900" dirty="0" err="1"/>
              <a:t>tertentu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</a:t>
            </a:r>
            <a:r>
              <a:rPr lang="en-ID" sz="2900" dirty="0" err="1"/>
              <a:t>suatu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</a:t>
            </a:r>
            <a:r>
              <a:rPr lang="en-ID" sz="2900" dirty="0" err="1"/>
              <a:t>ke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lain </a:t>
            </a:r>
            <a:r>
              <a:rPr lang="en-ID" sz="2900" dirty="0" err="1"/>
              <a:t>sebagai</a:t>
            </a:r>
            <a:r>
              <a:rPr lang="en-ID" sz="2900" dirty="0"/>
              <a:t> </a:t>
            </a:r>
            <a:r>
              <a:rPr lang="en-ID" sz="2900" i="1" dirty="0"/>
              <a:t>franchisee. </a:t>
            </a:r>
            <a:r>
              <a:rPr lang="en-ID" sz="2900" i="1" dirty="0" err="1"/>
              <a:t>Pihak</a:t>
            </a:r>
            <a:r>
              <a:rPr lang="en-ID" sz="2900" i="1" dirty="0"/>
              <a:t> franchisee </a:t>
            </a:r>
            <a:r>
              <a:rPr lang="en-ID" sz="2900" i="1" dirty="0" err="1"/>
              <a:t>hanya</a:t>
            </a:r>
            <a:r>
              <a:rPr lang="en-ID" sz="2900" i="1" dirty="0"/>
              <a:t> </a:t>
            </a:r>
            <a:r>
              <a:rPr lang="en-ID" sz="2900" i="1" dirty="0" err="1"/>
              <a:t>diperkenankan</a:t>
            </a:r>
            <a:r>
              <a:rPr lang="en-ID" sz="2900" i="1" dirty="0"/>
              <a:t> </a:t>
            </a:r>
            <a:r>
              <a:rPr lang="en-ID" sz="2900" i="1" dirty="0" err="1"/>
              <a:t>menggunakan</a:t>
            </a:r>
            <a:r>
              <a:rPr lang="en-ID" sz="2900" i="1" dirty="0"/>
              <a:t> </a:t>
            </a:r>
            <a:r>
              <a:rPr lang="en-ID" sz="2900" i="1" dirty="0" err="1"/>
              <a:t>hak</a:t>
            </a:r>
            <a:r>
              <a:rPr lang="en-ID" sz="2900" i="1" dirty="0"/>
              <a:t> franchise  </a:t>
            </a:r>
            <a:r>
              <a:rPr lang="en-ID" sz="2900" dirty="0" err="1"/>
              <a:t>sesuai</a:t>
            </a:r>
            <a:r>
              <a:rPr lang="en-ID" sz="2900" dirty="0"/>
              <a:t> </a:t>
            </a:r>
            <a:r>
              <a:rPr lang="en-ID" sz="2900" dirty="0" err="1"/>
              <a:t>dengan</a:t>
            </a:r>
            <a:r>
              <a:rPr lang="en-ID" sz="2900" dirty="0"/>
              <a:t> </a:t>
            </a:r>
            <a:r>
              <a:rPr lang="en-ID" sz="2900" dirty="0" err="1"/>
              <a:t>kesepakatan</a:t>
            </a:r>
            <a:r>
              <a:rPr lang="en-ID" sz="2900" dirty="0"/>
              <a:t>, </a:t>
            </a:r>
            <a:r>
              <a:rPr lang="en-ID" sz="2900" dirty="0" err="1"/>
              <a:t>tidak</a:t>
            </a:r>
            <a:r>
              <a:rPr lang="en-ID" sz="2900" dirty="0"/>
              <a:t> </a:t>
            </a:r>
            <a:r>
              <a:rPr lang="en-ID" sz="2900" dirty="0" err="1"/>
              <a:t>berhak</a:t>
            </a:r>
            <a:r>
              <a:rPr lang="en-ID" sz="2900" dirty="0"/>
              <a:t> </a:t>
            </a:r>
            <a:r>
              <a:rPr lang="en-ID" sz="2900" dirty="0" err="1"/>
              <a:t>menjual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i="1" dirty="0"/>
              <a:t>franchise </a:t>
            </a:r>
            <a:r>
              <a:rPr lang="en-ID" sz="2900" dirty="0" err="1"/>
              <a:t>kepada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lain. </a:t>
            </a:r>
            <a:r>
              <a:rPr lang="en-ID" sz="2900" dirty="0" err="1"/>
              <a:t>Bagi</a:t>
            </a:r>
            <a:r>
              <a:rPr lang="en-ID" sz="2900" dirty="0"/>
              <a:t> </a:t>
            </a:r>
            <a:r>
              <a:rPr lang="en-ID" sz="2900" dirty="0" err="1"/>
              <a:t>pihak</a:t>
            </a:r>
            <a:r>
              <a:rPr lang="en-ID" sz="2900" dirty="0"/>
              <a:t> </a:t>
            </a:r>
            <a:r>
              <a:rPr lang="en-ID" sz="2900" i="1" dirty="0"/>
              <a:t>franchisor </a:t>
            </a:r>
            <a:r>
              <a:rPr lang="en-ID" sz="2900" dirty="0" err="1"/>
              <a:t>harga</a:t>
            </a:r>
            <a:r>
              <a:rPr lang="en-ID" sz="2900" dirty="0"/>
              <a:t>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i="1" dirty="0"/>
              <a:t>franchise </a:t>
            </a:r>
            <a:r>
              <a:rPr lang="en-ID" sz="2900" dirty="0" err="1"/>
              <a:t>sebesar</a:t>
            </a:r>
            <a:r>
              <a:rPr lang="en-ID" sz="2900" dirty="0"/>
              <a:t> dana yang </a:t>
            </a:r>
            <a:r>
              <a:rPr lang="en-ID" sz="2900" dirty="0" err="1"/>
              <a:t>dikeluarkan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mendapatkan</a:t>
            </a:r>
            <a:r>
              <a:rPr lang="en-ID" sz="2900" dirty="0"/>
              <a:t> </a:t>
            </a:r>
            <a:r>
              <a:rPr lang="en-ID" sz="2900" dirty="0" err="1"/>
              <a:t>izin</a:t>
            </a:r>
            <a:r>
              <a:rPr lang="en-ID" sz="2900" dirty="0"/>
              <a:t> </a:t>
            </a:r>
            <a:r>
              <a:rPr lang="en-ID" sz="2900" dirty="0" err="1"/>
              <a:t>hak</a:t>
            </a:r>
            <a:r>
              <a:rPr lang="en-ID" sz="2900" dirty="0"/>
              <a:t> </a:t>
            </a:r>
            <a:r>
              <a:rPr lang="en-ID" sz="2900" i="1" dirty="0"/>
              <a:t>franchise</a:t>
            </a:r>
            <a:r>
              <a:rPr lang="en-ID" sz="2900" dirty="0"/>
              <a:t>, </a:t>
            </a:r>
            <a:r>
              <a:rPr lang="en-ID" sz="2900" dirty="0" err="1"/>
              <a:t>sedangkan</a:t>
            </a:r>
            <a:r>
              <a:rPr lang="en-ID" sz="2900" dirty="0"/>
              <a:t> </a:t>
            </a:r>
            <a:r>
              <a:rPr lang="en-ID" sz="2900" dirty="0" err="1"/>
              <a:t>bagi</a:t>
            </a:r>
            <a:r>
              <a:rPr lang="en-ID" sz="2900" dirty="0"/>
              <a:t> </a:t>
            </a:r>
            <a:r>
              <a:rPr lang="en-ID" sz="2900" i="1" dirty="0"/>
              <a:t>franchisee </a:t>
            </a:r>
            <a:r>
              <a:rPr lang="en-ID" sz="2900" dirty="0" err="1"/>
              <a:t>harga</a:t>
            </a:r>
            <a:r>
              <a:rPr lang="en-ID" sz="2900" dirty="0"/>
              <a:t> </a:t>
            </a:r>
            <a:r>
              <a:rPr lang="en-ID" sz="2900" dirty="0" err="1"/>
              <a:t>perolehan</a:t>
            </a:r>
            <a:r>
              <a:rPr lang="en-ID" sz="2900" dirty="0"/>
              <a:t> </a:t>
            </a:r>
            <a:r>
              <a:rPr lang="en-ID" sz="2900" dirty="0" err="1"/>
              <a:t>sebesar</a:t>
            </a:r>
            <a:r>
              <a:rPr lang="en-ID" sz="2900" dirty="0"/>
              <a:t> </a:t>
            </a:r>
            <a:r>
              <a:rPr lang="en-ID" sz="2900" dirty="0" err="1"/>
              <a:t>harga</a:t>
            </a:r>
            <a:r>
              <a:rPr lang="en-ID" sz="2900" dirty="0"/>
              <a:t> yang </a:t>
            </a:r>
            <a:r>
              <a:rPr lang="en-ID" sz="2900" dirty="0" err="1"/>
              <a:t>diberikan</a:t>
            </a:r>
            <a:r>
              <a:rPr lang="en-ID" sz="2900" dirty="0"/>
              <a:t> </a:t>
            </a:r>
            <a:r>
              <a:rPr lang="en-ID" sz="2900" dirty="0" err="1"/>
              <a:t>kepada</a:t>
            </a:r>
            <a:r>
              <a:rPr lang="en-ID" sz="2900" dirty="0"/>
              <a:t> </a:t>
            </a:r>
            <a:r>
              <a:rPr lang="en-ID" sz="2900" i="1" dirty="0"/>
              <a:t>franchisor</a:t>
            </a:r>
            <a:r>
              <a:rPr lang="en-ID" sz="2900" dirty="0"/>
              <a:t>.</a:t>
            </a:r>
          </a:p>
          <a:p>
            <a:r>
              <a:rPr lang="en-ID" sz="2900" b="1" i="1" dirty="0"/>
              <a:t>Goodwill</a:t>
            </a:r>
            <a:endParaRPr lang="en-ID" sz="2900" b="1" dirty="0"/>
          </a:p>
          <a:p>
            <a:r>
              <a:rPr lang="en-ID" sz="2900" dirty="0" err="1"/>
              <a:t>Penilaian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</a:t>
            </a:r>
            <a:r>
              <a:rPr lang="en-ID" sz="2900" dirty="0" err="1"/>
              <a:t>aset</a:t>
            </a:r>
            <a:r>
              <a:rPr lang="en-ID" sz="2900" dirty="0"/>
              <a:t> </a:t>
            </a:r>
            <a:r>
              <a:rPr lang="en-ID" sz="2900" dirty="0" err="1"/>
              <a:t>tak</a:t>
            </a:r>
            <a:r>
              <a:rPr lang="en-ID" sz="2900" dirty="0"/>
              <a:t> </a:t>
            </a:r>
            <a:r>
              <a:rPr lang="en-ID" sz="2900" dirty="0" err="1"/>
              <a:t>berwujud</a:t>
            </a:r>
            <a:r>
              <a:rPr lang="en-ID" sz="2900" dirty="0"/>
              <a:t> </a:t>
            </a:r>
            <a:r>
              <a:rPr lang="en-ID" sz="2900" dirty="0" err="1"/>
              <a:t>seperti</a:t>
            </a:r>
            <a:r>
              <a:rPr lang="en-ID" sz="2900" dirty="0"/>
              <a:t> </a:t>
            </a:r>
            <a:r>
              <a:rPr lang="en-ID" sz="2900" i="1" dirty="0"/>
              <a:t>goodwill</a:t>
            </a:r>
            <a:r>
              <a:rPr lang="en-ID" sz="2900" dirty="0"/>
              <a:t> </a:t>
            </a:r>
            <a:r>
              <a:rPr lang="en-ID" sz="2900" dirty="0" err="1"/>
              <a:t>dihitung</a:t>
            </a:r>
            <a:r>
              <a:rPr lang="en-ID" sz="2900" dirty="0"/>
              <a:t> </a:t>
            </a:r>
            <a:r>
              <a:rPr lang="en-ID" sz="2900" dirty="0" err="1"/>
              <a:t>melalui</a:t>
            </a:r>
            <a:r>
              <a:rPr lang="en-ID" sz="2900" dirty="0"/>
              <a:t> </a:t>
            </a:r>
            <a:r>
              <a:rPr lang="en-ID" sz="2900" dirty="0" err="1"/>
              <a:t>transaksi</a:t>
            </a:r>
            <a:r>
              <a:rPr lang="en-ID" sz="2900" dirty="0"/>
              <a:t> </a:t>
            </a:r>
            <a:r>
              <a:rPr lang="en-ID" sz="2900" dirty="0" err="1"/>
              <a:t>pembeliannya</a:t>
            </a:r>
            <a:r>
              <a:rPr lang="en-ID" sz="2900" dirty="0"/>
              <a:t> </a:t>
            </a:r>
            <a:r>
              <a:rPr lang="en-ID" sz="2900" dirty="0" err="1"/>
              <a:t>dari</a:t>
            </a:r>
            <a:r>
              <a:rPr lang="en-ID" sz="2900" dirty="0"/>
              <a:t> </a:t>
            </a:r>
            <a:r>
              <a:rPr lang="en-ID" sz="2900" dirty="0" err="1"/>
              <a:t>perusahaan</a:t>
            </a:r>
            <a:r>
              <a:rPr lang="en-ID" sz="2900" dirty="0"/>
              <a:t> lain. Nilai </a:t>
            </a:r>
            <a:r>
              <a:rPr lang="en-ID" sz="2900" dirty="0" err="1"/>
              <a:t>beli</a:t>
            </a:r>
            <a:r>
              <a:rPr lang="en-ID" sz="2900" dirty="0"/>
              <a:t> </a:t>
            </a:r>
            <a:r>
              <a:rPr lang="en-ID" sz="2900" dirty="0" err="1"/>
              <a:t>ini</a:t>
            </a:r>
            <a:r>
              <a:rPr lang="en-ID" sz="2900" dirty="0"/>
              <a:t> </a:t>
            </a:r>
            <a:r>
              <a:rPr lang="en-ID" sz="2900" dirty="0" err="1"/>
              <a:t>adalah</a:t>
            </a:r>
            <a:r>
              <a:rPr lang="en-ID" sz="2900" dirty="0"/>
              <a:t> </a:t>
            </a:r>
            <a:r>
              <a:rPr lang="en-ID" sz="2900" dirty="0" err="1"/>
              <a:t>nilai</a:t>
            </a:r>
            <a:r>
              <a:rPr lang="en-ID" sz="2900" dirty="0"/>
              <a:t> </a:t>
            </a:r>
            <a:r>
              <a:rPr lang="en-ID" sz="2900" dirty="0" err="1"/>
              <a:t>beli</a:t>
            </a:r>
            <a:r>
              <a:rPr lang="en-ID" sz="2900" dirty="0"/>
              <a:t> </a:t>
            </a:r>
            <a:r>
              <a:rPr lang="en-ID" sz="2900" dirty="0" err="1"/>
              <a:t>perusahaan</a:t>
            </a:r>
            <a:r>
              <a:rPr lang="en-ID" sz="2900" dirty="0"/>
              <a:t> </a:t>
            </a:r>
            <a:r>
              <a:rPr lang="en-ID" sz="2900" dirty="0" err="1"/>
              <a:t>secara</a:t>
            </a:r>
            <a:r>
              <a:rPr lang="en-ID" sz="2900" dirty="0"/>
              <a:t> </a:t>
            </a:r>
            <a:r>
              <a:rPr lang="en-ID" sz="2900" dirty="0" err="1"/>
              <a:t>bersih</a:t>
            </a:r>
            <a:r>
              <a:rPr lang="en-ID" sz="2900" dirty="0"/>
              <a:t> </a:t>
            </a:r>
            <a:r>
              <a:rPr lang="en-ID" sz="2900" dirty="0" err="1"/>
              <a:t>mencakup</a:t>
            </a:r>
            <a:r>
              <a:rPr lang="en-ID" sz="2900" dirty="0"/>
              <a:t> </a:t>
            </a:r>
            <a:r>
              <a:rPr lang="en-ID" sz="2900" dirty="0" err="1"/>
              <a:t>aset</a:t>
            </a:r>
            <a:r>
              <a:rPr lang="en-ID" sz="2900" dirty="0"/>
              <a:t> dan </a:t>
            </a:r>
            <a:r>
              <a:rPr lang="en-ID" sz="2900" dirty="0" err="1"/>
              <a:t>kewajiban</a:t>
            </a:r>
            <a:r>
              <a:rPr lang="en-ID" sz="2900" dirty="0"/>
              <a:t> </a:t>
            </a:r>
            <a:r>
              <a:rPr lang="en-ID" sz="2900" dirty="0" err="1"/>
              <a:t>dalam</a:t>
            </a:r>
            <a:r>
              <a:rPr lang="en-ID" sz="2900" dirty="0"/>
              <a:t> </a:t>
            </a:r>
            <a:r>
              <a:rPr lang="en-ID" sz="2900" dirty="0" err="1"/>
              <a:t>perusahaan</a:t>
            </a:r>
            <a:r>
              <a:rPr lang="en-ID" sz="2900" dirty="0"/>
              <a:t> </a:t>
            </a:r>
            <a:r>
              <a:rPr lang="en-ID" sz="2900" dirty="0" err="1"/>
              <a:t>tersebut</a:t>
            </a:r>
            <a:r>
              <a:rPr lang="en-ID" sz="29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10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23D-705A-47F7-A448-1FA5050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38125"/>
            <a:ext cx="11410950" cy="561975"/>
          </a:xfrm>
        </p:spPr>
        <p:txBody>
          <a:bodyPr>
            <a:noAutofit/>
          </a:bodyPr>
          <a:lstStyle/>
          <a:p>
            <a:r>
              <a:rPr lang="en-US" sz="3500" b="1" dirty="0" err="1">
                <a:latin typeface="+mn-lt"/>
              </a:rPr>
              <a:t>Properti</a:t>
            </a:r>
            <a:r>
              <a:rPr lang="en-US" sz="3500" b="1" dirty="0">
                <a:latin typeface="+mn-lt"/>
              </a:rPr>
              <a:t> </a:t>
            </a:r>
            <a:r>
              <a:rPr lang="en-US" sz="3500" b="1" dirty="0" err="1">
                <a:latin typeface="+mn-lt"/>
              </a:rPr>
              <a:t>Investasi</a:t>
            </a:r>
            <a:r>
              <a:rPr lang="en-US" sz="3500" b="1" dirty="0">
                <a:latin typeface="+mn-lt"/>
              </a:rPr>
              <a:t>- PSAK No.13</a:t>
            </a:r>
            <a:endParaRPr lang="en-ID" sz="35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FF1E-E077-4650-B367-3106A3E7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981075"/>
            <a:ext cx="11725274" cy="5638800"/>
          </a:xfrm>
        </p:spPr>
        <p:txBody>
          <a:bodyPr>
            <a:normAutofit/>
          </a:bodyPr>
          <a:lstStyle/>
          <a:p>
            <a:r>
              <a:rPr lang="en-ID" sz="3500" b="1" dirty="0" err="1"/>
              <a:t>Properti</a:t>
            </a:r>
            <a:r>
              <a:rPr lang="en-ID" sz="3500" b="1" dirty="0"/>
              <a:t> </a:t>
            </a:r>
            <a:r>
              <a:rPr lang="en-ID" sz="3500" b="1" dirty="0" err="1"/>
              <a:t>investasi</a:t>
            </a:r>
            <a:r>
              <a:rPr lang="en-ID" sz="3500" b="1" dirty="0"/>
              <a:t> </a:t>
            </a:r>
            <a:r>
              <a:rPr lang="en-ID" sz="3500" dirty="0" err="1"/>
              <a:t>adalah</a:t>
            </a:r>
            <a:r>
              <a:rPr lang="en-ID" sz="3500" dirty="0"/>
              <a:t> </a:t>
            </a:r>
            <a:r>
              <a:rPr lang="en-ID" sz="3500" dirty="0" err="1"/>
              <a:t>properti</a:t>
            </a:r>
            <a:r>
              <a:rPr lang="en-ID" sz="3500" dirty="0"/>
              <a:t> </a:t>
            </a:r>
            <a:r>
              <a:rPr lang="en-ID" sz="3500" dirty="0" err="1"/>
              <a:t>berupa</a:t>
            </a:r>
            <a:r>
              <a:rPr lang="en-ID" sz="3500" dirty="0"/>
              <a:t> </a:t>
            </a:r>
            <a:r>
              <a:rPr lang="en-ID" sz="3500" dirty="0" err="1"/>
              <a:t>tanah</a:t>
            </a:r>
            <a:r>
              <a:rPr lang="en-ID" sz="3500" dirty="0"/>
              <a:t> dan/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bangunan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bagian</a:t>
            </a:r>
            <a:r>
              <a:rPr lang="en-ID" sz="3500" dirty="0"/>
              <a:t> </a:t>
            </a:r>
            <a:r>
              <a:rPr lang="en-ID" sz="3500" dirty="0" err="1"/>
              <a:t>dari</a:t>
            </a:r>
            <a:r>
              <a:rPr lang="en-ID" sz="3500" dirty="0"/>
              <a:t> </a:t>
            </a:r>
            <a:r>
              <a:rPr lang="en-ID" sz="3500" dirty="0" err="1"/>
              <a:t>suatu</a:t>
            </a:r>
            <a:r>
              <a:rPr lang="en-ID" sz="3500" dirty="0"/>
              <a:t> </a:t>
            </a:r>
            <a:r>
              <a:rPr lang="en-ID" sz="3500" dirty="0" err="1"/>
              <a:t>bangunan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kedua-duanya</a:t>
            </a:r>
            <a:r>
              <a:rPr lang="en-ID" sz="3500" dirty="0"/>
              <a:t> yang </a:t>
            </a:r>
            <a:r>
              <a:rPr lang="en-ID" sz="3500" dirty="0" err="1"/>
              <a:t>dikuasai</a:t>
            </a:r>
            <a:r>
              <a:rPr lang="en-ID" sz="3500" dirty="0"/>
              <a:t> oleh </a:t>
            </a:r>
            <a:r>
              <a:rPr lang="en-ID" sz="3500" dirty="0" err="1"/>
              <a:t>pemilik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i="1" dirty="0"/>
              <a:t>lessee</a:t>
            </a:r>
            <a:r>
              <a:rPr lang="en-ID" sz="3500" dirty="0"/>
              <a:t>,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menghasilkan</a:t>
            </a:r>
            <a:r>
              <a:rPr lang="en-ID" sz="3500" dirty="0"/>
              <a:t> rental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kenaikan</a:t>
            </a:r>
            <a:r>
              <a:rPr lang="en-ID" sz="3500" dirty="0"/>
              <a:t> </a:t>
            </a:r>
            <a:r>
              <a:rPr lang="en-ID" sz="3500" dirty="0" err="1"/>
              <a:t>nilai</a:t>
            </a:r>
            <a:r>
              <a:rPr lang="en-ID" sz="3500" dirty="0"/>
              <a:t>,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kedua-duanya</a:t>
            </a:r>
            <a:r>
              <a:rPr lang="en-ID" sz="3500" dirty="0"/>
              <a:t> dan </a:t>
            </a:r>
            <a:r>
              <a:rPr lang="en-ID" sz="3500" dirty="0" err="1"/>
              <a:t>tidak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:</a:t>
            </a:r>
            <a:br>
              <a:rPr lang="en-ID" sz="3500" dirty="0"/>
            </a:br>
            <a:r>
              <a:rPr lang="en-ID" sz="3500" dirty="0"/>
              <a:t>a. </a:t>
            </a:r>
            <a:r>
              <a:rPr lang="en-ID" sz="3500" dirty="0" err="1"/>
              <a:t>digunakan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proses </a:t>
            </a:r>
            <a:r>
              <a:rPr lang="en-ID" sz="3500" dirty="0" err="1"/>
              <a:t>produksi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penyediaan</a:t>
            </a:r>
            <a:r>
              <a:rPr lang="en-ID" sz="3500" dirty="0"/>
              <a:t> </a:t>
            </a:r>
            <a:r>
              <a:rPr lang="en-ID" sz="3500" dirty="0" err="1"/>
              <a:t>barang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jasa</a:t>
            </a:r>
            <a:r>
              <a:rPr lang="en-ID" sz="3500" dirty="0"/>
              <a:t> </a:t>
            </a:r>
            <a:r>
              <a:rPr lang="en-ID" sz="3500" dirty="0" err="1"/>
              <a:t>atau</a:t>
            </a:r>
            <a:r>
              <a:rPr lang="en-ID" sz="3500" dirty="0"/>
              <a:t> </a:t>
            </a:r>
            <a:r>
              <a:rPr lang="en-ID" sz="3500" dirty="0" err="1"/>
              <a:t>untuk</a:t>
            </a:r>
            <a:r>
              <a:rPr lang="en-ID" sz="3500" dirty="0"/>
              <a:t> </a:t>
            </a:r>
            <a:r>
              <a:rPr lang="en-ID" sz="3500" dirty="0" err="1"/>
              <a:t>tujuan</a:t>
            </a:r>
            <a:r>
              <a:rPr lang="en-ID" sz="3500" dirty="0"/>
              <a:t> </a:t>
            </a:r>
            <a:r>
              <a:rPr lang="en-ID" sz="3500" dirty="0" err="1"/>
              <a:t>admiinistratif</a:t>
            </a:r>
            <a:br>
              <a:rPr lang="en-ID" sz="3500" dirty="0"/>
            </a:br>
            <a:r>
              <a:rPr lang="en-ID" sz="3500" dirty="0"/>
              <a:t>b. </a:t>
            </a:r>
            <a:r>
              <a:rPr lang="en-ID" sz="3500" dirty="0" err="1"/>
              <a:t>dijual</a:t>
            </a:r>
            <a:r>
              <a:rPr lang="en-ID" sz="3500" dirty="0"/>
              <a:t> </a:t>
            </a:r>
            <a:r>
              <a:rPr lang="en-ID" sz="3500" dirty="0" err="1"/>
              <a:t>dalam</a:t>
            </a:r>
            <a:r>
              <a:rPr lang="en-ID" sz="3500" dirty="0"/>
              <a:t> </a:t>
            </a:r>
            <a:r>
              <a:rPr lang="en-ID" sz="3500" dirty="0" err="1"/>
              <a:t>kegiatan</a:t>
            </a:r>
            <a:r>
              <a:rPr lang="en-ID" sz="3500" dirty="0"/>
              <a:t> </a:t>
            </a:r>
            <a:r>
              <a:rPr lang="en-ID" sz="3500" dirty="0" err="1"/>
              <a:t>usaha</a:t>
            </a:r>
            <a:r>
              <a:rPr lang="en-ID" sz="3500" dirty="0"/>
              <a:t> </a:t>
            </a:r>
            <a:r>
              <a:rPr lang="en-ID" sz="3500" dirty="0" err="1"/>
              <a:t>sehari-hari</a:t>
            </a:r>
            <a:endParaRPr lang="en-ID" sz="3500" dirty="0"/>
          </a:p>
        </p:txBody>
      </p:sp>
    </p:spTree>
    <p:extLst>
      <p:ext uri="{BB962C8B-B14F-4D97-AF65-F5344CB8AC3E}">
        <p14:creationId xmlns:p14="http://schemas.microsoft.com/office/powerpoint/2010/main" val="93833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BE45-CA96-408A-8642-1990E664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279401"/>
            <a:ext cx="11306175" cy="482600"/>
          </a:xfrm>
        </p:spPr>
        <p:txBody>
          <a:bodyPr>
            <a:noAutofit/>
          </a:bodyPr>
          <a:lstStyle/>
          <a:p>
            <a:r>
              <a:rPr lang="en-ID" sz="3000" b="1" dirty="0" err="1">
                <a:latin typeface="+mn-lt"/>
              </a:rPr>
              <a:t>Contoh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properti</a:t>
            </a:r>
            <a:r>
              <a:rPr lang="en-ID" sz="3000" b="1" dirty="0">
                <a:latin typeface="+mn-lt"/>
              </a:rPr>
              <a:t> </a:t>
            </a:r>
            <a:r>
              <a:rPr lang="en-ID" sz="3000" b="1" dirty="0" err="1">
                <a:latin typeface="+mn-lt"/>
              </a:rPr>
              <a:t>investasi</a:t>
            </a:r>
            <a:r>
              <a:rPr lang="en-ID" sz="3000" b="1" dirty="0">
                <a:latin typeface="+mn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AD91-322D-4B92-9C7F-5DB30371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019175"/>
            <a:ext cx="11534776" cy="56483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000" dirty="0"/>
              <a:t>Tanah yang </a:t>
            </a:r>
            <a:r>
              <a:rPr lang="en-ID" sz="3000" dirty="0" err="1"/>
              <a:t>dikuasai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jangka</a:t>
            </a:r>
            <a:r>
              <a:rPr lang="en-ID" sz="3000" dirty="0"/>
              <a:t> </a:t>
            </a:r>
            <a:r>
              <a:rPr lang="en-ID" sz="3000" dirty="0" err="1"/>
              <a:t>panjang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kenaikan</a:t>
            </a:r>
            <a:r>
              <a:rPr lang="en-ID" sz="3000" dirty="0"/>
              <a:t> </a:t>
            </a:r>
            <a:r>
              <a:rPr lang="en-ID" sz="3000" dirty="0" err="1"/>
              <a:t>nilai</a:t>
            </a:r>
            <a:r>
              <a:rPr lang="en-ID" sz="3000" dirty="0"/>
              <a:t> dan </a:t>
            </a:r>
            <a:r>
              <a:rPr lang="en-ID" sz="3000" dirty="0" err="1"/>
              <a:t>bukan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dijual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kegiatan</a:t>
            </a:r>
            <a:r>
              <a:rPr lang="en-ID" sz="3000" dirty="0"/>
              <a:t> </a:t>
            </a:r>
            <a:r>
              <a:rPr lang="en-ID" sz="3000" dirty="0" err="1"/>
              <a:t>usaha</a:t>
            </a:r>
            <a:r>
              <a:rPr lang="en-ID" sz="3000" dirty="0"/>
              <a:t> </a:t>
            </a:r>
            <a:r>
              <a:rPr lang="en-ID" sz="3000" dirty="0" err="1"/>
              <a:t>sehari-hari</a:t>
            </a:r>
            <a:r>
              <a:rPr lang="en-ID" sz="30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000" dirty="0"/>
              <a:t>Tanah yang </a:t>
            </a:r>
            <a:r>
              <a:rPr lang="en-ID" sz="3000" dirty="0" err="1"/>
              <a:t>dikuasai</a:t>
            </a:r>
            <a:r>
              <a:rPr lang="en-ID" sz="3000" dirty="0"/>
              <a:t> </a:t>
            </a:r>
            <a:r>
              <a:rPr lang="en-ID" sz="3000" dirty="0" err="1"/>
              <a:t>saat</a:t>
            </a:r>
            <a:r>
              <a:rPr lang="en-ID" sz="3000" dirty="0"/>
              <a:t> </a:t>
            </a:r>
            <a:r>
              <a:rPr lang="en-ID" sz="3000" dirty="0" err="1"/>
              <a:t>ini</a:t>
            </a:r>
            <a:r>
              <a:rPr lang="en-ID" sz="3000" dirty="0"/>
              <a:t> yang </a:t>
            </a:r>
            <a:r>
              <a:rPr lang="en-ID" sz="3000" dirty="0" err="1"/>
              <a:t>penggunaannya</a:t>
            </a:r>
            <a:r>
              <a:rPr lang="en-ID" sz="3000" dirty="0"/>
              <a:t> di masa </a:t>
            </a:r>
            <a:r>
              <a:rPr lang="en-ID" sz="3000" dirty="0" err="1"/>
              <a:t>depan</a:t>
            </a:r>
            <a:r>
              <a:rPr lang="en-ID" sz="3000" dirty="0"/>
              <a:t> </a:t>
            </a:r>
            <a:r>
              <a:rPr lang="en-ID" sz="3000" dirty="0" err="1"/>
              <a:t>belum</a:t>
            </a:r>
            <a:r>
              <a:rPr lang="en-ID" sz="3000" dirty="0"/>
              <a:t> </a:t>
            </a:r>
            <a:r>
              <a:rPr lang="en-ID" sz="3000" dirty="0" err="1"/>
              <a:t>ditentukan</a:t>
            </a:r>
            <a:endParaRPr lang="en-ID" sz="3000" dirty="0"/>
          </a:p>
          <a:p>
            <a:pPr marL="514350" indent="-514350">
              <a:buFont typeface="+mj-lt"/>
              <a:buAutoNum type="arabicPeriod"/>
            </a:pPr>
            <a:r>
              <a:rPr lang="en-ID" sz="3000" dirty="0" err="1"/>
              <a:t>Bangunan</a:t>
            </a:r>
            <a:r>
              <a:rPr lang="en-ID" sz="3000" dirty="0"/>
              <a:t> yang </a:t>
            </a:r>
            <a:r>
              <a:rPr lang="en-ID" sz="3000" dirty="0" err="1"/>
              <a:t>dimiliki</a:t>
            </a:r>
            <a:r>
              <a:rPr lang="en-ID" sz="3000" dirty="0"/>
              <a:t> oleh </a:t>
            </a:r>
            <a:r>
              <a:rPr lang="en-ID" sz="3000" dirty="0" err="1"/>
              <a:t>entitas</a:t>
            </a:r>
            <a:r>
              <a:rPr lang="en-ID" sz="3000" dirty="0"/>
              <a:t>/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dikuasai</a:t>
            </a:r>
            <a:r>
              <a:rPr lang="en-ID" sz="3000" dirty="0"/>
              <a:t> oleh </a:t>
            </a:r>
            <a:r>
              <a:rPr lang="en-ID" sz="3000" dirty="0" err="1"/>
              <a:t>entitas</a:t>
            </a:r>
            <a:r>
              <a:rPr lang="en-ID" sz="3000" dirty="0"/>
              <a:t> </a:t>
            </a:r>
            <a:r>
              <a:rPr lang="en-ID" sz="3000" dirty="0" err="1"/>
              <a:t>melalui</a:t>
            </a:r>
            <a:r>
              <a:rPr lang="en-ID" sz="3000" dirty="0"/>
              <a:t> </a:t>
            </a:r>
            <a:r>
              <a:rPr lang="en-ID" sz="3000" dirty="0" err="1"/>
              <a:t>sewa</a:t>
            </a:r>
            <a:r>
              <a:rPr lang="en-ID" sz="3000" dirty="0"/>
              <a:t> </a:t>
            </a:r>
            <a:r>
              <a:rPr lang="en-ID" sz="3000" dirty="0" err="1"/>
              <a:t>pembiayaan</a:t>
            </a:r>
            <a:r>
              <a:rPr lang="en-ID" sz="3000" dirty="0"/>
              <a:t>, dan </a:t>
            </a:r>
            <a:r>
              <a:rPr lang="en-ID" sz="3000" dirty="0" err="1"/>
              <a:t>disewakan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pihak</a:t>
            </a:r>
            <a:r>
              <a:rPr lang="en-ID" sz="3000" dirty="0"/>
              <a:t> lain </a:t>
            </a:r>
            <a:r>
              <a:rPr lang="en-ID" sz="3000" dirty="0" err="1"/>
              <a:t>melalui</a:t>
            </a:r>
            <a:r>
              <a:rPr lang="en-ID" sz="3000" dirty="0"/>
              <a:t> </a:t>
            </a:r>
            <a:r>
              <a:rPr lang="en-ID" sz="3000" dirty="0" err="1"/>
              <a:t>satu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lebih</a:t>
            </a:r>
            <a:r>
              <a:rPr lang="en-ID" sz="3000" dirty="0"/>
              <a:t> </a:t>
            </a:r>
            <a:r>
              <a:rPr lang="en-ID" sz="3000" dirty="0" err="1"/>
              <a:t>sewa</a:t>
            </a:r>
            <a:r>
              <a:rPr lang="en-ID" sz="3000" dirty="0"/>
              <a:t> </a:t>
            </a:r>
            <a:r>
              <a:rPr lang="en-ID" sz="3000" dirty="0" err="1"/>
              <a:t>operasi</a:t>
            </a:r>
            <a:endParaRPr lang="en-ID" sz="3000" dirty="0"/>
          </a:p>
          <a:p>
            <a:pPr marL="514350" indent="-514350">
              <a:buFont typeface="+mj-lt"/>
              <a:buAutoNum type="arabicPeriod"/>
            </a:pPr>
            <a:r>
              <a:rPr lang="en-ID" sz="3000" dirty="0" err="1"/>
              <a:t>Bangunan</a:t>
            </a:r>
            <a:r>
              <a:rPr lang="en-ID" sz="3000" dirty="0"/>
              <a:t> yang </a:t>
            </a:r>
            <a:r>
              <a:rPr lang="en-ID" sz="3000" dirty="0" err="1"/>
              <a:t>belum</a:t>
            </a:r>
            <a:r>
              <a:rPr lang="en-ID" sz="3000" dirty="0"/>
              <a:t> </a:t>
            </a:r>
            <a:r>
              <a:rPr lang="en-ID" sz="3000" dirty="0" err="1"/>
              <a:t>terpakai</a:t>
            </a:r>
            <a:r>
              <a:rPr lang="en-ID" sz="3000" dirty="0"/>
              <a:t> </a:t>
            </a:r>
            <a:r>
              <a:rPr lang="en-ID" sz="3000" dirty="0" err="1"/>
              <a:t>tetapi</a:t>
            </a:r>
            <a:r>
              <a:rPr lang="en-ID" sz="3000" dirty="0"/>
              <a:t> </a:t>
            </a:r>
            <a:r>
              <a:rPr lang="en-ID" sz="3000" dirty="0" err="1"/>
              <a:t>tersedia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disewakan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pihak</a:t>
            </a:r>
            <a:r>
              <a:rPr lang="en-ID" sz="3000" dirty="0"/>
              <a:t> lain </a:t>
            </a:r>
            <a:r>
              <a:rPr lang="en-ID" sz="3000" dirty="0" err="1"/>
              <a:t>melalui</a:t>
            </a:r>
            <a:r>
              <a:rPr lang="en-ID" sz="3000" dirty="0"/>
              <a:t> </a:t>
            </a:r>
            <a:r>
              <a:rPr lang="en-ID" sz="3000" dirty="0" err="1"/>
              <a:t>satu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lebih</a:t>
            </a:r>
            <a:r>
              <a:rPr lang="en-ID" sz="3000" dirty="0"/>
              <a:t> </a:t>
            </a:r>
            <a:r>
              <a:rPr lang="en-ID" sz="3000" dirty="0" err="1"/>
              <a:t>sewa</a:t>
            </a:r>
            <a:r>
              <a:rPr lang="en-ID" sz="3000" dirty="0"/>
              <a:t> </a:t>
            </a:r>
            <a:r>
              <a:rPr lang="en-ID" sz="3000" dirty="0" err="1"/>
              <a:t>operasi</a:t>
            </a:r>
            <a:endParaRPr lang="en-ID" sz="3000" dirty="0"/>
          </a:p>
          <a:p>
            <a:pPr marL="514350" indent="-514350">
              <a:buFont typeface="+mj-lt"/>
              <a:buAutoNum type="arabicPeriod"/>
            </a:pPr>
            <a:r>
              <a:rPr lang="en-ID" sz="3000" dirty="0" err="1"/>
              <a:t>Properti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proses </a:t>
            </a:r>
            <a:r>
              <a:rPr lang="en-ID" sz="3000" dirty="0" err="1"/>
              <a:t>pembangunan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pengembangan</a:t>
            </a:r>
            <a:r>
              <a:rPr lang="en-ID" sz="3000" dirty="0"/>
              <a:t> yang di masa </a:t>
            </a:r>
            <a:r>
              <a:rPr lang="en-ID" sz="3000" dirty="0" err="1"/>
              <a:t>depan</a:t>
            </a:r>
            <a:r>
              <a:rPr lang="en-ID" sz="3000" dirty="0"/>
              <a:t> </a:t>
            </a:r>
            <a:r>
              <a:rPr lang="en-ID" sz="3000" dirty="0" err="1"/>
              <a:t>digunakan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</a:t>
            </a:r>
            <a:r>
              <a:rPr lang="en-ID" sz="3000" dirty="0" err="1"/>
              <a:t>properti</a:t>
            </a:r>
            <a:r>
              <a:rPr lang="en-ID" sz="3000" dirty="0"/>
              <a:t> </a:t>
            </a:r>
            <a:r>
              <a:rPr lang="en-ID" sz="3000" dirty="0" err="1"/>
              <a:t>investasi</a:t>
            </a:r>
            <a:r>
              <a:rPr lang="en-ID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07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C182-A3FC-4971-9821-FB0AB2D7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525250" cy="54927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+mn-lt"/>
              </a:rPr>
              <a:t>Tugas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Minggu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Depan</a:t>
            </a:r>
            <a:r>
              <a:rPr lang="en-US" sz="3000" b="1" dirty="0">
                <a:latin typeface="+mn-lt"/>
              </a:rPr>
              <a:t> (</a:t>
            </a:r>
            <a:r>
              <a:rPr lang="en-US" sz="3000" b="1" dirty="0" err="1">
                <a:latin typeface="+mn-lt"/>
              </a:rPr>
              <a:t>Kelompok</a:t>
            </a:r>
            <a:r>
              <a:rPr lang="en-US" sz="3000" b="1" dirty="0">
                <a:latin typeface="+mn-lt"/>
              </a:rPr>
              <a:t>- </a:t>
            </a:r>
            <a:r>
              <a:rPr lang="en-US" sz="3000" b="1" dirty="0" err="1">
                <a:latin typeface="+mn-lt"/>
              </a:rPr>
              <a:t>Persentasi</a:t>
            </a:r>
            <a:r>
              <a:rPr lang="en-US" sz="3000" b="1" dirty="0">
                <a:latin typeface="+mn-lt"/>
              </a:rPr>
              <a:t>)</a:t>
            </a:r>
            <a:endParaRPr lang="en-ID" sz="3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61DD-7901-4587-98F5-6309FCB0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209675"/>
            <a:ext cx="11220450" cy="4967288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No.01 –Ibu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daftar</a:t>
            </a:r>
          </a:p>
          <a:p>
            <a:r>
              <a:rPr lang="en-US" dirty="0" err="1"/>
              <a:t>Tugas</a:t>
            </a:r>
            <a:r>
              <a:rPr lang="en-US" dirty="0"/>
              <a:t>  No. 02 –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(Nilai 100)</a:t>
            </a:r>
          </a:p>
          <a:p>
            <a:r>
              <a:rPr lang="en-US" dirty="0" err="1"/>
              <a:t>Tugas</a:t>
            </a:r>
            <a:r>
              <a:rPr lang="en-US" dirty="0"/>
              <a:t>  No. 03 –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(Nilai 100)</a:t>
            </a:r>
          </a:p>
          <a:p>
            <a:r>
              <a:rPr lang="en-US" dirty="0" err="1"/>
              <a:t>Tugas</a:t>
            </a:r>
            <a:r>
              <a:rPr lang="en-US" dirty="0"/>
              <a:t>  No. 04 –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(Nilai 120)</a:t>
            </a:r>
          </a:p>
          <a:p>
            <a:r>
              <a:rPr lang="en-US" dirty="0" err="1"/>
              <a:t>Tugas</a:t>
            </a:r>
            <a:r>
              <a:rPr lang="en-US" dirty="0"/>
              <a:t>  No. 03 –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(Nilai 100)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Dipersentasikan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3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65D8-FD78-445B-8585-5BE2FF60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95250"/>
            <a:ext cx="11668125" cy="501650"/>
          </a:xfrm>
        </p:spPr>
        <p:txBody>
          <a:bodyPr>
            <a:normAutofit fontScale="90000"/>
          </a:bodyPr>
          <a:lstStyle/>
          <a:p>
            <a:r>
              <a:rPr lang="nn-NO" sz="3500" b="1" dirty="0">
                <a:latin typeface="+mn-lt"/>
              </a:rPr>
              <a:t>Aset Tetap Dalam PSAK No. 16</a:t>
            </a:r>
            <a:endParaRPr lang="en-ID" sz="35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4E8B-736B-4950-A09E-CD79D7CB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376"/>
            <a:ext cx="12192000" cy="5962650"/>
          </a:xfrm>
        </p:spPr>
        <p:txBody>
          <a:bodyPr>
            <a:normAutofit fontScale="92500" lnSpcReduction="10000"/>
          </a:bodyPr>
          <a:lstStyle/>
          <a:p>
            <a:r>
              <a:rPr lang="en-ID" sz="3100" dirty="0" err="1"/>
              <a:t>Aset</a:t>
            </a:r>
            <a:r>
              <a:rPr lang="en-ID" sz="3100" dirty="0"/>
              <a:t> </a:t>
            </a:r>
            <a:r>
              <a:rPr lang="en-ID" sz="3100" dirty="0" err="1"/>
              <a:t>atau</a:t>
            </a:r>
            <a:r>
              <a:rPr lang="en-ID" sz="3100" dirty="0"/>
              <a:t> </a:t>
            </a:r>
            <a:r>
              <a:rPr lang="en-ID" sz="3100" dirty="0" err="1"/>
              <a:t>harta</a:t>
            </a:r>
            <a:r>
              <a:rPr lang="en-ID" sz="3100" dirty="0"/>
              <a:t> </a:t>
            </a:r>
            <a:r>
              <a:rPr lang="en-ID" sz="3100" dirty="0" err="1"/>
              <a:t>berwujud</a:t>
            </a:r>
            <a:r>
              <a:rPr lang="en-ID" sz="3100" dirty="0"/>
              <a:t> yang </a:t>
            </a:r>
            <a:r>
              <a:rPr lang="en-ID" sz="3100" dirty="0" err="1"/>
              <a:t>memiliki</a:t>
            </a:r>
            <a:r>
              <a:rPr lang="en-ID" sz="3100" dirty="0"/>
              <a:t> </a:t>
            </a:r>
            <a:r>
              <a:rPr lang="en-ID" sz="3100" dirty="0" err="1"/>
              <a:t>umur</a:t>
            </a:r>
            <a:r>
              <a:rPr lang="en-ID" sz="3100" dirty="0"/>
              <a:t> </a:t>
            </a:r>
            <a:r>
              <a:rPr lang="en-ID" sz="3100" dirty="0" err="1"/>
              <a:t>lebih</a:t>
            </a:r>
            <a:r>
              <a:rPr lang="en-ID" sz="3100" dirty="0"/>
              <a:t> </a:t>
            </a:r>
            <a:r>
              <a:rPr lang="en-ID" sz="3100" dirty="0" err="1"/>
              <a:t>dari</a:t>
            </a:r>
            <a:r>
              <a:rPr lang="en-ID" sz="3100" dirty="0"/>
              <a:t> </a:t>
            </a:r>
            <a:r>
              <a:rPr lang="en-ID" sz="3100" dirty="0" err="1"/>
              <a:t>satu</a:t>
            </a:r>
            <a:r>
              <a:rPr lang="en-ID" sz="3100" dirty="0"/>
              <a:t> </a:t>
            </a:r>
            <a:r>
              <a:rPr lang="en-ID" sz="3100" dirty="0" err="1"/>
              <a:t>tahun</a:t>
            </a:r>
            <a:r>
              <a:rPr lang="en-ID" sz="3100" dirty="0"/>
              <a:t> dan </a:t>
            </a:r>
            <a:r>
              <a:rPr lang="en-ID" sz="3100" dirty="0" err="1"/>
              <a:t>tidak</a:t>
            </a:r>
            <a:r>
              <a:rPr lang="en-ID" sz="3100" dirty="0"/>
              <a:t> </a:t>
            </a:r>
            <a:r>
              <a:rPr lang="en-ID" sz="3100" dirty="0" err="1"/>
              <a:t>mudah</a:t>
            </a:r>
            <a:r>
              <a:rPr lang="en-ID" sz="3100" dirty="0"/>
              <a:t> </a:t>
            </a:r>
            <a:r>
              <a:rPr lang="en-ID" sz="3100" dirty="0" err="1"/>
              <a:t>diubah</a:t>
            </a:r>
            <a:r>
              <a:rPr lang="en-ID" sz="3100" dirty="0"/>
              <a:t> </a:t>
            </a:r>
            <a:r>
              <a:rPr lang="en-ID" sz="3100" dirty="0" err="1"/>
              <a:t>menjadi</a:t>
            </a:r>
            <a:r>
              <a:rPr lang="en-ID" sz="3100" dirty="0"/>
              <a:t> kas </a:t>
            </a:r>
            <a:r>
              <a:rPr lang="en-ID" sz="3100" dirty="0" err="1"/>
              <a:t>atau</a:t>
            </a:r>
            <a:r>
              <a:rPr lang="en-ID" sz="3100" dirty="0"/>
              <a:t> uang </a:t>
            </a:r>
            <a:r>
              <a:rPr lang="en-ID" sz="3100" dirty="0" err="1"/>
              <a:t>serta</a:t>
            </a:r>
            <a:r>
              <a:rPr lang="en-ID" sz="3100" dirty="0"/>
              <a:t> yang </a:t>
            </a:r>
            <a:r>
              <a:rPr lang="en-ID" sz="3100" dirty="0" err="1"/>
              <a:t>digunakan</a:t>
            </a:r>
            <a:r>
              <a:rPr lang="en-ID" sz="3100" dirty="0"/>
              <a:t> </a:t>
            </a:r>
            <a:r>
              <a:rPr lang="en-ID" sz="3100" dirty="0" err="1"/>
              <a:t>untuk</a:t>
            </a:r>
            <a:r>
              <a:rPr lang="en-ID" sz="3100" dirty="0"/>
              <a:t> </a:t>
            </a:r>
            <a:r>
              <a:rPr lang="en-ID" sz="3100" dirty="0" err="1"/>
              <a:t>memproduksi</a:t>
            </a:r>
            <a:r>
              <a:rPr lang="en-ID" sz="3100" dirty="0"/>
              <a:t> (</a:t>
            </a:r>
            <a:r>
              <a:rPr lang="en-ID" sz="3100" dirty="0" err="1"/>
              <a:t>menghasilkan</a:t>
            </a:r>
            <a:r>
              <a:rPr lang="en-ID" sz="3100" dirty="0"/>
              <a:t>) </a:t>
            </a:r>
            <a:r>
              <a:rPr lang="en-ID" sz="3100" dirty="0" err="1"/>
              <a:t>barang</a:t>
            </a:r>
            <a:r>
              <a:rPr lang="en-ID" sz="3100" dirty="0"/>
              <a:t> </a:t>
            </a:r>
            <a:r>
              <a:rPr lang="en-ID" sz="3100" dirty="0" err="1"/>
              <a:t>atau</a:t>
            </a:r>
            <a:r>
              <a:rPr lang="en-ID" sz="3100" dirty="0"/>
              <a:t> </a:t>
            </a:r>
            <a:r>
              <a:rPr lang="en-ID" sz="3100" dirty="0" err="1"/>
              <a:t>jasa</a:t>
            </a:r>
            <a:r>
              <a:rPr lang="en-ID" sz="3100" dirty="0"/>
              <a:t> </a:t>
            </a:r>
            <a:r>
              <a:rPr lang="en-ID" sz="3100" dirty="0" err="1"/>
              <a:t>entitas</a:t>
            </a:r>
            <a:r>
              <a:rPr lang="en-ID" sz="3100" dirty="0"/>
              <a:t> </a:t>
            </a:r>
            <a:r>
              <a:rPr lang="en-ID" sz="3100" dirty="0" err="1"/>
              <a:t>bisnis</a:t>
            </a:r>
            <a:r>
              <a:rPr lang="en-ID" sz="3100" dirty="0"/>
              <a:t> dan </a:t>
            </a:r>
            <a:r>
              <a:rPr lang="en-ID" sz="3100" dirty="0" err="1"/>
              <a:t>penggunaannya</a:t>
            </a:r>
            <a:r>
              <a:rPr lang="en-ID" sz="3100" dirty="0"/>
              <a:t> </a:t>
            </a:r>
            <a:r>
              <a:rPr lang="en-ID" sz="3100" dirty="0" err="1"/>
              <a:t>secara</a:t>
            </a:r>
            <a:r>
              <a:rPr lang="en-ID" sz="3100" dirty="0"/>
              <a:t> </a:t>
            </a:r>
            <a:r>
              <a:rPr lang="en-ID" sz="3100" dirty="0" err="1"/>
              <a:t>terus</a:t>
            </a:r>
            <a:r>
              <a:rPr lang="en-ID" sz="3100" dirty="0"/>
              <a:t> </a:t>
            </a:r>
            <a:r>
              <a:rPr lang="en-ID" sz="3100" dirty="0" err="1"/>
              <a:t>menerus</a:t>
            </a:r>
            <a:r>
              <a:rPr lang="en-ID" sz="3100" dirty="0"/>
              <a:t>. </a:t>
            </a:r>
          </a:p>
          <a:p>
            <a:r>
              <a:rPr lang="en-ID" sz="3100" dirty="0" err="1"/>
              <a:t>Aset</a:t>
            </a:r>
            <a:r>
              <a:rPr lang="en-ID" sz="3100" dirty="0"/>
              <a:t> </a:t>
            </a:r>
            <a:r>
              <a:rPr lang="en-ID" sz="3100" dirty="0" err="1"/>
              <a:t>tetap</a:t>
            </a:r>
            <a:r>
              <a:rPr lang="en-ID" sz="3100" dirty="0"/>
              <a:t> </a:t>
            </a:r>
            <a:r>
              <a:rPr lang="en-ID" sz="3100" dirty="0" err="1"/>
              <a:t>memiliki</a:t>
            </a:r>
            <a:r>
              <a:rPr lang="en-ID" sz="3100" dirty="0"/>
              <a:t> </a:t>
            </a:r>
            <a:r>
              <a:rPr lang="en-ID" sz="3100" dirty="0" err="1"/>
              <a:t>beberapa</a:t>
            </a:r>
            <a:r>
              <a:rPr lang="en-ID" sz="3100" dirty="0"/>
              <a:t> </a:t>
            </a:r>
            <a:r>
              <a:rPr lang="en-ID" sz="3100" dirty="0" err="1"/>
              <a:t>kriteria</a:t>
            </a:r>
            <a:r>
              <a:rPr lang="en-ID" sz="3100" dirty="0"/>
              <a:t> </a:t>
            </a:r>
            <a:r>
              <a:rPr lang="en-ID" sz="3100" dirty="0" err="1"/>
              <a:t>diantaranya</a:t>
            </a:r>
            <a:r>
              <a:rPr lang="en-ID" sz="3100" dirty="0"/>
              <a:t> </a:t>
            </a:r>
            <a:r>
              <a:rPr lang="en-ID" sz="3100" dirty="0" err="1"/>
              <a:t>adalah</a:t>
            </a:r>
            <a:r>
              <a:rPr lang="en-ID" sz="31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3100" dirty="0" err="1"/>
              <a:t>Mempunyai</a:t>
            </a:r>
            <a:r>
              <a:rPr lang="en-ID" sz="3100" dirty="0"/>
              <a:t> </a:t>
            </a:r>
            <a:r>
              <a:rPr lang="en-ID" sz="3100" dirty="0" err="1"/>
              <a:t>wujud</a:t>
            </a:r>
            <a:r>
              <a:rPr lang="en-ID" sz="3100" dirty="0"/>
              <a:t> </a:t>
            </a:r>
            <a:r>
              <a:rPr lang="en-ID" sz="3100" dirty="0" err="1"/>
              <a:t>fisik</a:t>
            </a:r>
            <a:endParaRPr lang="en-ID" sz="3100" dirty="0"/>
          </a:p>
          <a:p>
            <a:pPr marL="457200" indent="-457200">
              <a:buFont typeface="+mj-lt"/>
              <a:buAutoNum type="arabicPeriod"/>
            </a:pPr>
            <a:r>
              <a:rPr lang="en-ID" sz="3100" dirty="0" err="1"/>
              <a:t>Tidak</a:t>
            </a:r>
            <a:r>
              <a:rPr lang="en-ID" sz="3100" dirty="0"/>
              <a:t> </a:t>
            </a:r>
            <a:r>
              <a:rPr lang="en-ID" sz="3100" dirty="0" err="1"/>
              <a:t>ditujukan</a:t>
            </a:r>
            <a:r>
              <a:rPr lang="en-ID" sz="3100" dirty="0"/>
              <a:t> </a:t>
            </a:r>
            <a:r>
              <a:rPr lang="en-ID" sz="3100" dirty="0" err="1"/>
              <a:t>untuk</a:t>
            </a:r>
            <a:r>
              <a:rPr lang="en-ID" sz="3100" dirty="0"/>
              <a:t> </a:t>
            </a:r>
            <a:r>
              <a:rPr lang="en-ID" sz="3100" dirty="0" err="1"/>
              <a:t>djual</a:t>
            </a:r>
            <a:r>
              <a:rPr lang="en-ID" sz="3100" dirty="0"/>
              <a:t> </a:t>
            </a:r>
            <a:r>
              <a:rPr lang="en-ID" sz="3100" dirty="0" err="1"/>
              <a:t>lagi</a:t>
            </a:r>
            <a:endParaRPr lang="en-ID" sz="3100" dirty="0"/>
          </a:p>
          <a:p>
            <a:pPr marL="457200" indent="-457200">
              <a:buFont typeface="+mj-lt"/>
              <a:buAutoNum type="arabicPeriod"/>
            </a:pPr>
            <a:r>
              <a:rPr lang="en-ID" sz="3100" dirty="0" err="1"/>
              <a:t>Memiliki</a:t>
            </a:r>
            <a:r>
              <a:rPr lang="en-ID" sz="3100" dirty="0"/>
              <a:t> </a:t>
            </a:r>
            <a:r>
              <a:rPr lang="en-ID" sz="3100" dirty="0" err="1"/>
              <a:t>nilai</a:t>
            </a:r>
            <a:r>
              <a:rPr lang="en-ID" sz="3100" dirty="0"/>
              <a:t> yang material, </a:t>
            </a:r>
            <a:r>
              <a:rPr lang="en-ID" sz="3100" dirty="0" err="1"/>
              <a:t>harga</a:t>
            </a:r>
            <a:r>
              <a:rPr lang="en-ID" sz="3100" dirty="0"/>
              <a:t> </a:t>
            </a:r>
            <a:r>
              <a:rPr lang="en-ID" sz="3100" dirty="0" err="1"/>
              <a:t>aset</a:t>
            </a:r>
            <a:r>
              <a:rPr lang="en-ID" sz="3100" dirty="0"/>
              <a:t> </a:t>
            </a:r>
            <a:r>
              <a:rPr lang="en-ID" sz="3100" dirty="0" err="1"/>
              <a:t>tersebut</a:t>
            </a:r>
            <a:r>
              <a:rPr lang="en-ID" sz="3100" dirty="0"/>
              <a:t> </a:t>
            </a:r>
            <a:r>
              <a:rPr lang="en-ID" sz="3100" dirty="0" err="1"/>
              <a:t>bernilai</a:t>
            </a:r>
            <a:r>
              <a:rPr lang="en-ID" sz="3100" dirty="0"/>
              <a:t> </a:t>
            </a:r>
            <a:r>
              <a:rPr lang="en-ID" sz="3100" dirty="0" err="1"/>
              <a:t>cukup</a:t>
            </a:r>
            <a:r>
              <a:rPr lang="en-ID" sz="3100" dirty="0"/>
              <a:t> </a:t>
            </a:r>
            <a:r>
              <a:rPr lang="en-ID" sz="3100" dirty="0" err="1"/>
              <a:t>signifikan</a:t>
            </a:r>
            <a:endParaRPr lang="en-ID" sz="3100" dirty="0"/>
          </a:p>
          <a:p>
            <a:pPr marL="457200" indent="-457200">
              <a:buFont typeface="+mj-lt"/>
              <a:buAutoNum type="arabicPeriod"/>
            </a:pPr>
            <a:r>
              <a:rPr lang="en-ID" sz="3100" dirty="0" err="1"/>
              <a:t>Memiliki</a:t>
            </a:r>
            <a:r>
              <a:rPr lang="en-ID" sz="3100" dirty="0"/>
              <a:t> masa </a:t>
            </a:r>
            <a:r>
              <a:rPr lang="en-ID" sz="3100" dirty="0" err="1"/>
              <a:t>manfaat</a:t>
            </a:r>
            <a:r>
              <a:rPr lang="en-ID" sz="3100" dirty="0"/>
              <a:t> </a:t>
            </a:r>
            <a:r>
              <a:rPr lang="en-ID" sz="3100" dirty="0" err="1"/>
              <a:t>ekonomi</a:t>
            </a:r>
            <a:r>
              <a:rPr lang="en-ID" sz="3100" dirty="0"/>
              <a:t> </a:t>
            </a:r>
            <a:r>
              <a:rPr lang="en-ID" sz="3100" dirty="0" err="1"/>
              <a:t>lebih</a:t>
            </a:r>
            <a:r>
              <a:rPr lang="en-ID" sz="3100" dirty="0"/>
              <a:t> </a:t>
            </a:r>
            <a:r>
              <a:rPr lang="en-ID" sz="3100" dirty="0" err="1"/>
              <a:t>dari</a:t>
            </a:r>
            <a:r>
              <a:rPr lang="en-ID" sz="3100" dirty="0"/>
              <a:t> </a:t>
            </a:r>
            <a:r>
              <a:rPr lang="en-ID" sz="3100" dirty="0" err="1"/>
              <a:t>satu</a:t>
            </a:r>
            <a:r>
              <a:rPr lang="en-ID" sz="3100" dirty="0"/>
              <a:t> </a:t>
            </a:r>
            <a:r>
              <a:rPr lang="en-ID" sz="3100" dirty="0" err="1"/>
              <a:t>tahun</a:t>
            </a:r>
            <a:r>
              <a:rPr lang="en-ID" sz="3100" dirty="0"/>
              <a:t> </a:t>
            </a:r>
            <a:r>
              <a:rPr lang="en-ID" sz="3100" dirty="0" err="1"/>
              <a:t>buku</a:t>
            </a:r>
            <a:r>
              <a:rPr lang="en-ID" sz="31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3100" dirty="0"/>
              <a:t>Pada </a:t>
            </a:r>
            <a:r>
              <a:rPr lang="en-ID" sz="3100" dirty="0" err="1"/>
              <a:t>saat</a:t>
            </a:r>
            <a:r>
              <a:rPr lang="en-ID" sz="3100" dirty="0"/>
              <a:t> </a:t>
            </a:r>
            <a:r>
              <a:rPr lang="en-ID" sz="3100" dirty="0" err="1"/>
              <a:t>perolehan</a:t>
            </a:r>
            <a:r>
              <a:rPr lang="en-ID" sz="3100" dirty="0"/>
              <a:t>, asset </a:t>
            </a:r>
            <a:r>
              <a:rPr lang="en-ID" sz="3100" dirty="0" err="1"/>
              <a:t>dicatat</a:t>
            </a:r>
            <a:r>
              <a:rPr lang="en-ID" sz="3100" dirty="0"/>
              <a:t> </a:t>
            </a:r>
            <a:r>
              <a:rPr lang="en-ID" sz="3100" dirty="0" err="1"/>
              <a:t>sebesar</a:t>
            </a:r>
            <a:r>
              <a:rPr lang="en-ID" sz="3100" dirty="0"/>
              <a:t> </a:t>
            </a:r>
            <a:r>
              <a:rPr lang="en-ID" sz="3100" dirty="0" err="1"/>
              <a:t>biaya</a:t>
            </a:r>
            <a:r>
              <a:rPr lang="en-ID" sz="3100" dirty="0"/>
              <a:t> </a:t>
            </a:r>
            <a:r>
              <a:rPr lang="en-ID" sz="3100" dirty="0" err="1"/>
              <a:t>perolehan</a:t>
            </a:r>
            <a:endParaRPr lang="en-ID" sz="3100" dirty="0"/>
          </a:p>
          <a:p>
            <a:pPr marL="0" indent="0">
              <a:buNone/>
            </a:pPr>
            <a:r>
              <a:rPr lang="en-ID" sz="3100" dirty="0"/>
              <a:t>     (</a:t>
            </a:r>
            <a:r>
              <a:rPr lang="en-ID" sz="3100" dirty="0" err="1"/>
              <a:t>harga</a:t>
            </a:r>
            <a:r>
              <a:rPr lang="en-ID" sz="3100" dirty="0"/>
              <a:t> beli+biaya2 yang </a:t>
            </a:r>
            <a:r>
              <a:rPr lang="en-ID" sz="3100" dirty="0" err="1"/>
              <a:t>dapat</a:t>
            </a:r>
            <a:r>
              <a:rPr lang="en-ID" sz="3100" dirty="0"/>
              <a:t> </a:t>
            </a:r>
            <a:r>
              <a:rPr lang="en-ID" sz="3100" dirty="0" err="1"/>
              <a:t>didistribusikan</a:t>
            </a:r>
            <a:r>
              <a:rPr lang="en-ID" sz="3100" dirty="0"/>
              <a:t> </a:t>
            </a:r>
            <a:r>
              <a:rPr lang="en-ID" sz="3100" dirty="0" err="1"/>
              <a:t>secara</a:t>
            </a:r>
            <a:r>
              <a:rPr lang="en-ID" sz="3100" dirty="0"/>
              <a:t> </a:t>
            </a:r>
            <a:r>
              <a:rPr lang="en-ID" sz="3100" dirty="0" err="1"/>
              <a:t>langsung</a:t>
            </a:r>
            <a:r>
              <a:rPr lang="en-ID" sz="3100" dirty="0"/>
              <a:t> </a:t>
            </a:r>
            <a:r>
              <a:rPr lang="en-ID" sz="3100" dirty="0" err="1"/>
              <a:t>atas</a:t>
            </a:r>
            <a:endParaRPr lang="en-ID" sz="3100" dirty="0"/>
          </a:p>
          <a:p>
            <a:pPr marL="0" indent="0">
              <a:buNone/>
            </a:pPr>
            <a:r>
              <a:rPr lang="en-ID" sz="3100" dirty="0"/>
              <a:t>      </a:t>
            </a:r>
            <a:r>
              <a:rPr lang="en-ID" sz="3100" dirty="0" err="1"/>
              <a:t>perolehan</a:t>
            </a:r>
            <a:r>
              <a:rPr lang="en-ID" sz="3100" dirty="0"/>
              <a:t> asset </a:t>
            </a:r>
            <a:r>
              <a:rPr lang="en-ID" sz="3100" dirty="0" err="1"/>
              <a:t>tetap</a:t>
            </a:r>
            <a:r>
              <a:rPr lang="en-ID" sz="3100" dirty="0"/>
              <a:t> dan </a:t>
            </a:r>
            <a:r>
              <a:rPr lang="en-ID" sz="3100" dirty="0" err="1"/>
              <a:t>estimasi</a:t>
            </a:r>
            <a:r>
              <a:rPr lang="en-ID" sz="3100" dirty="0"/>
              <a:t> </a:t>
            </a:r>
            <a:r>
              <a:rPr lang="en-ID" sz="3100" dirty="0" err="1"/>
              <a:t>awal</a:t>
            </a:r>
            <a:r>
              <a:rPr lang="en-ID" sz="3100" dirty="0"/>
              <a:t> </a:t>
            </a:r>
            <a:r>
              <a:rPr lang="en-ID" sz="3100" dirty="0" err="1"/>
              <a:t>biaya</a:t>
            </a:r>
            <a:r>
              <a:rPr lang="en-ID" sz="3100" dirty="0"/>
              <a:t> </a:t>
            </a:r>
            <a:r>
              <a:rPr lang="en-ID" sz="3100" dirty="0" err="1"/>
              <a:t>pembongkaran</a:t>
            </a:r>
            <a:r>
              <a:rPr lang="en-ID" sz="3100" dirty="0"/>
              <a:t> asset, </a:t>
            </a:r>
            <a:r>
              <a:rPr lang="en-ID" sz="3100" dirty="0" err="1"/>
              <a:t>biaya</a:t>
            </a:r>
            <a:endParaRPr lang="en-ID" sz="3100" dirty="0"/>
          </a:p>
          <a:p>
            <a:pPr marL="0" indent="0">
              <a:buNone/>
            </a:pPr>
            <a:r>
              <a:rPr lang="en-ID" sz="3100" dirty="0"/>
              <a:t>      </a:t>
            </a:r>
            <a:r>
              <a:rPr lang="en-ID" sz="3100" dirty="0" err="1"/>
              <a:t>angkut</a:t>
            </a:r>
            <a:r>
              <a:rPr lang="en-ID" sz="3100" dirty="0"/>
              <a:t> dan </a:t>
            </a:r>
            <a:r>
              <a:rPr lang="en-ID" sz="3100" dirty="0" err="1"/>
              <a:t>restotasi</a:t>
            </a:r>
            <a:r>
              <a:rPr lang="en-ID" sz="3100" dirty="0"/>
              <a:t> </a:t>
            </a:r>
            <a:r>
              <a:rPr lang="en-ID" sz="3100" dirty="0" err="1"/>
              <a:t>lokasi</a:t>
            </a:r>
            <a:endParaRPr lang="en-ID" sz="3100" dirty="0"/>
          </a:p>
          <a:p>
            <a:pPr marL="457200" indent="-457200">
              <a:buFont typeface="+mj-lt"/>
              <a:buAutoNum type="arabicPeriod"/>
            </a:pP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9433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6414-4ACD-4AF3-8617-C83129C3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31774"/>
            <a:ext cx="11410950" cy="396875"/>
          </a:xfrm>
        </p:spPr>
        <p:txBody>
          <a:bodyPr>
            <a:noAutofit/>
          </a:bodyPr>
          <a:lstStyle/>
          <a:p>
            <a:r>
              <a:rPr lang="nn-NO" sz="3200" b="1" dirty="0">
                <a:latin typeface="+mn-lt"/>
              </a:rPr>
              <a:t>Aset Tetap Dalam PSAK No. 16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2ABA-128B-47C0-86CC-0B0CCD49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695325"/>
            <a:ext cx="11610975" cy="60293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aktivitas</a:t>
            </a:r>
            <a:r>
              <a:rPr lang="en-ID" sz="2800" dirty="0"/>
              <a:t> normal </a:t>
            </a:r>
            <a:r>
              <a:rPr lang="en-ID" sz="2800" dirty="0" err="1"/>
              <a:t>perusahaan</a:t>
            </a:r>
            <a:endParaRPr lang="en-ID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ID" sz="2800" dirty="0"/>
              <a:t>Nilai </a:t>
            </a:r>
            <a:r>
              <a:rPr lang="en-ID" sz="2800" dirty="0" err="1"/>
              <a:t>manfaat</a:t>
            </a:r>
            <a:r>
              <a:rPr lang="en-ID" sz="2800" dirty="0"/>
              <a:t> </a:t>
            </a:r>
            <a:r>
              <a:rPr lang="en-ID" sz="2800" dirty="0" err="1"/>
              <a:t>ekonominya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diukur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handal</a:t>
            </a:r>
            <a:r>
              <a:rPr lang="en-ID" sz="2800" dirty="0"/>
              <a:t> (</a:t>
            </a:r>
            <a:r>
              <a:rPr lang="en-ID" sz="2800" dirty="0" err="1"/>
              <a:t>harga</a:t>
            </a:r>
            <a:r>
              <a:rPr lang="en-ID" sz="2800" dirty="0"/>
              <a:t> </a:t>
            </a:r>
            <a:r>
              <a:rPr lang="en-ID" sz="2800" dirty="0" err="1"/>
              <a:t>perolehan-biaya</a:t>
            </a:r>
            <a:r>
              <a:rPr lang="en-ID" sz="2800" dirty="0"/>
              <a:t> </a:t>
            </a:r>
            <a:r>
              <a:rPr lang="en-ID" sz="2800" dirty="0" err="1"/>
              <a:t>penyusutan</a:t>
            </a:r>
            <a:r>
              <a:rPr lang="en-ID" dirty="0"/>
              <a:t>/</a:t>
            </a:r>
            <a:r>
              <a:rPr lang="en-ID" sz="2800" dirty="0" err="1"/>
              <a:t>kerugian</a:t>
            </a:r>
            <a:r>
              <a:rPr lang="en-ID" sz="2800" dirty="0"/>
              <a:t> </a:t>
            </a:r>
            <a:r>
              <a:rPr lang="en-ID" sz="2800" dirty="0" err="1"/>
              <a:t>penurunan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r>
              <a:rPr lang="en-ID" sz="2800" dirty="0"/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dirty="0"/>
              <a:t>Beban </a:t>
            </a:r>
            <a:r>
              <a:rPr lang="en-ID" dirty="0" err="1"/>
              <a:t>penyusutan</a:t>
            </a:r>
            <a:r>
              <a:rPr lang="en-ID" dirty="0"/>
              <a:t> </a:t>
            </a:r>
            <a:r>
              <a:rPr lang="en-ID" dirty="0" err="1"/>
              <a:t>diakui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LR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sz="2800" dirty="0"/>
              <a:t>Beban </a:t>
            </a:r>
            <a:r>
              <a:rPr lang="en-ID" sz="2800" dirty="0" err="1"/>
              <a:t>pen</a:t>
            </a:r>
            <a:r>
              <a:rPr lang="en-ID" dirty="0" err="1"/>
              <a:t>yusutan</a:t>
            </a:r>
            <a:r>
              <a:rPr lang="en-ID" dirty="0"/>
              <a:t>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alokasi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disusutkan</a:t>
            </a:r>
            <a:r>
              <a:rPr lang="en-ID" dirty="0"/>
              <a:t> 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/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manfaat</a:t>
            </a:r>
            <a:endParaRPr lang="en-ID" dirty="0"/>
          </a:p>
          <a:p>
            <a:pPr marL="514350" indent="-514350">
              <a:buFont typeface="+mj-lt"/>
              <a:buAutoNum type="arabicPeriod" startAt="6"/>
            </a:pPr>
            <a:r>
              <a:rPr lang="en-ID" sz="2800" dirty="0"/>
              <a:t>Nilai </a:t>
            </a:r>
            <a:r>
              <a:rPr lang="en-ID" sz="2800" dirty="0" err="1"/>
              <a:t>residu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diatur</a:t>
            </a:r>
            <a:r>
              <a:rPr lang="en-ID" sz="2800" dirty="0"/>
              <a:t> (</a:t>
            </a:r>
            <a:r>
              <a:rPr lang="en-ID" sz="2800" dirty="0" err="1"/>
              <a:t>lebih</a:t>
            </a:r>
            <a:r>
              <a:rPr lang="en-ID" sz="2800" dirty="0"/>
              <a:t> pada </a:t>
            </a:r>
            <a:r>
              <a:rPr lang="en-ID" sz="2800" dirty="0" err="1"/>
              <a:t>kebijakan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penyusutan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ekspetasi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asset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diakui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kecelakaan</a:t>
            </a:r>
            <a:r>
              <a:rPr lang="en-ID" dirty="0"/>
              <a:t> </a:t>
            </a:r>
            <a:r>
              <a:rPr lang="en-ID" dirty="0" err="1"/>
              <a:t>mobil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D" dirty="0" err="1"/>
              <a:t>Penambahan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aser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perolehan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diakui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, </a:t>
            </a: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, dan </a:t>
            </a: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dan </a:t>
            </a:r>
            <a:r>
              <a:rPr lang="en-ID" dirty="0" err="1"/>
              <a:t>mutu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en-ID" sz="2800" dirty="0"/>
          </a:p>
          <a:p>
            <a:endParaRPr lang="en-ID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556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68BA-32A2-46D2-90F5-9448977A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212035"/>
            <a:ext cx="11330609" cy="5625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METODE PENYUSUTAN AKTIVA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7266-F717-4A75-8559-AEE00FE0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774562"/>
            <a:ext cx="11555895" cy="5825021"/>
          </a:xfrm>
        </p:spPr>
        <p:txBody>
          <a:bodyPr/>
          <a:lstStyle/>
          <a:p>
            <a:pPr marL="0" indent="0">
              <a:buNone/>
            </a:pPr>
            <a:r>
              <a:rPr lang="en-ID" b="1" dirty="0"/>
              <a:t>1. </a:t>
            </a:r>
            <a:r>
              <a:rPr lang="en-ID" b="1" dirty="0" err="1"/>
              <a:t>Metode</a:t>
            </a:r>
            <a:r>
              <a:rPr lang="en-ID" b="1" dirty="0"/>
              <a:t> </a:t>
            </a:r>
            <a:r>
              <a:rPr lang="en-ID" b="1" dirty="0" err="1"/>
              <a:t>Penyusutan</a:t>
            </a:r>
            <a:r>
              <a:rPr lang="en-ID" b="1" dirty="0"/>
              <a:t> </a:t>
            </a:r>
            <a:r>
              <a:rPr lang="en-ID" b="1" dirty="0" err="1"/>
              <a:t>Garis</a:t>
            </a:r>
            <a:r>
              <a:rPr lang="en-ID" b="1" dirty="0"/>
              <a:t> </a:t>
            </a:r>
            <a:r>
              <a:rPr lang="en-ID" b="1" dirty="0" err="1"/>
              <a:t>Lurus</a:t>
            </a:r>
            <a:r>
              <a:rPr lang="en-ID" b="1" dirty="0"/>
              <a:t> (</a:t>
            </a:r>
            <a:r>
              <a:rPr lang="en-ID" b="1" i="1" dirty="0"/>
              <a:t>Straight Line Method</a:t>
            </a:r>
            <a:r>
              <a:rPr lang="en-ID" b="1" dirty="0"/>
              <a:t>)</a:t>
            </a:r>
            <a:endParaRPr lang="en-ID" dirty="0">
              <a:effectLst/>
            </a:endParaRPr>
          </a:p>
          <a:p>
            <a:pPr marL="0" indent="0" algn="just">
              <a:buNone/>
            </a:pPr>
            <a:r>
              <a:rPr lang="en-ID" sz="2600" dirty="0" err="1"/>
              <a:t>Metode</a:t>
            </a:r>
            <a:r>
              <a:rPr lang="en-ID" sz="2600" dirty="0"/>
              <a:t> </a:t>
            </a:r>
            <a:r>
              <a:rPr lang="en-ID" sz="2600" dirty="0" err="1"/>
              <a:t>garis</a:t>
            </a:r>
            <a:r>
              <a:rPr lang="en-ID" sz="2600" dirty="0"/>
              <a:t> </a:t>
            </a:r>
            <a:r>
              <a:rPr lang="en-ID" sz="2600" dirty="0" err="1"/>
              <a:t>lurus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suatu</a:t>
            </a:r>
            <a:r>
              <a:rPr lang="en-ID" sz="2600" dirty="0"/>
              <a:t> </a:t>
            </a:r>
            <a:r>
              <a:rPr lang="en-ID" sz="2600" dirty="0" err="1"/>
              <a:t>metode</a:t>
            </a:r>
            <a:r>
              <a:rPr lang="en-ID" sz="2600" dirty="0"/>
              <a:t> </a:t>
            </a:r>
            <a:r>
              <a:rPr lang="en-ID" sz="2600" dirty="0" err="1"/>
              <a:t>penyusutan</a:t>
            </a:r>
            <a:r>
              <a:rPr lang="en-ID" sz="2600" dirty="0"/>
              <a:t> di mana </a:t>
            </a:r>
            <a:r>
              <a:rPr lang="en-ID" sz="2600" dirty="0" err="1"/>
              <a:t>beban</a:t>
            </a:r>
            <a:r>
              <a:rPr lang="en-ID" sz="2600" dirty="0"/>
              <a:t> </a:t>
            </a:r>
            <a:r>
              <a:rPr lang="en-ID" sz="2600" dirty="0" err="1"/>
              <a:t>penyusutan</a:t>
            </a:r>
            <a:r>
              <a:rPr lang="en-ID" sz="2600" dirty="0"/>
              <a:t> </a:t>
            </a:r>
            <a:r>
              <a:rPr lang="en-ID" sz="2600" dirty="0" err="1"/>
              <a:t>aktiva</a:t>
            </a:r>
            <a:r>
              <a:rPr lang="en-ID" sz="2600" dirty="0"/>
              <a:t> </a:t>
            </a:r>
            <a:r>
              <a:rPr lang="en-ID" sz="2600" dirty="0" err="1"/>
              <a:t>tetap</a:t>
            </a:r>
            <a:r>
              <a:rPr lang="en-ID" sz="2600" dirty="0"/>
              <a:t> per </a:t>
            </a:r>
            <a:r>
              <a:rPr lang="en-ID" sz="2600" dirty="0" err="1"/>
              <a:t>tahunnya</a:t>
            </a:r>
            <a:r>
              <a:rPr lang="en-ID" sz="2600" dirty="0"/>
              <a:t> </a:t>
            </a:r>
            <a:r>
              <a:rPr lang="en-ID" sz="2600" dirty="0" err="1"/>
              <a:t>sama</a:t>
            </a:r>
            <a:r>
              <a:rPr lang="en-ID" sz="2600" dirty="0"/>
              <a:t> </a:t>
            </a:r>
            <a:r>
              <a:rPr lang="en-ID" sz="2600" dirty="0" err="1"/>
              <a:t>hingga</a:t>
            </a:r>
            <a:r>
              <a:rPr lang="en-ID" sz="2600" dirty="0"/>
              <a:t> </a:t>
            </a:r>
            <a:r>
              <a:rPr lang="en-ID" sz="2600" dirty="0" err="1"/>
              <a:t>akhir</a:t>
            </a:r>
            <a:r>
              <a:rPr lang="en-ID" sz="2600" dirty="0"/>
              <a:t> </a:t>
            </a:r>
            <a:r>
              <a:rPr lang="en-ID" sz="2600" dirty="0" err="1"/>
              <a:t>umum</a:t>
            </a:r>
            <a:r>
              <a:rPr lang="en-ID" sz="2600" dirty="0"/>
              <a:t> </a:t>
            </a:r>
            <a:r>
              <a:rPr lang="en-ID" sz="2600" dirty="0" err="1"/>
              <a:t>ekonomis</a:t>
            </a:r>
            <a:r>
              <a:rPr lang="en-ID" sz="2600" dirty="0"/>
              <a:t> </a:t>
            </a:r>
            <a:r>
              <a:rPr lang="en-ID" sz="2600" dirty="0" err="1"/>
              <a:t>aktiva</a:t>
            </a:r>
            <a:r>
              <a:rPr lang="en-ID" sz="2600" dirty="0"/>
              <a:t> </a:t>
            </a:r>
            <a:r>
              <a:rPr lang="en-ID" sz="2600" dirty="0" err="1"/>
              <a:t>tetap</a:t>
            </a:r>
            <a:r>
              <a:rPr lang="en-ID" sz="2600" dirty="0"/>
              <a:t> </a:t>
            </a:r>
            <a:r>
              <a:rPr lang="en-ID" sz="2600" dirty="0" err="1"/>
              <a:t>tersebut</a:t>
            </a:r>
            <a:r>
              <a:rPr lang="en-ID" sz="2600" dirty="0"/>
              <a:t>.</a:t>
            </a:r>
          </a:p>
          <a:p>
            <a:pPr marL="0" indent="0" algn="just">
              <a:buNone/>
            </a:pPr>
            <a:r>
              <a:rPr lang="en-ID" sz="2600" dirty="0" err="1"/>
              <a:t>Pembelian</a:t>
            </a:r>
            <a:r>
              <a:rPr lang="en-ID" sz="2600" dirty="0"/>
              <a:t> </a:t>
            </a:r>
            <a:r>
              <a:rPr lang="en-ID" sz="2600" dirty="0" err="1"/>
              <a:t>sebuah</a:t>
            </a:r>
            <a:r>
              <a:rPr lang="en-ID" sz="2600" dirty="0"/>
              <a:t> unit </a:t>
            </a:r>
            <a:r>
              <a:rPr lang="en-ID" sz="2600" dirty="0" err="1"/>
              <a:t>mesin</a:t>
            </a:r>
            <a:r>
              <a:rPr lang="en-ID" sz="2600" dirty="0"/>
              <a:t> </a:t>
            </a:r>
            <a:r>
              <a:rPr lang="en-ID" sz="2600" dirty="0" err="1"/>
              <a:t>dengan</a:t>
            </a:r>
            <a:r>
              <a:rPr lang="en-ID" sz="2600" dirty="0"/>
              <a:t> </a:t>
            </a:r>
            <a:r>
              <a:rPr lang="en-ID" sz="2600" dirty="0" err="1"/>
              <a:t>harga</a:t>
            </a:r>
            <a:r>
              <a:rPr lang="en-ID" sz="2600" dirty="0"/>
              <a:t> Rp.50.000.000, </a:t>
            </a:r>
            <a:r>
              <a:rPr lang="en-ID" sz="2600" dirty="0" err="1"/>
              <a:t>dengan</a:t>
            </a:r>
            <a:r>
              <a:rPr lang="en-ID" sz="2600" dirty="0"/>
              <a:t> </a:t>
            </a:r>
            <a:r>
              <a:rPr lang="en-ID" sz="2600" dirty="0" err="1"/>
              <a:t>nilai</a:t>
            </a:r>
            <a:r>
              <a:rPr lang="en-ID" sz="2600" dirty="0"/>
              <a:t> </a:t>
            </a:r>
            <a:r>
              <a:rPr lang="en-ID" sz="2600" dirty="0" err="1"/>
              <a:t>sisa</a:t>
            </a:r>
            <a:r>
              <a:rPr lang="en-ID" sz="2600" dirty="0"/>
              <a:t> </a:t>
            </a:r>
            <a:r>
              <a:rPr lang="en-ID" sz="2600" dirty="0" err="1"/>
              <a:t>sebesar</a:t>
            </a:r>
            <a:r>
              <a:rPr lang="en-ID" sz="2600" dirty="0"/>
              <a:t> RP.5.000.000, dan </a:t>
            </a:r>
            <a:r>
              <a:rPr lang="en-ID" sz="2600" dirty="0" err="1"/>
              <a:t>umur</a:t>
            </a:r>
            <a:r>
              <a:rPr lang="en-ID" sz="2600" dirty="0"/>
              <a:t> </a:t>
            </a:r>
            <a:r>
              <a:rPr lang="en-ID" sz="2600" dirty="0" err="1"/>
              <a:t>ekonomis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r>
              <a:rPr lang="en-ID" sz="2600" dirty="0"/>
              <a:t> </a:t>
            </a:r>
            <a:r>
              <a:rPr lang="en-ID" sz="2600" dirty="0" err="1"/>
              <a:t>mesin</a:t>
            </a:r>
            <a:r>
              <a:rPr lang="en-ID" sz="2600" dirty="0"/>
              <a:t> </a:t>
            </a:r>
            <a:r>
              <a:rPr lang="en-ID" sz="2600" dirty="0" err="1"/>
              <a:t>tersebut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selama</a:t>
            </a:r>
            <a:r>
              <a:rPr lang="en-ID" sz="2600" dirty="0"/>
              <a:t> 5 </a:t>
            </a:r>
            <a:r>
              <a:rPr lang="en-ID" sz="2600" dirty="0" err="1"/>
              <a:t>tahun</a:t>
            </a:r>
            <a:r>
              <a:rPr lang="en-ID" sz="2600" dirty="0"/>
              <a:t>.</a:t>
            </a:r>
            <a:endParaRPr lang="en-ID" sz="2600" dirty="0">
              <a:effectLst/>
            </a:endParaRP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7869C-F0C4-47B8-B0FE-BBFBE0EF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7" y="2981739"/>
            <a:ext cx="10204174" cy="37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F81176-EB3B-4F2A-BC2B-A3C8BEC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344557"/>
            <a:ext cx="11569148" cy="61755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(</a:t>
            </a:r>
            <a:r>
              <a:rPr lang="en-US" b="1" i="1" dirty="0"/>
              <a:t>Sum of The Years Digits Method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menjumlahkan</a:t>
            </a:r>
            <a:r>
              <a:rPr lang="en-ID" dirty="0"/>
              <a:t> </a:t>
            </a:r>
            <a:r>
              <a:rPr lang="en-ID" dirty="0" err="1"/>
              <a:t>angka-angka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penyusutan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aktiva</a:t>
            </a:r>
            <a:r>
              <a:rPr lang="en-ID" dirty="0"/>
              <a:t> yang </a:t>
            </a:r>
            <a:r>
              <a:rPr lang="en-ID" dirty="0" err="1"/>
              <a:t>terkait</a:t>
            </a:r>
            <a:r>
              <a:rPr lang="en-ID" dirty="0"/>
              <a:t> yang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berurutan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5CCA2-5BDA-46BE-93B2-4668C9DC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2385390"/>
            <a:ext cx="9753600" cy="4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E63BF-908A-427C-8C37-6893B223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437322"/>
            <a:ext cx="11357113" cy="61490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b="1" dirty="0"/>
              <a:t>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Saldo</a:t>
            </a:r>
            <a:r>
              <a:rPr lang="en-US" b="1" dirty="0"/>
              <a:t> </a:t>
            </a:r>
            <a:r>
              <a:rPr lang="en-US" b="1" dirty="0" err="1"/>
              <a:t>Menurun</a:t>
            </a:r>
            <a:r>
              <a:rPr lang="en-US" b="1" dirty="0"/>
              <a:t> Ganda (</a:t>
            </a:r>
            <a:r>
              <a:rPr lang="en-US" b="1" i="1" dirty="0"/>
              <a:t>Double Declining Balance Method</a:t>
            </a:r>
            <a:r>
              <a:rPr lang="en-US" b="1" dirty="0"/>
              <a:t>)</a:t>
            </a:r>
          </a:p>
          <a:p>
            <a:pPr marL="0" indent="0" algn="just">
              <a:buNone/>
            </a:pPr>
            <a:r>
              <a:rPr lang="en-ID" dirty="0"/>
              <a:t>Beban </a:t>
            </a:r>
            <a:r>
              <a:rPr lang="en-ID" dirty="0" err="1"/>
              <a:t>penyusutan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aktiva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depresiasi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.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dikalikan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, dan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tahunya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dikalikan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aktiva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42C9C-E9C0-4FDC-B537-745B3ADB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2663688"/>
            <a:ext cx="8931965" cy="40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F81176-EB3B-4F2A-BC2B-A3C8BEC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344557"/>
            <a:ext cx="11569148" cy="61755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(</a:t>
            </a:r>
            <a:r>
              <a:rPr lang="en-US" b="1" i="1" dirty="0"/>
              <a:t>Sum of The Years Digits Method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menjumlahkan</a:t>
            </a:r>
            <a:r>
              <a:rPr lang="en-ID" dirty="0"/>
              <a:t> </a:t>
            </a:r>
            <a:r>
              <a:rPr lang="en-ID" dirty="0" err="1"/>
              <a:t>angka-angka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penyusutan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aktiva</a:t>
            </a:r>
            <a:r>
              <a:rPr lang="en-ID" dirty="0"/>
              <a:t> yang </a:t>
            </a:r>
            <a:r>
              <a:rPr lang="en-ID" dirty="0" err="1"/>
              <a:t>terkait</a:t>
            </a:r>
            <a:r>
              <a:rPr lang="en-ID" dirty="0"/>
              <a:t> yang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berurutan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5CCA2-5BDA-46BE-93B2-4668C9DC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2385390"/>
            <a:ext cx="9753600" cy="4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76FEAB-BC03-4EC6-A1EB-D6758EE8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65125"/>
            <a:ext cx="11423374" cy="57578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/>
              <a:t>Metode</a:t>
            </a:r>
            <a:r>
              <a:rPr lang="en-US" sz="3500" b="1" dirty="0"/>
              <a:t> </a:t>
            </a:r>
            <a:r>
              <a:rPr lang="en-US" sz="3500" b="1" dirty="0" err="1"/>
              <a:t>Satuan</a:t>
            </a:r>
            <a:r>
              <a:rPr lang="en-US" sz="3500" b="1" dirty="0"/>
              <a:t> </a:t>
            </a:r>
            <a:r>
              <a:rPr lang="en-US" sz="3500" b="1" dirty="0" err="1"/>
              <a:t>Produksi</a:t>
            </a:r>
            <a:r>
              <a:rPr lang="en-US" sz="3500" b="1" dirty="0"/>
              <a:t> (</a:t>
            </a:r>
            <a:r>
              <a:rPr lang="en-US" sz="3500" b="1" i="1" dirty="0"/>
              <a:t>Unit of Production Method</a:t>
            </a:r>
            <a:r>
              <a:rPr lang="en-US" sz="3500" b="1" dirty="0"/>
              <a:t>) (1 of 4)</a:t>
            </a:r>
            <a:endParaRPr lang="en-ID" sz="35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0CB126-61F4-41CE-BD1F-709FACC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26" y="1431235"/>
            <a:ext cx="11569148" cy="50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043F-E728-4AF5-95D7-573129FC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 err="1"/>
              <a:t>Metode</a:t>
            </a:r>
            <a:r>
              <a:rPr lang="en-US" sz="3500" b="1" dirty="0"/>
              <a:t> </a:t>
            </a:r>
            <a:r>
              <a:rPr lang="en-US" sz="3500" b="1" dirty="0" err="1"/>
              <a:t>Satuan</a:t>
            </a:r>
            <a:r>
              <a:rPr lang="en-US" sz="3500" b="1" dirty="0"/>
              <a:t> </a:t>
            </a:r>
            <a:r>
              <a:rPr lang="en-US" sz="3500" b="1" dirty="0" err="1"/>
              <a:t>Produksi</a:t>
            </a:r>
            <a:r>
              <a:rPr lang="en-US" sz="3500" b="1" dirty="0"/>
              <a:t> (</a:t>
            </a:r>
            <a:r>
              <a:rPr lang="en-US" sz="3500" b="1" i="1" dirty="0"/>
              <a:t>Unit of Production Method</a:t>
            </a:r>
            <a:r>
              <a:rPr lang="en-US" sz="3500" b="1" dirty="0"/>
              <a:t>) (2 of 4)</a:t>
            </a:r>
            <a:endParaRPr lang="en-ID" sz="3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7DE7EE-FEA4-4B24-BF38-2A71853F9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311965"/>
            <a:ext cx="10694505" cy="50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1174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ASET TETAP, ASET TETAT TAKBERWUJUD, PROPOERTI INVESTAS DAN TANAH</vt:lpstr>
      <vt:lpstr>Aset Tetap Dalam PSAK No. 16</vt:lpstr>
      <vt:lpstr>Aset Tetap Dalam PSAK No. 16</vt:lpstr>
      <vt:lpstr>METODE PENYUSUTAN AKTIVA</vt:lpstr>
      <vt:lpstr>PowerPoint Presentation</vt:lpstr>
      <vt:lpstr>PowerPoint Presentation</vt:lpstr>
      <vt:lpstr>PowerPoint Presentation</vt:lpstr>
      <vt:lpstr>Metode Satuan Produksi (Unit of Production Method) (1 of 4)</vt:lpstr>
      <vt:lpstr>Metode Satuan Produksi (Unit of Production Method) (2 of 4)</vt:lpstr>
      <vt:lpstr>Metode Satuan Produksi (Unit of Production Method) (3 of 4)</vt:lpstr>
      <vt:lpstr>Aset Tetap dalam Laporan Keuangan- Neraca</vt:lpstr>
      <vt:lpstr>Aset Tetap Tidak Berwujut</vt:lpstr>
      <vt:lpstr>Aset Tetap Tidak Berwujut</vt:lpstr>
      <vt:lpstr> Beberapa Hak yang Termasuk Dalam Kategori Aktiva Tidak Berwujud </vt:lpstr>
      <vt:lpstr>Beberapa Hak yang Termasuk Dalam Kategori Aktiva Tidak Berwujud</vt:lpstr>
      <vt:lpstr>Properti Investasi- PSAK No.13</vt:lpstr>
      <vt:lpstr>Contoh properti investasi:</vt:lpstr>
      <vt:lpstr>Tugas Minggu Depan (Kelompok- Persentasi)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 TETAP, ASET TETAT TAKBERWUJUD, PROPOERTI INVESTAS DAN TANAH</dc:title>
  <dc:creator>annisa.lahjie@live.vu.edu.au</dc:creator>
  <cp:lastModifiedBy>annisa.lahjie@live.vu.edu.au</cp:lastModifiedBy>
  <cp:revision>20</cp:revision>
  <dcterms:created xsi:type="dcterms:W3CDTF">2021-04-18T12:23:31Z</dcterms:created>
  <dcterms:modified xsi:type="dcterms:W3CDTF">2021-04-18T14:21:23Z</dcterms:modified>
</cp:coreProperties>
</file>