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3ED02-F9CC-4B9A-8934-65A79EDA8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77B898-438D-4AA3-9487-FF1A5CF60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71F8C-55DB-4116-8EDA-5AAC472E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F1F78-56F0-4FE8-A78F-EE068B7E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B34E0-37A3-45AB-A71C-64BF5DECD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6022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BD55B-CFB8-428D-9EC7-B698129D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77733-2013-4E48-80B3-E63587488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3C25B-E960-405C-BBB4-022C666D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42634-9288-41DA-A409-417BF97F2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34451-E2DB-45EC-AFBC-8149A482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187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4804E3-3DAB-47D7-B328-AB745D4FC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2DB5D-1E5C-4463-81EC-9A10E1B54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184E6-ECA6-4424-9957-C912B52E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2EB6E-6E97-4EC4-BBEE-C5E80F4F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C7CE8-E1B2-4E0C-89DA-785402FA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432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210B-BFB4-4FC0-9C6D-FB51D87C7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BA2A0-58EF-4E5E-9D5E-6D0BDEF8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9FA95-21AD-4A42-8A39-A6F884F2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52782-AD64-48A4-BFE0-AA4FDC178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9BB9D-E69E-40EE-9437-CD174CA12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083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B908-393D-48A0-8C18-F2E645D8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210EA-4DA1-4867-B0FB-75FEDC028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4751D-BADA-4DD3-BCC0-5C751C9E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ED455-D4E6-4474-A918-91ECAC73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EB740-0DE8-4CAE-ACAF-B23AA85C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183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C5F9-77E0-4DCA-8E6F-F358D7B5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D0515-1ED4-4408-B158-8108F2DF6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5CDDF-D8DF-4530-8FE2-B129A0119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64ED5-2BE9-4FFE-BE68-25AC9646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D126C-3E8A-4B43-A5FA-4D137D4D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7CCF6-B31C-4B4D-AEBA-156A4A1AE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961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BBE73-6200-4C50-8FF2-C236DAC0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BDDB2-C8A0-4F31-B431-885B577A1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A7B98-A370-432B-B068-E6CB628CD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E08CC-8770-434F-8F6E-EC14DEBF6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B5254-0442-41C4-BD73-FE44C709CB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CB860A-967C-4B5D-9584-F8407BC7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CDBFC-42D5-4D89-846A-5A69966F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0CCEB1-51FE-4043-80E9-DDA6406A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1410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1125B-6288-4499-98D9-D25A9CB75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EE20DD-8D1E-4A3A-AF10-4430AC49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87CCA-B9FD-42C7-88CB-9F470CE1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72630E-EBF0-4505-B3B2-D891B3CF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2807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44910-6CCE-417D-AB92-B2A4A5B7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E789CC-58C5-45DF-B409-73C2116D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F1283-CD1B-4847-BFE5-7B5E3F82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818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8B029-DC93-49FD-AEAF-DFF1E6E8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FA338-518A-491F-9784-38FB430D0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5E689-F131-4843-BD17-F99370FB2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CE28B-A9BC-47AD-A531-1F73B0F47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58229-1445-4A01-8AD7-5575D142D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621B8-078C-472D-B05A-F00152B2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618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B797C-CF10-452A-854A-235C4A1D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11A600-D477-46D0-9C7E-EE4F14A8A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8D5365-035A-45A1-8C0B-82E86B247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75C9D-2741-4901-8FF8-D7AABBA3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26D13-0C33-4060-A374-0F47201B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8B0BC-D409-4A43-9AF7-574A970EF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136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4D501-7699-45C4-AF84-3084DE92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77FD4-6A62-44B1-928E-7411A46F2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12609-E1BC-4527-923F-C4372F88A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ED6CC-7D19-428E-96F5-1BDC7EE2D7CB}" type="datetimeFigureOut">
              <a:rPr lang="en-ID" smtClean="0"/>
              <a:t>16/08/2021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608EF-CC2F-4106-81FD-AABA415A32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45A31-20CE-491A-8F4E-894FC7C59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20EB7-AD7D-4F71-9F15-ECC93D6AC8F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35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85F65-6D49-4FFA-9313-51B0B105C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725" y="1122363"/>
            <a:ext cx="10677525" cy="2387600"/>
          </a:xfrm>
        </p:spPr>
        <p:txBody>
          <a:bodyPr>
            <a:normAutofit/>
          </a:bodyPr>
          <a:lstStyle/>
          <a:p>
            <a:r>
              <a:rPr lang="en-US" sz="3500" b="1" dirty="0"/>
              <a:t>BAB 7: </a:t>
            </a:r>
            <a:r>
              <a:rPr lang="en-US" sz="3500" b="1" dirty="0" err="1"/>
              <a:t>Analisis</a:t>
            </a:r>
            <a:r>
              <a:rPr lang="en-US" sz="3500" b="1" dirty="0"/>
              <a:t> Ratio dan </a:t>
            </a:r>
            <a:r>
              <a:rPr lang="en-US" sz="3500" b="1" dirty="0" err="1"/>
              <a:t>Laporan</a:t>
            </a:r>
            <a:r>
              <a:rPr lang="en-US" sz="3500" b="1" dirty="0"/>
              <a:t> </a:t>
            </a:r>
            <a:r>
              <a:rPr lang="en-US" sz="3500" b="1" dirty="0" err="1"/>
              <a:t>Arus</a:t>
            </a:r>
            <a:r>
              <a:rPr lang="en-US" sz="3500" b="1" dirty="0"/>
              <a:t> Kas </a:t>
            </a:r>
            <a:r>
              <a:rPr lang="en-US" sz="3500" b="1" dirty="0" err="1"/>
              <a:t>Keuangan</a:t>
            </a:r>
            <a:endParaRPr lang="en-ID" sz="3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B4CEC-40A5-4BCD-A077-EA0674DFE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1125" y="1630363"/>
            <a:ext cx="9144000" cy="1036637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ID" sz="4000" b="1" dirty="0"/>
              <a:t>Latihan </a:t>
            </a:r>
            <a:r>
              <a:rPr lang="en-ID" sz="4000" b="1" dirty="0" err="1"/>
              <a:t>atas</a:t>
            </a:r>
            <a:r>
              <a:rPr lang="en-ID" sz="4000" b="1" dirty="0"/>
              <a:t> </a:t>
            </a:r>
            <a:r>
              <a:rPr lang="en-ID" sz="4000" b="1" dirty="0" err="1"/>
              <a:t>Laporan</a:t>
            </a:r>
            <a:r>
              <a:rPr lang="en-ID" sz="4000" b="1" dirty="0"/>
              <a:t> </a:t>
            </a:r>
            <a:r>
              <a:rPr lang="en-ID" sz="4000" b="1" dirty="0" err="1"/>
              <a:t>Keuangan</a:t>
            </a:r>
            <a:r>
              <a:rPr lang="en-ID" sz="4000" b="1" dirty="0"/>
              <a:t> ICBP</a:t>
            </a:r>
          </a:p>
        </p:txBody>
      </p:sp>
    </p:spTree>
    <p:extLst>
      <p:ext uri="{BB962C8B-B14F-4D97-AF65-F5344CB8AC3E}">
        <p14:creationId xmlns:p14="http://schemas.microsoft.com/office/powerpoint/2010/main" val="398187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2AA53734-2143-4AE2-BBDE-E99E18CDD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028915"/>
              </p:ext>
            </p:extLst>
          </p:nvPr>
        </p:nvGraphicFramePr>
        <p:xfrm>
          <a:off x="804863" y="495299"/>
          <a:ext cx="10582274" cy="5990964"/>
        </p:xfrm>
        <a:graphic>
          <a:graphicData uri="http://schemas.openxmlformats.org/drawingml/2006/table">
            <a:tbl>
              <a:tblPr/>
              <a:tblGrid>
                <a:gridCol w="433269">
                  <a:extLst>
                    <a:ext uri="{9D8B030D-6E8A-4147-A177-3AD203B41FA5}">
                      <a16:colId xmlns:a16="http://schemas.microsoft.com/office/drawing/2014/main" val="94139943"/>
                    </a:ext>
                  </a:extLst>
                </a:gridCol>
                <a:gridCol w="2993498">
                  <a:extLst>
                    <a:ext uri="{9D8B030D-6E8A-4147-A177-3AD203B41FA5}">
                      <a16:colId xmlns:a16="http://schemas.microsoft.com/office/drawing/2014/main" val="2115081325"/>
                    </a:ext>
                  </a:extLst>
                </a:gridCol>
                <a:gridCol w="275716">
                  <a:extLst>
                    <a:ext uri="{9D8B030D-6E8A-4147-A177-3AD203B41FA5}">
                      <a16:colId xmlns:a16="http://schemas.microsoft.com/office/drawing/2014/main" val="2858935381"/>
                    </a:ext>
                  </a:extLst>
                </a:gridCol>
                <a:gridCol w="1798724">
                  <a:extLst>
                    <a:ext uri="{9D8B030D-6E8A-4147-A177-3AD203B41FA5}">
                      <a16:colId xmlns:a16="http://schemas.microsoft.com/office/drawing/2014/main" val="2982998594"/>
                    </a:ext>
                  </a:extLst>
                </a:gridCol>
                <a:gridCol w="275716">
                  <a:extLst>
                    <a:ext uri="{9D8B030D-6E8A-4147-A177-3AD203B41FA5}">
                      <a16:colId xmlns:a16="http://schemas.microsoft.com/office/drawing/2014/main" val="2122298037"/>
                    </a:ext>
                  </a:extLst>
                </a:gridCol>
                <a:gridCol w="1798724">
                  <a:extLst>
                    <a:ext uri="{9D8B030D-6E8A-4147-A177-3AD203B41FA5}">
                      <a16:colId xmlns:a16="http://schemas.microsoft.com/office/drawing/2014/main" val="3051278469"/>
                    </a:ext>
                  </a:extLst>
                </a:gridCol>
                <a:gridCol w="262588">
                  <a:extLst>
                    <a:ext uri="{9D8B030D-6E8A-4147-A177-3AD203B41FA5}">
                      <a16:colId xmlns:a16="http://schemas.microsoft.com/office/drawing/2014/main" val="789128372"/>
                    </a:ext>
                  </a:extLst>
                </a:gridCol>
                <a:gridCol w="1680559">
                  <a:extLst>
                    <a:ext uri="{9D8B030D-6E8A-4147-A177-3AD203B41FA5}">
                      <a16:colId xmlns:a16="http://schemas.microsoft.com/office/drawing/2014/main" val="2757696104"/>
                    </a:ext>
                  </a:extLst>
                </a:gridCol>
                <a:gridCol w="223200">
                  <a:extLst>
                    <a:ext uri="{9D8B030D-6E8A-4147-A177-3AD203B41FA5}">
                      <a16:colId xmlns:a16="http://schemas.microsoft.com/office/drawing/2014/main" val="3699916004"/>
                    </a:ext>
                  </a:extLst>
                </a:gridCol>
                <a:gridCol w="840280">
                  <a:extLst>
                    <a:ext uri="{9D8B030D-6E8A-4147-A177-3AD203B41FA5}">
                      <a16:colId xmlns:a16="http://schemas.microsoft.com/office/drawing/2014/main" val="2529246141"/>
                    </a:ext>
                  </a:extLst>
                </a:gridCol>
              </a:tblGrid>
              <a:tr h="430543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RASIO LIKUIDITAS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940045"/>
                  </a:ext>
                </a:extLst>
              </a:tr>
              <a:tr h="420530"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Rasio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ID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149105"/>
                  </a:ext>
                </a:extLst>
              </a:tr>
              <a:tr h="370467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Cash Debt Coverage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Cash Provided by Operating Activities (or </a:t>
                      </a:r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flow for operating/</a:t>
                      </a: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739023"/>
                  </a:ext>
                </a:extLst>
              </a:tr>
              <a:tr h="370467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Current Liabilities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838275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7.398.161.000.000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832022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7.235.398.000.000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6.556.359.000.000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316943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491399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7.398.161.000.000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107,28%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105002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6.895.878.500.000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127212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994178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182394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 panose="020F0502020204030204" pitchFamily="34" charset="0"/>
                        <a:buNone/>
                      </a:pPr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</a:t>
                      </a:r>
                      <a:r>
                        <a:rPr lang="en-ID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Dividen</a:t>
                      </a:r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Coverage</a:t>
                      </a:r>
                    </a:p>
                  </a:txBody>
                  <a:tcPr marL="19050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Cash Provided by Operating Activities (or 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flow for operating/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664768"/>
                  </a:ext>
                </a:extLst>
              </a:tr>
              <a:tr h="370467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Dividen</a:t>
                      </a:r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yang </a:t>
                      </a:r>
                      <a:r>
                        <a:rPr lang="en-ID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dibayarkan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944332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7.398.161.000.000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325,33%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387315"/>
                  </a:ext>
                </a:extLst>
              </a:tr>
              <a:tr h="31039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2.274.072.000.000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045807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803561"/>
                  </a:ext>
                </a:extLst>
              </a:tr>
              <a:tr h="290366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798532"/>
                  </a:ext>
                </a:extLst>
              </a:tr>
              <a:tr h="300379">
                <a:tc>
                  <a:txBody>
                    <a:bodyPr/>
                    <a:lstStyle/>
                    <a:p>
                      <a:pPr algn="ctr" fontAlgn="b"/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891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37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0F6889-3B12-404D-A101-0E89B2F6E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718627"/>
              </p:ext>
            </p:extLst>
          </p:nvPr>
        </p:nvGraphicFramePr>
        <p:xfrm>
          <a:off x="881061" y="426549"/>
          <a:ext cx="10429877" cy="6004901"/>
        </p:xfrm>
        <a:graphic>
          <a:graphicData uri="http://schemas.openxmlformats.org/drawingml/2006/table">
            <a:tbl>
              <a:tblPr/>
              <a:tblGrid>
                <a:gridCol w="427030">
                  <a:extLst>
                    <a:ext uri="{9D8B030D-6E8A-4147-A177-3AD203B41FA5}">
                      <a16:colId xmlns:a16="http://schemas.microsoft.com/office/drawing/2014/main" val="775185751"/>
                    </a:ext>
                  </a:extLst>
                </a:gridCol>
                <a:gridCol w="2950387">
                  <a:extLst>
                    <a:ext uri="{9D8B030D-6E8A-4147-A177-3AD203B41FA5}">
                      <a16:colId xmlns:a16="http://schemas.microsoft.com/office/drawing/2014/main" val="2162047994"/>
                    </a:ext>
                  </a:extLst>
                </a:gridCol>
                <a:gridCol w="271746">
                  <a:extLst>
                    <a:ext uri="{9D8B030D-6E8A-4147-A177-3AD203B41FA5}">
                      <a16:colId xmlns:a16="http://schemas.microsoft.com/office/drawing/2014/main" val="1775818659"/>
                    </a:ext>
                  </a:extLst>
                </a:gridCol>
                <a:gridCol w="1772820">
                  <a:extLst>
                    <a:ext uri="{9D8B030D-6E8A-4147-A177-3AD203B41FA5}">
                      <a16:colId xmlns:a16="http://schemas.microsoft.com/office/drawing/2014/main" val="3842796649"/>
                    </a:ext>
                  </a:extLst>
                </a:gridCol>
                <a:gridCol w="271746">
                  <a:extLst>
                    <a:ext uri="{9D8B030D-6E8A-4147-A177-3AD203B41FA5}">
                      <a16:colId xmlns:a16="http://schemas.microsoft.com/office/drawing/2014/main" val="1915100530"/>
                    </a:ext>
                  </a:extLst>
                </a:gridCol>
                <a:gridCol w="1772820">
                  <a:extLst>
                    <a:ext uri="{9D8B030D-6E8A-4147-A177-3AD203B41FA5}">
                      <a16:colId xmlns:a16="http://schemas.microsoft.com/office/drawing/2014/main" val="1266779786"/>
                    </a:ext>
                  </a:extLst>
                </a:gridCol>
                <a:gridCol w="258806">
                  <a:extLst>
                    <a:ext uri="{9D8B030D-6E8A-4147-A177-3AD203B41FA5}">
                      <a16:colId xmlns:a16="http://schemas.microsoft.com/office/drawing/2014/main" val="1459035389"/>
                    </a:ext>
                  </a:extLst>
                </a:gridCol>
                <a:gridCol w="1656357">
                  <a:extLst>
                    <a:ext uri="{9D8B030D-6E8A-4147-A177-3AD203B41FA5}">
                      <a16:colId xmlns:a16="http://schemas.microsoft.com/office/drawing/2014/main" val="1524353018"/>
                    </a:ext>
                  </a:extLst>
                </a:gridCol>
                <a:gridCol w="219986">
                  <a:extLst>
                    <a:ext uri="{9D8B030D-6E8A-4147-A177-3AD203B41FA5}">
                      <a16:colId xmlns:a16="http://schemas.microsoft.com/office/drawing/2014/main" val="275312723"/>
                    </a:ext>
                  </a:extLst>
                </a:gridCol>
                <a:gridCol w="828179">
                  <a:extLst>
                    <a:ext uri="{9D8B030D-6E8A-4147-A177-3AD203B41FA5}">
                      <a16:colId xmlns:a16="http://schemas.microsoft.com/office/drawing/2014/main" val="1014779700"/>
                    </a:ext>
                  </a:extLst>
                </a:gridCol>
              </a:tblGrid>
              <a:tr h="368437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RASIO SOLVABILITAS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962075"/>
                  </a:ext>
                </a:extLst>
              </a:tr>
              <a:tr h="333347"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Rasio</a:t>
                      </a:r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994707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long-term debt coverage ratio 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529611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Total Liabilities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258792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116461"/>
                  </a:ext>
                </a:extLst>
              </a:tr>
              <a:tr h="271942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7.398.161.000.000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45708"/>
                  </a:ext>
                </a:extLst>
              </a:tr>
              <a:tr h="271942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26.671.104.000.000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22.707.150.000.000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176592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7291626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7.398.161.000.000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29,97%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519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24.689.127.000.000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973365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729740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Interest Coverage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CFO+ Interest Paid+Tax Paid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896415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Interest Paid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834064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611147"/>
                  </a:ext>
                </a:extLst>
              </a:tr>
              <a:tr h="271942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7.398.161.000.000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153.810.000.000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1.615.934.000.000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35348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153.810.000.000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800220"/>
                  </a:ext>
                </a:extLst>
              </a:tr>
              <a:tr h="287644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9.167.905.000.000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5961%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469602"/>
                  </a:ext>
                </a:extLst>
              </a:tr>
              <a:tr h="254397">
                <a:tc>
                  <a:txBody>
                    <a:bodyPr/>
                    <a:lstStyle/>
                    <a:p>
                      <a:pPr algn="ctr" fontAlgn="b"/>
                      <a:r>
                        <a:rPr lang="en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153.810.000.000 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7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242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270</Words>
  <Application>Microsoft Office PowerPoint</Application>
  <PresentationFormat>Widescreen</PresentationFormat>
  <Paragraphs>181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BAB 7: Analisis Ratio dan Laporan Arus Kas Keuangan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7: Analisis Ratio dan Laporan Arus Keuangan</dc:title>
  <dc:creator>annisa.lahjie@live.vu.edu.au</dc:creator>
  <cp:lastModifiedBy>annisa.lahjie@live.vu.edu.au</cp:lastModifiedBy>
  <cp:revision>5</cp:revision>
  <dcterms:created xsi:type="dcterms:W3CDTF">2021-04-07T13:20:21Z</dcterms:created>
  <dcterms:modified xsi:type="dcterms:W3CDTF">2021-08-15T16:33:34Z</dcterms:modified>
</cp:coreProperties>
</file>