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94FB2-6A9B-4EC0-9460-C6BF1E063927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34DF8D0-DFAD-41E5-9537-99F7227DEC1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94FB2-6A9B-4EC0-9460-C6BF1E063927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34DF8D0-DFAD-41E5-9537-99F7227DEC1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94FB2-6A9B-4EC0-9460-C6BF1E063927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34DF8D0-DFAD-41E5-9537-99F7227DEC1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7794FB2-6A9B-4EC0-9460-C6BF1E063927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8D0-DFAD-41E5-9537-99F7227DEC1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94FB2-6A9B-4EC0-9460-C6BF1E063927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34DF8D0-DFAD-41E5-9537-99F7227DEC1B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94FB2-6A9B-4EC0-9460-C6BF1E063927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34DF8D0-DFAD-41E5-9537-99F7227DE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94FB2-6A9B-4EC0-9460-C6BF1E063927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34DF8D0-DFAD-41E5-9537-99F7227DEC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34DF8D0-DFAD-41E5-9537-99F7227DEC1B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94FB2-6A9B-4EC0-9460-C6BF1E063927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34DF8D0-DFAD-41E5-9537-99F7227DEC1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7794FB2-6A9B-4EC0-9460-C6BF1E063927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94FB2-6A9B-4EC0-9460-C6BF1E063927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DF8D0-DFAD-41E5-9537-99F7227DEC1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34DF8D0-DFAD-41E5-9537-99F7227DEC1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94FB2-6A9B-4EC0-9460-C6BF1E063927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7794FB2-6A9B-4EC0-9460-C6BF1E063927}" type="datetimeFigureOut">
              <a:rPr lang="en-US" smtClean="0"/>
              <a:t>9/27/2021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34DF8D0-DFAD-41E5-9537-99F7227DEC1B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ASNAWATI, SE., MM</a:t>
            </a:r>
          </a:p>
          <a:p>
            <a:r>
              <a:rPr lang="en-US" sz="2000" dirty="0" smtClean="0"/>
              <a:t>FAKULTAS EKONOMI DAN BISNIS</a:t>
            </a:r>
          </a:p>
          <a:p>
            <a:r>
              <a:rPr lang="en-US" sz="2000" dirty="0" smtClean="0"/>
              <a:t>UNIVERSITAS MULAWARMAN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ETIKA BISNIS DAN TANGGUNG JAWAB SOSIAL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727333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ETIKA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200" b="1" dirty="0" err="1" smtClean="0"/>
              <a:t>Pada</a:t>
            </a:r>
            <a:r>
              <a:rPr lang="en-US" sz="3200" b="1" dirty="0" smtClean="0"/>
              <a:t> </a:t>
            </a:r>
            <a:r>
              <a:rPr lang="en-US" sz="3200" b="1" dirty="0" err="1"/>
              <a:t>dasarnya</a:t>
            </a:r>
            <a:r>
              <a:rPr lang="en-US" sz="3200" b="1" dirty="0"/>
              <a:t> </a:t>
            </a:r>
            <a:r>
              <a:rPr lang="en-US" sz="3200" b="1" dirty="0" err="1"/>
              <a:t>etika</a:t>
            </a:r>
            <a:r>
              <a:rPr lang="en-US" sz="3200" b="1" dirty="0"/>
              <a:t> </a:t>
            </a:r>
            <a:r>
              <a:rPr lang="en-US" sz="3200" b="1" dirty="0" err="1"/>
              <a:t>adalah</a:t>
            </a:r>
            <a:r>
              <a:rPr lang="en-US" sz="3200" b="1" dirty="0"/>
              <a:t> </a:t>
            </a:r>
            <a:r>
              <a:rPr lang="en-US" sz="3200" b="1" dirty="0" err="1"/>
              <a:t>komitmen</a:t>
            </a:r>
            <a:r>
              <a:rPr lang="en-US" sz="3200" b="1" dirty="0"/>
              <a:t> </a:t>
            </a:r>
            <a:r>
              <a:rPr lang="en-US" sz="3200" b="1" dirty="0" err="1"/>
              <a:t>untuk</a:t>
            </a:r>
            <a:r>
              <a:rPr lang="en-US" sz="3200" b="1" dirty="0"/>
              <a:t> </a:t>
            </a:r>
            <a:r>
              <a:rPr lang="en-US" sz="3200" b="1" dirty="0" err="1"/>
              <a:t>melakukan</a:t>
            </a:r>
            <a:r>
              <a:rPr lang="en-US" sz="3200" b="1" dirty="0"/>
              <a:t> </a:t>
            </a:r>
            <a:r>
              <a:rPr lang="en-US" sz="3200" b="1" dirty="0" err="1"/>
              <a:t>apa</a:t>
            </a:r>
            <a:r>
              <a:rPr lang="en-US" sz="3200" b="1" dirty="0"/>
              <a:t> yang </a:t>
            </a:r>
            <a:r>
              <a:rPr lang="en-US" sz="3200" b="1" dirty="0" err="1"/>
              <a:t>baik</a:t>
            </a:r>
            <a:r>
              <a:rPr lang="en-US" sz="3200" b="1" dirty="0"/>
              <a:t> </a:t>
            </a:r>
            <a:r>
              <a:rPr lang="en-US" sz="3200" b="1" dirty="0" err="1"/>
              <a:t>dan</a:t>
            </a:r>
            <a:r>
              <a:rPr lang="en-US" sz="3200" b="1" dirty="0"/>
              <a:t> </a:t>
            </a:r>
            <a:r>
              <a:rPr lang="en-US" sz="3200" b="1" dirty="0" err="1"/>
              <a:t>menghindari</a:t>
            </a:r>
            <a:r>
              <a:rPr lang="en-US" sz="3200" b="1" dirty="0"/>
              <a:t> </a:t>
            </a:r>
            <a:r>
              <a:rPr lang="en-US" sz="3200" b="1" dirty="0" err="1"/>
              <a:t>apa</a:t>
            </a:r>
            <a:r>
              <a:rPr lang="en-US" sz="3200" b="1" dirty="0"/>
              <a:t> yang </a:t>
            </a:r>
            <a:r>
              <a:rPr lang="en-US" sz="3200" b="1" dirty="0" err="1"/>
              <a:t>tidak</a:t>
            </a:r>
            <a:r>
              <a:rPr lang="en-US" sz="3200" b="1" dirty="0"/>
              <a:t> </a:t>
            </a:r>
            <a:r>
              <a:rPr lang="en-US" sz="3200" b="1" dirty="0" err="1"/>
              <a:t>baik</a:t>
            </a:r>
            <a:r>
              <a:rPr lang="en-US" sz="3200" b="1" dirty="0"/>
              <a:t>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749289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err="1"/>
              <a:t>Definisi</a:t>
            </a:r>
            <a:r>
              <a:rPr lang="en-US" sz="3600" b="1" dirty="0"/>
              <a:t> </a:t>
            </a:r>
            <a:r>
              <a:rPr lang="en-US" sz="3600" b="1" dirty="0" err="1"/>
              <a:t>Etika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err="1"/>
              <a:t>Terminologi</a:t>
            </a:r>
            <a:r>
              <a:rPr lang="en-US" sz="2400" dirty="0"/>
              <a:t> </a:t>
            </a:r>
            <a:r>
              <a:rPr lang="en-US" sz="2400" dirty="0" err="1"/>
              <a:t>etika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ethies</a:t>
            </a:r>
            <a:r>
              <a:rPr lang="en-US" sz="2400" dirty="0"/>
              <a:t> </a:t>
            </a:r>
            <a:r>
              <a:rPr lang="en-US" sz="2400" dirty="0" err="1"/>
              <a:t>berasal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bahasa</a:t>
            </a:r>
            <a:r>
              <a:rPr lang="en-US" sz="2400" dirty="0"/>
              <a:t> </a:t>
            </a:r>
            <a:r>
              <a:rPr lang="en-US" sz="2400" dirty="0" err="1"/>
              <a:t>Yunani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ethikos</a:t>
            </a:r>
            <a:r>
              <a:rPr lang="en-US" sz="2400" dirty="0"/>
              <a:t> (moral) </a:t>
            </a:r>
            <a:r>
              <a:rPr lang="en-US" sz="2400" dirty="0" err="1"/>
              <a:t>maupun</a:t>
            </a:r>
            <a:r>
              <a:rPr lang="en-US" sz="2400" dirty="0"/>
              <a:t> ethos (</a:t>
            </a:r>
            <a:r>
              <a:rPr lang="en-US" sz="2400" dirty="0" err="1" smtClean="0"/>
              <a:t>karakter</a:t>
            </a:r>
            <a:r>
              <a:rPr lang="en-US" sz="2400" dirty="0" smtClean="0"/>
              <a:t>)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err="1" smtClean="0"/>
              <a:t>Etika</a:t>
            </a:r>
            <a:r>
              <a:rPr lang="en-US" sz="2400" dirty="0" smtClean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aturan</a:t>
            </a:r>
            <a:r>
              <a:rPr lang="en-US" sz="2400" dirty="0"/>
              <a:t> </a:t>
            </a:r>
            <a:r>
              <a:rPr lang="en-US" sz="2400" dirty="0" err="1"/>
              <a:t>tingkah</a:t>
            </a:r>
            <a:r>
              <a:rPr lang="en-US" sz="2400" dirty="0"/>
              <a:t> </a:t>
            </a:r>
            <a:r>
              <a:rPr lang="en-US" sz="2400" dirty="0" err="1"/>
              <a:t>laku</a:t>
            </a:r>
            <a:r>
              <a:rPr lang="en-US" sz="2400" dirty="0"/>
              <a:t> yang </a:t>
            </a:r>
            <a:r>
              <a:rPr lang="en-US" sz="2400" dirty="0" err="1"/>
              <a:t>dipegang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orang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 smtClean="0"/>
              <a:t>individu</a:t>
            </a: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err="1" smtClean="0"/>
              <a:t>Etika</a:t>
            </a:r>
            <a:r>
              <a:rPr lang="en-US" sz="2400" dirty="0" smtClean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kode</a:t>
            </a:r>
            <a:r>
              <a:rPr lang="en-US" sz="2400" dirty="0"/>
              <a:t> moral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  <a:r>
              <a:rPr lang="en-US" sz="2400" dirty="0" err="1"/>
              <a:t>serangkaian</a:t>
            </a:r>
            <a:r>
              <a:rPr lang="en-US" sz="2400" dirty="0"/>
              <a:t> </a:t>
            </a:r>
            <a:r>
              <a:rPr lang="en-US" sz="2400" dirty="0" err="1"/>
              <a:t>standar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 yang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buruk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benar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salah</a:t>
            </a:r>
            <a:r>
              <a:rPr lang="en-US" sz="2400" dirty="0"/>
              <a:t>.(</a:t>
            </a:r>
            <a:r>
              <a:rPr lang="en-US" sz="2400" dirty="0" err="1"/>
              <a:t>Schermerhora</a:t>
            </a:r>
            <a:r>
              <a:rPr lang="en-US" sz="2400" dirty="0"/>
              <a:t>, J.R, 1996</a:t>
            </a:r>
            <a:r>
              <a:rPr lang="en-US" sz="2400" dirty="0" smtClean="0"/>
              <a:t>)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err="1" smtClean="0"/>
              <a:t>Etika</a:t>
            </a:r>
            <a:r>
              <a:rPr lang="en-US" sz="2400" dirty="0" smtClean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kode</a:t>
            </a:r>
            <a:r>
              <a:rPr lang="en-US" sz="2400" dirty="0"/>
              <a:t> </a:t>
            </a:r>
            <a:r>
              <a:rPr lang="en-US" sz="2400" dirty="0" err="1"/>
              <a:t>etik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pengusaha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nilai-nilai</a:t>
            </a:r>
            <a:r>
              <a:rPr lang="en-US" sz="2400" dirty="0"/>
              <a:t> moral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norma</a:t>
            </a:r>
            <a:r>
              <a:rPr lang="en-US" sz="2400" dirty="0"/>
              <a:t> yang </a:t>
            </a:r>
            <a:r>
              <a:rPr lang="en-US" sz="2400" dirty="0" err="1"/>
              <a:t>dijadikan</a:t>
            </a:r>
            <a:r>
              <a:rPr lang="en-US" sz="2400" dirty="0"/>
              <a:t> </a:t>
            </a:r>
            <a:r>
              <a:rPr lang="en-US" sz="2400" dirty="0" err="1"/>
              <a:t>peraturan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keputusan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memecahkan</a:t>
            </a:r>
            <a:r>
              <a:rPr lang="en-US" sz="2400" dirty="0"/>
              <a:t> </a:t>
            </a:r>
            <a:r>
              <a:rPr lang="en-US" sz="2400" dirty="0" err="1"/>
              <a:t>persoalan</a:t>
            </a:r>
            <a:r>
              <a:rPr lang="en-US" sz="2400" dirty="0"/>
              <a:t>.(</a:t>
            </a:r>
            <a:r>
              <a:rPr lang="en-US" sz="2400" dirty="0" err="1"/>
              <a:t>Suryana</a:t>
            </a:r>
            <a:r>
              <a:rPr lang="en-US" sz="2400" dirty="0"/>
              <a:t>, 2006)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1222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Pendekatan</a:t>
            </a:r>
            <a:r>
              <a:rPr lang="en-US" b="1" dirty="0"/>
              <a:t> </a:t>
            </a:r>
            <a:r>
              <a:rPr lang="en-US" b="1" dirty="0" err="1"/>
              <a:t>Etika</a:t>
            </a:r>
            <a:r>
              <a:rPr lang="en-US" b="1" dirty="0"/>
              <a:t> </a:t>
            </a:r>
            <a:r>
              <a:rPr lang="en-US" b="1" dirty="0" err="1"/>
              <a:t>Tingkah</a:t>
            </a:r>
            <a:r>
              <a:rPr lang="en-US" b="1" dirty="0"/>
              <a:t> </a:t>
            </a:r>
            <a:r>
              <a:rPr lang="en-US" b="1" dirty="0" err="1"/>
              <a:t>Laku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 err="1"/>
              <a:t>Etika</a:t>
            </a:r>
            <a:r>
              <a:rPr lang="en-US" sz="4000" dirty="0"/>
              <a:t> </a:t>
            </a:r>
            <a:r>
              <a:rPr lang="en-US" sz="4000" dirty="0" err="1"/>
              <a:t>tingkah</a:t>
            </a:r>
            <a:r>
              <a:rPr lang="en-US" sz="4000" dirty="0"/>
              <a:t> </a:t>
            </a:r>
            <a:r>
              <a:rPr lang="en-US" sz="4000" dirty="0" err="1"/>
              <a:t>laku</a:t>
            </a:r>
            <a:r>
              <a:rPr lang="en-US" sz="4000" dirty="0"/>
              <a:t> </a:t>
            </a:r>
            <a:r>
              <a:rPr lang="en-US" sz="4000" dirty="0" err="1"/>
              <a:t>manajerial</a:t>
            </a:r>
            <a:r>
              <a:rPr lang="en-US" sz="4000" dirty="0"/>
              <a:t> </a:t>
            </a:r>
            <a:r>
              <a:rPr lang="en-US" sz="4000" dirty="0" err="1"/>
              <a:t>akan</a:t>
            </a:r>
            <a:r>
              <a:rPr lang="en-US" sz="4000" dirty="0"/>
              <a:t> </a:t>
            </a:r>
            <a:r>
              <a:rPr lang="en-US" sz="4000" dirty="0" err="1"/>
              <a:t>mempengaruhi</a:t>
            </a:r>
            <a:r>
              <a:rPr lang="en-US" sz="4000" dirty="0"/>
              <a:t> </a:t>
            </a:r>
            <a:endParaRPr lang="en-US" sz="4000" dirty="0" smtClean="0"/>
          </a:p>
          <a:p>
            <a:pPr>
              <a:buFont typeface="Wingdings" pitchFamily="2" charset="2"/>
              <a:buChar char="ü"/>
            </a:pPr>
            <a:r>
              <a:rPr lang="en-US" sz="4000" dirty="0" err="1" smtClean="0"/>
              <a:t>Pola</a:t>
            </a:r>
            <a:r>
              <a:rPr lang="en-US" sz="4000" dirty="0" smtClean="0"/>
              <a:t> </a:t>
            </a:r>
            <a:r>
              <a:rPr lang="en-US" sz="4000" dirty="0" err="1" smtClean="0"/>
              <a:t>Pikir</a:t>
            </a:r>
            <a:endParaRPr lang="en-US" sz="4000" dirty="0" smtClean="0"/>
          </a:p>
          <a:p>
            <a:pPr>
              <a:buFont typeface="Wingdings" pitchFamily="2" charset="2"/>
              <a:buChar char="ü"/>
            </a:pPr>
            <a:r>
              <a:rPr lang="en-US" sz="4000" dirty="0" err="1" smtClean="0"/>
              <a:t>Kebijakan</a:t>
            </a:r>
            <a:r>
              <a:rPr lang="en-US" sz="4000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sz="4000" dirty="0" err="1" smtClean="0"/>
              <a:t>Tindakan</a:t>
            </a:r>
            <a:r>
              <a:rPr lang="en-US" sz="4000" dirty="0" smtClean="0"/>
              <a:t> </a:t>
            </a:r>
            <a:r>
              <a:rPr lang="en-US" sz="4000" dirty="0" err="1"/>
              <a:t>Organisasi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57440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 </a:t>
            </a:r>
            <a:r>
              <a:rPr lang="en-US" b="1" dirty="0"/>
              <a:t>4 </a:t>
            </a:r>
            <a:r>
              <a:rPr lang="en-US" b="1" dirty="0" err="1"/>
              <a:t>Pendekatan</a:t>
            </a:r>
            <a:r>
              <a:rPr lang="en-US" b="1" dirty="0"/>
              <a:t> </a:t>
            </a:r>
            <a:r>
              <a:rPr lang="en-US" b="1" dirty="0" err="1"/>
              <a:t>Etika</a:t>
            </a:r>
            <a:r>
              <a:rPr lang="en-US" b="1" dirty="0"/>
              <a:t> </a:t>
            </a:r>
            <a:r>
              <a:rPr lang="en-US" b="1" dirty="0" err="1"/>
              <a:t>Tingkah</a:t>
            </a:r>
            <a:r>
              <a:rPr lang="en-US" b="1" dirty="0"/>
              <a:t> </a:t>
            </a:r>
            <a:r>
              <a:rPr lang="en-US" b="1" dirty="0" err="1"/>
              <a:t>Laku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600200"/>
            <a:ext cx="8382000" cy="4571999"/>
          </a:xfrm>
        </p:spPr>
      </p:pic>
    </p:spTree>
    <p:extLst>
      <p:ext uri="{BB962C8B-B14F-4D97-AF65-F5344CB8AC3E}">
        <p14:creationId xmlns:p14="http://schemas.microsoft.com/office/powerpoint/2010/main" val="3877417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Norma </a:t>
            </a:r>
            <a:r>
              <a:rPr lang="en-US" sz="4000" b="1" dirty="0" err="1"/>
              <a:t>Etika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/>
              <a:t>Menurut</a:t>
            </a:r>
            <a:r>
              <a:rPr lang="en-US" sz="3600" dirty="0"/>
              <a:t> </a:t>
            </a:r>
            <a:r>
              <a:rPr lang="en-US" sz="3600" dirty="0" err="1"/>
              <a:t>Zimmerer</a:t>
            </a:r>
            <a:r>
              <a:rPr lang="en-US" sz="3600" dirty="0"/>
              <a:t> (1996)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Suryana</a:t>
            </a:r>
            <a:r>
              <a:rPr lang="en-US" sz="3600" dirty="0"/>
              <a:t> (2006) </a:t>
            </a:r>
            <a:r>
              <a:rPr lang="en-US" sz="3600" dirty="0" err="1"/>
              <a:t>ada</a:t>
            </a:r>
            <a:r>
              <a:rPr lang="en-US" sz="3600" dirty="0"/>
              <a:t> </a:t>
            </a:r>
            <a:r>
              <a:rPr lang="en-US" sz="3600" dirty="0" err="1"/>
              <a:t>tiga</a:t>
            </a:r>
            <a:r>
              <a:rPr lang="en-US" sz="3600" dirty="0"/>
              <a:t> </a:t>
            </a:r>
            <a:r>
              <a:rPr lang="en-US" sz="3600" dirty="0" err="1"/>
              <a:t>tingkatan</a:t>
            </a:r>
            <a:r>
              <a:rPr lang="en-US" sz="3600" dirty="0"/>
              <a:t> </a:t>
            </a:r>
            <a:r>
              <a:rPr lang="en-US" sz="3600" dirty="0" err="1"/>
              <a:t>norma</a:t>
            </a:r>
            <a:r>
              <a:rPr lang="en-US" sz="3600" dirty="0"/>
              <a:t> </a:t>
            </a:r>
            <a:r>
              <a:rPr lang="en-US" sz="3600" dirty="0" err="1"/>
              <a:t>etika</a:t>
            </a:r>
            <a:r>
              <a:rPr lang="en-US" sz="3600" dirty="0"/>
              <a:t> </a:t>
            </a:r>
            <a:r>
              <a:rPr lang="en-US" sz="3600" dirty="0" smtClean="0"/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 err="1" smtClean="0"/>
              <a:t>Hukum</a:t>
            </a:r>
            <a:r>
              <a:rPr lang="en-US" sz="3600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en-US" sz="3600" dirty="0" err="1" smtClean="0"/>
              <a:t>Kebijakan</a:t>
            </a:r>
            <a:r>
              <a:rPr lang="en-US" sz="3600" dirty="0" smtClean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prosedur</a:t>
            </a:r>
            <a:r>
              <a:rPr lang="en-US" sz="3600" dirty="0"/>
              <a:t> </a:t>
            </a:r>
            <a:r>
              <a:rPr lang="en-US" sz="3600" dirty="0" err="1" smtClean="0"/>
              <a:t>organisasi</a:t>
            </a:r>
            <a:endParaRPr lang="en-US" sz="3600" dirty="0" smtClean="0"/>
          </a:p>
          <a:p>
            <a:pPr>
              <a:buFont typeface="Wingdings" pitchFamily="2" charset="2"/>
              <a:buChar char="§"/>
            </a:pPr>
            <a:r>
              <a:rPr lang="en-US" sz="3600" dirty="0" smtClean="0"/>
              <a:t>Moral </a:t>
            </a:r>
            <a:r>
              <a:rPr lang="en-US" sz="3600" dirty="0" err="1"/>
              <a:t>sikap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mental </a:t>
            </a:r>
            <a:r>
              <a:rPr lang="en-US" sz="3600" dirty="0" err="1"/>
              <a:t>individu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31996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/>
              <a:t>Etika</a:t>
            </a:r>
            <a:r>
              <a:rPr lang="en-US" sz="4000" b="1" dirty="0"/>
              <a:t> </a:t>
            </a:r>
            <a:r>
              <a:rPr lang="en-US" sz="4000" b="1" dirty="0" err="1"/>
              <a:t>Manajerial</a:t>
            </a:r>
            <a:endParaRPr lang="en-US" sz="4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7174"/>
            <a:ext cx="8382000" cy="4721225"/>
          </a:xfrm>
        </p:spPr>
      </p:pic>
    </p:spTree>
    <p:extLst>
      <p:ext uri="{BB962C8B-B14F-4D97-AF65-F5344CB8AC3E}">
        <p14:creationId xmlns:p14="http://schemas.microsoft.com/office/powerpoint/2010/main" val="466777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Corporate Social Responsibility (CSR)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/>
              <a:t>Merupakan</a:t>
            </a:r>
            <a:r>
              <a:rPr lang="en-US" sz="3600" dirty="0"/>
              <a:t> </a:t>
            </a:r>
            <a:r>
              <a:rPr lang="en-US" sz="3600" dirty="0" err="1"/>
              <a:t>kewajiban</a:t>
            </a:r>
            <a:r>
              <a:rPr lang="en-US" sz="3600" dirty="0"/>
              <a:t> </a:t>
            </a:r>
            <a:r>
              <a:rPr lang="en-US" sz="3600" dirty="0" err="1"/>
              <a:t>organisasi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melakukan</a:t>
            </a:r>
            <a:r>
              <a:rPr lang="en-US" sz="3600" dirty="0"/>
              <a:t> </a:t>
            </a:r>
            <a:r>
              <a:rPr lang="en-US" sz="3600" dirty="0" err="1"/>
              <a:t>pelayanan</a:t>
            </a:r>
            <a:r>
              <a:rPr lang="en-US" sz="3600" dirty="0"/>
              <a:t>, </a:t>
            </a:r>
            <a:r>
              <a:rPr lang="en-US" sz="3600" dirty="0" err="1"/>
              <a:t>baik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kepentingan</a:t>
            </a:r>
            <a:r>
              <a:rPr lang="en-US" sz="3600" dirty="0"/>
              <a:t> </a:t>
            </a:r>
            <a:r>
              <a:rPr lang="en-US" sz="3600" dirty="0" err="1"/>
              <a:t>organisasi</a:t>
            </a:r>
            <a:r>
              <a:rPr lang="en-US" sz="3600" dirty="0"/>
              <a:t> </a:t>
            </a:r>
            <a:r>
              <a:rPr lang="en-US" sz="3600" dirty="0" err="1"/>
              <a:t>itu</a:t>
            </a:r>
            <a:r>
              <a:rPr lang="en-US" sz="3600" dirty="0"/>
              <a:t> </a:t>
            </a:r>
            <a:r>
              <a:rPr lang="en-US" sz="3600" dirty="0" err="1"/>
              <a:t>sendiri</a:t>
            </a:r>
            <a:r>
              <a:rPr lang="en-US" sz="3600" dirty="0"/>
              <a:t> </a:t>
            </a:r>
            <a:r>
              <a:rPr lang="en-US" sz="3600" dirty="0" err="1"/>
              <a:t>maupun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kepentingan</a:t>
            </a:r>
            <a:r>
              <a:rPr lang="en-US" sz="3600" dirty="0"/>
              <a:t> stakeholder.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40485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WHISTLEBLOWER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/>
              <a:t>Beberapa</a:t>
            </a:r>
            <a:r>
              <a:rPr lang="en-US" sz="3200" dirty="0"/>
              <a:t> </a:t>
            </a:r>
            <a:r>
              <a:rPr lang="en-US" sz="3200" dirty="0" err="1"/>
              <a:t>kasus</a:t>
            </a:r>
            <a:r>
              <a:rPr lang="en-US" sz="3200" dirty="0"/>
              <a:t> </a:t>
            </a:r>
            <a:r>
              <a:rPr lang="en-US" sz="3200" dirty="0" err="1"/>
              <a:t>perusahaan</a:t>
            </a:r>
            <a:r>
              <a:rPr lang="en-US" sz="3200" dirty="0"/>
              <a:t> </a:t>
            </a:r>
            <a:r>
              <a:rPr lang="en-US" sz="3200" dirty="0" err="1"/>
              <a:t>terkuak</a:t>
            </a:r>
            <a:r>
              <a:rPr lang="en-US" sz="3200" dirty="0"/>
              <a:t> </a:t>
            </a:r>
            <a:r>
              <a:rPr lang="en-US" sz="3200" dirty="0" err="1"/>
              <a:t>melakukan</a:t>
            </a:r>
            <a:r>
              <a:rPr lang="en-US" sz="3200" dirty="0"/>
              <a:t> </a:t>
            </a:r>
            <a:r>
              <a:rPr lang="en-US" sz="3200" dirty="0" err="1"/>
              <a:t>praktik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beretika</a:t>
            </a:r>
            <a:r>
              <a:rPr lang="en-US" sz="3200" dirty="0"/>
              <a:t> </a:t>
            </a:r>
            <a:r>
              <a:rPr lang="en-US" sz="3200" dirty="0" err="1"/>
              <a:t>karena</a:t>
            </a:r>
            <a:r>
              <a:rPr lang="en-US" sz="3200" dirty="0"/>
              <a:t> </a:t>
            </a:r>
            <a:r>
              <a:rPr lang="en-US" sz="3200" dirty="0" err="1"/>
              <a:t>terdapat</a:t>
            </a:r>
            <a:r>
              <a:rPr lang="en-US" sz="3200" dirty="0"/>
              <a:t> “orang </a:t>
            </a:r>
            <a:r>
              <a:rPr lang="en-US" sz="3200" dirty="0" err="1"/>
              <a:t>dalam</a:t>
            </a:r>
            <a:r>
              <a:rPr lang="en-US" sz="3200" dirty="0"/>
              <a:t>”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karyawan</a:t>
            </a:r>
            <a:r>
              <a:rPr lang="en-US" sz="3200" dirty="0"/>
              <a:t> internal </a:t>
            </a:r>
            <a:r>
              <a:rPr lang="en-US" sz="3200" dirty="0" err="1"/>
              <a:t>perusahaan</a:t>
            </a:r>
            <a:r>
              <a:rPr lang="en-US" sz="3200" dirty="0"/>
              <a:t> yang </a:t>
            </a:r>
            <a:r>
              <a:rPr lang="en-US" sz="3200" dirty="0" err="1"/>
              <a:t>melaporkan</a:t>
            </a:r>
            <a:r>
              <a:rPr lang="en-US" sz="3200" dirty="0"/>
              <a:t> </a:t>
            </a:r>
            <a:r>
              <a:rPr lang="en-US" sz="3200" dirty="0" err="1"/>
              <a:t>praktik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beretika</a:t>
            </a:r>
            <a:r>
              <a:rPr lang="en-US" sz="3200" dirty="0"/>
              <a:t> </a:t>
            </a:r>
            <a:r>
              <a:rPr lang="en-US" sz="3200" dirty="0" err="1"/>
              <a:t>tersebut</a:t>
            </a:r>
            <a:r>
              <a:rPr lang="en-US" sz="3200" dirty="0"/>
              <a:t> </a:t>
            </a:r>
            <a:r>
              <a:rPr lang="en-US" sz="3200" dirty="0" err="1"/>
              <a:t>kepada</a:t>
            </a:r>
            <a:r>
              <a:rPr lang="en-US" sz="3200" dirty="0"/>
              <a:t> </a:t>
            </a:r>
            <a:r>
              <a:rPr lang="en-US" sz="3200" dirty="0" err="1"/>
              <a:t>pihak</a:t>
            </a:r>
            <a:r>
              <a:rPr lang="en-US" sz="3200" dirty="0"/>
              <a:t> </a:t>
            </a:r>
            <a:r>
              <a:rPr lang="en-US" sz="3200" dirty="0" err="1"/>
              <a:t>berwajib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media </a:t>
            </a:r>
            <a:r>
              <a:rPr lang="en-US" sz="3200" dirty="0" err="1"/>
              <a:t>massa</a:t>
            </a:r>
            <a:r>
              <a:rPr lang="en-US" sz="3200" dirty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0064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 </a:t>
            </a:r>
            <a:r>
              <a:rPr lang="fi-FI" b="1" dirty="0"/>
              <a:t>Hubungan CSR dan Kinerja Perusahaan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1527174"/>
            <a:ext cx="7924800" cy="4721225"/>
          </a:xfrm>
        </p:spPr>
      </p:pic>
    </p:spTree>
    <p:extLst>
      <p:ext uri="{BB962C8B-B14F-4D97-AF65-F5344CB8AC3E}">
        <p14:creationId xmlns:p14="http://schemas.microsoft.com/office/powerpoint/2010/main" val="107438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Reaksi</a:t>
            </a:r>
            <a:r>
              <a:rPr lang="en-US" b="1" dirty="0"/>
              <a:t> </a:t>
            </a:r>
            <a:r>
              <a:rPr lang="en-US" b="1" dirty="0" err="1"/>
              <a:t>Terhadap</a:t>
            </a:r>
            <a:r>
              <a:rPr lang="en-US" b="1" dirty="0"/>
              <a:t> </a:t>
            </a:r>
            <a:r>
              <a:rPr lang="en-US" b="1" dirty="0" err="1"/>
              <a:t>Etika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err="1"/>
              <a:t>Strategi</a:t>
            </a:r>
            <a:r>
              <a:rPr lang="en-US" sz="3200" dirty="0"/>
              <a:t> CSR </a:t>
            </a:r>
            <a:r>
              <a:rPr lang="en-US" sz="3200" dirty="0" err="1"/>
              <a:t>dari</a:t>
            </a:r>
            <a:r>
              <a:rPr lang="en-US" sz="3200" dirty="0"/>
              <a:t> </a:t>
            </a:r>
            <a:r>
              <a:rPr lang="en-US" sz="3200" dirty="0" err="1"/>
              <a:t>organisasi</a:t>
            </a:r>
            <a:r>
              <a:rPr lang="en-US" sz="3200" dirty="0"/>
              <a:t> </a:t>
            </a:r>
            <a:r>
              <a:rPr lang="en-US" sz="3200" dirty="0" err="1"/>
              <a:t>dapat</a:t>
            </a:r>
            <a:r>
              <a:rPr lang="en-US" sz="3200" dirty="0"/>
              <a:t> </a:t>
            </a:r>
            <a:r>
              <a:rPr lang="en-US" sz="3200" dirty="0" err="1"/>
              <a:t>diklasifikasikan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empat</a:t>
            </a:r>
            <a:r>
              <a:rPr lang="en-US" sz="3200" dirty="0"/>
              <a:t> </a:t>
            </a:r>
            <a:r>
              <a:rPr lang="en-US" sz="3200" dirty="0" err="1"/>
              <a:t>kelompok</a:t>
            </a:r>
            <a:r>
              <a:rPr lang="en-US" sz="3200" dirty="0"/>
              <a:t> </a:t>
            </a:r>
            <a:r>
              <a:rPr lang="en-US" sz="3200" dirty="0" smtClean="0"/>
              <a:t>:</a:t>
            </a:r>
          </a:p>
          <a:p>
            <a:r>
              <a:rPr lang="en-US" sz="3200" dirty="0" smtClean="0"/>
              <a:t>Obstructionist </a:t>
            </a:r>
            <a:r>
              <a:rPr lang="en-US" sz="3200" dirty="0"/>
              <a:t>Strategy ( </a:t>
            </a:r>
            <a:r>
              <a:rPr lang="en-US" sz="3200" dirty="0" err="1"/>
              <a:t>strategi</a:t>
            </a:r>
            <a:r>
              <a:rPr lang="en-US" sz="3200" dirty="0"/>
              <a:t> </a:t>
            </a:r>
            <a:r>
              <a:rPr lang="en-US" sz="3200" dirty="0" err="1"/>
              <a:t>menghindar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Defensive </a:t>
            </a:r>
            <a:r>
              <a:rPr lang="en-US" sz="3200" dirty="0"/>
              <a:t>Strategy ( </a:t>
            </a:r>
            <a:r>
              <a:rPr lang="en-US" sz="3200" dirty="0" err="1"/>
              <a:t>strategi</a:t>
            </a:r>
            <a:r>
              <a:rPr lang="en-US" sz="3200" dirty="0"/>
              <a:t> </a:t>
            </a:r>
            <a:r>
              <a:rPr lang="en-US" sz="3200" dirty="0" err="1"/>
              <a:t>bertahan</a:t>
            </a:r>
            <a:r>
              <a:rPr lang="en-US" sz="3200" dirty="0" smtClean="0"/>
              <a:t>)</a:t>
            </a:r>
          </a:p>
          <a:p>
            <a:r>
              <a:rPr lang="en-US" sz="3200" dirty="0" err="1" smtClean="0"/>
              <a:t>Accomodative</a:t>
            </a:r>
            <a:r>
              <a:rPr lang="en-US" sz="3200" dirty="0" smtClean="0"/>
              <a:t> </a:t>
            </a:r>
            <a:r>
              <a:rPr lang="en-US" sz="3200" dirty="0"/>
              <a:t>Strategy (</a:t>
            </a:r>
            <a:r>
              <a:rPr lang="en-US" sz="3200" dirty="0" err="1"/>
              <a:t>strategi</a:t>
            </a:r>
            <a:r>
              <a:rPr lang="en-US" sz="3200" dirty="0"/>
              <a:t> </a:t>
            </a:r>
            <a:r>
              <a:rPr lang="en-US" sz="3200" dirty="0" err="1"/>
              <a:t>akomodatif</a:t>
            </a:r>
            <a:r>
              <a:rPr lang="en-US" sz="3200" dirty="0" smtClean="0"/>
              <a:t>)</a:t>
            </a:r>
          </a:p>
          <a:p>
            <a:r>
              <a:rPr lang="en-US" sz="3200" dirty="0" smtClean="0"/>
              <a:t>Proactive </a:t>
            </a:r>
            <a:r>
              <a:rPr lang="en-US" sz="3200" dirty="0"/>
              <a:t>Strategy (</a:t>
            </a:r>
            <a:r>
              <a:rPr lang="en-US" sz="3200" dirty="0" err="1"/>
              <a:t>strategi</a:t>
            </a:r>
            <a:r>
              <a:rPr lang="en-US" sz="3200" dirty="0"/>
              <a:t> </a:t>
            </a:r>
            <a:r>
              <a:rPr lang="en-US" sz="3200" dirty="0" err="1"/>
              <a:t>proaktif</a:t>
            </a:r>
            <a:r>
              <a:rPr lang="en-US" sz="3200" dirty="0"/>
              <a:t>)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25005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Budaya</a:t>
            </a:r>
            <a:r>
              <a:rPr lang="en-US" sz="3600" b="1" dirty="0"/>
              <a:t> </a:t>
            </a:r>
            <a:r>
              <a:rPr lang="en-US" sz="3600" b="1" dirty="0" err="1"/>
              <a:t>Organisasi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000" dirty="0" err="1"/>
              <a:t>Menurut</a:t>
            </a:r>
            <a:r>
              <a:rPr lang="en-US" sz="3000" dirty="0"/>
              <a:t> Schein E. H (1992) </a:t>
            </a:r>
            <a:r>
              <a:rPr lang="en-US" sz="3000" dirty="0" err="1"/>
              <a:t>dalam</a:t>
            </a:r>
            <a:r>
              <a:rPr lang="en-US" sz="3000" dirty="0"/>
              <a:t> </a:t>
            </a:r>
            <a:r>
              <a:rPr lang="en-US" sz="3000" dirty="0" err="1"/>
              <a:t>bukunya</a:t>
            </a:r>
            <a:r>
              <a:rPr lang="en-US" sz="3000" dirty="0"/>
              <a:t> “Organizational Culture and Leadership” </a:t>
            </a:r>
            <a:r>
              <a:rPr lang="en-US" sz="3000" dirty="0" err="1"/>
              <a:t>terdapat</a:t>
            </a:r>
            <a:r>
              <a:rPr lang="en-US" sz="3000" dirty="0"/>
              <a:t> </a:t>
            </a:r>
            <a:r>
              <a:rPr lang="en-US" sz="3000" dirty="0" err="1"/>
              <a:t>tiga</a:t>
            </a:r>
            <a:r>
              <a:rPr lang="en-US" sz="3000" dirty="0"/>
              <a:t> </a:t>
            </a:r>
            <a:r>
              <a:rPr lang="en-US" sz="3000" dirty="0" err="1"/>
              <a:t>elemen</a:t>
            </a:r>
            <a:r>
              <a:rPr lang="en-US" sz="3000" dirty="0"/>
              <a:t> </a:t>
            </a:r>
            <a:r>
              <a:rPr lang="en-US" sz="3000" dirty="0" err="1"/>
              <a:t>dasar</a:t>
            </a:r>
            <a:r>
              <a:rPr lang="en-US" sz="3000" dirty="0"/>
              <a:t> </a:t>
            </a:r>
            <a:r>
              <a:rPr lang="en-US" sz="3000" dirty="0" err="1"/>
              <a:t>dari</a:t>
            </a:r>
            <a:r>
              <a:rPr lang="en-US" sz="3000" dirty="0"/>
              <a:t> </a:t>
            </a:r>
            <a:r>
              <a:rPr lang="en-US" sz="3000" dirty="0" err="1"/>
              <a:t>budaya</a:t>
            </a:r>
            <a:r>
              <a:rPr lang="en-US" sz="3000" dirty="0"/>
              <a:t> </a:t>
            </a:r>
            <a:r>
              <a:rPr lang="en-US" sz="3000" dirty="0" smtClean="0"/>
              <a:t>:</a:t>
            </a:r>
          </a:p>
          <a:p>
            <a:r>
              <a:rPr lang="en-US" sz="3000" b="1" dirty="0" smtClean="0"/>
              <a:t>Artifact </a:t>
            </a:r>
            <a:r>
              <a:rPr lang="en-US" sz="3000" b="1" dirty="0" err="1"/>
              <a:t>atau</a:t>
            </a:r>
            <a:r>
              <a:rPr lang="en-US" sz="3000" b="1" dirty="0"/>
              <a:t> </a:t>
            </a:r>
            <a:r>
              <a:rPr lang="en-US" sz="3000" b="1" dirty="0" err="1"/>
              <a:t>artefak</a:t>
            </a:r>
            <a:r>
              <a:rPr lang="en-US" sz="3000" dirty="0"/>
              <a:t>, </a:t>
            </a:r>
            <a:r>
              <a:rPr lang="en-US" sz="3000" dirty="0" err="1"/>
              <a:t>yaitu</a:t>
            </a:r>
            <a:r>
              <a:rPr lang="en-US" sz="3000" dirty="0"/>
              <a:t> </a:t>
            </a:r>
            <a:r>
              <a:rPr lang="en-US" sz="3000" dirty="0" err="1"/>
              <a:t>sesuatu</a:t>
            </a:r>
            <a:r>
              <a:rPr lang="en-US" sz="3000" dirty="0"/>
              <a:t> yang </a:t>
            </a:r>
            <a:r>
              <a:rPr lang="en-US" sz="3000" dirty="0" err="1"/>
              <a:t>dapat</a:t>
            </a:r>
            <a:r>
              <a:rPr lang="en-US" sz="3000" dirty="0"/>
              <a:t> </a:t>
            </a:r>
            <a:r>
              <a:rPr lang="en-US" sz="3000" dirty="0" err="1"/>
              <a:t>terlihat</a:t>
            </a:r>
            <a:r>
              <a:rPr lang="en-US" sz="3000" dirty="0"/>
              <a:t>, </a:t>
            </a:r>
            <a:r>
              <a:rPr lang="en-US" sz="3000" dirty="0" err="1"/>
              <a:t>terdengar</a:t>
            </a:r>
            <a:r>
              <a:rPr lang="en-US" sz="3000" dirty="0"/>
              <a:t>, </a:t>
            </a:r>
            <a:r>
              <a:rPr lang="en-US" sz="3000" dirty="0" err="1"/>
              <a:t>dan</a:t>
            </a:r>
            <a:r>
              <a:rPr lang="en-US" sz="3000" dirty="0"/>
              <a:t> </a:t>
            </a:r>
            <a:r>
              <a:rPr lang="en-US" sz="3000" dirty="0" err="1"/>
              <a:t>dan</a:t>
            </a:r>
            <a:r>
              <a:rPr lang="en-US" sz="3000" dirty="0"/>
              <a:t> </a:t>
            </a:r>
            <a:r>
              <a:rPr lang="en-US" sz="3000" dirty="0" err="1"/>
              <a:t>dapat</a:t>
            </a:r>
            <a:r>
              <a:rPr lang="en-US" sz="3000" dirty="0"/>
              <a:t> </a:t>
            </a:r>
            <a:r>
              <a:rPr lang="en-US" sz="3000" dirty="0" err="1"/>
              <a:t>dirasakan</a:t>
            </a:r>
            <a:r>
              <a:rPr lang="en-US" sz="3000" dirty="0"/>
              <a:t> </a:t>
            </a:r>
            <a:r>
              <a:rPr lang="en-US" sz="3000" dirty="0" err="1"/>
              <a:t>ketika</a:t>
            </a:r>
            <a:r>
              <a:rPr lang="en-US" sz="3000" dirty="0"/>
              <a:t> orang </a:t>
            </a:r>
            <a:r>
              <a:rPr lang="en-US" sz="3000" dirty="0" err="1"/>
              <a:t>luar</a:t>
            </a:r>
            <a:r>
              <a:rPr lang="en-US" sz="3000" dirty="0"/>
              <a:t> </a:t>
            </a:r>
            <a:r>
              <a:rPr lang="en-US" sz="3000" dirty="0" err="1"/>
              <a:t>datang</a:t>
            </a:r>
            <a:r>
              <a:rPr lang="en-US" sz="3000" dirty="0"/>
              <a:t> </a:t>
            </a:r>
            <a:r>
              <a:rPr lang="en-US" sz="3000" dirty="0" err="1"/>
              <a:t>ke</a:t>
            </a:r>
            <a:r>
              <a:rPr lang="en-US" sz="3000" dirty="0"/>
              <a:t> </a:t>
            </a:r>
            <a:r>
              <a:rPr lang="en-US" sz="3000" dirty="0" err="1"/>
              <a:t>komunitas</a:t>
            </a:r>
            <a:r>
              <a:rPr lang="en-US" sz="3000" dirty="0"/>
              <a:t> </a:t>
            </a:r>
            <a:r>
              <a:rPr lang="en-US" sz="3000" dirty="0" err="1" smtClean="0"/>
              <a:t>baru</a:t>
            </a:r>
            <a:endParaRPr lang="en-US" sz="3000" dirty="0" smtClean="0"/>
          </a:p>
          <a:p>
            <a:r>
              <a:rPr lang="en-US" sz="3000" b="1" dirty="0" smtClean="0"/>
              <a:t>Espoused </a:t>
            </a:r>
            <a:r>
              <a:rPr lang="en-US" sz="3000" b="1" dirty="0"/>
              <a:t>value </a:t>
            </a:r>
            <a:r>
              <a:rPr lang="en-US" sz="3000" dirty="0" err="1"/>
              <a:t>atau</a:t>
            </a:r>
            <a:r>
              <a:rPr lang="en-US" sz="3000" dirty="0"/>
              <a:t> </a:t>
            </a:r>
            <a:r>
              <a:rPr lang="en-US" sz="3000" dirty="0" err="1"/>
              <a:t>nilai</a:t>
            </a:r>
            <a:r>
              <a:rPr lang="en-US" sz="3000" dirty="0"/>
              <a:t> </a:t>
            </a:r>
            <a:r>
              <a:rPr lang="en-US" sz="3000" dirty="0" err="1"/>
              <a:t>pendukung</a:t>
            </a:r>
            <a:r>
              <a:rPr lang="en-US" sz="3000" dirty="0"/>
              <a:t> </a:t>
            </a:r>
            <a:r>
              <a:rPr lang="en-US" sz="3000" dirty="0" err="1"/>
              <a:t>dilihat</a:t>
            </a:r>
            <a:r>
              <a:rPr lang="en-US" sz="3000" dirty="0"/>
              <a:t> </a:t>
            </a:r>
            <a:r>
              <a:rPr lang="en-US" sz="3000" dirty="0" err="1"/>
              <a:t>dari</a:t>
            </a:r>
            <a:r>
              <a:rPr lang="en-US" sz="3000" dirty="0"/>
              <a:t> </a:t>
            </a:r>
            <a:r>
              <a:rPr lang="en-US" sz="3000" dirty="0" err="1"/>
              <a:t>strategi</a:t>
            </a:r>
            <a:r>
              <a:rPr lang="en-US" sz="3000" dirty="0"/>
              <a:t>, </a:t>
            </a:r>
            <a:r>
              <a:rPr lang="en-US" sz="3000" dirty="0" err="1"/>
              <a:t>tujuan</a:t>
            </a:r>
            <a:r>
              <a:rPr lang="en-US" sz="3000" dirty="0"/>
              <a:t>, </a:t>
            </a:r>
            <a:r>
              <a:rPr lang="en-US" sz="3000" dirty="0" err="1"/>
              <a:t>dan</a:t>
            </a:r>
            <a:r>
              <a:rPr lang="en-US" sz="3000" dirty="0"/>
              <a:t> </a:t>
            </a:r>
            <a:r>
              <a:rPr lang="en-US" sz="3000" dirty="0" err="1"/>
              <a:t>filosofi</a:t>
            </a:r>
            <a:r>
              <a:rPr lang="en-US" sz="3000" dirty="0"/>
              <a:t> </a:t>
            </a:r>
            <a:r>
              <a:rPr lang="en-US" sz="3000" dirty="0" err="1" smtClean="0"/>
              <a:t>organisasi</a:t>
            </a:r>
            <a:endParaRPr lang="en-US" sz="3000" dirty="0" smtClean="0"/>
          </a:p>
          <a:p>
            <a:r>
              <a:rPr lang="en-US" sz="3000" b="1" dirty="0" smtClean="0"/>
              <a:t>Basic </a:t>
            </a:r>
            <a:r>
              <a:rPr lang="en-US" sz="3000" b="1" dirty="0"/>
              <a:t>underlying assumption </a:t>
            </a:r>
            <a:r>
              <a:rPr lang="en-US" sz="3000" dirty="0" err="1"/>
              <a:t>atau</a:t>
            </a:r>
            <a:r>
              <a:rPr lang="en-US" sz="3000" dirty="0"/>
              <a:t> </a:t>
            </a:r>
            <a:r>
              <a:rPr lang="en-US" sz="3000" dirty="0" err="1"/>
              <a:t>asumsi</a:t>
            </a:r>
            <a:r>
              <a:rPr lang="en-US" sz="3000" dirty="0"/>
              <a:t> </a:t>
            </a:r>
            <a:r>
              <a:rPr lang="en-US" sz="3000" dirty="0" err="1"/>
              <a:t>dasar</a:t>
            </a:r>
            <a:r>
              <a:rPr lang="en-US" sz="3000" dirty="0"/>
              <a:t>, </a:t>
            </a:r>
            <a:r>
              <a:rPr lang="en-US" sz="3000" dirty="0" err="1"/>
              <a:t>yaitu</a:t>
            </a:r>
            <a:r>
              <a:rPr lang="en-US" sz="3000" dirty="0"/>
              <a:t> </a:t>
            </a:r>
            <a:r>
              <a:rPr lang="en-US" sz="3000" dirty="0" err="1"/>
              <a:t>kepercayaan</a:t>
            </a:r>
            <a:r>
              <a:rPr lang="en-US" sz="3000" dirty="0"/>
              <a:t> yang </a:t>
            </a:r>
            <a:r>
              <a:rPr lang="en-US" sz="3000" dirty="0" err="1"/>
              <a:t>sifatnya</a:t>
            </a:r>
            <a:r>
              <a:rPr lang="en-US" sz="3000" dirty="0"/>
              <a:t> </a:t>
            </a:r>
            <a:r>
              <a:rPr lang="en-US" sz="3000" dirty="0" err="1"/>
              <a:t>sudah</a:t>
            </a:r>
            <a:r>
              <a:rPr lang="en-US" sz="3000" dirty="0"/>
              <a:t> </a:t>
            </a:r>
            <a:r>
              <a:rPr lang="en-US" sz="3000" dirty="0" err="1"/>
              <a:t>tidak</a:t>
            </a:r>
            <a:r>
              <a:rPr lang="en-US" sz="3000" dirty="0"/>
              <a:t> </a:t>
            </a:r>
            <a:r>
              <a:rPr lang="en-US" sz="3000" dirty="0" err="1"/>
              <a:t>bisa</a:t>
            </a:r>
            <a:r>
              <a:rPr lang="en-US" sz="3000" dirty="0"/>
              <a:t> </a:t>
            </a:r>
            <a:r>
              <a:rPr lang="en-US" sz="3000" dirty="0" err="1"/>
              <a:t>ditawar-tawar</a:t>
            </a:r>
            <a:r>
              <a:rPr lang="en-US" sz="3000" dirty="0"/>
              <a:t> </a:t>
            </a:r>
            <a:r>
              <a:rPr lang="en-US" sz="3000" dirty="0" err="1"/>
              <a:t>lagi</a:t>
            </a:r>
            <a:r>
              <a:rPr lang="en-US" sz="3000" dirty="0"/>
              <a:t> </a:t>
            </a:r>
            <a:r>
              <a:rPr lang="en-US" sz="3000" dirty="0" err="1"/>
              <a:t>dan</a:t>
            </a:r>
            <a:r>
              <a:rPr lang="en-US" sz="3000" dirty="0"/>
              <a:t> </a:t>
            </a:r>
            <a:r>
              <a:rPr lang="en-US" sz="3000" dirty="0" err="1"/>
              <a:t>seringkali</a:t>
            </a:r>
            <a:r>
              <a:rPr lang="en-US" sz="3000" dirty="0"/>
              <a:t> </a:t>
            </a:r>
            <a:r>
              <a:rPr lang="en-US" sz="3000" dirty="0" err="1"/>
              <a:t>tidak</a:t>
            </a:r>
            <a:r>
              <a:rPr lang="en-US" sz="3000" dirty="0"/>
              <a:t> </a:t>
            </a:r>
            <a:r>
              <a:rPr lang="en-US" sz="3000" dirty="0" err="1"/>
              <a:t>secara</a:t>
            </a:r>
            <a:r>
              <a:rPr lang="en-US" sz="3000" dirty="0"/>
              <a:t> </a:t>
            </a:r>
            <a:r>
              <a:rPr lang="en-US" sz="3000" dirty="0" err="1"/>
              <a:t>eksplisit</a:t>
            </a:r>
            <a:r>
              <a:rPr lang="en-US" sz="3000" dirty="0"/>
              <a:t> </a:t>
            </a:r>
            <a:r>
              <a:rPr lang="en-US" sz="3000" dirty="0" err="1"/>
              <a:t>terucapkan</a:t>
            </a:r>
            <a:r>
              <a:rPr lang="en-US" sz="3000" dirty="0"/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2798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298</TotalTime>
  <Words>345</Words>
  <Application>Microsoft Office PowerPoint</Application>
  <PresentationFormat>On-screen Show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Civic</vt:lpstr>
      <vt:lpstr>ETIKA BISNIS DAN TANGGUNG JAWAB SOSIAL</vt:lpstr>
      <vt:lpstr>ETIKA</vt:lpstr>
      <vt:lpstr>Definisi Etika</vt:lpstr>
      <vt:lpstr>Pendekatan Etika Tingkah Laku</vt:lpstr>
      <vt:lpstr> 4 Pendekatan Etika Tingkah Laku</vt:lpstr>
      <vt:lpstr>Norma Etika</vt:lpstr>
      <vt:lpstr>Etika Manajerial</vt:lpstr>
      <vt:lpstr>Corporate Social Responsibility (CSR)</vt:lpstr>
      <vt:lpstr>WHISTLEBLOWER</vt:lpstr>
      <vt:lpstr> Hubungan CSR dan Kinerja Perusahaan</vt:lpstr>
      <vt:lpstr>Reaksi Terhadap Etika</vt:lpstr>
      <vt:lpstr>Budaya Organisasi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BISNIS DAN TANGGUNG JAWAB SOSIAL</dc:title>
  <dc:creator>user</dc:creator>
  <cp:lastModifiedBy>user</cp:lastModifiedBy>
  <cp:revision>13</cp:revision>
  <dcterms:created xsi:type="dcterms:W3CDTF">2021-09-27T03:52:12Z</dcterms:created>
  <dcterms:modified xsi:type="dcterms:W3CDTF">2021-09-27T08:56:57Z</dcterms:modified>
</cp:coreProperties>
</file>