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6" r:id="rId11"/>
    <p:sldId id="267" r:id="rId12"/>
    <p:sldId id="263" r:id="rId13"/>
    <p:sldId id="268" r:id="rId14"/>
    <p:sldId id="269" r:id="rId15"/>
    <p:sldId id="274" r:id="rId16"/>
    <p:sldId id="270" r:id="rId17"/>
    <p:sldId id="271" r:id="rId18"/>
    <p:sldId id="272" r:id="rId19"/>
    <p:sldId id="273" r:id="rId20"/>
    <p:sldId id="275" r:id="rId21"/>
    <p:sldId id="276" r:id="rId22"/>
    <p:sldId id="278" r:id="rId23"/>
    <p:sldId id="277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B03E482-2BFC-4509-8F74-36B98BF3B76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C6DEF1B-040A-431F-ABEE-AC7545FA4033}" type="datetimeFigureOut">
              <a:rPr lang="en-US" smtClean="0"/>
              <a:t>2/15/2022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ctio.id/t/apa-yang-dimaksud-dengan-manajemen-atau-management/11668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PERKEMBANGAN TEORI MANAJEMEN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 smtClean="0"/>
              <a:t>ASNAWATI, SE., </a:t>
            </a:r>
            <a:r>
              <a:rPr lang="en-US" sz="2400" b="1" dirty="0" smtClean="0"/>
              <a:t>MM, CMA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FAKULTAS EKONOMI DAN BISNIS</a:t>
            </a:r>
          </a:p>
          <a:p>
            <a:r>
              <a:rPr lang="en-US" sz="2400" b="1" dirty="0" smtClean="0"/>
              <a:t>UNIVERSITAS MULAWARMAN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94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/>
              <a:t>PERKEMBANGAN AWAL PEMIKIRAN MANAJEMEN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Konsep</a:t>
            </a:r>
            <a:r>
              <a:rPr lang="en-US" sz="2400" dirty="0" smtClean="0"/>
              <a:t> </a:t>
            </a:r>
            <a:r>
              <a:rPr lang="en-US" sz="2400" dirty="0" err="1" smtClean="0"/>
              <a:t>manajemen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mulai</a:t>
            </a:r>
            <a:r>
              <a:rPr lang="en-US" sz="2400" dirty="0" smtClean="0"/>
              <a:t> </a:t>
            </a:r>
            <a:r>
              <a:rPr lang="en-US" sz="2400" dirty="0" err="1" smtClean="0"/>
              <a:t>dikembangkan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kerajaan</a:t>
            </a:r>
            <a:r>
              <a:rPr lang="en-US" sz="2400" dirty="0" smtClean="0"/>
              <a:t> </a:t>
            </a:r>
            <a:r>
              <a:rPr lang="en-US" sz="2400" dirty="0" err="1" smtClean="0"/>
              <a:t>kuno</a:t>
            </a:r>
            <a:r>
              <a:rPr lang="en-US" sz="2400" dirty="0" smtClean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Sumeria</a:t>
            </a:r>
            <a:r>
              <a:rPr lang="en-US" sz="2400" dirty="0" smtClean="0"/>
              <a:t>, </a:t>
            </a:r>
            <a:r>
              <a:rPr lang="en-US" sz="2400" dirty="0" err="1" smtClean="0"/>
              <a:t>Mesir</a:t>
            </a:r>
            <a:r>
              <a:rPr lang="en-US" sz="2400" dirty="0" smtClean="0"/>
              <a:t>, </a:t>
            </a:r>
            <a:r>
              <a:rPr lang="en-US" sz="2400" dirty="0" err="1" smtClean="0"/>
              <a:t>Babilonia</a:t>
            </a:r>
            <a:r>
              <a:rPr lang="en-US" sz="2400" dirty="0" smtClean="0"/>
              <a:t>, </a:t>
            </a:r>
            <a:r>
              <a:rPr lang="en-US" sz="2400" dirty="0" err="1" smtClean="0"/>
              <a:t>Yunani</a:t>
            </a:r>
            <a:r>
              <a:rPr lang="en-US" sz="2400" dirty="0" smtClean="0"/>
              <a:t>, </a:t>
            </a:r>
            <a:r>
              <a:rPr lang="en-US" sz="2400" dirty="0" err="1" smtClean="0"/>
              <a:t>Romawi</a:t>
            </a:r>
            <a:endParaRPr lang="en-US" sz="2400" dirty="0" smtClean="0"/>
          </a:p>
          <a:p>
            <a:r>
              <a:rPr lang="en-US" sz="2400" dirty="0" err="1" smtClean="0"/>
              <a:t>Pemerintah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Romawi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organisasi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rapi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memperlancar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pengendalian</a:t>
            </a:r>
            <a:endParaRPr lang="en-US" sz="2400" dirty="0" smtClean="0"/>
          </a:p>
          <a:p>
            <a:r>
              <a:rPr lang="en-US" sz="2400" dirty="0" err="1" smtClean="0"/>
              <a:t>Tokoh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pioneer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pengembangan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ilmu</a:t>
            </a:r>
            <a:r>
              <a:rPr lang="en-US" sz="2400" dirty="0" smtClean="0"/>
              <a:t> </a:t>
            </a:r>
            <a:r>
              <a:rPr lang="en-US" sz="2400" dirty="0" err="1" smtClean="0"/>
              <a:t>mana</a:t>
            </a:r>
            <a:r>
              <a:rPr lang="en-US" sz="2400" dirty="0" smtClean="0"/>
              <a:t> </a:t>
            </a:r>
            <a:r>
              <a:rPr lang="en-US" sz="2400" dirty="0" err="1" smtClean="0"/>
              <a:t>jemen</a:t>
            </a:r>
            <a:r>
              <a:rPr lang="en-US" sz="2400" dirty="0" smtClean="0"/>
              <a:t> : Sun Tzu (</a:t>
            </a:r>
            <a:r>
              <a:rPr lang="en-US" sz="2400" dirty="0" err="1" smtClean="0"/>
              <a:t>ahli</a:t>
            </a:r>
            <a:r>
              <a:rPr lang="en-US" sz="2400" dirty="0" smtClean="0"/>
              <a:t> </a:t>
            </a:r>
            <a:r>
              <a:rPr lang="en-US" sz="2400" dirty="0" err="1" smtClean="0"/>
              <a:t>perang</a:t>
            </a:r>
            <a:r>
              <a:rPr lang="en-US" sz="2400" dirty="0" smtClean="0"/>
              <a:t> China </a:t>
            </a:r>
            <a:r>
              <a:rPr lang="en-US" sz="2400" dirty="0" err="1" smtClean="0"/>
              <a:t>kuno</a:t>
            </a:r>
            <a:r>
              <a:rPr lang="en-US" sz="2400" dirty="0" smtClean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Plato (</a:t>
            </a:r>
            <a:r>
              <a:rPr lang="en-US" sz="2400" dirty="0" err="1" smtClean="0"/>
              <a:t>filsuf</a:t>
            </a:r>
            <a:r>
              <a:rPr lang="en-US" sz="2400" dirty="0" smtClean="0"/>
              <a:t> </a:t>
            </a:r>
            <a:r>
              <a:rPr lang="en-US" sz="2400" dirty="0" err="1" smtClean="0"/>
              <a:t>Yunani</a:t>
            </a:r>
            <a:r>
              <a:rPr lang="en-US" sz="2400" dirty="0" smtClean="0"/>
              <a:t> </a:t>
            </a:r>
            <a:r>
              <a:rPr lang="en-US" sz="2400" dirty="0" err="1" smtClean="0"/>
              <a:t>kuno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Sun Tzu -&gt;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perang</a:t>
            </a:r>
            <a:r>
              <a:rPr lang="en-US" sz="2400" dirty="0"/>
              <a:t> yang </a:t>
            </a:r>
            <a:r>
              <a:rPr lang="en-US" sz="2400" dirty="0" err="1"/>
              <a:t>legendaris</a:t>
            </a:r>
            <a:endParaRPr lang="en-US" sz="2400" dirty="0"/>
          </a:p>
          <a:p>
            <a:r>
              <a:rPr lang="en-US" sz="2400" dirty="0" smtClean="0"/>
              <a:t>Plato -&gt; </a:t>
            </a:r>
            <a:r>
              <a:rPr lang="en-US" sz="2400" dirty="0" err="1" smtClean="0"/>
              <a:t>mendeskripsikan</a:t>
            </a:r>
            <a:r>
              <a:rPr lang="en-US" sz="2400" dirty="0" smtClean="0"/>
              <a:t> </a:t>
            </a:r>
            <a:r>
              <a:rPr lang="en-US" sz="2400" dirty="0" err="1" smtClean="0"/>
              <a:t>spesialisasi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070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/>
              <a:t>ALIRAN MANAJEMEN ILMIAH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Frederick W. Taylor (1856-1915)</a:t>
            </a:r>
          </a:p>
          <a:p>
            <a:pPr marL="114300" indent="0">
              <a:buNone/>
            </a:pPr>
            <a:r>
              <a:rPr lang="en-US" sz="2800" dirty="0" err="1" smtClean="0"/>
              <a:t>Pernah</a:t>
            </a:r>
            <a:r>
              <a:rPr lang="en-US" sz="2800" dirty="0" smtClean="0"/>
              <a:t> </a:t>
            </a:r>
            <a:r>
              <a:rPr lang="en-US" sz="2800" dirty="0" err="1" smtClean="0"/>
              <a:t>bekerja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</a:t>
            </a:r>
            <a:r>
              <a:rPr lang="en-US" sz="2800" dirty="0" err="1" smtClean="0"/>
              <a:t>baja</a:t>
            </a:r>
            <a:r>
              <a:rPr lang="en-US" sz="2800" dirty="0" smtClean="0"/>
              <a:t> di Philadelphia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supervisor. </a:t>
            </a:r>
            <a:r>
              <a:rPr lang="en-US" sz="2800" dirty="0" err="1" smtClean="0"/>
              <a:t>Menerapkan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imbal</a:t>
            </a:r>
            <a:r>
              <a:rPr lang="en-US" sz="2800" dirty="0" smtClean="0"/>
              <a:t> </a:t>
            </a:r>
            <a:r>
              <a:rPr lang="en-US" sz="2800" dirty="0" err="1" smtClean="0"/>
              <a:t>jasa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bersifat</a:t>
            </a:r>
            <a:r>
              <a:rPr lang="en-US" sz="2800" dirty="0" smtClean="0"/>
              <a:t> </a:t>
            </a:r>
            <a:r>
              <a:rPr lang="en-US" sz="2800" dirty="0" err="1" smtClean="0"/>
              <a:t>sama</a:t>
            </a:r>
            <a:r>
              <a:rPr lang="en-US" sz="2800" dirty="0" smtClean="0"/>
              <a:t> rata, -&gt; </a:t>
            </a:r>
            <a:r>
              <a:rPr lang="en-US" sz="2800" dirty="0" err="1" smtClean="0"/>
              <a:t>berdasarkan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produktivitas</a:t>
            </a:r>
            <a:r>
              <a:rPr lang="en-US" sz="2800" dirty="0" smtClean="0"/>
              <a:t> / </a:t>
            </a:r>
            <a:r>
              <a:rPr lang="en-US" sz="2800" i="1" dirty="0" smtClean="0"/>
              <a:t>different rate system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Dampak</a:t>
            </a:r>
            <a:r>
              <a:rPr lang="en-US" sz="2800" dirty="0" smtClean="0"/>
              <a:t> :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 smtClean="0"/>
              <a:t>peningkatan</a:t>
            </a:r>
            <a:r>
              <a:rPr lang="en-US" sz="2800" dirty="0" smtClean="0"/>
              <a:t> </a:t>
            </a:r>
            <a:r>
              <a:rPr lang="en-US" sz="2800" dirty="0" err="1" smtClean="0"/>
              <a:t>efisiensi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</a:p>
          <a:p>
            <a:r>
              <a:rPr lang="en-US" sz="3600" b="1" dirty="0" smtClean="0"/>
              <a:t>Henry L. Gantt (1861-1919)</a:t>
            </a:r>
          </a:p>
          <a:p>
            <a:pPr marL="114300" indent="0">
              <a:buNone/>
            </a:pPr>
            <a:r>
              <a:rPr lang="en-US" sz="2800" dirty="0" err="1" smtClean="0"/>
              <a:t>Mengembangkan</a:t>
            </a:r>
            <a:r>
              <a:rPr lang="en-US" sz="2800" dirty="0" smtClean="0"/>
              <a:t> </a:t>
            </a:r>
            <a:r>
              <a:rPr lang="en-US" sz="2800" dirty="0" err="1" smtClean="0"/>
              <a:t>teknik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dikenal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Bagan</a:t>
            </a:r>
            <a:r>
              <a:rPr lang="en-US" sz="2800" dirty="0" smtClean="0"/>
              <a:t> Gantt </a:t>
            </a:r>
            <a:r>
              <a:rPr lang="en-US" sz="2800" dirty="0" err="1" smtClean="0"/>
              <a:t>atau</a:t>
            </a:r>
            <a:r>
              <a:rPr lang="en-US" sz="2800" dirty="0" smtClean="0"/>
              <a:t> Gant </a:t>
            </a:r>
            <a:r>
              <a:rPr lang="en-US" sz="2800" i="1" dirty="0" smtClean="0"/>
              <a:t>chart </a:t>
            </a:r>
            <a:endParaRPr lang="en-US" sz="2800" dirty="0" smtClean="0"/>
          </a:p>
          <a:p>
            <a:pPr marL="11430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86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+mn-lt"/>
              </a:rPr>
              <a:t>Gantt Charts </a:t>
            </a:r>
            <a:r>
              <a:rPr lang="en-US" sz="2400" dirty="0" err="1">
                <a:latin typeface="+mn-lt"/>
              </a:rPr>
              <a:t>adalah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hubungan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antara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aktivitas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waktu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pengerjaan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dapat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melihat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aktivitas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mana</a:t>
            </a:r>
            <a:r>
              <a:rPr lang="en-US" sz="2400" dirty="0">
                <a:latin typeface="+mn-lt"/>
              </a:rPr>
              <a:t> yang </a:t>
            </a:r>
            <a:r>
              <a:rPr lang="en-US" sz="2400" dirty="0" err="1">
                <a:latin typeface="+mn-lt"/>
              </a:rPr>
              <a:t>harus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mulai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dulu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aktivitas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mana</a:t>
            </a:r>
            <a:r>
              <a:rPr lang="en-US" sz="2400" dirty="0">
                <a:latin typeface="+mn-lt"/>
              </a:rPr>
              <a:t> yang </a:t>
            </a:r>
            <a:r>
              <a:rPr lang="en-US" sz="2400" dirty="0" err="1">
                <a:latin typeface="+mn-lt"/>
              </a:rPr>
              <a:t>menyusulnya</a:t>
            </a:r>
            <a:r>
              <a:rPr lang="en-US" sz="2400" dirty="0">
                <a:latin typeface="+mn-lt"/>
              </a:rPr>
              <a:t>.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59" y="1600200"/>
            <a:ext cx="6469682" cy="4800600"/>
          </a:xfrm>
        </p:spPr>
      </p:pic>
    </p:spTree>
    <p:extLst>
      <p:ext uri="{BB962C8B-B14F-4D97-AF65-F5344CB8AC3E}">
        <p14:creationId xmlns:p14="http://schemas.microsoft.com/office/powerpoint/2010/main" val="172183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The </a:t>
            </a:r>
            <a:r>
              <a:rPr lang="en-US" sz="3600" b="1" dirty="0" err="1" smtClean="0"/>
              <a:t>Gilberths</a:t>
            </a:r>
            <a:endParaRPr lang="en-US" sz="3600" b="1" dirty="0" smtClean="0"/>
          </a:p>
          <a:p>
            <a:pPr marL="114300" indent="0">
              <a:buNone/>
            </a:pPr>
            <a:r>
              <a:rPr lang="en-US" sz="2800" dirty="0" err="1" smtClean="0"/>
              <a:t>Pasangan</a:t>
            </a:r>
            <a:r>
              <a:rPr lang="en-US" sz="2800" dirty="0" smtClean="0"/>
              <a:t> </a:t>
            </a:r>
            <a:r>
              <a:rPr lang="en-US" sz="2800" dirty="0" err="1" smtClean="0"/>
              <a:t>suami</a:t>
            </a:r>
            <a:r>
              <a:rPr lang="en-US" sz="2800" dirty="0" smtClean="0"/>
              <a:t> </a:t>
            </a:r>
            <a:r>
              <a:rPr lang="en-US" sz="2800" dirty="0" err="1" smtClean="0"/>
              <a:t>istri</a:t>
            </a:r>
            <a:r>
              <a:rPr lang="en-US" sz="2800" dirty="0" smtClean="0"/>
              <a:t> Frank </a:t>
            </a:r>
            <a:r>
              <a:rPr lang="en-US" sz="2800" dirty="0" err="1" smtClean="0"/>
              <a:t>Gilberths</a:t>
            </a:r>
            <a:r>
              <a:rPr lang="en-US" sz="2800" dirty="0" smtClean="0"/>
              <a:t> (1868-1924)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Lilian</a:t>
            </a:r>
            <a:r>
              <a:rPr lang="en-US" sz="2800" dirty="0" smtClean="0"/>
              <a:t> </a:t>
            </a:r>
            <a:r>
              <a:rPr lang="en-US" sz="2800" dirty="0" err="1" smtClean="0"/>
              <a:t>Gilberths</a:t>
            </a:r>
            <a:r>
              <a:rPr lang="en-US" sz="2800" dirty="0" smtClean="0"/>
              <a:t> (1878-1972), </a:t>
            </a:r>
            <a:r>
              <a:rPr lang="en-US" sz="2800" dirty="0" err="1" smtClean="0"/>
              <a:t>mempelajari</a:t>
            </a:r>
            <a:r>
              <a:rPr lang="en-US" sz="2800" dirty="0" smtClean="0"/>
              <a:t> </a:t>
            </a:r>
            <a:r>
              <a:rPr lang="en-US" sz="2800" dirty="0" err="1" smtClean="0"/>
              <a:t>tentang</a:t>
            </a:r>
            <a:r>
              <a:rPr lang="en-US" sz="2800" dirty="0" smtClean="0"/>
              <a:t> </a:t>
            </a:r>
            <a:r>
              <a:rPr lang="en-US" sz="2800" dirty="0" err="1" smtClean="0"/>
              <a:t>kelelahan</a:t>
            </a:r>
            <a:r>
              <a:rPr lang="en-US" sz="2800" dirty="0" smtClean="0"/>
              <a:t> </a:t>
            </a:r>
            <a:r>
              <a:rPr lang="en-US" sz="2800" i="1" dirty="0" smtClean="0"/>
              <a:t>(fatigue)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gerakan</a:t>
            </a:r>
            <a:r>
              <a:rPr lang="en-US" sz="2800" dirty="0" smtClean="0"/>
              <a:t> </a:t>
            </a:r>
            <a:r>
              <a:rPr lang="en-US" sz="2800" i="1" dirty="0" smtClean="0"/>
              <a:t>(motion) </a:t>
            </a:r>
            <a:endParaRPr lang="en-US" sz="2800" dirty="0" smtClean="0"/>
          </a:p>
          <a:p>
            <a:pPr marL="114300" indent="0">
              <a:buNone/>
            </a:pPr>
            <a:r>
              <a:rPr lang="en-US" sz="2800" dirty="0" smtClean="0"/>
              <a:t>-&gt; </a:t>
            </a:r>
            <a:r>
              <a:rPr lang="en-US" sz="2800" dirty="0" err="1" smtClean="0"/>
              <a:t>keterkaitan</a:t>
            </a:r>
            <a:r>
              <a:rPr lang="en-US" sz="2800" dirty="0" smtClean="0"/>
              <a:t> </a:t>
            </a:r>
            <a:r>
              <a:rPr lang="en-US" sz="2800" dirty="0" err="1" smtClean="0"/>
              <a:t>erat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kelelahan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gerakan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269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/>
              <a:t>TEORI ORGANISASI KLASIK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b="1" dirty="0" smtClean="0"/>
              <a:t>Henry </a:t>
            </a:r>
            <a:r>
              <a:rPr lang="en-US" sz="3600" b="1" dirty="0" err="1" smtClean="0"/>
              <a:t>Fayol</a:t>
            </a:r>
            <a:r>
              <a:rPr lang="en-US" sz="3600" b="1" dirty="0" smtClean="0"/>
              <a:t> (1841-1925)</a:t>
            </a:r>
          </a:p>
          <a:p>
            <a:pPr marL="114300" indent="0">
              <a:buNone/>
            </a:pPr>
            <a:r>
              <a:rPr lang="en-US" sz="2800" dirty="0" err="1" smtClean="0"/>
              <a:t>Industrialis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Perancis</a:t>
            </a:r>
            <a:r>
              <a:rPr lang="en-US" sz="2800" dirty="0" smtClean="0"/>
              <a:t> </a:t>
            </a:r>
            <a:r>
              <a:rPr lang="en-US" sz="2800" dirty="0" err="1" smtClean="0"/>
              <a:t>yg</a:t>
            </a:r>
            <a:r>
              <a:rPr lang="en-US" sz="2800" dirty="0" smtClean="0"/>
              <a:t> </a:t>
            </a:r>
            <a:r>
              <a:rPr lang="en-US" sz="2800" dirty="0" err="1" smtClean="0"/>
              <a:t>memperkenalkan</a:t>
            </a:r>
            <a:r>
              <a:rPr lang="en-US" sz="2800" dirty="0" smtClean="0"/>
              <a:t> 14 </a:t>
            </a:r>
            <a:r>
              <a:rPr lang="en-US" sz="2800" dirty="0" err="1" smtClean="0"/>
              <a:t>prinsip</a:t>
            </a:r>
            <a:r>
              <a:rPr lang="en-US" sz="2800" dirty="0" smtClean="0"/>
              <a:t> </a:t>
            </a:r>
            <a:r>
              <a:rPr lang="en-US" sz="2800" dirty="0" err="1" smtClean="0"/>
              <a:t>manajemen</a:t>
            </a:r>
            <a:endParaRPr lang="en-US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en-US" sz="2800" b="1" dirty="0" err="1" smtClean="0"/>
              <a:t>Pembagian</a:t>
            </a:r>
            <a:r>
              <a:rPr lang="en-US" sz="2800" b="1" dirty="0" smtClean="0"/>
              <a:t> </a:t>
            </a:r>
            <a:r>
              <a:rPr lang="en-US" sz="2800" b="1" dirty="0" err="1"/>
              <a:t>Kerja</a:t>
            </a:r>
            <a:r>
              <a:rPr lang="en-US" sz="2800" b="1" dirty="0"/>
              <a:t> (</a:t>
            </a:r>
            <a:r>
              <a:rPr lang="en-US" sz="2800" b="1" i="1" dirty="0"/>
              <a:t>Division of work</a:t>
            </a:r>
            <a:r>
              <a:rPr lang="en-US" sz="2800" b="1" dirty="0" smtClean="0"/>
              <a:t>)</a:t>
            </a:r>
          </a:p>
          <a:p>
            <a:pPr marL="633413" indent="0">
              <a:buNone/>
            </a:pPr>
            <a:r>
              <a:rPr lang="en-US" sz="2800" dirty="0" err="1"/>
              <a:t>karyawan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spesialisasi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bidang</a:t>
            </a:r>
            <a:r>
              <a:rPr lang="en-US" sz="2800" dirty="0"/>
              <a:t> yang </a:t>
            </a:r>
            <a:r>
              <a:rPr lang="en-US" sz="2800" dirty="0" err="1"/>
              <a:t>berbeda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keterampilan</a:t>
            </a:r>
            <a:r>
              <a:rPr lang="en-US" sz="2800" dirty="0"/>
              <a:t> yang </a:t>
            </a:r>
            <a:r>
              <a:rPr lang="en-US" sz="2800" dirty="0" err="1"/>
              <a:t>berbeda</a:t>
            </a:r>
            <a:r>
              <a:rPr lang="en-US" sz="2800" dirty="0"/>
              <a:t> pula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 lain.</a:t>
            </a:r>
            <a:endParaRPr lang="en-US" sz="2800" b="1" dirty="0" smtClean="0"/>
          </a:p>
          <a:p>
            <a:pPr marL="628650" indent="-514350">
              <a:buFont typeface="+mj-lt"/>
              <a:buAutoNum type="arabicPeriod" startAt="2"/>
            </a:pPr>
            <a:r>
              <a:rPr lang="en-US" sz="2800" b="1" dirty="0" err="1"/>
              <a:t>Otoritas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Tanggung</a:t>
            </a:r>
            <a:r>
              <a:rPr lang="en-US" sz="2800" b="1" dirty="0"/>
              <a:t> </a:t>
            </a:r>
            <a:r>
              <a:rPr lang="en-US" sz="2800" b="1" dirty="0" err="1"/>
              <a:t>jawab</a:t>
            </a:r>
            <a:r>
              <a:rPr lang="en-US" sz="2800" b="1" dirty="0"/>
              <a:t> (</a:t>
            </a:r>
            <a:r>
              <a:rPr lang="en-US" sz="2800" b="1" i="1" dirty="0"/>
              <a:t>Authority and </a:t>
            </a:r>
            <a:r>
              <a:rPr lang="en-US" sz="2800" b="1" i="1" dirty="0" smtClean="0"/>
              <a:t>responsibility</a:t>
            </a:r>
            <a:r>
              <a:rPr lang="en-US" sz="2800" b="1" dirty="0" smtClean="0"/>
              <a:t>)</a:t>
            </a:r>
          </a:p>
          <a:p>
            <a:pPr marL="693738" indent="0">
              <a:buNone/>
            </a:pP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menyelesaikan</a:t>
            </a:r>
            <a:r>
              <a:rPr lang="en-US" sz="2800" dirty="0"/>
              <a:t> </a:t>
            </a:r>
            <a:r>
              <a:rPr lang="en-US" sz="2800" dirty="0" err="1"/>
              <a:t>sesuatu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, 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wewenang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perintah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karyawan</a:t>
            </a:r>
            <a:r>
              <a:rPr lang="en-US" sz="2800" dirty="0"/>
              <a:t>. </a:t>
            </a:r>
            <a:endParaRPr lang="en-US" sz="2800" b="1" dirty="0"/>
          </a:p>
          <a:p>
            <a:pPr marL="114300" indent="0">
              <a:buNone/>
            </a:pPr>
            <a:r>
              <a:rPr lang="en-US" sz="2800" b="1" dirty="0"/>
              <a:t> </a:t>
            </a:r>
          </a:p>
          <a:p>
            <a:pPr marL="11430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462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 startAt="3"/>
            </a:pPr>
            <a:r>
              <a:rPr lang="en-US" sz="2400" b="1" dirty="0" err="1" smtClean="0"/>
              <a:t>Disiplin</a:t>
            </a:r>
            <a:endParaRPr lang="en-US" sz="2400" b="1" dirty="0" smtClean="0"/>
          </a:p>
          <a:p>
            <a:pPr marL="633413" indent="0">
              <a:buNone/>
            </a:pP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dilihat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yang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berjalan</a:t>
            </a:r>
            <a:r>
              <a:rPr lang="en-US" sz="2400" dirty="0"/>
              <a:t> </a:t>
            </a:r>
            <a:r>
              <a:rPr lang="en-US" sz="2400" dirty="0" err="1"/>
              <a:t>lancar</a:t>
            </a:r>
            <a:r>
              <a:rPr lang="en-US" sz="2400" dirty="0"/>
              <a:t>.</a:t>
            </a:r>
          </a:p>
          <a:p>
            <a:pPr marL="571500" indent="-457200">
              <a:buFont typeface="+mj-lt"/>
              <a:buAutoNum type="arabicPeriod" startAt="4"/>
            </a:pPr>
            <a:r>
              <a:rPr lang="en-US" sz="2400" b="1" dirty="0" err="1" smtClean="0"/>
              <a:t>Kesatuan</a:t>
            </a:r>
            <a:r>
              <a:rPr lang="en-US" sz="2400" b="1" dirty="0" smtClean="0"/>
              <a:t> </a:t>
            </a:r>
            <a:r>
              <a:rPr lang="en-US" sz="2400" b="1" dirty="0" err="1"/>
              <a:t>Komando</a:t>
            </a:r>
            <a:r>
              <a:rPr lang="en-US" sz="2400" b="1" dirty="0"/>
              <a:t> (</a:t>
            </a:r>
            <a:r>
              <a:rPr lang="en-US" sz="2400" b="1" i="1" dirty="0"/>
              <a:t>Unity of command</a:t>
            </a:r>
            <a:r>
              <a:rPr lang="en-US" sz="2400" b="1" i="1" dirty="0" smtClean="0"/>
              <a:t>)</a:t>
            </a:r>
          </a:p>
          <a:p>
            <a:pPr marL="574675" indent="0">
              <a:buNone/>
            </a:pP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perintah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</a:t>
            </a:r>
            <a:endParaRPr lang="en-US" sz="2400" b="1" dirty="0"/>
          </a:p>
          <a:p>
            <a:pPr marL="628650" indent="-514350">
              <a:buFont typeface="+mj-lt"/>
              <a:buAutoNum type="arabicPeriod" startAt="5"/>
            </a:pPr>
            <a:r>
              <a:rPr lang="en-US" sz="2400" b="1" dirty="0" err="1"/>
              <a:t>Kesatuan</a:t>
            </a:r>
            <a:r>
              <a:rPr lang="en-US" sz="2400" b="1" dirty="0"/>
              <a:t> </a:t>
            </a:r>
            <a:r>
              <a:rPr lang="en-US" sz="2400" b="1" dirty="0" err="1"/>
              <a:t>Arah</a:t>
            </a:r>
            <a:r>
              <a:rPr lang="en-US" sz="2400" b="1" dirty="0"/>
              <a:t> </a:t>
            </a:r>
            <a:r>
              <a:rPr lang="en-US" sz="2400" b="1" i="1" dirty="0"/>
              <a:t>(Unity of </a:t>
            </a:r>
            <a:r>
              <a:rPr lang="en-US" sz="2400" b="1" i="1" dirty="0" smtClean="0"/>
              <a:t>direction)</a:t>
            </a:r>
          </a:p>
          <a:p>
            <a:pPr marL="574675" indent="0">
              <a:buNone/>
            </a:pP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,</a:t>
            </a:r>
            <a:endParaRPr lang="en-US" sz="2400" b="1" i="1" dirty="0" smtClean="0"/>
          </a:p>
          <a:p>
            <a:pPr marL="114300" indent="0">
              <a:buNone/>
            </a:pP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5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 startAt="6"/>
            </a:pPr>
            <a:r>
              <a:rPr lang="en-US" sz="2800" b="1" dirty="0"/>
              <a:t> </a:t>
            </a:r>
            <a:r>
              <a:rPr lang="en-US" sz="2400" b="1" dirty="0" err="1"/>
              <a:t>Subordinasi</a:t>
            </a:r>
            <a:r>
              <a:rPr lang="en-US" sz="2400" b="1" dirty="0"/>
              <a:t> </a:t>
            </a:r>
            <a:r>
              <a:rPr lang="en-US" sz="2400" b="1" dirty="0" err="1"/>
              <a:t>Kepentingan</a:t>
            </a:r>
            <a:r>
              <a:rPr lang="en-US" sz="2400" b="1" dirty="0"/>
              <a:t> </a:t>
            </a:r>
            <a:r>
              <a:rPr lang="en-US" sz="2400" b="1" dirty="0" err="1" smtClean="0"/>
              <a:t>Individu</a:t>
            </a:r>
            <a:endParaRPr lang="en-US" sz="2400" b="1" dirty="0" smtClean="0"/>
          </a:p>
          <a:p>
            <a:pPr marL="738188" indent="0">
              <a:buNone/>
            </a:pPr>
            <a:r>
              <a:rPr lang="en-US" sz="2400" dirty="0" err="1"/>
              <a:t>Fokus</a:t>
            </a:r>
            <a:r>
              <a:rPr lang="en-US" sz="2400" dirty="0"/>
              <a:t> </a:t>
            </a:r>
            <a:r>
              <a:rPr lang="en-US" sz="2400" dirty="0" err="1"/>
              <a:t>utamanya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.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,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r>
              <a:rPr lang="en-US" sz="2400" dirty="0"/>
              <a:t>.</a:t>
            </a:r>
            <a:endParaRPr lang="en-US" sz="2400" b="1" dirty="0"/>
          </a:p>
          <a:p>
            <a:pPr marL="628650" indent="-514350">
              <a:buFont typeface="+mj-lt"/>
              <a:buAutoNum type="arabicPeriod" startAt="7"/>
            </a:pPr>
            <a:r>
              <a:rPr lang="en-US" sz="2400" b="1" dirty="0"/>
              <a:t> </a:t>
            </a:r>
            <a:r>
              <a:rPr lang="en-US" sz="2400" b="1" dirty="0" err="1"/>
              <a:t>Penggajian</a:t>
            </a:r>
            <a:r>
              <a:rPr lang="en-US" sz="2400" b="1" dirty="0"/>
              <a:t> (</a:t>
            </a:r>
            <a:r>
              <a:rPr lang="en-US" sz="2400" b="1" i="1" dirty="0"/>
              <a:t>Remuneration</a:t>
            </a:r>
            <a:r>
              <a:rPr lang="en-US" sz="2400" b="1" dirty="0" smtClean="0"/>
              <a:t>)</a:t>
            </a:r>
          </a:p>
          <a:p>
            <a:pPr marL="693738" indent="0">
              <a:buNone/>
            </a:pPr>
            <a:r>
              <a:rPr lang="en-US" sz="2400" dirty="0" err="1"/>
              <a:t>penggajian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termotivasi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produktif</a:t>
            </a:r>
            <a:r>
              <a:rPr lang="en-US" sz="2400" dirty="0"/>
              <a:t>. Ada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penggajian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non-</a:t>
            </a:r>
            <a:r>
              <a:rPr lang="en-US" sz="2400" dirty="0" err="1"/>
              <a:t>moneter</a:t>
            </a:r>
            <a:r>
              <a:rPr lang="en-US" sz="2400" dirty="0"/>
              <a:t> (</a:t>
            </a:r>
            <a:r>
              <a:rPr lang="en-US" sz="2400" dirty="0" err="1"/>
              <a:t>pujian</a:t>
            </a:r>
            <a:r>
              <a:rPr lang="en-US" sz="2400" dirty="0"/>
              <a:t>,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, </a:t>
            </a:r>
            <a:r>
              <a:rPr lang="en-US" sz="2400" dirty="0" err="1"/>
              <a:t>kredit</a:t>
            </a:r>
            <a:r>
              <a:rPr lang="en-US" sz="2400" dirty="0"/>
              <a:t>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moneter</a:t>
            </a:r>
            <a:r>
              <a:rPr lang="en-US" sz="2400" dirty="0"/>
              <a:t> (</a:t>
            </a:r>
            <a:r>
              <a:rPr lang="en-US" sz="2400" dirty="0" err="1"/>
              <a:t>kompensasi</a:t>
            </a:r>
            <a:r>
              <a:rPr lang="en-US" sz="2400" dirty="0"/>
              <a:t>, bonus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kompensasi</a:t>
            </a:r>
            <a:r>
              <a:rPr lang="en-US" sz="2400" dirty="0"/>
              <a:t> </a:t>
            </a:r>
            <a:r>
              <a:rPr lang="en-US" sz="2400" dirty="0" err="1"/>
              <a:t>finansial</a:t>
            </a:r>
            <a:r>
              <a:rPr lang="en-US" sz="2400" dirty="0"/>
              <a:t> </a:t>
            </a:r>
            <a:r>
              <a:rPr lang="en-US" sz="2400" dirty="0" err="1"/>
              <a:t>lainnya</a:t>
            </a:r>
            <a:r>
              <a:rPr lang="en-US" sz="2400" dirty="0"/>
              <a:t>). </a:t>
            </a:r>
            <a:endParaRPr lang="en-US" sz="2400" b="1" dirty="0"/>
          </a:p>
          <a:p>
            <a:pPr marL="114300" indent="0">
              <a:buNone/>
            </a:pPr>
            <a:endParaRPr lang="fr-FR" sz="2400" b="1" dirty="0"/>
          </a:p>
          <a:p>
            <a:pPr marL="628650" indent="-514350">
              <a:buFont typeface="+mj-lt"/>
              <a:buAutoNum type="arabicPeriod" startAt="6"/>
            </a:pPr>
            <a:endParaRPr lang="en-US" sz="2800" b="1" dirty="0"/>
          </a:p>
          <a:p>
            <a:pPr marL="628650" indent="-514350">
              <a:buFont typeface="+mj-lt"/>
              <a:buAutoNum type="arabicPeriod" startAt="6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064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28650" indent="-514350">
              <a:buFont typeface="+mj-lt"/>
              <a:buAutoNum type="arabicPeriod" startAt="8"/>
            </a:pPr>
            <a:r>
              <a:rPr lang="en-US" sz="2800" b="1" dirty="0" err="1"/>
              <a:t>Pemusatan</a:t>
            </a:r>
            <a:r>
              <a:rPr lang="en-US" sz="2800" b="1" dirty="0"/>
              <a:t> (</a:t>
            </a:r>
            <a:r>
              <a:rPr lang="en-US" sz="2800" b="1" i="1" dirty="0"/>
              <a:t>The Degree of Centralization</a:t>
            </a:r>
            <a:r>
              <a:rPr lang="en-US" sz="2800" b="1" dirty="0"/>
              <a:t>)</a:t>
            </a:r>
          </a:p>
          <a:p>
            <a:pPr marL="633413" indent="0">
              <a:buNone/>
            </a:pPr>
            <a:r>
              <a:rPr lang="en-US" sz="2800" dirty="0" err="1"/>
              <a:t>Sentralisasi</a:t>
            </a:r>
            <a:r>
              <a:rPr lang="en-US" sz="2800" dirty="0"/>
              <a:t> </a:t>
            </a:r>
            <a:r>
              <a:rPr lang="en-US" sz="2800" dirty="0" err="1"/>
              <a:t>berarti</a:t>
            </a:r>
            <a:r>
              <a:rPr lang="en-US" sz="2800" dirty="0"/>
              <a:t> </a:t>
            </a:r>
            <a:r>
              <a:rPr lang="en-US" sz="2800" dirty="0" err="1"/>
              <a:t>meletakan</a:t>
            </a:r>
            <a:r>
              <a:rPr lang="en-US" sz="2800" dirty="0"/>
              <a:t> </a:t>
            </a:r>
            <a:r>
              <a:rPr lang="en-US" sz="2800" dirty="0" err="1"/>
              <a:t>konsentrasi</a:t>
            </a:r>
            <a:r>
              <a:rPr lang="en-US" sz="2800" dirty="0"/>
              <a:t> </a:t>
            </a:r>
            <a:r>
              <a:rPr lang="en-US" sz="2800" dirty="0" err="1"/>
              <a:t>otoritas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pengambilan</a:t>
            </a:r>
            <a:r>
              <a:rPr lang="en-US" sz="2800" dirty="0"/>
              <a:t> </a:t>
            </a:r>
            <a:r>
              <a:rPr lang="en-US" sz="2800" dirty="0" err="1"/>
              <a:t>keputusan</a:t>
            </a:r>
            <a:r>
              <a:rPr lang="en-US" sz="2800" dirty="0"/>
              <a:t> di 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puncak</a:t>
            </a:r>
            <a:r>
              <a:rPr lang="en-US" sz="2800" dirty="0"/>
              <a:t> (</a:t>
            </a:r>
            <a:r>
              <a:rPr lang="en-US" sz="2800" dirty="0" err="1"/>
              <a:t>dewan</a:t>
            </a:r>
            <a:r>
              <a:rPr lang="en-US" sz="2800" dirty="0"/>
              <a:t> </a:t>
            </a:r>
            <a:r>
              <a:rPr lang="en-US" sz="2800" dirty="0" err="1"/>
              <a:t>eksekutif</a:t>
            </a:r>
            <a:r>
              <a:rPr lang="en-US" sz="2800" dirty="0"/>
              <a:t>). </a:t>
            </a:r>
            <a:r>
              <a:rPr lang="en-US" sz="2800" dirty="0" err="1"/>
              <a:t>Berbagi</a:t>
            </a:r>
            <a:r>
              <a:rPr lang="en-US" sz="2800" dirty="0"/>
              <a:t> </a:t>
            </a:r>
            <a:r>
              <a:rPr lang="en-US" sz="2800" dirty="0" err="1"/>
              <a:t>kewenangan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proses </a:t>
            </a:r>
            <a:r>
              <a:rPr lang="en-US" sz="2800" dirty="0" err="1"/>
              <a:t>pengambilan</a:t>
            </a:r>
            <a:r>
              <a:rPr lang="en-US" sz="2800" dirty="0"/>
              <a:t> </a:t>
            </a:r>
            <a:r>
              <a:rPr lang="en-US" sz="2800" dirty="0" err="1"/>
              <a:t>keputusan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tingkat</a:t>
            </a:r>
            <a:r>
              <a:rPr lang="en-US" sz="2800" dirty="0"/>
              <a:t> yang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rendah</a:t>
            </a:r>
            <a:r>
              <a:rPr lang="en-US" sz="2800" dirty="0"/>
              <a:t> (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menengah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bawah</a:t>
            </a:r>
            <a:r>
              <a:rPr lang="en-US" sz="2800" dirty="0"/>
              <a:t>), </a:t>
            </a:r>
            <a:r>
              <a:rPr lang="en-US" sz="2800" dirty="0" err="1"/>
              <a:t>disebut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desentralisasi</a:t>
            </a:r>
            <a:r>
              <a:rPr lang="en-US" sz="2800" dirty="0"/>
              <a:t>. </a:t>
            </a:r>
            <a:endParaRPr lang="en-US" sz="2800" b="1" dirty="0" smtClean="0"/>
          </a:p>
          <a:p>
            <a:pPr marL="628650" indent="-514350">
              <a:buFont typeface="+mj-lt"/>
              <a:buAutoNum type="arabicPeriod" startAt="9"/>
            </a:pPr>
            <a:r>
              <a:rPr lang="en-US" sz="2800" b="1" dirty="0" err="1" smtClean="0"/>
              <a:t>Hirarki</a:t>
            </a:r>
            <a:r>
              <a:rPr lang="en-US" sz="2800" b="1" dirty="0" smtClean="0"/>
              <a:t> (</a:t>
            </a:r>
            <a:r>
              <a:rPr lang="en-US" sz="2800" b="1" i="1" dirty="0" smtClean="0"/>
              <a:t>Scalar Chain)</a:t>
            </a:r>
          </a:p>
          <a:p>
            <a:pPr marL="633413" indent="0">
              <a:buNone/>
            </a:pPr>
            <a:r>
              <a:rPr lang="en-US" sz="2800" dirty="0" err="1"/>
              <a:t>Prinsip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hierarki</a:t>
            </a:r>
            <a:r>
              <a:rPr lang="en-US" sz="2800" dirty="0"/>
              <a:t> </a:t>
            </a:r>
            <a:r>
              <a:rPr lang="en-US" sz="2800" dirty="0" err="1"/>
              <a:t>menyatakan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garis</a:t>
            </a:r>
            <a:r>
              <a:rPr lang="en-US" sz="2800" dirty="0"/>
              <a:t> yang </a:t>
            </a:r>
            <a:r>
              <a:rPr lang="en-US" sz="2800" dirty="0" err="1"/>
              <a:t>jelas</a:t>
            </a:r>
            <a:r>
              <a:rPr lang="en-US" sz="2800" dirty="0"/>
              <a:t> di </a:t>
            </a:r>
            <a:r>
              <a:rPr lang="en-US" sz="2800" dirty="0" err="1"/>
              <a:t>bidang</a:t>
            </a:r>
            <a:r>
              <a:rPr lang="en-US" sz="2800" dirty="0"/>
              <a:t> </a:t>
            </a:r>
            <a:r>
              <a:rPr lang="en-US" sz="2800" dirty="0" err="1"/>
              <a:t>otoritas</a:t>
            </a:r>
            <a:r>
              <a:rPr lang="en-US" sz="2800" dirty="0"/>
              <a:t> (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bawah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manajer</a:t>
            </a:r>
            <a:r>
              <a:rPr lang="en-US" sz="2800" dirty="0"/>
              <a:t> di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tingkatan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divisi</a:t>
            </a:r>
            <a:r>
              <a:rPr lang="en-US" sz="2800" dirty="0"/>
              <a:t>). </a:t>
            </a:r>
            <a:endParaRPr lang="en-US" sz="2800" b="1" i="1" dirty="0" smtClean="0"/>
          </a:p>
          <a:p>
            <a:pPr marL="114300" indent="0">
              <a:buNone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8652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457200">
              <a:buFont typeface="+mj-lt"/>
              <a:buAutoNum type="arabicPeriod" startAt="10"/>
            </a:pPr>
            <a:r>
              <a:rPr lang="en-US" sz="2400" b="1" dirty="0" err="1" smtClean="0"/>
              <a:t>Ketertiban</a:t>
            </a:r>
            <a:r>
              <a:rPr lang="en-US" sz="2400" b="1" dirty="0"/>
              <a:t> </a:t>
            </a:r>
            <a:r>
              <a:rPr lang="en-US" sz="2400" b="1" i="1" dirty="0"/>
              <a:t>(Order</a:t>
            </a:r>
            <a:r>
              <a:rPr lang="en-US" sz="2400" b="1" dirty="0"/>
              <a:t>)</a:t>
            </a:r>
          </a:p>
          <a:p>
            <a:pPr marL="574675" indent="0">
              <a:buNone/>
            </a:pP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tatanan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(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r>
              <a:rPr lang="en-US" sz="2400" dirty="0"/>
              <a:t>) </a:t>
            </a:r>
            <a:r>
              <a:rPr lang="en-US" sz="2400" dirty="0" err="1"/>
              <a:t>lingkungan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aman</a:t>
            </a:r>
            <a:r>
              <a:rPr lang="en-US" sz="2400" dirty="0"/>
              <a:t>, </a:t>
            </a:r>
            <a:r>
              <a:rPr lang="en-US" sz="2400" dirty="0" err="1"/>
              <a:t>bersih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rapi</a:t>
            </a:r>
            <a:r>
              <a:rPr lang="en-US" sz="2400" dirty="0"/>
              <a:t>.</a:t>
            </a:r>
            <a:endParaRPr lang="en-US" sz="2400" b="1" dirty="0" smtClean="0"/>
          </a:p>
          <a:p>
            <a:pPr marL="628650" indent="-514350">
              <a:buFont typeface="+mj-lt"/>
              <a:buAutoNum type="arabicPeriod" startAt="11"/>
            </a:pPr>
            <a:r>
              <a:rPr lang="en-US" sz="2400" b="1" dirty="0" err="1" smtClean="0"/>
              <a:t>Keadilan</a:t>
            </a:r>
            <a:r>
              <a:rPr lang="en-US" sz="2400" b="1" dirty="0" smtClean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Kejujuran</a:t>
            </a:r>
            <a:r>
              <a:rPr lang="en-US" sz="2400" b="1" dirty="0"/>
              <a:t> </a:t>
            </a:r>
            <a:r>
              <a:rPr lang="en-US" sz="2400" b="1" i="1" dirty="0"/>
              <a:t>(Equity</a:t>
            </a:r>
            <a:r>
              <a:rPr lang="en-US" sz="2400" b="1" i="1" dirty="0" smtClean="0"/>
              <a:t>)</a:t>
            </a:r>
          </a:p>
          <a:p>
            <a:pPr marL="574675" indent="0">
              <a:buNone/>
            </a:pPr>
            <a:r>
              <a:rPr lang="en-US" sz="2400" dirty="0" err="1"/>
              <a:t>Menurut</a:t>
            </a:r>
            <a:r>
              <a:rPr lang="en-US" sz="2400" dirty="0"/>
              <a:t> Henri </a:t>
            </a:r>
            <a:r>
              <a:rPr lang="en-US" sz="2400" dirty="0" err="1"/>
              <a:t>Fayol</a:t>
            </a:r>
            <a:r>
              <a:rPr lang="en-US" sz="2400" dirty="0"/>
              <a:t>,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diperlakukan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adil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setara</a:t>
            </a:r>
            <a:r>
              <a:rPr lang="en-US" sz="2400" dirty="0"/>
              <a:t>. </a:t>
            </a:r>
            <a:r>
              <a:rPr lang="en-US" sz="2400" dirty="0" err="1"/>
              <a:t>Karyawan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berada</a:t>
            </a:r>
            <a:r>
              <a:rPr lang="en-US" sz="2400" dirty="0"/>
              <a:t> di </a:t>
            </a:r>
            <a:r>
              <a:rPr lang="en-US" sz="2400" dirty="0" err="1"/>
              <a:t>tempat</a:t>
            </a:r>
            <a:r>
              <a:rPr lang="en-US" sz="2400" dirty="0"/>
              <a:t> yang </a:t>
            </a:r>
            <a:r>
              <a:rPr lang="en-US" sz="2400" dirty="0" err="1"/>
              <a:t>tepat</a:t>
            </a:r>
            <a:r>
              <a:rPr lang="en-US" sz="2400" dirty="0"/>
              <a:t> di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yang </a:t>
            </a:r>
            <a:r>
              <a:rPr lang="en-US" sz="2400" dirty="0" err="1"/>
              <a:t>benar</a:t>
            </a:r>
            <a:r>
              <a:rPr lang="en-US" sz="2400" dirty="0"/>
              <a:t>. </a:t>
            </a:r>
            <a:endParaRPr lang="en-US" sz="2400" b="1" dirty="0"/>
          </a:p>
          <a:p>
            <a:pPr marL="628650" indent="-514350">
              <a:buFont typeface="+mj-lt"/>
              <a:buAutoNum type="arabicPeriod" startAt="12"/>
            </a:pPr>
            <a:r>
              <a:rPr lang="en-US" sz="2400" b="1" dirty="0" err="1"/>
              <a:t>Stabilitas</a:t>
            </a:r>
            <a:r>
              <a:rPr lang="en-US" sz="2400" b="1" dirty="0"/>
              <a:t> </a:t>
            </a:r>
            <a:r>
              <a:rPr lang="en-US" sz="2400" b="1" dirty="0" err="1"/>
              <a:t>kondisi</a:t>
            </a:r>
            <a:r>
              <a:rPr lang="en-US" sz="2400" b="1" dirty="0"/>
              <a:t> </a:t>
            </a:r>
            <a:r>
              <a:rPr lang="en-US" sz="2400" b="1" dirty="0" err="1"/>
              <a:t>karyawan</a:t>
            </a:r>
            <a:r>
              <a:rPr lang="en-US" sz="2400" b="1" dirty="0"/>
              <a:t> ( </a:t>
            </a:r>
            <a:r>
              <a:rPr lang="en-US" sz="2400" b="1" i="1" dirty="0"/>
              <a:t>Stability of Tenure of Personnel</a:t>
            </a:r>
            <a:r>
              <a:rPr lang="en-US" sz="2400" b="1" dirty="0"/>
              <a:t> )</a:t>
            </a:r>
          </a:p>
          <a:p>
            <a:pPr marL="574675" indent="0">
              <a:buNone/>
            </a:pP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meminimalkan</a:t>
            </a:r>
            <a:r>
              <a:rPr lang="en-US" dirty="0"/>
              <a:t> </a:t>
            </a:r>
            <a:r>
              <a:rPr lang="en-US" dirty="0" err="1"/>
              <a:t>perputaran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staf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287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28650" indent="-514350">
              <a:buFont typeface="+mj-lt"/>
              <a:buAutoNum type="arabicPeriod" startAt="13"/>
            </a:pPr>
            <a:r>
              <a:rPr lang="en-US" sz="2800" b="1" dirty="0"/>
              <a:t> </a:t>
            </a:r>
            <a:r>
              <a:rPr lang="en-US" sz="2800" b="1" dirty="0" err="1"/>
              <a:t>Inisiatif</a:t>
            </a:r>
            <a:r>
              <a:rPr lang="en-US" sz="2800" b="1" dirty="0"/>
              <a:t> </a:t>
            </a:r>
            <a:r>
              <a:rPr lang="en-US" sz="2800" b="1" i="1" dirty="0"/>
              <a:t>(Initiative</a:t>
            </a:r>
            <a:r>
              <a:rPr lang="en-US" sz="2800" b="1" i="1" dirty="0" smtClean="0"/>
              <a:t>)</a:t>
            </a:r>
          </a:p>
          <a:p>
            <a:pPr marL="633413" indent="0">
              <a:buNone/>
            </a:pPr>
            <a:r>
              <a:rPr lang="en-US" sz="2800" dirty="0"/>
              <a:t>Henri </a:t>
            </a:r>
            <a:r>
              <a:rPr lang="en-US" sz="2800" dirty="0" err="1"/>
              <a:t>Fayol</a:t>
            </a:r>
            <a:r>
              <a:rPr lang="en-US" sz="2800" dirty="0"/>
              <a:t> </a:t>
            </a:r>
            <a:r>
              <a:rPr lang="en-US" sz="2800" dirty="0" err="1"/>
              <a:t>berpendapat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prinsip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, </a:t>
            </a:r>
            <a:r>
              <a:rPr lang="en-US" sz="2800" dirty="0" err="1"/>
              <a:t>karyawan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diizinkan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mengungkapkan</a:t>
            </a:r>
            <a:r>
              <a:rPr lang="en-US" sz="2800" dirty="0"/>
              <a:t> ide-ide </a:t>
            </a:r>
            <a:r>
              <a:rPr lang="en-US" sz="2800" dirty="0" err="1"/>
              <a:t>baru</a:t>
            </a:r>
            <a:r>
              <a:rPr lang="en-US" sz="2800" dirty="0" smtClean="0"/>
              <a:t>. </a:t>
            </a:r>
            <a:r>
              <a:rPr lang="en-US" sz="2800" dirty="0" err="1"/>
              <a:t>Inisiatif</a:t>
            </a:r>
            <a:r>
              <a:rPr lang="en-US" sz="2800" dirty="0"/>
              <a:t> </a:t>
            </a:r>
            <a:r>
              <a:rPr lang="en-US" sz="2800" dirty="0" err="1"/>
              <a:t>karyawan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sumber</a:t>
            </a:r>
            <a:r>
              <a:rPr lang="en-US" sz="2800" dirty="0"/>
              <a:t> </a:t>
            </a:r>
            <a:r>
              <a:rPr lang="en-US" sz="2800" dirty="0" err="1"/>
              <a:t>kekuatan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organisas</a:t>
            </a:r>
            <a:r>
              <a:rPr lang="en-US" sz="2800" dirty="0"/>
              <a:t>, </a:t>
            </a:r>
            <a:r>
              <a:rPr lang="en-US" sz="2800" dirty="0" err="1"/>
              <a:t>hal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mendorong</a:t>
            </a:r>
            <a:r>
              <a:rPr lang="en-US" sz="2800" dirty="0"/>
              <a:t> </a:t>
            </a:r>
            <a:r>
              <a:rPr lang="en-US" sz="2800" dirty="0" err="1"/>
              <a:t>karyawan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terlibat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kemajuan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.</a:t>
            </a:r>
            <a:endParaRPr lang="en-US" sz="2800" b="1" dirty="0"/>
          </a:p>
          <a:p>
            <a:pPr marL="628650" indent="-514350">
              <a:buFont typeface="+mj-lt"/>
              <a:buAutoNum type="arabicPeriod" startAt="14"/>
            </a:pPr>
            <a:r>
              <a:rPr lang="fr-FR" sz="2800" b="1" dirty="0" err="1"/>
              <a:t>Semangat</a:t>
            </a:r>
            <a:r>
              <a:rPr lang="fr-FR" sz="2800" b="1" dirty="0"/>
              <a:t> </a:t>
            </a:r>
            <a:r>
              <a:rPr lang="fr-FR" sz="2800" b="1" dirty="0" err="1"/>
              <a:t>kesatuan</a:t>
            </a:r>
            <a:r>
              <a:rPr lang="fr-FR" sz="2800" b="1" dirty="0"/>
              <a:t> (</a:t>
            </a:r>
            <a:r>
              <a:rPr lang="fr-FR" sz="2800" b="1" i="1" dirty="0"/>
              <a:t>Esprit de Corps</a:t>
            </a:r>
            <a:r>
              <a:rPr lang="fr-FR" sz="2800" b="1" dirty="0"/>
              <a:t>)</a:t>
            </a:r>
          </a:p>
          <a:p>
            <a:pPr marL="633413" indent="0">
              <a:buNone/>
            </a:pPr>
            <a:r>
              <a:rPr lang="en-US" sz="2800" dirty="0" err="1"/>
              <a:t>Prinsip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r>
              <a:rPr lang="en-US" sz="2800" dirty="0"/>
              <a:t> ‘esprit de corps’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perjuangan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keterlibatan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kesatuan</a:t>
            </a:r>
            <a:r>
              <a:rPr lang="en-US" sz="2800" dirty="0"/>
              <a:t> </a:t>
            </a:r>
            <a:r>
              <a:rPr lang="en-US" sz="2800" dirty="0" err="1"/>
              <a:t>karyawan</a:t>
            </a:r>
            <a:r>
              <a:rPr lang="en-US" sz="28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5022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14 </a:t>
            </a:r>
            <a:r>
              <a:rPr lang="en-US" sz="3600" b="1" dirty="0" err="1" smtClean="0"/>
              <a:t>Prinsip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Manajemen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Fayol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05" y="1757049"/>
            <a:ext cx="7449590" cy="4486901"/>
          </a:xfrm>
        </p:spPr>
      </p:pic>
    </p:spTree>
    <p:extLst>
      <p:ext uri="{BB962C8B-B14F-4D97-AF65-F5344CB8AC3E}">
        <p14:creationId xmlns:p14="http://schemas.microsoft.com/office/powerpoint/2010/main" val="176216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 smtClean="0"/>
              <a:t>Max Weber (1864-1920)</a:t>
            </a:r>
          </a:p>
          <a:p>
            <a:pPr marL="114300" indent="0">
              <a:buNone/>
            </a:pPr>
            <a:r>
              <a:rPr lang="en-US" sz="2800" dirty="0" err="1" smtClean="0"/>
              <a:t>Memperkenalkan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r>
              <a:rPr lang="en-US" sz="2800" dirty="0" smtClean="0"/>
              <a:t> </a:t>
            </a:r>
            <a:r>
              <a:rPr lang="en-US" sz="2800" dirty="0" err="1" smtClean="0"/>
              <a:t>birokrasi</a:t>
            </a:r>
            <a:r>
              <a:rPr lang="en-US" sz="2800" dirty="0" smtClean="0"/>
              <a:t>. </a:t>
            </a:r>
            <a:r>
              <a:rPr lang="en-US" sz="2800" dirty="0" err="1" smtClean="0"/>
              <a:t>Birokrasi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prosedur</a:t>
            </a:r>
            <a:r>
              <a:rPr lang="en-US" sz="2800" dirty="0" smtClean="0"/>
              <a:t> formal yang </a:t>
            </a:r>
            <a:r>
              <a:rPr lang="en-US" sz="2800" dirty="0" err="1" smtClean="0"/>
              <a:t>terstruktur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diberlakukan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pedoman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organisasi</a:t>
            </a:r>
            <a:endParaRPr lang="en-US" sz="2800" dirty="0" smtClean="0"/>
          </a:p>
          <a:p>
            <a:r>
              <a:rPr lang="en-US" sz="2800" b="1" dirty="0" smtClean="0"/>
              <a:t>Mary Parker Follett (1868-1933)</a:t>
            </a:r>
          </a:p>
          <a:p>
            <a:pPr marL="114300" indent="0">
              <a:buNone/>
            </a:pPr>
            <a:r>
              <a:rPr lang="en-US" sz="2800" dirty="0" err="1"/>
              <a:t>Menurut</a:t>
            </a:r>
            <a:r>
              <a:rPr lang="en-US" sz="2800" dirty="0"/>
              <a:t> Mary Parker </a:t>
            </a:r>
            <a:r>
              <a:rPr lang="en-US" sz="2800" dirty="0" err="1"/>
              <a:t>Follet</a:t>
            </a:r>
            <a:r>
              <a:rPr lang="en-US" sz="2800" dirty="0"/>
              <a:t> </a:t>
            </a:r>
            <a:r>
              <a:rPr lang="en-US" sz="2800" dirty="0" err="1">
                <a:hlinkClick r:id="rId2"/>
              </a:rPr>
              <a:t>manajemen</a:t>
            </a:r>
            <a:r>
              <a:rPr lang="en-US" sz="2800" dirty="0"/>
              <a:t> 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seni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melaksanakan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pekerjaan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orang lain</a:t>
            </a:r>
            <a:endParaRPr lang="en-US" sz="2800" b="1" dirty="0" smtClean="0"/>
          </a:p>
          <a:p>
            <a:pPr marL="114300" indent="0">
              <a:buNone/>
            </a:pPr>
            <a:endParaRPr lang="en-US" sz="2800" dirty="0" smtClean="0"/>
          </a:p>
          <a:p>
            <a:pPr marL="114300" indent="0">
              <a:buNone/>
            </a:pPr>
            <a:r>
              <a:rPr lang="en-US" sz="2800" dirty="0" smtClean="0"/>
              <a:t> </a:t>
            </a:r>
          </a:p>
          <a:p>
            <a:pPr marL="11430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4959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err="1" smtClean="0"/>
              <a:t>Aliran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Tingkah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Laku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Hugo Munsterberg (1863-1916)</a:t>
            </a:r>
          </a:p>
          <a:p>
            <a:pPr marL="114300" indent="0">
              <a:buNone/>
            </a:pPr>
            <a:r>
              <a:rPr lang="en-US" sz="2800" dirty="0" err="1" smtClean="0"/>
              <a:t>Bapak</a:t>
            </a:r>
            <a:r>
              <a:rPr lang="en-US" sz="2800" dirty="0" smtClean="0"/>
              <a:t> </a:t>
            </a:r>
            <a:r>
              <a:rPr lang="en-US" sz="2800" dirty="0" err="1" smtClean="0"/>
              <a:t>psikologi</a:t>
            </a:r>
            <a:r>
              <a:rPr lang="en-US" sz="2800" dirty="0" smtClean="0"/>
              <a:t> </a:t>
            </a:r>
            <a:r>
              <a:rPr lang="en-US" sz="2800" dirty="0" err="1" smtClean="0"/>
              <a:t>industri</a:t>
            </a:r>
            <a:endParaRPr lang="en-US" sz="2800" dirty="0" smtClean="0"/>
          </a:p>
          <a:p>
            <a:pPr marL="114300" indent="0">
              <a:buNone/>
            </a:pPr>
            <a:r>
              <a:rPr lang="en-US" sz="2800" dirty="0" err="1" smtClean="0"/>
              <a:t>Organisasi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hanya</a:t>
            </a:r>
            <a:r>
              <a:rPr lang="en-US" sz="2800" dirty="0" smtClean="0"/>
              <a:t> </a:t>
            </a:r>
            <a:r>
              <a:rPr lang="en-US" sz="2800" dirty="0" err="1" smtClean="0"/>
              <a:t>dilihat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pendekatan</a:t>
            </a:r>
            <a:r>
              <a:rPr lang="en-US" sz="2800" dirty="0" smtClean="0"/>
              <a:t> </a:t>
            </a:r>
            <a:r>
              <a:rPr lang="en-US" sz="2800" dirty="0" err="1" smtClean="0"/>
              <a:t>mekanis</a:t>
            </a:r>
            <a:r>
              <a:rPr lang="en-US" sz="2800" dirty="0" smtClean="0"/>
              <a:t>, </a:t>
            </a:r>
            <a:r>
              <a:rPr lang="en-US" sz="2800" dirty="0" err="1" smtClean="0"/>
              <a:t>tingkah</a:t>
            </a:r>
            <a:r>
              <a:rPr lang="en-US" sz="2800" dirty="0" smtClean="0"/>
              <a:t> </a:t>
            </a:r>
            <a:r>
              <a:rPr lang="en-US" sz="2800" dirty="0" err="1" smtClean="0"/>
              <a:t>laku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hal</a:t>
            </a:r>
            <a:r>
              <a:rPr lang="en-US" sz="2800" dirty="0" smtClean="0"/>
              <a:t> </a:t>
            </a:r>
            <a:r>
              <a:rPr lang="en-US" sz="2800" dirty="0" err="1" smtClean="0"/>
              <a:t>penting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pengelolaan</a:t>
            </a:r>
            <a:r>
              <a:rPr lang="en-US" sz="2800" dirty="0" smtClean="0"/>
              <a:t> </a:t>
            </a:r>
            <a:r>
              <a:rPr lang="en-US" sz="2800" dirty="0" err="1" smtClean="0"/>
              <a:t>organisasi</a:t>
            </a:r>
            <a:endParaRPr lang="en-US" sz="2800" dirty="0" smtClean="0"/>
          </a:p>
          <a:p>
            <a:pPr marL="114300" indent="0">
              <a:buNone/>
            </a:pPr>
            <a:endParaRPr lang="sv-SE" sz="2800" dirty="0" smtClean="0"/>
          </a:p>
          <a:p>
            <a:pPr marL="114300" indent="0">
              <a:buNone/>
            </a:pPr>
            <a:r>
              <a:rPr lang="sv-SE" sz="2800" dirty="0" smtClean="0"/>
              <a:t>Produktivitas </a:t>
            </a:r>
            <a:r>
              <a:rPr lang="sv-SE" sz="2800" dirty="0"/>
              <a:t>dapat ditingkatkan dengan 3 jalan : </a:t>
            </a:r>
            <a:endParaRPr lang="sv-SE" sz="2800" dirty="0" smtClean="0"/>
          </a:p>
          <a:p>
            <a:pPr marL="628650" indent="-514350">
              <a:buFont typeface="+mj-lt"/>
              <a:buAutoNum type="arabicPeriod"/>
            </a:pPr>
            <a:r>
              <a:rPr lang="fi-FI" sz="2800" dirty="0"/>
              <a:t>Menemukan orang terbaik untuk suatu </a:t>
            </a:r>
            <a:r>
              <a:rPr lang="fi-FI" sz="2800" dirty="0" smtClean="0"/>
              <a:t>pekerjaan</a:t>
            </a:r>
          </a:p>
        </p:txBody>
      </p:sp>
    </p:spTree>
    <p:extLst>
      <p:ext uri="{BB962C8B-B14F-4D97-AF65-F5344CB8AC3E}">
        <p14:creationId xmlns:p14="http://schemas.microsoft.com/office/powerpoint/2010/main" val="36540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 startAt="2"/>
            </a:pPr>
            <a:r>
              <a:rPr lang="en-US" sz="2800" dirty="0" err="1"/>
              <a:t>Menciptakan</a:t>
            </a:r>
            <a:r>
              <a:rPr lang="en-US" sz="2800" dirty="0"/>
              <a:t> </a:t>
            </a:r>
            <a:r>
              <a:rPr lang="en-US" sz="2800" dirty="0" err="1"/>
              <a:t>pekerjaan</a:t>
            </a:r>
            <a:r>
              <a:rPr lang="en-US" sz="2800" dirty="0"/>
              <a:t> </a:t>
            </a:r>
            <a:r>
              <a:rPr lang="en-US" sz="2800" dirty="0" err="1"/>
              <a:t>terbaik</a:t>
            </a:r>
            <a:r>
              <a:rPr lang="en-US" sz="2800" dirty="0"/>
              <a:t> (</a:t>
            </a:r>
            <a:r>
              <a:rPr lang="en-US" sz="2800" dirty="0" err="1"/>
              <a:t>kondisi</a:t>
            </a:r>
            <a:r>
              <a:rPr lang="en-US" sz="2800" dirty="0"/>
              <a:t> </a:t>
            </a:r>
            <a:r>
              <a:rPr lang="en-US" sz="2800" dirty="0" err="1"/>
              <a:t>psikologis</a:t>
            </a:r>
            <a:r>
              <a:rPr lang="en-US" sz="2800" dirty="0"/>
              <a:t> yang ideal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mencapai</a:t>
            </a:r>
            <a:r>
              <a:rPr lang="en-US" sz="2800" dirty="0"/>
              <a:t> </a:t>
            </a:r>
            <a:r>
              <a:rPr lang="en-US" sz="2800" dirty="0" err="1"/>
              <a:t>produktivitas</a:t>
            </a:r>
            <a:r>
              <a:rPr lang="en-US" sz="2800" dirty="0"/>
              <a:t> </a:t>
            </a:r>
            <a:r>
              <a:rPr lang="en-US" sz="2800" dirty="0" err="1"/>
              <a:t>maksimum</a:t>
            </a:r>
            <a:r>
              <a:rPr lang="en-US" sz="2800" dirty="0"/>
              <a:t>).</a:t>
            </a:r>
          </a:p>
          <a:p>
            <a:pPr marL="628650" indent="-514350">
              <a:buFont typeface="+mj-lt"/>
              <a:buAutoNum type="arabicPeriod" startAt="2"/>
            </a:pPr>
            <a:r>
              <a:rPr lang="en-US" sz="2800" dirty="0" err="1" smtClean="0"/>
              <a:t>Menggunakan</a:t>
            </a:r>
            <a:r>
              <a:rPr lang="en-US" sz="2800" dirty="0" smtClean="0"/>
              <a:t> </a:t>
            </a:r>
            <a:r>
              <a:rPr lang="en-US" sz="2800" dirty="0" err="1"/>
              <a:t>pengaruh</a:t>
            </a:r>
            <a:r>
              <a:rPr lang="en-US" sz="2800" dirty="0"/>
              <a:t> yang </a:t>
            </a:r>
            <a:r>
              <a:rPr lang="en-US" sz="2800" dirty="0" err="1"/>
              <a:t>mungkin</a:t>
            </a:r>
            <a:r>
              <a:rPr lang="en-US" sz="2800" dirty="0"/>
              <a:t> (possible effect)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mendorong</a:t>
            </a:r>
            <a:r>
              <a:rPr lang="en-US" sz="2800" dirty="0"/>
              <a:t> </a:t>
            </a:r>
            <a:r>
              <a:rPr lang="en-US" sz="2800" dirty="0" err="1"/>
              <a:t>karyawan</a:t>
            </a:r>
            <a:r>
              <a:rPr lang="en-US" sz="2800" dirty="0"/>
              <a:t>.</a:t>
            </a:r>
            <a:endParaRPr lang="en-US" sz="2800" b="1" dirty="0" smtClean="0"/>
          </a:p>
          <a:p>
            <a:pPr marL="114300" indent="0">
              <a:buNone/>
            </a:pPr>
            <a:endParaRPr lang="en-US" sz="2800" b="1" dirty="0"/>
          </a:p>
          <a:p>
            <a:r>
              <a:rPr lang="en-US" sz="2800" b="1" dirty="0" smtClean="0"/>
              <a:t>Elton </a:t>
            </a:r>
            <a:r>
              <a:rPr lang="en-US" sz="2800" b="1" dirty="0"/>
              <a:t>Mayo (1880-1949)</a:t>
            </a:r>
          </a:p>
          <a:p>
            <a:pPr marL="114300" indent="0">
              <a:buNone/>
            </a:pP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riset</a:t>
            </a:r>
            <a:r>
              <a:rPr lang="en-US" sz="2800" dirty="0"/>
              <a:t> </a:t>
            </a:r>
            <a:r>
              <a:rPr lang="en-US" sz="2800" dirty="0" err="1"/>
              <a:t>pengaruh</a:t>
            </a:r>
            <a:r>
              <a:rPr lang="en-US" sz="2800" dirty="0"/>
              <a:t> </a:t>
            </a:r>
            <a:r>
              <a:rPr lang="en-US" sz="2800" dirty="0" err="1"/>
              <a:t>pencahayaan</a:t>
            </a:r>
            <a:r>
              <a:rPr lang="en-US" sz="2800" dirty="0"/>
              <a:t> </a:t>
            </a:r>
            <a:r>
              <a:rPr lang="en-US" sz="2800" dirty="0" err="1"/>
              <a:t>pabrik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produktivitas</a:t>
            </a:r>
            <a:r>
              <a:rPr lang="en-US" sz="2800" dirty="0"/>
              <a:t> </a:t>
            </a:r>
            <a:r>
              <a:rPr lang="en-US" sz="2800" dirty="0" err="1"/>
              <a:t>karyawan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0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Douglas McGregor</a:t>
            </a:r>
          </a:p>
          <a:p>
            <a:pPr marL="114300" indent="0">
              <a:buNone/>
            </a:pPr>
            <a:r>
              <a:rPr lang="en-US" sz="2800" dirty="0" err="1" smtClean="0"/>
              <a:t>Terkenal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teori</a:t>
            </a:r>
            <a:r>
              <a:rPr lang="en-US" sz="2800" dirty="0" smtClean="0"/>
              <a:t> X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teori</a:t>
            </a:r>
            <a:r>
              <a:rPr lang="en-US" sz="2800" dirty="0" smtClean="0"/>
              <a:t> Y yang </a:t>
            </a:r>
            <a:r>
              <a:rPr lang="en-US" sz="2800" dirty="0" err="1" smtClean="0"/>
              <a:t>membahas</a:t>
            </a:r>
            <a:r>
              <a:rPr lang="en-US" sz="2800" dirty="0" smtClean="0"/>
              <a:t> </a:t>
            </a:r>
            <a:r>
              <a:rPr lang="en-US" sz="2800" dirty="0" err="1" smtClean="0"/>
              <a:t>perilaku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motivasi</a:t>
            </a:r>
            <a:r>
              <a:rPr lang="en-US" sz="2800" dirty="0" smtClean="0"/>
              <a:t> </a:t>
            </a:r>
            <a:r>
              <a:rPr lang="en-US" sz="2800" dirty="0" err="1" smtClean="0"/>
              <a:t>karyawan</a:t>
            </a:r>
            <a:endParaRPr lang="en-US" sz="2800" dirty="0" smtClean="0"/>
          </a:p>
          <a:p>
            <a:pPr marL="114300" indent="0">
              <a:buNone/>
            </a:pPr>
            <a:r>
              <a:rPr lang="en-US" sz="2800" b="1" dirty="0" err="1"/>
              <a:t>Teori</a:t>
            </a:r>
            <a:r>
              <a:rPr lang="en-US" sz="2800" dirty="0"/>
              <a:t> “</a:t>
            </a:r>
            <a:r>
              <a:rPr lang="en-US" sz="2800" b="1" dirty="0"/>
              <a:t>X</a:t>
            </a:r>
            <a:r>
              <a:rPr lang="en-US" sz="2800" dirty="0"/>
              <a:t>”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pandangan</a:t>
            </a:r>
            <a:r>
              <a:rPr lang="en-US" sz="2800" dirty="0"/>
              <a:t> </a:t>
            </a:r>
            <a:r>
              <a:rPr lang="en-US" sz="2800" dirty="0" err="1"/>
              <a:t>tradisional</a:t>
            </a:r>
            <a:r>
              <a:rPr lang="en-US" sz="2800" dirty="0"/>
              <a:t> yang </a:t>
            </a:r>
            <a:r>
              <a:rPr lang="en-US" sz="2800" dirty="0" err="1"/>
              <a:t>melihat</a:t>
            </a:r>
            <a:r>
              <a:rPr lang="en-US" sz="2800" dirty="0"/>
              <a:t> </a:t>
            </a:r>
            <a:r>
              <a:rPr lang="en-US" sz="2800" dirty="0" err="1"/>
              <a:t>sisi</a:t>
            </a:r>
            <a:r>
              <a:rPr lang="en-US" sz="2800" dirty="0"/>
              <a:t> </a:t>
            </a:r>
            <a:r>
              <a:rPr lang="en-US" sz="2800" dirty="0" err="1"/>
              <a:t>negatif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seorang</a:t>
            </a:r>
            <a:r>
              <a:rPr lang="en-US" sz="2800" dirty="0"/>
              <a:t> </a:t>
            </a:r>
            <a:r>
              <a:rPr lang="en-US" sz="2800" dirty="0" err="1"/>
              <a:t>individu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sebaliknya</a:t>
            </a:r>
            <a:r>
              <a:rPr lang="en-US" sz="2800" dirty="0"/>
              <a:t> </a:t>
            </a:r>
            <a:r>
              <a:rPr lang="en-US" sz="2800" b="1" dirty="0" err="1"/>
              <a:t>teori</a:t>
            </a:r>
            <a:r>
              <a:rPr lang="en-US" sz="2800" dirty="0"/>
              <a:t> “</a:t>
            </a:r>
            <a:r>
              <a:rPr lang="en-US" sz="2800" b="1" dirty="0"/>
              <a:t>Y</a:t>
            </a:r>
            <a:r>
              <a:rPr lang="en-US" sz="2800" dirty="0"/>
              <a:t>”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pandangan</a:t>
            </a:r>
            <a:r>
              <a:rPr lang="en-US" sz="2800" dirty="0"/>
              <a:t> </a:t>
            </a:r>
            <a:r>
              <a:rPr lang="en-US" sz="2800" dirty="0" err="1"/>
              <a:t>tentang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modern yang </a:t>
            </a:r>
            <a:r>
              <a:rPr lang="en-US" sz="2800" dirty="0" err="1"/>
              <a:t>melihat</a:t>
            </a:r>
            <a:r>
              <a:rPr lang="en-US" sz="2800" dirty="0"/>
              <a:t> </a:t>
            </a:r>
            <a:r>
              <a:rPr lang="en-US" sz="2800" dirty="0" err="1"/>
              <a:t>hal-hal</a:t>
            </a:r>
            <a:r>
              <a:rPr lang="en-US" sz="2800" dirty="0"/>
              <a:t> </a:t>
            </a:r>
            <a:r>
              <a:rPr lang="en-US" sz="2800" dirty="0" err="1"/>
              <a:t>positif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individu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42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err="1" smtClean="0"/>
              <a:t>Teori</a:t>
            </a:r>
            <a:r>
              <a:rPr lang="en-US" sz="3600" b="1" dirty="0" smtClean="0"/>
              <a:t> X </a:t>
            </a:r>
            <a:r>
              <a:rPr lang="en-US" sz="3600" b="1" dirty="0" err="1" smtClean="0"/>
              <a:t>dan</a:t>
            </a:r>
            <a:r>
              <a:rPr lang="en-US" sz="3600" b="1" dirty="0" smtClean="0"/>
              <a:t> Y Douglas McGregor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6858000" cy="4724400"/>
          </a:xfrm>
        </p:spPr>
      </p:pic>
    </p:spTree>
    <p:extLst>
      <p:ext uri="{BB962C8B-B14F-4D97-AF65-F5344CB8AC3E}">
        <p14:creationId xmlns:p14="http://schemas.microsoft.com/office/powerpoint/2010/main" val="5836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0"/>
            <a:ext cx="6019800" cy="4572000"/>
          </a:xfrm>
        </p:spPr>
      </p:pic>
    </p:spTree>
    <p:extLst>
      <p:ext uri="{BB962C8B-B14F-4D97-AF65-F5344CB8AC3E}">
        <p14:creationId xmlns:p14="http://schemas.microsoft.com/office/powerpoint/2010/main" val="321225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PENDEKATAN SYSTEM (The System </a:t>
            </a:r>
            <a:r>
              <a:rPr lang="en-US" sz="3600" b="1" dirty="0" err="1" smtClean="0"/>
              <a:t>Aproach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 err="1"/>
              <a:t>Pendekatan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endParaRPr lang="en-US" sz="2800" dirty="0"/>
          </a:p>
          <a:p>
            <a:pPr marL="114300" indent="0">
              <a:buNone/>
            </a:pPr>
            <a:r>
              <a:rPr lang="en-US" sz="2800" dirty="0" err="1"/>
              <a:t>memandang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yang </a:t>
            </a:r>
            <a:r>
              <a:rPr lang="en-US" sz="2800" dirty="0" err="1"/>
              <a:t>terpadu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terarah</a:t>
            </a:r>
            <a:r>
              <a:rPr lang="en-US" sz="2800" dirty="0"/>
              <a:t> yang </a:t>
            </a:r>
            <a:r>
              <a:rPr lang="en-US" sz="2800" dirty="0" err="1"/>
              <a:t>terdiri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 </a:t>
            </a:r>
            <a:r>
              <a:rPr lang="en-US" sz="2800" dirty="0" err="1"/>
              <a:t>bagian</a:t>
            </a:r>
            <a:r>
              <a:rPr lang="en-US" sz="2800" dirty="0"/>
              <a:t>-</a:t>
            </a:r>
          </a:p>
          <a:p>
            <a:pPr marL="114300" indent="0">
              <a:buNone/>
            </a:pPr>
            <a:r>
              <a:rPr lang="en-US" sz="2800" dirty="0" err="1" smtClean="0"/>
              <a:t>bagian</a:t>
            </a:r>
            <a:r>
              <a:rPr lang="en-US" sz="2800" dirty="0" smtClean="0"/>
              <a:t> </a:t>
            </a:r>
            <a:r>
              <a:rPr lang="en-US" sz="2800" dirty="0"/>
              <a:t>yang </a:t>
            </a:r>
            <a:r>
              <a:rPr lang="en-US" sz="2800" dirty="0" err="1"/>
              <a:t>saling</a:t>
            </a:r>
            <a:r>
              <a:rPr lang="en-US" sz="2800" dirty="0"/>
              <a:t> </a:t>
            </a:r>
            <a:r>
              <a:rPr lang="en-US" sz="2800" dirty="0" err="1" smtClean="0"/>
              <a:t>terkait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Sistem</a:t>
            </a:r>
            <a:r>
              <a:rPr lang="en-US" sz="2800" dirty="0" smtClean="0"/>
              <a:t> Terbuka ; </a:t>
            </a:r>
            <a:r>
              <a:rPr lang="en-US" sz="2800" dirty="0" err="1" smtClean="0"/>
              <a:t>organisasi</a:t>
            </a:r>
            <a:r>
              <a:rPr lang="en-US" sz="2800" dirty="0" smtClean="0"/>
              <a:t>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interaksi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lingkungan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Tertutup</a:t>
            </a:r>
            <a:r>
              <a:rPr lang="en-US" sz="2800" dirty="0" smtClean="0"/>
              <a:t> ; </a:t>
            </a:r>
            <a:r>
              <a:rPr lang="en-US" sz="2800" dirty="0" err="1" smtClean="0"/>
              <a:t>jarang</a:t>
            </a:r>
            <a:r>
              <a:rPr lang="en-US" sz="2800" dirty="0" smtClean="0"/>
              <a:t> </a:t>
            </a:r>
            <a:r>
              <a:rPr lang="en-US" sz="2800" dirty="0" err="1" smtClean="0"/>
              <a:t>ditemukan</a:t>
            </a:r>
            <a:r>
              <a:rPr lang="en-US" sz="2800" dirty="0" smtClean="0"/>
              <a:t>, </a:t>
            </a:r>
            <a:r>
              <a:rPr lang="en-US" sz="2800" dirty="0" err="1" smtClean="0"/>
              <a:t>contoh</a:t>
            </a:r>
            <a:r>
              <a:rPr lang="en-US" sz="2800" dirty="0" smtClean="0"/>
              <a:t> : </a:t>
            </a:r>
            <a:r>
              <a:rPr lang="en-US" sz="2800" dirty="0" err="1" smtClean="0"/>
              <a:t>biara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tempat</a:t>
            </a:r>
            <a:r>
              <a:rPr lang="en-US" sz="2800" dirty="0" smtClean="0"/>
              <a:t>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biksu</a:t>
            </a:r>
            <a:r>
              <a:rPr lang="en-US" sz="2800" dirty="0" smtClean="0"/>
              <a:t> – </a:t>
            </a:r>
            <a:r>
              <a:rPr lang="en-US" sz="2800" dirty="0" err="1" smtClean="0"/>
              <a:t>mengasingkan</a:t>
            </a:r>
            <a:r>
              <a:rPr lang="en-US" sz="2800" dirty="0" smtClean="0"/>
              <a:t> </a:t>
            </a:r>
            <a:r>
              <a:rPr lang="en-US" sz="2800" dirty="0" err="1" smtClean="0"/>
              <a:t>diri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rangka</a:t>
            </a:r>
            <a:r>
              <a:rPr lang="en-US" sz="2800" dirty="0" smtClean="0"/>
              <a:t> </a:t>
            </a:r>
            <a:r>
              <a:rPr lang="en-US" sz="2800" dirty="0" err="1" smtClean="0"/>
              <a:t>pencapaian</a:t>
            </a:r>
            <a:r>
              <a:rPr lang="en-US" sz="2800" dirty="0" smtClean="0"/>
              <a:t> </a:t>
            </a:r>
            <a:r>
              <a:rPr lang="en-US" sz="2800" dirty="0" err="1" smtClean="0"/>
              <a:t>nilai-nilai</a:t>
            </a:r>
            <a:r>
              <a:rPr lang="en-US" sz="2800" dirty="0" smtClean="0"/>
              <a:t> spiritual</a:t>
            </a:r>
          </a:p>
          <a:p>
            <a:pPr marL="11430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851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err="1" smtClean="0"/>
              <a:t>Sistem</a:t>
            </a:r>
            <a:r>
              <a:rPr lang="en-US" sz="3600" b="1" dirty="0" smtClean="0"/>
              <a:t> Terbuka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6144482" cy="4544059"/>
          </a:xfrm>
        </p:spPr>
      </p:pic>
    </p:spTree>
    <p:extLst>
      <p:ext uri="{BB962C8B-B14F-4D97-AF65-F5344CB8AC3E}">
        <p14:creationId xmlns:p14="http://schemas.microsoft.com/office/powerpoint/2010/main" val="14377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PENDEKATAN CONTINGENCY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err="1"/>
              <a:t>S</a:t>
            </a:r>
            <a:r>
              <a:rPr lang="en-US" sz="2800" dirty="0" err="1" smtClean="0"/>
              <a:t>uatu</a:t>
            </a:r>
            <a:r>
              <a:rPr lang="en-US" sz="2800" dirty="0" smtClean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pengendalian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diterapkan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karakteristik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 </a:t>
            </a:r>
            <a:r>
              <a:rPr lang="en-US" sz="2800" dirty="0" err="1"/>
              <a:t>apapun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kondisi</a:t>
            </a:r>
            <a:r>
              <a:rPr lang="en-US" sz="2800" dirty="0"/>
              <a:t> </a:t>
            </a:r>
            <a:r>
              <a:rPr lang="en-US" sz="2800" dirty="0" err="1"/>
              <a:t>lingkungan</a:t>
            </a:r>
            <a:r>
              <a:rPr lang="en-US" sz="2800" dirty="0"/>
              <a:t> di </a:t>
            </a:r>
            <a:r>
              <a:rPr lang="en-US" sz="2800" dirty="0" err="1"/>
              <a:t>mana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/>
              <a:t>contoh</a:t>
            </a:r>
            <a:r>
              <a:rPr lang="en-US" sz="2800" dirty="0"/>
              <a:t>: </a:t>
            </a:r>
            <a:r>
              <a:rPr lang="en-US" sz="2800" dirty="0" err="1"/>
              <a:t>bila</a:t>
            </a:r>
            <a:r>
              <a:rPr lang="en-US" sz="2800" dirty="0"/>
              <a:t> </a:t>
            </a:r>
            <a:r>
              <a:rPr lang="en-US" sz="2800" dirty="0" err="1"/>
              <a:t>hubungan</a:t>
            </a:r>
            <a:r>
              <a:rPr lang="en-US" sz="2800" dirty="0"/>
              <a:t> </a:t>
            </a:r>
            <a:r>
              <a:rPr lang="en-US" sz="2800" dirty="0" err="1"/>
              <a:t>manusiawi</a:t>
            </a:r>
            <a:r>
              <a:rPr lang="en-US" sz="2800" dirty="0"/>
              <a:t> di </a:t>
            </a:r>
            <a:r>
              <a:rPr lang="en-US" sz="2800" dirty="0" err="1"/>
              <a:t>kalangan</a:t>
            </a:r>
            <a:r>
              <a:rPr lang="en-US" sz="2800" dirty="0"/>
              <a:t> </a:t>
            </a:r>
            <a:r>
              <a:rPr lang="en-US" sz="2800" dirty="0" err="1"/>
              <a:t>pekerja</a:t>
            </a:r>
            <a:r>
              <a:rPr lang="en-US" sz="2800" dirty="0"/>
              <a:t>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, </a:t>
            </a:r>
            <a:r>
              <a:rPr lang="en-US" sz="2800" dirty="0" err="1"/>
              <a:t>tetapi</a:t>
            </a:r>
            <a:r>
              <a:rPr lang="en-US" sz="2800" dirty="0"/>
              <a:t> </a:t>
            </a:r>
            <a:r>
              <a:rPr lang="en-US" sz="2800" dirty="0" err="1"/>
              <a:t>produktivitasnya</a:t>
            </a:r>
            <a:r>
              <a:rPr lang="en-US" sz="2800" dirty="0"/>
              <a:t> </a:t>
            </a:r>
            <a:r>
              <a:rPr lang="en-US" sz="2800" dirty="0" err="1"/>
              <a:t>masih</a:t>
            </a:r>
            <a:r>
              <a:rPr lang="en-US" sz="2800" dirty="0"/>
              <a:t> </a:t>
            </a:r>
            <a:r>
              <a:rPr lang="en-US" sz="2800" dirty="0" err="1"/>
              <a:t>rendah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pendekatan</a:t>
            </a:r>
            <a:r>
              <a:rPr lang="en-US" sz="2800" dirty="0"/>
              <a:t> </a:t>
            </a:r>
            <a:r>
              <a:rPr lang="en-US" sz="2800" dirty="0" err="1"/>
              <a:t>teori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klasik</a:t>
            </a:r>
            <a:r>
              <a:rPr lang="en-US" sz="2800" dirty="0"/>
              <a:t> </a:t>
            </a:r>
            <a:r>
              <a:rPr lang="en-US" sz="2800" dirty="0" err="1"/>
              <a:t>mungkin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tepat</a:t>
            </a:r>
            <a:r>
              <a:rPr lang="en-US" sz="2800" dirty="0"/>
              <a:t> </a:t>
            </a:r>
            <a:r>
              <a:rPr lang="en-US" sz="2800" dirty="0" err="1"/>
              <a:t>diterapkan</a:t>
            </a:r>
            <a:r>
              <a:rPr lang="en-US" sz="2800" dirty="0"/>
              <a:t>. 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err="1"/>
              <a:t>bila</a:t>
            </a:r>
            <a:r>
              <a:rPr lang="en-US" sz="2800" dirty="0"/>
              <a:t> </a:t>
            </a:r>
            <a:r>
              <a:rPr lang="en-US" sz="2800" dirty="0" err="1"/>
              <a:t>hubungan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di </a:t>
            </a:r>
            <a:r>
              <a:rPr lang="en-US" sz="2800" dirty="0" err="1"/>
              <a:t>kalangan</a:t>
            </a:r>
            <a:r>
              <a:rPr lang="en-US" sz="2800" dirty="0"/>
              <a:t> </a:t>
            </a:r>
            <a:r>
              <a:rPr lang="en-US" sz="2800" dirty="0" err="1"/>
              <a:t>pekerja</a:t>
            </a:r>
            <a:r>
              <a:rPr lang="en-US" sz="2800" dirty="0"/>
              <a:t> </a:t>
            </a:r>
            <a:r>
              <a:rPr lang="en-US" sz="2800" dirty="0" err="1"/>
              <a:t>rendah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produktivitas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pendekatan</a:t>
            </a:r>
            <a:r>
              <a:rPr lang="en-US" sz="2800" dirty="0"/>
              <a:t> </a:t>
            </a:r>
            <a:r>
              <a:rPr lang="en-US" sz="2800" dirty="0" err="1"/>
              <a:t>hubungan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mungkin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tepat</a:t>
            </a:r>
            <a:r>
              <a:rPr lang="en-US" sz="2800" dirty="0"/>
              <a:t> </a:t>
            </a:r>
            <a:r>
              <a:rPr lang="en-US" sz="2800" dirty="0" err="1"/>
              <a:t>diterapkan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805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0"/>
            <a:ext cx="6611273" cy="4410691"/>
          </a:xfrm>
        </p:spPr>
      </p:pic>
    </p:spTree>
    <p:extLst>
      <p:ext uri="{BB962C8B-B14F-4D97-AF65-F5344CB8AC3E}">
        <p14:creationId xmlns:p14="http://schemas.microsoft.com/office/powerpoint/2010/main" val="117563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/>
              <a:t>PENDEKATAN </a:t>
            </a:r>
            <a:r>
              <a:rPr lang="en-US" sz="3600" b="1" i="1" dirty="0" smtClean="0"/>
              <a:t>DYNAMIC ENGAGEMENT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err="1" smtClean="0"/>
              <a:t>Organisasi</a:t>
            </a:r>
            <a:r>
              <a:rPr lang="en-US" sz="2800" dirty="0" smtClean="0"/>
              <a:t> </a:t>
            </a:r>
            <a:r>
              <a:rPr lang="en-US" sz="2800" dirty="0" err="1" smtClean="0"/>
              <a:t>berhadapan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lingkungan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berubah</a:t>
            </a:r>
            <a:r>
              <a:rPr lang="en-US" sz="2800" dirty="0" smtClean="0"/>
              <a:t> </a:t>
            </a:r>
            <a:r>
              <a:rPr lang="en-US" sz="2800" dirty="0" err="1" smtClean="0"/>
              <a:t>cepat</a:t>
            </a:r>
            <a:r>
              <a:rPr lang="en-US" sz="2800" dirty="0" smtClean="0"/>
              <a:t> -&gt; </a:t>
            </a:r>
            <a:r>
              <a:rPr lang="en-US" sz="2800" dirty="0" err="1" smtClean="0"/>
              <a:t>pendekatan</a:t>
            </a:r>
            <a:r>
              <a:rPr lang="en-US" sz="2800" dirty="0" smtClean="0"/>
              <a:t> </a:t>
            </a:r>
            <a:r>
              <a:rPr lang="en-US" sz="2800" dirty="0" err="1" smtClean="0"/>
              <a:t>manajemen</a:t>
            </a:r>
            <a:r>
              <a:rPr lang="en-US" sz="2800" dirty="0" smtClean="0"/>
              <a:t>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dinamis</a:t>
            </a:r>
            <a:endParaRPr lang="en-US" sz="2800" dirty="0" smtClean="0"/>
          </a:p>
          <a:p>
            <a:pPr marL="114300" indent="0">
              <a:buNone/>
            </a:pPr>
            <a:r>
              <a:rPr lang="en-US" sz="2800" dirty="0"/>
              <a:t>Stoner J.A., R.E Freeman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D.R Gilbert Jr. </a:t>
            </a:r>
          </a:p>
          <a:p>
            <a:pPr marL="114300" indent="0">
              <a:buNone/>
            </a:pPr>
            <a:r>
              <a:rPr lang="en-US" sz="2800" dirty="0" smtClean="0"/>
              <a:t>(1995)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smtClean="0"/>
              <a:t>6 </a:t>
            </a:r>
            <a:r>
              <a:rPr lang="en-US" sz="2800" dirty="0" err="1"/>
              <a:t>tema</a:t>
            </a:r>
            <a:r>
              <a:rPr lang="en-US" sz="2800" dirty="0"/>
              <a:t> </a:t>
            </a:r>
            <a:r>
              <a:rPr lang="en-US" sz="2800" dirty="0" err="1"/>
              <a:t>teori</a:t>
            </a:r>
            <a:r>
              <a:rPr lang="en-US" sz="2800" dirty="0"/>
              <a:t> </a:t>
            </a:r>
            <a:r>
              <a:rPr lang="en-US" sz="2800" dirty="0" err="1"/>
              <a:t>manajemen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pendekatan</a:t>
            </a:r>
            <a:r>
              <a:rPr lang="en-US" sz="2800" dirty="0"/>
              <a:t> </a:t>
            </a:r>
            <a:r>
              <a:rPr lang="en-US" sz="2800" dirty="0" err="1" smtClean="0"/>
              <a:t>dinamis</a:t>
            </a:r>
            <a:r>
              <a:rPr lang="en-US" sz="2800" dirty="0" smtClean="0"/>
              <a:t> :</a:t>
            </a:r>
          </a:p>
          <a:p>
            <a:pPr marL="628650" indent="-514350">
              <a:buFont typeface="+mj-lt"/>
              <a:buAutoNum type="arabicPeriod"/>
            </a:pPr>
            <a:r>
              <a:rPr lang="en-US" sz="2800" b="1" dirty="0"/>
              <a:t> </a:t>
            </a:r>
            <a:r>
              <a:rPr lang="en-US" sz="2800" b="1" dirty="0" err="1"/>
              <a:t>Budaya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 smtClean="0"/>
              <a:t>Multibudaya</a:t>
            </a:r>
            <a:endParaRPr lang="en-US" sz="2800" b="1" dirty="0" smtClean="0"/>
          </a:p>
          <a:p>
            <a:pPr marL="114300" indent="0">
              <a:buNone/>
            </a:pPr>
            <a:r>
              <a:rPr lang="fi-FI" sz="2800" dirty="0"/>
              <a:t>K</a:t>
            </a:r>
            <a:r>
              <a:rPr lang="fi-FI" sz="2800" dirty="0" smtClean="0"/>
              <a:t>eunikan </a:t>
            </a:r>
            <a:r>
              <a:rPr lang="fi-FI" sz="2800" dirty="0"/>
              <a:t>budaya lokal ataupun budaya komunitas yang diminta untuk </a:t>
            </a:r>
            <a:r>
              <a:rPr lang="fi-FI" sz="2800" dirty="0" smtClean="0"/>
              <a:t>dilestarikan mengakibatkan </a:t>
            </a:r>
            <a:r>
              <a:rPr lang="en-US" sz="2800" dirty="0" err="1"/>
              <a:t>tuntutan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manajer</a:t>
            </a:r>
            <a:r>
              <a:rPr lang="en-US" sz="2800" dirty="0"/>
              <a:t> </a:t>
            </a:r>
            <a:r>
              <a:rPr lang="en-US" sz="2800" dirty="0" err="1"/>
              <a:t>sekarang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semakin</a:t>
            </a:r>
            <a:r>
              <a:rPr lang="en-US" sz="2800" dirty="0"/>
              <a:t> </a:t>
            </a:r>
            <a:r>
              <a:rPr lang="en-US" sz="2800" dirty="0" err="1"/>
              <a:t>jauh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berat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kompleks</a:t>
            </a:r>
            <a:r>
              <a:rPr lang="en-US" sz="2800" dirty="0"/>
              <a:t> (complicated) </a:t>
            </a:r>
            <a:endParaRPr lang="en-US" sz="2800" dirty="0" smtClean="0"/>
          </a:p>
          <a:p>
            <a:pPr marL="11430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922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8650" indent="-514350">
              <a:buFont typeface="+mj-lt"/>
              <a:buAutoNum type="arabicPeriod" startAt="2"/>
            </a:pPr>
            <a:r>
              <a:rPr lang="en-US" sz="2800" b="1" dirty="0" err="1" smtClean="0"/>
              <a:t>Kualitas</a:t>
            </a:r>
            <a:endParaRPr lang="en-US" sz="2800" b="1" dirty="0" smtClean="0"/>
          </a:p>
          <a:p>
            <a:pPr marL="114300" indent="0">
              <a:buNone/>
            </a:pPr>
            <a:r>
              <a:rPr lang="en-US" sz="2800" dirty="0"/>
              <a:t>TQM (total quality management)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hal</a:t>
            </a:r>
            <a:r>
              <a:rPr lang="en-US" sz="2800" dirty="0"/>
              <a:t> yang </a:t>
            </a:r>
            <a:r>
              <a:rPr lang="en-US" sz="2800" dirty="0" err="1"/>
              <a:t>wajib</a:t>
            </a:r>
            <a:r>
              <a:rPr lang="en-US" sz="2800" dirty="0"/>
              <a:t> </a:t>
            </a:r>
            <a:r>
              <a:rPr lang="en-US" sz="2800" dirty="0" err="1"/>
              <a:t>dipahami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manajer</a:t>
            </a:r>
            <a:r>
              <a:rPr lang="en-US" sz="2800" dirty="0"/>
              <a:t>. </a:t>
            </a:r>
            <a:endParaRPr lang="en-US" sz="2800" dirty="0" smtClean="0"/>
          </a:p>
          <a:p>
            <a:pPr marL="628650" indent="-514350">
              <a:buFont typeface="+mj-lt"/>
              <a:buAutoNum type="arabicPeriod" startAt="3"/>
            </a:pPr>
            <a:r>
              <a:rPr lang="en-US" sz="2800" b="1" dirty="0"/>
              <a:t>  Inventing </a:t>
            </a:r>
            <a:r>
              <a:rPr lang="en-US" sz="2800" b="1" dirty="0" err="1"/>
              <a:t>dan</a:t>
            </a:r>
            <a:r>
              <a:rPr lang="en-US" sz="2800" b="1" dirty="0"/>
              <a:t> Reinventing </a:t>
            </a:r>
            <a:r>
              <a:rPr lang="en-US" sz="2800" b="1" dirty="0" err="1" smtClean="0"/>
              <a:t>organisasi</a:t>
            </a:r>
            <a:endParaRPr lang="en-US" sz="2800" b="1" dirty="0" smtClean="0"/>
          </a:p>
          <a:p>
            <a:pPr marL="114300" indent="0">
              <a:buNone/>
            </a:pPr>
            <a:r>
              <a:rPr lang="en-US" sz="2800" dirty="0"/>
              <a:t>Michael Hammer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James </a:t>
            </a:r>
            <a:r>
              <a:rPr lang="en-US" sz="2800" dirty="0" err="1"/>
              <a:t>Champy</a:t>
            </a:r>
            <a:r>
              <a:rPr lang="en-US" sz="2800" dirty="0"/>
              <a:t>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memaparkan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konsep</a:t>
            </a:r>
            <a:r>
              <a:rPr lang="en-US" sz="2800" dirty="0"/>
              <a:t> reengineering the corporation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rekayasa</a:t>
            </a:r>
            <a:r>
              <a:rPr lang="en-US" sz="2800" dirty="0"/>
              <a:t> </a:t>
            </a:r>
            <a:r>
              <a:rPr lang="en-US" sz="2800" dirty="0" err="1"/>
              <a:t>ulang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. Reengineering </a:t>
            </a:r>
            <a:r>
              <a:rPr lang="en-US" sz="2800" dirty="0" err="1"/>
              <a:t>dianggap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 agar </a:t>
            </a:r>
            <a:r>
              <a:rPr lang="en-US" sz="2800" dirty="0" err="1"/>
              <a:t>organisasi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responsif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tuntutan</a:t>
            </a:r>
            <a:r>
              <a:rPr lang="en-US" sz="2800" dirty="0"/>
              <a:t> yang </a:t>
            </a:r>
            <a:r>
              <a:rPr lang="en-US" sz="2800" dirty="0" err="1"/>
              <a:t>dihadapi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organisasi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sekarang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masa</a:t>
            </a:r>
            <a:r>
              <a:rPr lang="en-US" sz="2800" dirty="0"/>
              <a:t> yang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datang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042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 startAt="4"/>
            </a:pPr>
            <a:r>
              <a:rPr lang="en-US" sz="2800" b="1" dirty="0" err="1"/>
              <a:t>Globalisasi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Manajemen</a:t>
            </a:r>
            <a:endParaRPr lang="en-US" sz="2800" b="1" dirty="0"/>
          </a:p>
          <a:p>
            <a:pPr marL="114300" indent="0">
              <a:buNone/>
            </a:pPr>
            <a:r>
              <a:rPr lang="en-US" sz="2800" dirty="0" err="1"/>
              <a:t>Persaingan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perdagangan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skala</a:t>
            </a:r>
            <a:r>
              <a:rPr lang="en-US" sz="2800" dirty="0"/>
              <a:t> </a:t>
            </a:r>
            <a:r>
              <a:rPr lang="en-US" sz="2800" dirty="0" err="1"/>
              <a:t>internasional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ketat</a:t>
            </a:r>
            <a:r>
              <a:rPr lang="en-US" sz="2800" dirty="0"/>
              <a:t> </a:t>
            </a:r>
            <a:r>
              <a:rPr lang="en-US" sz="2800" dirty="0" err="1"/>
              <a:t>dibandingkan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sebelumnya</a:t>
            </a:r>
            <a:endParaRPr lang="en-US" sz="2800" dirty="0"/>
          </a:p>
          <a:p>
            <a:pPr marL="628650" indent="-514350">
              <a:buFont typeface="+mj-lt"/>
              <a:buAutoNum type="arabicPeriod" startAt="5"/>
            </a:pPr>
            <a:r>
              <a:rPr lang="en-US" sz="2800" b="1" dirty="0" err="1"/>
              <a:t>Lingkungan</a:t>
            </a:r>
            <a:r>
              <a:rPr lang="en-US" sz="2800" b="1" dirty="0"/>
              <a:t> </a:t>
            </a:r>
            <a:r>
              <a:rPr lang="en-US" sz="2800" b="1" dirty="0" err="1"/>
              <a:t>Organisasi</a:t>
            </a:r>
            <a:r>
              <a:rPr lang="en-US" sz="2800" b="1" dirty="0"/>
              <a:t> Yang </a:t>
            </a:r>
            <a:r>
              <a:rPr lang="en-US" sz="2800" b="1" dirty="0" err="1" smtClean="0"/>
              <a:t>Baru</a:t>
            </a:r>
            <a:endParaRPr lang="en-US" sz="2800" b="1" dirty="0" smtClean="0"/>
          </a:p>
          <a:p>
            <a:pPr marL="114300" indent="0">
              <a:buNone/>
            </a:pPr>
            <a:r>
              <a:rPr lang="en-US" sz="2800" dirty="0" err="1"/>
              <a:t>P</a:t>
            </a:r>
            <a:r>
              <a:rPr lang="en-US" sz="2800" dirty="0" err="1" smtClean="0"/>
              <a:t>impinan</a:t>
            </a:r>
            <a:r>
              <a:rPr lang="en-US" sz="2800" dirty="0" smtClean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disarankan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peduli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masalah</a:t>
            </a:r>
            <a:r>
              <a:rPr lang="en-US" sz="2800" dirty="0"/>
              <a:t> yang </a:t>
            </a:r>
            <a:r>
              <a:rPr lang="en-US" sz="2800" dirty="0" err="1"/>
              <a:t>dihadapinya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r>
              <a:rPr lang="en-US" sz="2800" dirty="0"/>
              <a:t>. </a:t>
            </a:r>
            <a:r>
              <a:rPr lang="en-US" sz="2800" dirty="0" err="1"/>
              <a:t>Tetapi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masalah</a:t>
            </a:r>
            <a:r>
              <a:rPr lang="en-US" sz="2800" dirty="0"/>
              <a:t> yang </a:t>
            </a:r>
            <a:r>
              <a:rPr lang="en-US" sz="2800" dirty="0" err="1"/>
              <a:t>tengah</a:t>
            </a:r>
            <a:r>
              <a:rPr lang="en-US" sz="2800" dirty="0"/>
              <a:t> </a:t>
            </a:r>
            <a:r>
              <a:rPr lang="en-US" sz="2800" dirty="0" err="1"/>
              <a:t>dihadapi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manajer</a:t>
            </a:r>
            <a:r>
              <a:rPr lang="en-US" sz="2800" dirty="0"/>
              <a:t> </a:t>
            </a:r>
            <a:r>
              <a:rPr lang="en-US" sz="2800" dirty="0" err="1"/>
              <a:t>lainnya</a:t>
            </a:r>
            <a:r>
              <a:rPr lang="en-US" sz="2800" dirty="0"/>
              <a:t>,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berada</a:t>
            </a:r>
            <a:r>
              <a:rPr lang="en-US" sz="2800" dirty="0"/>
              <a:t> di </a:t>
            </a:r>
            <a:r>
              <a:rPr lang="en-US" sz="2800" dirty="0" err="1"/>
              <a:t>luar</a:t>
            </a:r>
            <a:r>
              <a:rPr lang="en-US" sz="2800" dirty="0"/>
              <a:t> </a:t>
            </a:r>
            <a:r>
              <a:rPr lang="en-US" sz="2800" dirty="0" err="1"/>
              <a:t>ataupun</a:t>
            </a:r>
            <a:r>
              <a:rPr lang="en-US" sz="2800" dirty="0"/>
              <a:t> di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/</a:t>
            </a:r>
            <a:r>
              <a:rPr lang="en-US" sz="2800" dirty="0" err="1"/>
              <a:t>organisasi</a:t>
            </a:r>
            <a:r>
              <a:rPr lang="en-US" sz="28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65390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 startAt="6"/>
            </a:pPr>
            <a:r>
              <a:rPr lang="en-US" sz="2800" b="1" dirty="0"/>
              <a:t> </a:t>
            </a:r>
            <a:r>
              <a:rPr lang="en-US" sz="2800" b="1" dirty="0" err="1"/>
              <a:t>Etika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Tanggung</a:t>
            </a:r>
            <a:r>
              <a:rPr lang="en-US" sz="2800" b="1" dirty="0"/>
              <a:t> </a:t>
            </a:r>
            <a:r>
              <a:rPr lang="en-US" sz="2800" b="1" dirty="0" err="1"/>
              <a:t>Jawab</a:t>
            </a:r>
            <a:r>
              <a:rPr lang="en-US" sz="2800" b="1" dirty="0"/>
              <a:t> </a:t>
            </a:r>
            <a:r>
              <a:rPr lang="en-US" sz="2800" b="1" dirty="0" err="1" smtClean="0"/>
              <a:t>Sosial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studinya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macam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 yang </a:t>
            </a:r>
            <a:r>
              <a:rPr lang="en-US" sz="2800" dirty="0" err="1"/>
              <a:t>mempunyai</a:t>
            </a:r>
            <a:r>
              <a:rPr lang="en-US" sz="2800" dirty="0"/>
              <a:t> </a:t>
            </a:r>
            <a:r>
              <a:rPr lang="en-US" sz="2800" dirty="0" err="1"/>
              <a:t>kinerja</a:t>
            </a:r>
            <a:r>
              <a:rPr lang="en-US" sz="2800" dirty="0"/>
              <a:t> yang </a:t>
            </a:r>
            <a:r>
              <a:rPr lang="en-US" sz="2800" dirty="0" err="1"/>
              <a:t>tinggi</a:t>
            </a:r>
            <a:r>
              <a:rPr lang="en-US" sz="2800" dirty="0"/>
              <a:t>, Thomas Peters </a:t>
            </a:r>
            <a:r>
              <a:rPr lang="en-US" sz="2800" dirty="0" err="1"/>
              <a:t>dan</a:t>
            </a:r>
            <a:r>
              <a:rPr lang="en-US" sz="2800" dirty="0"/>
              <a:t> Robert Waterman </a:t>
            </a:r>
            <a:r>
              <a:rPr lang="en-US" sz="2800" dirty="0" err="1"/>
              <a:t>melihat</a:t>
            </a:r>
            <a:r>
              <a:rPr lang="en-US" sz="2800" dirty="0"/>
              <a:t> </a:t>
            </a:r>
            <a:r>
              <a:rPr lang="en-US" sz="2800" dirty="0" err="1"/>
              <a:t>adanya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kecenderungan</a:t>
            </a:r>
            <a:r>
              <a:rPr lang="en-US" sz="2800" dirty="0"/>
              <a:t> yang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dimana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 top performers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perhatian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masalah</a:t>
            </a:r>
            <a:r>
              <a:rPr lang="en-US" sz="2800" dirty="0"/>
              <a:t> </a:t>
            </a:r>
            <a:r>
              <a:rPr lang="en-US" sz="2800" dirty="0" err="1"/>
              <a:t>etika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 </a:t>
            </a:r>
            <a:r>
              <a:rPr lang="en-US" sz="2800" dirty="0" err="1"/>
              <a:t>sosial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333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519</TotalTime>
  <Words>625</Words>
  <Application>Microsoft Office PowerPoint</Application>
  <PresentationFormat>On-screen Show (4:3)</PresentationFormat>
  <Paragraphs>100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Adjacency</vt:lpstr>
      <vt:lpstr>PERKEMBANGAN TEORI MANAJEMEN</vt:lpstr>
      <vt:lpstr>PERKEMBANGAN AWAL PEMIKIRAN MANAJEMEN</vt:lpstr>
      <vt:lpstr>ALIRAN MANAJEMEN ILMIAH</vt:lpstr>
      <vt:lpstr>Gantt Charts adalah hubungan antara aktivitas dan waktu pengerjaan, dapat melihat aktivitas mana yang harus mulai dulu dan aktivitas mana yang menyusulnya. </vt:lpstr>
      <vt:lpstr>PowerPoint Presentation</vt:lpstr>
      <vt:lpstr>TEORI ORGANISASI KLASIK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14 Prinsip Manajemen Fayol</vt:lpstr>
      <vt:lpstr>PowerPoint Presentation</vt:lpstr>
      <vt:lpstr>Aliran Tingkah Laku</vt:lpstr>
      <vt:lpstr>PowerPoint Presentation</vt:lpstr>
      <vt:lpstr>PowerPoint Presentation</vt:lpstr>
      <vt:lpstr>Teori X dan Y Douglas McGregor</vt:lpstr>
      <vt:lpstr>PowerPoint Presentation</vt:lpstr>
      <vt:lpstr>PENDEKATAN SYSTEM (The System Aproach)</vt:lpstr>
      <vt:lpstr>Sistem Terbuka</vt:lpstr>
      <vt:lpstr>PENDEKATAN CONTINGENCY</vt:lpstr>
      <vt:lpstr>PowerPoint Presentation</vt:lpstr>
      <vt:lpstr>PENDEKATAN DYNAMIC ENGAGEMENT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PERKEMBANGAN TEORI MANAJEMEN</dc:title>
  <dc:creator>user</dc:creator>
  <cp:lastModifiedBy>user</cp:lastModifiedBy>
  <cp:revision>59</cp:revision>
  <dcterms:created xsi:type="dcterms:W3CDTF">2021-09-05T02:50:14Z</dcterms:created>
  <dcterms:modified xsi:type="dcterms:W3CDTF">2022-02-15T04:00:13Z</dcterms:modified>
</cp:coreProperties>
</file>