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7" r:id="rId5"/>
    <p:sldId id="262" r:id="rId6"/>
    <p:sldId id="259" r:id="rId7"/>
    <p:sldId id="263" r:id="rId8"/>
    <p:sldId id="264" r:id="rId9"/>
    <p:sldId id="270" r:id="rId10"/>
    <p:sldId id="265" r:id="rId11"/>
    <p:sldId id="258" r:id="rId12"/>
    <p:sldId id="266" r:id="rId13"/>
    <p:sldId id="267" r:id="rId14"/>
    <p:sldId id="268" r:id="rId15"/>
    <p:sldId id="269"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C0327D-9F6D-45E6-B10A-89D5333444EF}" type="doc">
      <dgm:prSet loTypeId="urn:microsoft.com/office/officeart/2005/8/layout/pyramid2" loCatId="list" qsTypeId="urn:microsoft.com/office/officeart/2005/8/quickstyle/simple1" qsCatId="simple" csTypeId="urn:microsoft.com/office/officeart/2005/8/colors/accent1_2" csCatId="accent1" phldr="1"/>
      <dgm:spPr/>
    </dgm:pt>
    <dgm:pt modelId="{775759C1-6697-42A5-8A95-7F117C2BDE30}">
      <dgm:prSet phldrT="[Text]" custT="1"/>
      <dgm:spPr/>
      <dgm:t>
        <a:bodyPr/>
        <a:lstStyle/>
        <a:p>
          <a:r>
            <a:rPr lang="fi-FI" sz="2800" dirty="0"/>
            <a:t>media untuk mengumpulkan merekam transaksi keuangan</a:t>
          </a:r>
          <a:endParaRPr lang="en-US" sz="2800" dirty="0"/>
        </a:p>
      </dgm:t>
    </dgm:pt>
    <dgm:pt modelId="{1C06DE33-0C42-4346-B1E4-4A6BF1D0D144}" type="parTrans" cxnId="{959F9685-2318-41D9-A28D-41A1029C6CFA}">
      <dgm:prSet/>
      <dgm:spPr/>
      <dgm:t>
        <a:bodyPr/>
        <a:lstStyle/>
        <a:p>
          <a:endParaRPr lang="en-US"/>
        </a:p>
      </dgm:t>
    </dgm:pt>
    <dgm:pt modelId="{FEDED56C-FA88-4126-9FCA-71C2880F3870}" type="sibTrans" cxnId="{959F9685-2318-41D9-A28D-41A1029C6CFA}">
      <dgm:prSet/>
      <dgm:spPr/>
      <dgm:t>
        <a:bodyPr/>
        <a:lstStyle/>
        <a:p>
          <a:endParaRPr lang="en-US"/>
        </a:p>
      </dgm:t>
    </dgm:pt>
    <dgm:pt modelId="{892CEEDA-F45A-48BA-AE97-367447A61880}">
      <dgm:prSet phldrT="[Text]" custT="1"/>
      <dgm:spPr/>
      <dgm:t>
        <a:bodyPr/>
        <a:lstStyle/>
        <a:p>
          <a:r>
            <a:rPr lang="fi-FI" sz="2800" dirty="0"/>
            <a:t>media untuk pengiriman informasi ke bagian akuntansi</a:t>
          </a:r>
          <a:endParaRPr lang="en-US" sz="2800" dirty="0"/>
        </a:p>
      </dgm:t>
    </dgm:pt>
    <dgm:pt modelId="{1BD99B1E-01E3-4EE5-BF21-EB8FFA99336F}" type="parTrans" cxnId="{5BDE90BF-7BCD-4C22-A022-468DD9E2A361}">
      <dgm:prSet/>
      <dgm:spPr/>
      <dgm:t>
        <a:bodyPr/>
        <a:lstStyle/>
        <a:p>
          <a:endParaRPr lang="en-US"/>
        </a:p>
      </dgm:t>
    </dgm:pt>
    <dgm:pt modelId="{143506D1-BBDB-4C6B-9009-2837D08922E2}" type="sibTrans" cxnId="{5BDE90BF-7BCD-4C22-A022-468DD9E2A361}">
      <dgm:prSet/>
      <dgm:spPr/>
      <dgm:t>
        <a:bodyPr/>
        <a:lstStyle/>
        <a:p>
          <a:endParaRPr lang="en-US"/>
        </a:p>
      </dgm:t>
    </dgm:pt>
    <dgm:pt modelId="{50D5DC0B-F2A4-4952-B2D7-DBC479B73739}">
      <dgm:prSet phldrT="[Text]" custT="1"/>
      <dgm:spPr/>
      <dgm:t>
        <a:bodyPr/>
        <a:lstStyle/>
        <a:p>
          <a:r>
            <a:rPr lang="fi-FI" sz="2800" dirty="0"/>
            <a:t>Bukti transksi yang bisa divalidasi oleh akuntan intern/publik</a:t>
          </a:r>
          <a:endParaRPr lang="en-US" sz="2800" dirty="0"/>
        </a:p>
      </dgm:t>
    </dgm:pt>
    <dgm:pt modelId="{B3B70A8F-9D6C-4235-9469-F5E1DFA16B5B}" type="parTrans" cxnId="{DCC26E99-484D-43A1-AC0A-FD90B279B548}">
      <dgm:prSet/>
      <dgm:spPr/>
      <dgm:t>
        <a:bodyPr/>
        <a:lstStyle/>
        <a:p>
          <a:endParaRPr lang="en-US"/>
        </a:p>
      </dgm:t>
    </dgm:pt>
    <dgm:pt modelId="{B50CCEBF-FC62-4C4A-B94F-3B2660C6A4B3}" type="sibTrans" cxnId="{DCC26E99-484D-43A1-AC0A-FD90B279B548}">
      <dgm:prSet/>
      <dgm:spPr/>
      <dgm:t>
        <a:bodyPr/>
        <a:lstStyle/>
        <a:p>
          <a:endParaRPr lang="en-US"/>
        </a:p>
      </dgm:t>
    </dgm:pt>
    <dgm:pt modelId="{9EF260CB-3DED-47BC-B1AF-18491C97B992}">
      <dgm:prSet phldrT="[Text]" custT="1"/>
      <dgm:spPr/>
      <dgm:t>
        <a:bodyPr/>
        <a:lstStyle/>
        <a:p>
          <a:r>
            <a:rPr lang="fi-FI" sz="2800" dirty="0"/>
            <a:t>dasar untuk pencatatan/pemrosesan akuntansi</a:t>
          </a:r>
          <a:endParaRPr lang="en-US" sz="2800" dirty="0"/>
        </a:p>
      </dgm:t>
    </dgm:pt>
    <dgm:pt modelId="{5CD6859B-13AA-48E8-AA72-E8AD52E88D26}" type="parTrans" cxnId="{F2959B6D-EFDC-4967-828B-D08B0A9CA14D}">
      <dgm:prSet/>
      <dgm:spPr/>
      <dgm:t>
        <a:bodyPr/>
        <a:lstStyle/>
        <a:p>
          <a:endParaRPr lang="en-US"/>
        </a:p>
      </dgm:t>
    </dgm:pt>
    <dgm:pt modelId="{6F5F8483-012B-4782-87F5-726276626440}" type="sibTrans" cxnId="{F2959B6D-EFDC-4967-828B-D08B0A9CA14D}">
      <dgm:prSet/>
      <dgm:spPr/>
      <dgm:t>
        <a:bodyPr/>
        <a:lstStyle/>
        <a:p>
          <a:endParaRPr lang="en-US"/>
        </a:p>
      </dgm:t>
    </dgm:pt>
    <dgm:pt modelId="{64BB8C1F-E548-4A2F-BF20-65C27D03B0D7}" type="pres">
      <dgm:prSet presAssocID="{29C0327D-9F6D-45E6-B10A-89D5333444EF}" presName="compositeShape" presStyleCnt="0">
        <dgm:presLayoutVars>
          <dgm:dir/>
          <dgm:resizeHandles/>
        </dgm:presLayoutVars>
      </dgm:prSet>
      <dgm:spPr/>
    </dgm:pt>
    <dgm:pt modelId="{4E27EADB-10B4-4295-AF32-7D76E063CC3F}" type="pres">
      <dgm:prSet presAssocID="{29C0327D-9F6D-45E6-B10A-89D5333444EF}" presName="pyramid" presStyleLbl="node1" presStyleIdx="0" presStyleCnt="1" custLinFactNeighborX="-24498"/>
      <dgm:spPr/>
    </dgm:pt>
    <dgm:pt modelId="{035FECDC-FDD4-49AF-91CC-62C27091FB43}" type="pres">
      <dgm:prSet presAssocID="{29C0327D-9F6D-45E6-B10A-89D5333444EF}" presName="theList" presStyleCnt="0"/>
      <dgm:spPr/>
    </dgm:pt>
    <dgm:pt modelId="{A717FAED-B0E8-4B5F-8AB6-38B154611386}" type="pres">
      <dgm:prSet presAssocID="{775759C1-6697-42A5-8A95-7F117C2BDE30}" presName="aNode" presStyleLbl="fgAcc1" presStyleIdx="0" presStyleCnt="4" custScaleX="284929" custLinFactY="23085" custLinFactNeighborY="100000">
        <dgm:presLayoutVars>
          <dgm:bulletEnabled val="1"/>
        </dgm:presLayoutVars>
      </dgm:prSet>
      <dgm:spPr/>
    </dgm:pt>
    <dgm:pt modelId="{24184F8E-78BE-4010-96EC-8D3D2E3EF1BD}" type="pres">
      <dgm:prSet presAssocID="{775759C1-6697-42A5-8A95-7F117C2BDE30}" presName="aSpace" presStyleCnt="0"/>
      <dgm:spPr/>
    </dgm:pt>
    <dgm:pt modelId="{687003D9-F2F1-4FD2-8CA3-53655356E87C}" type="pres">
      <dgm:prSet presAssocID="{892CEEDA-F45A-48BA-AE97-367447A61880}" presName="aNode" presStyleLbl="fgAcc1" presStyleIdx="1" presStyleCnt="4" custScaleX="283223" custLinFactY="23085" custLinFactNeighborY="100000">
        <dgm:presLayoutVars>
          <dgm:bulletEnabled val="1"/>
        </dgm:presLayoutVars>
      </dgm:prSet>
      <dgm:spPr/>
    </dgm:pt>
    <dgm:pt modelId="{1AE293AD-1D4B-411F-951F-4205526028B2}" type="pres">
      <dgm:prSet presAssocID="{892CEEDA-F45A-48BA-AE97-367447A61880}" presName="aSpace" presStyleCnt="0"/>
      <dgm:spPr/>
    </dgm:pt>
    <dgm:pt modelId="{DE9E8F2B-1CC9-4C42-A6AA-C7593F69236D}" type="pres">
      <dgm:prSet presAssocID="{50D5DC0B-F2A4-4952-B2D7-DBC479B73739}" presName="aNode" presStyleLbl="fgAcc1" presStyleIdx="2" presStyleCnt="4" custScaleX="280814" custLinFactY="23085" custLinFactNeighborY="100000">
        <dgm:presLayoutVars>
          <dgm:bulletEnabled val="1"/>
        </dgm:presLayoutVars>
      </dgm:prSet>
      <dgm:spPr/>
    </dgm:pt>
    <dgm:pt modelId="{9274DF5B-8A73-4F19-956B-B85F5D3B13A7}" type="pres">
      <dgm:prSet presAssocID="{50D5DC0B-F2A4-4952-B2D7-DBC479B73739}" presName="aSpace" presStyleCnt="0"/>
      <dgm:spPr/>
    </dgm:pt>
    <dgm:pt modelId="{65C5CD4D-855F-4866-B923-93825EB17476}" type="pres">
      <dgm:prSet presAssocID="{9EF260CB-3DED-47BC-B1AF-18491C97B992}" presName="aNode" presStyleLbl="fgAcc1" presStyleIdx="3" presStyleCnt="4" custScaleX="283826" custLinFactY="25253" custLinFactNeighborY="100000">
        <dgm:presLayoutVars>
          <dgm:bulletEnabled val="1"/>
        </dgm:presLayoutVars>
      </dgm:prSet>
      <dgm:spPr/>
    </dgm:pt>
    <dgm:pt modelId="{B5837D27-0BF6-4ABA-9392-4638D524E789}" type="pres">
      <dgm:prSet presAssocID="{9EF260CB-3DED-47BC-B1AF-18491C97B992}" presName="aSpace" presStyleCnt="0"/>
      <dgm:spPr/>
    </dgm:pt>
  </dgm:ptLst>
  <dgm:cxnLst>
    <dgm:cxn modelId="{E9CFB660-FE5B-48D6-B935-50477136D02C}" type="presOf" srcId="{9EF260CB-3DED-47BC-B1AF-18491C97B992}" destId="{65C5CD4D-855F-4866-B923-93825EB17476}" srcOrd="0" destOrd="0" presId="urn:microsoft.com/office/officeart/2005/8/layout/pyramid2"/>
    <dgm:cxn modelId="{F2959B6D-EFDC-4967-828B-D08B0A9CA14D}" srcId="{29C0327D-9F6D-45E6-B10A-89D5333444EF}" destId="{9EF260CB-3DED-47BC-B1AF-18491C97B992}" srcOrd="3" destOrd="0" parTransId="{5CD6859B-13AA-48E8-AA72-E8AD52E88D26}" sibTransId="{6F5F8483-012B-4782-87F5-726276626440}"/>
    <dgm:cxn modelId="{959F9685-2318-41D9-A28D-41A1029C6CFA}" srcId="{29C0327D-9F6D-45E6-B10A-89D5333444EF}" destId="{775759C1-6697-42A5-8A95-7F117C2BDE30}" srcOrd="0" destOrd="0" parTransId="{1C06DE33-0C42-4346-B1E4-4A6BF1D0D144}" sibTransId="{FEDED56C-FA88-4126-9FCA-71C2880F3870}"/>
    <dgm:cxn modelId="{EFEA838F-2CF8-4CCF-A52B-621C00200675}" type="presOf" srcId="{892CEEDA-F45A-48BA-AE97-367447A61880}" destId="{687003D9-F2F1-4FD2-8CA3-53655356E87C}" srcOrd="0" destOrd="0" presId="urn:microsoft.com/office/officeart/2005/8/layout/pyramid2"/>
    <dgm:cxn modelId="{14964D93-42FF-439B-815D-1BB6B2E5DB98}" type="presOf" srcId="{29C0327D-9F6D-45E6-B10A-89D5333444EF}" destId="{64BB8C1F-E548-4A2F-BF20-65C27D03B0D7}" srcOrd="0" destOrd="0" presId="urn:microsoft.com/office/officeart/2005/8/layout/pyramid2"/>
    <dgm:cxn modelId="{DCC26E99-484D-43A1-AC0A-FD90B279B548}" srcId="{29C0327D-9F6D-45E6-B10A-89D5333444EF}" destId="{50D5DC0B-F2A4-4952-B2D7-DBC479B73739}" srcOrd="2" destOrd="0" parTransId="{B3B70A8F-9D6C-4235-9469-F5E1DFA16B5B}" sibTransId="{B50CCEBF-FC62-4C4A-B94F-3B2660C6A4B3}"/>
    <dgm:cxn modelId="{0D56AEA6-73E8-42A9-885C-214D3D9C2230}" type="presOf" srcId="{50D5DC0B-F2A4-4952-B2D7-DBC479B73739}" destId="{DE9E8F2B-1CC9-4C42-A6AA-C7593F69236D}" srcOrd="0" destOrd="0" presId="urn:microsoft.com/office/officeart/2005/8/layout/pyramid2"/>
    <dgm:cxn modelId="{5BDE90BF-7BCD-4C22-A022-468DD9E2A361}" srcId="{29C0327D-9F6D-45E6-B10A-89D5333444EF}" destId="{892CEEDA-F45A-48BA-AE97-367447A61880}" srcOrd="1" destOrd="0" parTransId="{1BD99B1E-01E3-4EE5-BF21-EB8FFA99336F}" sibTransId="{143506D1-BBDB-4C6B-9009-2837D08922E2}"/>
    <dgm:cxn modelId="{41B34FD4-CFAE-4277-AEE0-15A4D07888D1}" type="presOf" srcId="{775759C1-6697-42A5-8A95-7F117C2BDE30}" destId="{A717FAED-B0E8-4B5F-8AB6-38B154611386}" srcOrd="0" destOrd="0" presId="urn:microsoft.com/office/officeart/2005/8/layout/pyramid2"/>
    <dgm:cxn modelId="{4B684252-EC76-4B37-9D2B-8F54A54C79A4}" type="presParOf" srcId="{64BB8C1F-E548-4A2F-BF20-65C27D03B0D7}" destId="{4E27EADB-10B4-4295-AF32-7D76E063CC3F}" srcOrd="0" destOrd="0" presId="urn:microsoft.com/office/officeart/2005/8/layout/pyramid2"/>
    <dgm:cxn modelId="{548326ED-0443-451C-A2AB-18D8EC4C1B3E}" type="presParOf" srcId="{64BB8C1F-E548-4A2F-BF20-65C27D03B0D7}" destId="{035FECDC-FDD4-49AF-91CC-62C27091FB43}" srcOrd="1" destOrd="0" presId="urn:microsoft.com/office/officeart/2005/8/layout/pyramid2"/>
    <dgm:cxn modelId="{DCB0CAF2-CDFB-4C85-B977-24F3B231624B}" type="presParOf" srcId="{035FECDC-FDD4-49AF-91CC-62C27091FB43}" destId="{A717FAED-B0E8-4B5F-8AB6-38B154611386}" srcOrd="0" destOrd="0" presId="urn:microsoft.com/office/officeart/2005/8/layout/pyramid2"/>
    <dgm:cxn modelId="{6EBDAE2C-7204-4662-AFC5-77A4E7AFE280}" type="presParOf" srcId="{035FECDC-FDD4-49AF-91CC-62C27091FB43}" destId="{24184F8E-78BE-4010-96EC-8D3D2E3EF1BD}" srcOrd="1" destOrd="0" presId="urn:microsoft.com/office/officeart/2005/8/layout/pyramid2"/>
    <dgm:cxn modelId="{CCC4F301-BED9-4198-93A0-5822943008B4}" type="presParOf" srcId="{035FECDC-FDD4-49AF-91CC-62C27091FB43}" destId="{687003D9-F2F1-4FD2-8CA3-53655356E87C}" srcOrd="2" destOrd="0" presId="urn:microsoft.com/office/officeart/2005/8/layout/pyramid2"/>
    <dgm:cxn modelId="{52591863-357D-49A2-A288-1E1D8776A4A4}" type="presParOf" srcId="{035FECDC-FDD4-49AF-91CC-62C27091FB43}" destId="{1AE293AD-1D4B-411F-951F-4205526028B2}" srcOrd="3" destOrd="0" presId="urn:microsoft.com/office/officeart/2005/8/layout/pyramid2"/>
    <dgm:cxn modelId="{3207B8C4-2513-41DE-8AA7-EC2FDC4BBCBA}" type="presParOf" srcId="{035FECDC-FDD4-49AF-91CC-62C27091FB43}" destId="{DE9E8F2B-1CC9-4C42-A6AA-C7593F69236D}" srcOrd="4" destOrd="0" presId="urn:microsoft.com/office/officeart/2005/8/layout/pyramid2"/>
    <dgm:cxn modelId="{3ED2F84C-78B8-49B7-B263-3F13C41D9AD2}" type="presParOf" srcId="{035FECDC-FDD4-49AF-91CC-62C27091FB43}" destId="{9274DF5B-8A73-4F19-956B-B85F5D3B13A7}" srcOrd="5" destOrd="0" presId="urn:microsoft.com/office/officeart/2005/8/layout/pyramid2"/>
    <dgm:cxn modelId="{C4E7AAD7-7252-4FF7-9CBA-189495EAAB39}" type="presParOf" srcId="{035FECDC-FDD4-49AF-91CC-62C27091FB43}" destId="{65C5CD4D-855F-4866-B923-93825EB17476}" srcOrd="6" destOrd="0" presId="urn:microsoft.com/office/officeart/2005/8/layout/pyramid2"/>
    <dgm:cxn modelId="{4EDDCEC3-B238-4C3D-80D5-A267FD9CDF5D}" type="presParOf" srcId="{035FECDC-FDD4-49AF-91CC-62C27091FB43}" destId="{B5837D27-0BF6-4ABA-9392-4638D524E789}"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7EADB-10B4-4295-AF32-7D76E063CC3F}">
      <dsp:nvSpPr>
        <dsp:cNvPr id="0" name=""/>
        <dsp:cNvSpPr/>
      </dsp:nvSpPr>
      <dsp:spPr>
        <a:xfrm>
          <a:off x="0" y="0"/>
          <a:ext cx="5190512" cy="5190512"/>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17FAED-B0E8-4B5F-8AB6-38B154611386}">
      <dsp:nvSpPr>
        <dsp:cNvPr id="0" name=""/>
        <dsp:cNvSpPr/>
      </dsp:nvSpPr>
      <dsp:spPr>
        <a:xfrm>
          <a:off x="702745" y="847841"/>
          <a:ext cx="9613028" cy="922532"/>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dirty="0"/>
            <a:t>media untuk mengumpulkan merekam transaksi keuangan</a:t>
          </a:r>
          <a:endParaRPr lang="en-US" sz="2800" kern="1200" dirty="0"/>
        </a:p>
      </dsp:txBody>
      <dsp:txXfrm>
        <a:off x="747779" y="892875"/>
        <a:ext cx="9522960" cy="832464"/>
      </dsp:txXfrm>
    </dsp:sp>
    <dsp:sp modelId="{687003D9-F2F1-4FD2-8CA3-53655356E87C}">
      <dsp:nvSpPr>
        <dsp:cNvPr id="0" name=""/>
        <dsp:cNvSpPr/>
      </dsp:nvSpPr>
      <dsp:spPr>
        <a:xfrm>
          <a:off x="731524" y="1885690"/>
          <a:ext cx="9555470" cy="922532"/>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dirty="0"/>
            <a:t>media untuk pengiriman informasi ke bagian akuntansi</a:t>
          </a:r>
          <a:endParaRPr lang="en-US" sz="2800" kern="1200" dirty="0"/>
        </a:p>
      </dsp:txBody>
      <dsp:txXfrm>
        <a:off x="776558" y="1930724"/>
        <a:ext cx="9465402" cy="832464"/>
      </dsp:txXfrm>
    </dsp:sp>
    <dsp:sp modelId="{DE9E8F2B-1CC9-4C42-A6AA-C7593F69236D}">
      <dsp:nvSpPr>
        <dsp:cNvPr id="0" name=""/>
        <dsp:cNvSpPr/>
      </dsp:nvSpPr>
      <dsp:spPr>
        <a:xfrm>
          <a:off x="772162" y="2923539"/>
          <a:ext cx="9474194" cy="922532"/>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dirty="0"/>
            <a:t>Bukti transksi yang bisa divalidasi oleh akuntan intern/publik</a:t>
          </a:r>
          <a:endParaRPr lang="en-US" sz="2800" kern="1200" dirty="0"/>
        </a:p>
      </dsp:txBody>
      <dsp:txXfrm>
        <a:off x="817196" y="2968573"/>
        <a:ext cx="9384126" cy="832464"/>
      </dsp:txXfrm>
    </dsp:sp>
    <dsp:sp modelId="{65C5CD4D-855F-4866-B923-93825EB17476}">
      <dsp:nvSpPr>
        <dsp:cNvPr id="0" name=""/>
        <dsp:cNvSpPr/>
      </dsp:nvSpPr>
      <dsp:spPr>
        <a:xfrm>
          <a:off x="721352" y="3981388"/>
          <a:ext cx="9575814" cy="922532"/>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dirty="0"/>
            <a:t>dasar untuk pencatatan/pemrosesan akuntansi</a:t>
          </a:r>
          <a:endParaRPr lang="en-US" sz="2800" kern="1200" dirty="0"/>
        </a:p>
      </dsp:txBody>
      <dsp:txXfrm>
        <a:off x="766386" y="4026422"/>
        <a:ext cx="9485746" cy="83246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1B0F-6BF7-4004-8F0C-37F789551B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4B67672F-D5D8-4901-9131-3731EE6A5F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A42D28C0-2E5B-41D9-A0EB-8E82D1BEF839}"/>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5" name="Footer Placeholder 4">
            <a:extLst>
              <a:ext uri="{FF2B5EF4-FFF2-40B4-BE49-F238E27FC236}">
                <a16:creationId xmlns:a16="http://schemas.microsoft.com/office/drawing/2014/main" id="{37B9EA9A-F416-484F-A596-FE8097DD8E1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36E2958-0FCC-4FE7-AFB9-F121B41EF32E}"/>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3766401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45921-84C9-46EA-AB0A-31D3F741166D}"/>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EB766CF3-F7D9-4174-8448-A4270B9697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769E0C3-6962-4C8F-8A68-8679D4B535C0}"/>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5" name="Footer Placeholder 4">
            <a:extLst>
              <a:ext uri="{FF2B5EF4-FFF2-40B4-BE49-F238E27FC236}">
                <a16:creationId xmlns:a16="http://schemas.microsoft.com/office/drawing/2014/main" id="{037F92A2-0441-44E0-A7DB-60E606C987FA}"/>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8053647-D329-4902-96C7-F2AC2D6EA789}"/>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2579938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23871C-A68E-4565-9FC9-F74E521278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9C4D34B9-AF82-4F00-AB42-6278D3377F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C5F48BC-0788-4EA8-93B0-CADBFE13AE72}"/>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5" name="Footer Placeholder 4">
            <a:extLst>
              <a:ext uri="{FF2B5EF4-FFF2-40B4-BE49-F238E27FC236}">
                <a16:creationId xmlns:a16="http://schemas.microsoft.com/office/drawing/2014/main" id="{7B0F2998-2220-49EE-9FA2-EDDEA755492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1EA2837-53BF-4393-BB16-8FA2A984E57B}"/>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1751425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9C951-23EA-4FC4-84D9-75C018B6D245}"/>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B2957121-43D0-4E97-8386-0A8A80210A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41D2E163-B523-44A6-B7F5-4F6A8DCF265C}"/>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5" name="Footer Placeholder 4">
            <a:extLst>
              <a:ext uri="{FF2B5EF4-FFF2-40B4-BE49-F238E27FC236}">
                <a16:creationId xmlns:a16="http://schemas.microsoft.com/office/drawing/2014/main" id="{3FE629A3-43FE-42B1-8AE7-3393A1B42A8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6D18342-04F4-4908-9583-000646C4A0C1}"/>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2552679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039D-AABF-4781-BA95-83645B3050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9D80CC32-C54F-4049-944E-E644A3B658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AABD9F-64B4-4418-9E72-C41052684283}"/>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5" name="Footer Placeholder 4">
            <a:extLst>
              <a:ext uri="{FF2B5EF4-FFF2-40B4-BE49-F238E27FC236}">
                <a16:creationId xmlns:a16="http://schemas.microsoft.com/office/drawing/2014/main" id="{DB516053-AC89-4D36-B4E4-96E3670D1740}"/>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1DA1E8E7-151F-49EC-B5AD-595A8798821B}"/>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2733906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A3DFA-6332-4A40-BCF4-2680BBEBD5D4}"/>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25362370-7ADE-4421-A037-C143982C5E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6003F8B8-B137-49B7-AECB-09FF3E2310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0014B1E8-FF1A-481E-BA8A-C55413C87074}"/>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6" name="Footer Placeholder 5">
            <a:extLst>
              <a:ext uri="{FF2B5EF4-FFF2-40B4-BE49-F238E27FC236}">
                <a16:creationId xmlns:a16="http://schemas.microsoft.com/office/drawing/2014/main" id="{F441C371-2685-40EB-B4AC-56B003C21263}"/>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C6BEA14B-0E48-4F75-9B76-06E263158A4D}"/>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228465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29D24-D0FC-46F7-99D4-16D74FA4AFAD}"/>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3957F62D-1C60-42D7-A09A-E9C2027083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9266DC-FEBC-4795-B835-BEFB65B2A0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DF41C03B-B70D-4C0A-9266-5CBE7A5979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EC04FB-D55D-4079-91B9-2A189AB56C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9015F4B1-A9F3-4F5B-BEBB-2C8613455E43}"/>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8" name="Footer Placeholder 7">
            <a:extLst>
              <a:ext uri="{FF2B5EF4-FFF2-40B4-BE49-F238E27FC236}">
                <a16:creationId xmlns:a16="http://schemas.microsoft.com/office/drawing/2014/main" id="{DE61B9FA-4899-4FAE-BA2B-69EFB9F45095}"/>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E85288D8-37BC-430D-900A-A204AAF39E44}"/>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385541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6704F-8258-4D81-B1BE-631640FD9B18}"/>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DBF01634-7D51-4960-BCC4-51D11F71BD4F}"/>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4" name="Footer Placeholder 3">
            <a:extLst>
              <a:ext uri="{FF2B5EF4-FFF2-40B4-BE49-F238E27FC236}">
                <a16:creationId xmlns:a16="http://schemas.microsoft.com/office/drawing/2014/main" id="{62822255-596D-4E57-87D6-9A6C52DC4C18}"/>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F36AC3B2-3044-4030-A3A0-098765252BF0}"/>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3880993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AF147B-40F2-415E-A1E7-77954E0642A0}"/>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3" name="Footer Placeholder 2">
            <a:extLst>
              <a:ext uri="{FF2B5EF4-FFF2-40B4-BE49-F238E27FC236}">
                <a16:creationId xmlns:a16="http://schemas.microsoft.com/office/drawing/2014/main" id="{7828C626-E263-474E-B754-E2BA7994A0A9}"/>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0EED8CF9-87D4-453E-B061-92382F606564}"/>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1545745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311DE-FA9D-4A42-BA88-51DFF1069D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427CD71E-7416-40A4-9FB7-5A7DB3239B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55D9200D-1217-4B1A-A709-8B7A0C2603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D9381A-BDC5-4070-8DF0-72D8CDF36EC1}"/>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6" name="Footer Placeholder 5">
            <a:extLst>
              <a:ext uri="{FF2B5EF4-FFF2-40B4-BE49-F238E27FC236}">
                <a16:creationId xmlns:a16="http://schemas.microsoft.com/office/drawing/2014/main" id="{D53C1DE4-87C7-4641-BA36-90D1A1A2D805}"/>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EF8EEBD2-58AD-4E25-B06C-6CD7B6902A60}"/>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498846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FB8B2-470B-41DB-B561-2A230518EF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12E05261-8A00-4493-9C3C-81D3205B5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84808349-6405-4216-9AF0-E8A1B0F6A7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5DCF54-0B18-48A0-8B9F-A3A4B1AB3AA9}"/>
              </a:ext>
            </a:extLst>
          </p:cNvPr>
          <p:cNvSpPr>
            <a:spLocks noGrp="1"/>
          </p:cNvSpPr>
          <p:nvPr>
            <p:ph type="dt" sz="half" idx="10"/>
          </p:nvPr>
        </p:nvSpPr>
        <p:spPr/>
        <p:txBody>
          <a:bodyPr/>
          <a:lstStyle/>
          <a:p>
            <a:fld id="{57D3B79C-4428-456D-916E-BD79166E3E36}" type="datetimeFigureOut">
              <a:rPr lang="en-ID" smtClean="0"/>
              <a:t>28/09/2021</a:t>
            </a:fld>
            <a:endParaRPr lang="en-ID"/>
          </a:p>
        </p:txBody>
      </p:sp>
      <p:sp>
        <p:nvSpPr>
          <p:cNvPr id="6" name="Footer Placeholder 5">
            <a:extLst>
              <a:ext uri="{FF2B5EF4-FFF2-40B4-BE49-F238E27FC236}">
                <a16:creationId xmlns:a16="http://schemas.microsoft.com/office/drawing/2014/main" id="{17F9043D-F8F0-43CB-BE93-09537845DFDA}"/>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91C9DBAE-5123-4002-A80C-62F8955278CD}"/>
              </a:ext>
            </a:extLst>
          </p:cNvPr>
          <p:cNvSpPr>
            <a:spLocks noGrp="1"/>
          </p:cNvSpPr>
          <p:nvPr>
            <p:ph type="sldNum" sz="quarter" idx="12"/>
          </p:nvPr>
        </p:nvSpPr>
        <p:spPr/>
        <p:txBody>
          <a:bodyPr/>
          <a:lstStyle/>
          <a:p>
            <a:fld id="{006C178C-31B8-4D34-B92C-64357EF80978}" type="slidenum">
              <a:rPr lang="en-ID" smtClean="0"/>
              <a:t>‹#›</a:t>
            </a:fld>
            <a:endParaRPr lang="en-ID"/>
          </a:p>
        </p:txBody>
      </p:sp>
    </p:spTree>
    <p:extLst>
      <p:ext uri="{BB962C8B-B14F-4D97-AF65-F5344CB8AC3E}">
        <p14:creationId xmlns:p14="http://schemas.microsoft.com/office/powerpoint/2010/main" val="3663216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351306-18F7-46F2-9804-526C8358D3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3CD1888A-8C13-4034-99BC-834F27CA9E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C06BD9E6-43F0-4D83-A6A1-9FCC3E05C6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3B79C-4428-456D-916E-BD79166E3E36}" type="datetimeFigureOut">
              <a:rPr lang="en-ID" smtClean="0"/>
              <a:t>28/09/2021</a:t>
            </a:fld>
            <a:endParaRPr lang="en-ID"/>
          </a:p>
        </p:txBody>
      </p:sp>
      <p:sp>
        <p:nvSpPr>
          <p:cNvPr id="5" name="Footer Placeholder 4">
            <a:extLst>
              <a:ext uri="{FF2B5EF4-FFF2-40B4-BE49-F238E27FC236}">
                <a16:creationId xmlns:a16="http://schemas.microsoft.com/office/drawing/2014/main" id="{DC1989D0-3693-4F18-B2F0-AC66360E52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3FFA222B-EB2A-47F6-82CA-0262E7EBD6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C178C-31B8-4D34-B92C-64357EF80978}" type="slidenum">
              <a:rPr lang="en-ID" smtClean="0"/>
              <a:t>‹#›</a:t>
            </a:fld>
            <a:endParaRPr lang="en-ID"/>
          </a:p>
        </p:txBody>
      </p:sp>
    </p:spTree>
    <p:extLst>
      <p:ext uri="{BB962C8B-B14F-4D97-AF65-F5344CB8AC3E}">
        <p14:creationId xmlns:p14="http://schemas.microsoft.com/office/powerpoint/2010/main" val="2366964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91456DAC-D2D7-49E4-9E95-062CBA91DD58}"/>
              </a:ext>
            </a:extLst>
          </p:cNvPr>
          <p:cNvSpPr>
            <a:spLocks noGrp="1"/>
          </p:cNvSpPr>
          <p:nvPr>
            <p:ph type="ctrTitle"/>
          </p:nvPr>
        </p:nvSpPr>
        <p:spPr>
          <a:xfrm>
            <a:off x="2906737" y="2267559"/>
            <a:ext cx="6812712" cy="2150719"/>
          </a:xfrm>
          <a:noFill/>
        </p:spPr>
        <p:txBody>
          <a:bodyPr anchor="ctr">
            <a:normAutofit/>
          </a:bodyPr>
          <a:lstStyle/>
          <a:p>
            <a:r>
              <a:rPr lang="en-US" sz="4500" b="1" dirty="0">
                <a:solidFill>
                  <a:srgbClr val="080808"/>
                </a:solidFill>
                <a:latin typeface="Arial Narrow" panose="020B0606020202030204" pitchFamily="34" charset="0"/>
              </a:rPr>
              <a:t>JURNAL DAN </a:t>
            </a:r>
            <a:br>
              <a:rPr lang="en-US" sz="4500" b="1" dirty="0">
                <a:solidFill>
                  <a:srgbClr val="080808"/>
                </a:solidFill>
                <a:latin typeface="Arial Narrow" panose="020B0606020202030204" pitchFamily="34" charset="0"/>
              </a:rPr>
            </a:br>
            <a:r>
              <a:rPr lang="en-US" sz="4500" b="1" dirty="0">
                <a:solidFill>
                  <a:srgbClr val="080808"/>
                </a:solidFill>
                <a:latin typeface="Arial Narrow" panose="020B0606020202030204" pitchFamily="34" charset="0"/>
              </a:rPr>
              <a:t>POSTING KE BUKU BESAR</a:t>
            </a:r>
            <a:endParaRPr lang="en-ID" sz="4500" b="1" dirty="0">
              <a:solidFill>
                <a:srgbClr val="080808"/>
              </a:solidFill>
              <a:latin typeface="Arial Narrow" panose="020B0606020202030204" pitchFamily="34" charset="0"/>
            </a:endParaRP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13869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080" y="1148079"/>
            <a:ext cx="11470640" cy="5352753"/>
          </a:xfrm>
        </p:spPr>
        <p:txBody>
          <a:bodyPr>
            <a:normAutofit fontScale="47500" lnSpcReduction="20000"/>
          </a:bodyPr>
          <a:lstStyle/>
          <a:p>
            <a:pPr>
              <a:buNone/>
            </a:pPr>
            <a:r>
              <a:rPr lang="en-US" sz="5100" dirty="0"/>
              <a:t>	No. 100 s/d 199		AKTIVA</a:t>
            </a:r>
          </a:p>
          <a:p>
            <a:pPr>
              <a:buNone/>
            </a:pPr>
            <a:r>
              <a:rPr lang="en-US" sz="5100" dirty="0"/>
              <a:t>		100			</a:t>
            </a:r>
            <a:r>
              <a:rPr lang="en-US" sz="5100" dirty="0" err="1"/>
              <a:t>Kas</a:t>
            </a:r>
            <a:endParaRPr lang="en-US" sz="5100" dirty="0"/>
          </a:p>
          <a:p>
            <a:pPr>
              <a:buNone/>
            </a:pPr>
            <a:r>
              <a:rPr lang="en-US" sz="5100" dirty="0"/>
              <a:t>		101			</a:t>
            </a:r>
            <a:r>
              <a:rPr lang="en-US" sz="5100" dirty="0" err="1"/>
              <a:t>Kas</a:t>
            </a:r>
            <a:r>
              <a:rPr lang="en-US" sz="5100" dirty="0"/>
              <a:t> </a:t>
            </a:r>
            <a:r>
              <a:rPr lang="en-US" sz="5100" dirty="0" err="1"/>
              <a:t>di</a:t>
            </a:r>
            <a:r>
              <a:rPr lang="en-US" sz="5100" dirty="0"/>
              <a:t> Bank</a:t>
            </a:r>
          </a:p>
          <a:p>
            <a:pPr>
              <a:buNone/>
            </a:pPr>
            <a:r>
              <a:rPr lang="en-US" sz="5100" dirty="0"/>
              <a:t>		102			</a:t>
            </a:r>
            <a:r>
              <a:rPr lang="en-US" sz="5100" dirty="0" err="1"/>
              <a:t>Piutang</a:t>
            </a:r>
            <a:endParaRPr lang="en-US" sz="5100" dirty="0"/>
          </a:p>
          <a:p>
            <a:pPr>
              <a:buNone/>
            </a:pPr>
            <a:r>
              <a:rPr lang="en-US" sz="5100" dirty="0"/>
              <a:t>		103			</a:t>
            </a:r>
            <a:r>
              <a:rPr lang="en-US" sz="5100" dirty="0" err="1"/>
              <a:t>Perlengkapan</a:t>
            </a:r>
            <a:endParaRPr lang="en-US" sz="5100" dirty="0"/>
          </a:p>
          <a:p>
            <a:pPr>
              <a:buNone/>
            </a:pPr>
            <a:r>
              <a:rPr lang="en-US" sz="5100" dirty="0"/>
              <a:t>		120 s/d 139		</a:t>
            </a:r>
            <a:r>
              <a:rPr lang="en-US" sz="5100" dirty="0" err="1"/>
              <a:t>Aktiva</a:t>
            </a:r>
            <a:r>
              <a:rPr lang="en-US" sz="5100" dirty="0"/>
              <a:t> </a:t>
            </a:r>
            <a:r>
              <a:rPr lang="en-US" sz="5100" dirty="0" err="1"/>
              <a:t>Tetap</a:t>
            </a:r>
            <a:endParaRPr lang="en-US" sz="5100" dirty="0"/>
          </a:p>
          <a:p>
            <a:pPr>
              <a:buNone/>
            </a:pPr>
            <a:r>
              <a:rPr lang="en-US" sz="5100" dirty="0"/>
              <a:t>		</a:t>
            </a:r>
            <a:r>
              <a:rPr lang="pt-BR" sz="5100" dirty="0"/>
              <a:t>120-			Peralatan</a:t>
            </a:r>
            <a:endParaRPr lang="en-US" sz="5100" dirty="0"/>
          </a:p>
          <a:p>
            <a:pPr>
              <a:buNone/>
            </a:pPr>
            <a:r>
              <a:rPr lang="pt-BR" sz="5100" dirty="0"/>
              <a:t>		121			Akumulasi Dep Peralatan</a:t>
            </a:r>
            <a:endParaRPr lang="en-US" sz="5100" dirty="0"/>
          </a:p>
          <a:p>
            <a:pPr>
              <a:buNone/>
            </a:pPr>
            <a:r>
              <a:rPr lang="pt-BR" sz="5100" dirty="0"/>
              <a:t>	</a:t>
            </a:r>
            <a:endParaRPr lang="en-US" sz="5100" dirty="0"/>
          </a:p>
          <a:p>
            <a:pPr>
              <a:buNone/>
            </a:pPr>
            <a:r>
              <a:rPr lang="pt-BR" sz="5100" dirty="0"/>
              <a:t>	200 s/d 299			KEWAJIBAN</a:t>
            </a:r>
            <a:endParaRPr lang="en-US" sz="5100" dirty="0"/>
          </a:p>
          <a:p>
            <a:pPr>
              <a:buNone/>
            </a:pPr>
            <a:r>
              <a:rPr lang="pt-BR" sz="5100" dirty="0"/>
              <a:t>	300 s/d 399			MODAL</a:t>
            </a:r>
            <a:endParaRPr lang="en-US" sz="5100" dirty="0"/>
          </a:p>
          <a:p>
            <a:pPr>
              <a:buNone/>
            </a:pPr>
            <a:r>
              <a:rPr lang="pt-BR" sz="5100" dirty="0"/>
              <a:t>	 400 s/d 499			PENDAPATAN</a:t>
            </a:r>
            <a:endParaRPr lang="en-US" sz="5100" dirty="0"/>
          </a:p>
          <a:p>
            <a:pPr>
              <a:buNone/>
            </a:pPr>
            <a:r>
              <a:rPr lang="fi-FI" sz="5100" dirty="0"/>
              <a:t>	500 s/d 599			BEBAN</a:t>
            </a:r>
            <a:endParaRPr lang="en-US" sz="5100" dirty="0"/>
          </a:p>
          <a:p>
            <a:pPr>
              <a:buNone/>
            </a:pPr>
            <a:r>
              <a:rPr lang="fi-FI" sz="5100" dirty="0"/>
              <a:t>	No. Perkiraan suatu perusahaan dg perusahaan lainnya tidak selalu sama</a:t>
            </a:r>
            <a:endParaRPr lang="en-US" sz="5100" dirty="0"/>
          </a:p>
          <a:p>
            <a:endParaRPr lang="en-US" dirty="0"/>
          </a:p>
        </p:txBody>
      </p:sp>
      <p:sp>
        <p:nvSpPr>
          <p:cNvPr id="4" name="Title 3">
            <a:extLst>
              <a:ext uri="{FF2B5EF4-FFF2-40B4-BE49-F238E27FC236}">
                <a16:creationId xmlns:a16="http://schemas.microsoft.com/office/drawing/2014/main" id="{B001B8DB-F120-4FCF-B19B-929E0B64B44D}"/>
              </a:ext>
            </a:extLst>
          </p:cNvPr>
          <p:cNvSpPr txBox="1">
            <a:spLocks/>
          </p:cNvSpPr>
          <p:nvPr/>
        </p:nvSpPr>
        <p:spPr>
          <a:xfrm>
            <a:off x="2209800" y="164127"/>
            <a:ext cx="7772400" cy="7909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KODE AKUN PADA </a:t>
            </a:r>
            <a:r>
              <a:rPr lang="id-ID" sz="4000" b="1" dirty="0"/>
              <a:t>BUKU BESAR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274638"/>
            <a:ext cx="8219256" cy="778098"/>
          </a:xfrm>
        </p:spPr>
        <p:txBody>
          <a:bodyPr>
            <a:normAutofit/>
          </a:bodyPr>
          <a:lstStyle/>
          <a:p>
            <a:pPr lvl="0" algn="ctr"/>
            <a:r>
              <a:rPr lang="id-ID" sz="3200" b="1" dirty="0">
                <a:latin typeface="Times New Roman" pitchFamily="18" charset="0"/>
                <a:cs typeface="Times New Roman" pitchFamily="18" charset="0"/>
              </a:rPr>
              <a:t>Menjelaskan bentuk buku besar.</a:t>
            </a:r>
          </a:p>
        </p:txBody>
      </p:sp>
      <p:sp>
        <p:nvSpPr>
          <p:cNvPr id="3" name="Content Placeholder 2"/>
          <p:cNvSpPr>
            <a:spLocks noGrp="1"/>
          </p:cNvSpPr>
          <p:nvPr>
            <p:ph idx="1"/>
          </p:nvPr>
        </p:nvSpPr>
        <p:spPr/>
        <p:txBody>
          <a:bodyPr/>
          <a:lstStyle/>
          <a:p>
            <a:pPr marL="0" indent="0" algn="ctr">
              <a:buNone/>
            </a:pPr>
            <a:r>
              <a:rPr lang="id-ID" b="1" dirty="0">
                <a:latin typeface="Times New Roman" pitchFamily="18" charset="0"/>
                <a:cs typeface="Times New Roman" pitchFamily="18" charset="0"/>
              </a:rPr>
              <a:t>Bentuk buku besar T</a:t>
            </a:r>
          </a:p>
          <a:p>
            <a:pPr marL="0" indent="0">
              <a:buNone/>
            </a:pPr>
            <a:r>
              <a:rPr lang="id-ID" dirty="0">
                <a:latin typeface="Times New Roman" pitchFamily="18" charset="0"/>
                <a:cs typeface="Times New Roman" pitchFamily="18" charset="0"/>
              </a:rPr>
              <a:t>    Nama Akun:				No. Akun:</a:t>
            </a:r>
          </a:p>
        </p:txBody>
      </p:sp>
      <p:cxnSp>
        <p:nvCxnSpPr>
          <p:cNvPr id="5" name="Straight Connector 4"/>
          <p:cNvCxnSpPr/>
          <p:nvPr/>
        </p:nvCxnSpPr>
        <p:spPr>
          <a:xfrm>
            <a:off x="2495600" y="2780928"/>
            <a:ext cx="7200800" cy="0"/>
          </a:xfrm>
          <a:prstGeom prst="line">
            <a:avLst/>
          </a:prstGeom>
          <a:ln w="28575"/>
        </p:spPr>
        <p:style>
          <a:lnRef idx="2">
            <a:schemeClr val="dk1"/>
          </a:lnRef>
          <a:fillRef idx="0">
            <a:schemeClr val="dk1"/>
          </a:fillRef>
          <a:effectRef idx="1">
            <a:schemeClr val="dk1"/>
          </a:effectRef>
          <a:fontRef idx="minor">
            <a:schemeClr val="tx1"/>
          </a:fontRef>
        </p:style>
      </p:cxnSp>
      <p:cxnSp>
        <p:nvCxnSpPr>
          <p:cNvPr id="6" name="Straight Connector 5"/>
          <p:cNvCxnSpPr/>
          <p:nvPr/>
        </p:nvCxnSpPr>
        <p:spPr>
          <a:xfrm>
            <a:off x="5951984" y="2780928"/>
            <a:ext cx="0" cy="2871936"/>
          </a:xfrm>
          <a:prstGeom prst="line">
            <a:avLst/>
          </a:prstGeom>
          <a:ln w="25400"/>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633775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6984" y="299120"/>
            <a:ext cx="8219256" cy="634082"/>
          </a:xfrm>
        </p:spPr>
        <p:txBody>
          <a:bodyPr>
            <a:noAutofit/>
          </a:bodyPr>
          <a:lstStyle/>
          <a:p>
            <a:r>
              <a:rPr lang="id-ID" sz="4000" dirty="0">
                <a:latin typeface="Times New Roman" pitchFamily="18" charset="0"/>
                <a:cs typeface="Times New Roman" pitchFamily="18" charset="0"/>
              </a:rPr>
              <a:t>Buku Besar Bentuk Dua Kolom</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67059002"/>
              </p:ext>
            </p:extLst>
          </p:nvPr>
        </p:nvGraphicFramePr>
        <p:xfrm>
          <a:off x="1097280" y="1463041"/>
          <a:ext cx="10261601" cy="2974071"/>
        </p:xfrm>
        <a:graphic>
          <a:graphicData uri="http://schemas.openxmlformats.org/drawingml/2006/table">
            <a:tbl>
              <a:tblPr firstRow="1" firstCol="1" bandRow="1">
                <a:tableStyleId>{5C22544A-7EE6-4342-B048-85BDC9FD1C3A}</a:tableStyleId>
              </a:tblPr>
              <a:tblGrid>
                <a:gridCol w="1065491">
                  <a:extLst>
                    <a:ext uri="{9D8B030D-6E8A-4147-A177-3AD203B41FA5}">
                      <a16:colId xmlns:a16="http://schemas.microsoft.com/office/drawing/2014/main" val="20000"/>
                    </a:ext>
                  </a:extLst>
                </a:gridCol>
                <a:gridCol w="314424">
                  <a:extLst>
                    <a:ext uri="{9D8B030D-6E8A-4147-A177-3AD203B41FA5}">
                      <a16:colId xmlns:a16="http://schemas.microsoft.com/office/drawing/2014/main" val="20001"/>
                    </a:ext>
                  </a:extLst>
                </a:gridCol>
                <a:gridCol w="2205422">
                  <a:extLst>
                    <a:ext uri="{9D8B030D-6E8A-4147-A177-3AD203B41FA5}">
                      <a16:colId xmlns:a16="http://schemas.microsoft.com/office/drawing/2014/main" val="20002"/>
                    </a:ext>
                  </a:extLst>
                </a:gridCol>
                <a:gridCol w="605519">
                  <a:extLst>
                    <a:ext uri="{9D8B030D-6E8A-4147-A177-3AD203B41FA5}">
                      <a16:colId xmlns:a16="http://schemas.microsoft.com/office/drawing/2014/main" val="20003"/>
                    </a:ext>
                  </a:extLst>
                </a:gridCol>
                <a:gridCol w="1112664">
                  <a:extLst>
                    <a:ext uri="{9D8B030D-6E8A-4147-A177-3AD203B41FA5}">
                      <a16:colId xmlns:a16="http://schemas.microsoft.com/office/drawing/2014/main" val="20004"/>
                    </a:ext>
                  </a:extLst>
                </a:gridCol>
                <a:gridCol w="959432">
                  <a:extLst>
                    <a:ext uri="{9D8B030D-6E8A-4147-A177-3AD203B41FA5}">
                      <a16:colId xmlns:a16="http://schemas.microsoft.com/office/drawing/2014/main" val="20005"/>
                    </a:ext>
                  </a:extLst>
                </a:gridCol>
                <a:gridCol w="472194">
                  <a:extLst>
                    <a:ext uri="{9D8B030D-6E8A-4147-A177-3AD203B41FA5}">
                      <a16:colId xmlns:a16="http://schemas.microsoft.com/office/drawing/2014/main" val="20006"/>
                    </a:ext>
                  </a:extLst>
                </a:gridCol>
                <a:gridCol w="1883220">
                  <a:extLst>
                    <a:ext uri="{9D8B030D-6E8A-4147-A177-3AD203B41FA5}">
                      <a16:colId xmlns:a16="http://schemas.microsoft.com/office/drawing/2014/main" val="20007"/>
                    </a:ext>
                  </a:extLst>
                </a:gridCol>
                <a:gridCol w="678848">
                  <a:extLst>
                    <a:ext uri="{9D8B030D-6E8A-4147-A177-3AD203B41FA5}">
                      <a16:colId xmlns:a16="http://schemas.microsoft.com/office/drawing/2014/main" val="20008"/>
                    </a:ext>
                  </a:extLst>
                </a:gridCol>
                <a:gridCol w="964387">
                  <a:extLst>
                    <a:ext uri="{9D8B030D-6E8A-4147-A177-3AD203B41FA5}">
                      <a16:colId xmlns:a16="http://schemas.microsoft.com/office/drawing/2014/main" val="20009"/>
                    </a:ext>
                  </a:extLst>
                </a:gridCol>
              </a:tblGrid>
              <a:tr h="991357">
                <a:tc gridSpan="2">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Tanggal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hMerge="1">
                  <a:txBody>
                    <a:bodyPr/>
                    <a:lstStyle/>
                    <a:p>
                      <a:endParaRPr lang="id-ID"/>
                    </a:p>
                  </a:txBody>
                  <a:tcPr/>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keterangan</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Ref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Debit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gridSpan="2">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Tanggal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hMerge="1">
                  <a:txBody>
                    <a:bodyPr/>
                    <a:lstStyle/>
                    <a:p>
                      <a:endParaRPr lang="id-ID"/>
                    </a:p>
                  </a:txBody>
                  <a:tcPr/>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keterangan</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Ref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Kredit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0"/>
                  </a:ext>
                </a:extLst>
              </a:tr>
              <a:tr h="991357">
                <a:tc>
                  <a:txBody>
                    <a:bodyPr/>
                    <a:lstStyle/>
                    <a:p>
                      <a:pPr algn="ctr">
                        <a:lnSpc>
                          <a:spcPct val="115000"/>
                        </a:lnSpc>
                        <a:spcAft>
                          <a:spcPts val="1000"/>
                        </a:spcAft>
                      </a:pPr>
                      <a:r>
                        <a:rPr lang="en-US" sz="1600" dirty="0">
                          <a:solidFill>
                            <a:schemeClr val="tx1"/>
                          </a:solidFill>
                          <a:effectLst/>
                          <a:latin typeface="Times New Roman" pitchFamily="18" charset="0"/>
                          <a:cs typeface="Times New Roman" pitchFamily="18" charset="0"/>
                        </a:rPr>
                        <a:t>2021</a:t>
                      </a:r>
                    </a:p>
                    <a:p>
                      <a:pPr algn="ctr">
                        <a:lnSpc>
                          <a:spcPct val="115000"/>
                        </a:lnSpc>
                        <a:spcAft>
                          <a:spcPts val="1000"/>
                        </a:spcAft>
                      </a:pPr>
                      <a:r>
                        <a:rPr lang="en-US" sz="1600" dirty="0" err="1">
                          <a:solidFill>
                            <a:schemeClr val="tx1"/>
                          </a:solidFill>
                          <a:effectLst/>
                          <a:latin typeface="Times New Roman" pitchFamily="18" charset="0"/>
                          <a:cs typeface="Times New Roman" pitchFamily="18" charset="0"/>
                        </a:rPr>
                        <a:t>Oktober</a:t>
                      </a:r>
                      <a:r>
                        <a:rPr lang="en-US" sz="1600" dirty="0">
                          <a:solidFill>
                            <a:schemeClr val="tx1"/>
                          </a:solidFill>
                          <a:effectLst/>
                          <a:latin typeface="Times New Roman" pitchFamily="18" charset="0"/>
                          <a:cs typeface="Times New Roman" pitchFamily="18" charset="0"/>
                        </a:rPr>
                        <a:t> </a:t>
                      </a:r>
                      <a:endParaRPr lang="id-ID" sz="16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1"/>
                  </a:ext>
                </a:extLst>
              </a:tr>
              <a:tr h="991357">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a:effectLst/>
                          <a:latin typeface="Times New Roman" pitchFamily="18" charset="0"/>
                          <a:cs typeface="Times New Roman" pitchFamily="18" charset="0"/>
                        </a:rPr>
                        <a:t> </a:t>
                      </a:r>
                      <a:endParaRPr lang="id-ID" sz="16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400" dirty="0">
                          <a:effectLst/>
                          <a:latin typeface="Times New Roman" pitchFamily="18" charset="0"/>
                          <a:cs typeface="Times New Roman" pitchFamily="18" charset="0"/>
                        </a:rPr>
                        <a:t> </a:t>
                      </a:r>
                      <a:endParaRPr lang="id-ID" sz="16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9899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6024" y="343312"/>
            <a:ext cx="8147248" cy="1117206"/>
          </a:xfrm>
        </p:spPr>
        <p:txBody>
          <a:bodyPr>
            <a:normAutofit fontScale="90000"/>
          </a:bodyPr>
          <a:lstStyle/>
          <a:p>
            <a:pPr algn="ctr"/>
            <a:r>
              <a:rPr lang="id-ID" b="1" dirty="0">
                <a:latin typeface="Times New Roman" pitchFamily="18" charset="0"/>
                <a:cs typeface="Times New Roman" pitchFamily="18" charset="0"/>
              </a:rPr>
              <a:t>Buku Besar Bentuk Tiga Kolom</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a:t>
            </a:r>
            <a:r>
              <a:rPr lang="en-US" b="1" dirty="0" err="1">
                <a:latin typeface="Times New Roman" pitchFamily="18" charset="0"/>
                <a:cs typeface="Times New Roman" pitchFamily="18" charset="0"/>
              </a:rPr>
              <a:t>Contoh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Akun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Saldo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Berjalan</a:t>
            </a:r>
            <a:r>
              <a:rPr lang="en-US" b="1" dirty="0">
                <a:latin typeface="Times New Roman" pitchFamily="18" charset="0"/>
                <a:cs typeface="Times New Roman" pitchFamily="18" charset="0"/>
              </a:rPr>
              <a:t>)</a:t>
            </a:r>
            <a:endParaRPr lang="id-ID" b="1"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3197904"/>
              </p:ext>
            </p:extLst>
          </p:nvPr>
        </p:nvGraphicFramePr>
        <p:xfrm>
          <a:off x="873760" y="2032001"/>
          <a:ext cx="10444479" cy="3365481"/>
        </p:xfrm>
        <a:graphic>
          <a:graphicData uri="http://schemas.openxmlformats.org/drawingml/2006/table">
            <a:tbl>
              <a:tblPr firstRow="1" firstCol="1" bandRow="1">
                <a:tableStyleId>{5C22544A-7EE6-4342-B048-85BDC9FD1C3A}</a:tableStyleId>
              </a:tblPr>
              <a:tblGrid>
                <a:gridCol w="1316452">
                  <a:extLst>
                    <a:ext uri="{9D8B030D-6E8A-4147-A177-3AD203B41FA5}">
                      <a16:colId xmlns:a16="http://schemas.microsoft.com/office/drawing/2014/main" val="20000"/>
                    </a:ext>
                  </a:extLst>
                </a:gridCol>
                <a:gridCol w="311760">
                  <a:extLst>
                    <a:ext uri="{9D8B030D-6E8A-4147-A177-3AD203B41FA5}">
                      <a16:colId xmlns:a16="http://schemas.microsoft.com/office/drawing/2014/main" val="20001"/>
                    </a:ext>
                  </a:extLst>
                </a:gridCol>
                <a:gridCol w="2186716">
                  <a:extLst>
                    <a:ext uri="{9D8B030D-6E8A-4147-A177-3AD203B41FA5}">
                      <a16:colId xmlns:a16="http://schemas.microsoft.com/office/drawing/2014/main" val="20002"/>
                    </a:ext>
                  </a:extLst>
                </a:gridCol>
                <a:gridCol w="627923">
                  <a:extLst>
                    <a:ext uri="{9D8B030D-6E8A-4147-A177-3AD203B41FA5}">
                      <a16:colId xmlns:a16="http://schemas.microsoft.com/office/drawing/2014/main" val="20003"/>
                    </a:ext>
                  </a:extLst>
                </a:gridCol>
                <a:gridCol w="1560995">
                  <a:extLst>
                    <a:ext uri="{9D8B030D-6E8A-4147-A177-3AD203B41FA5}">
                      <a16:colId xmlns:a16="http://schemas.microsoft.com/office/drawing/2014/main" val="20004"/>
                    </a:ext>
                  </a:extLst>
                </a:gridCol>
                <a:gridCol w="1562097">
                  <a:extLst>
                    <a:ext uri="{9D8B030D-6E8A-4147-A177-3AD203B41FA5}">
                      <a16:colId xmlns:a16="http://schemas.microsoft.com/office/drawing/2014/main" val="20005"/>
                    </a:ext>
                  </a:extLst>
                </a:gridCol>
                <a:gridCol w="1405669">
                  <a:extLst>
                    <a:ext uri="{9D8B030D-6E8A-4147-A177-3AD203B41FA5}">
                      <a16:colId xmlns:a16="http://schemas.microsoft.com/office/drawing/2014/main" val="20006"/>
                    </a:ext>
                  </a:extLst>
                </a:gridCol>
                <a:gridCol w="1472867">
                  <a:extLst>
                    <a:ext uri="{9D8B030D-6E8A-4147-A177-3AD203B41FA5}">
                      <a16:colId xmlns:a16="http://schemas.microsoft.com/office/drawing/2014/main" val="20007"/>
                    </a:ext>
                  </a:extLst>
                </a:gridCol>
              </a:tblGrid>
              <a:tr h="1121827">
                <a:tc gridSpan="2">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Tanggal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hMerge="1">
                  <a:txBody>
                    <a:bodyPr/>
                    <a:lstStyle/>
                    <a:p>
                      <a:endParaRPr lang="id-ID"/>
                    </a:p>
                  </a:txBody>
                  <a:tcPr/>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Keterangan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Ref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Debit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Kredit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D/K</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id-ID" sz="2000" dirty="0">
                          <a:solidFill>
                            <a:schemeClr val="tx1"/>
                          </a:solidFill>
                          <a:effectLst/>
                          <a:latin typeface="Times New Roman" pitchFamily="18" charset="0"/>
                          <a:cs typeface="Times New Roman" pitchFamily="18" charset="0"/>
                        </a:rPr>
                        <a:t>Saldo </a:t>
                      </a:r>
                      <a:endParaRPr lang="id-ID" sz="2000" dirty="0">
                        <a:solidFill>
                          <a:schemeClr val="tx1"/>
                        </a:solidFill>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0"/>
                  </a:ext>
                </a:extLst>
              </a:tr>
              <a:tr h="1121827">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dirty="0">
                          <a:effectLst/>
                          <a:latin typeface="Times New Roman" pitchFamily="18" charset="0"/>
                          <a:cs typeface="Times New Roman" pitchFamily="18" charset="0"/>
                        </a:rPr>
                        <a:t> </a:t>
                      </a:r>
                      <a:endParaRPr lang="id-ID" sz="18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dirty="0">
                          <a:effectLst/>
                          <a:latin typeface="Times New Roman" pitchFamily="18" charset="0"/>
                          <a:cs typeface="Times New Roman" pitchFamily="18" charset="0"/>
                        </a:rPr>
                        <a:t> </a:t>
                      </a:r>
                      <a:endParaRPr lang="id-ID" sz="18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dirty="0">
                          <a:effectLst/>
                          <a:latin typeface="Times New Roman" pitchFamily="18" charset="0"/>
                          <a:cs typeface="Times New Roman" pitchFamily="18" charset="0"/>
                        </a:rPr>
                        <a:t> </a:t>
                      </a:r>
                      <a:endParaRPr lang="id-ID" sz="18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dirty="0">
                          <a:effectLst/>
                          <a:latin typeface="Times New Roman" pitchFamily="18" charset="0"/>
                          <a:cs typeface="Times New Roman" pitchFamily="18" charset="0"/>
                        </a:rPr>
                        <a:t> </a:t>
                      </a:r>
                      <a:endParaRPr lang="id-ID" sz="18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1"/>
                  </a:ext>
                </a:extLst>
              </a:tr>
              <a:tr h="1121827">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dirty="0">
                          <a:effectLst/>
                          <a:latin typeface="Times New Roman" pitchFamily="18" charset="0"/>
                          <a:cs typeface="Times New Roman" pitchFamily="18" charset="0"/>
                        </a:rPr>
                        <a:t> </a:t>
                      </a:r>
                      <a:endParaRPr lang="id-ID" sz="18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a:effectLst/>
                          <a:latin typeface="Times New Roman" pitchFamily="18" charset="0"/>
                          <a:cs typeface="Times New Roman" pitchFamily="18" charset="0"/>
                        </a:rPr>
                        <a:t> </a:t>
                      </a:r>
                      <a:endParaRPr lang="id-ID" sz="180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1000"/>
                        </a:spcAft>
                      </a:pPr>
                      <a:r>
                        <a:rPr lang="en-US" sz="1600" dirty="0">
                          <a:effectLst/>
                          <a:latin typeface="Times New Roman" pitchFamily="18" charset="0"/>
                          <a:cs typeface="Times New Roman" pitchFamily="18" charset="0"/>
                        </a:rPr>
                        <a:t> </a:t>
                      </a:r>
                      <a:endParaRPr lang="id-ID" sz="18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06721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6616"/>
            <a:ext cx="8229600" cy="993864"/>
          </a:xfrm>
        </p:spPr>
        <p:txBody>
          <a:bodyPr>
            <a:normAutofit fontScale="90000"/>
          </a:bodyPr>
          <a:lstStyle/>
          <a:p>
            <a:pPr algn="ctr"/>
            <a:r>
              <a:rPr lang="id-ID" sz="4000" b="1" dirty="0">
                <a:latin typeface="Times New Roman" pitchFamily="18" charset="0"/>
                <a:cs typeface="Times New Roman" pitchFamily="18" charset="0"/>
              </a:rPr>
              <a:t>Buku Besar Bentuk Empat Kolom</a:t>
            </a:r>
            <a:br>
              <a:rPr lang="en-US" sz="4000" b="1" dirty="0">
                <a:latin typeface="Times New Roman" pitchFamily="18" charset="0"/>
                <a:cs typeface="Times New Roman" pitchFamily="18" charset="0"/>
              </a:rPr>
            </a:br>
            <a:r>
              <a:rPr lang="en-US" sz="4000" b="1" dirty="0">
                <a:latin typeface="Times New Roman" pitchFamily="18" charset="0"/>
                <a:cs typeface="Times New Roman" pitchFamily="18" charset="0"/>
              </a:rPr>
              <a:t>(</a:t>
            </a:r>
            <a:r>
              <a:rPr lang="en-US" sz="4000" b="1" dirty="0" err="1">
                <a:latin typeface="Times New Roman" pitchFamily="18" charset="0"/>
                <a:cs typeface="Times New Roman" pitchFamily="18" charset="0"/>
              </a:rPr>
              <a:t>Contoh</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Akun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Saldo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Berjalan</a:t>
            </a:r>
            <a:r>
              <a:rPr lang="en-US" sz="4000" b="1" dirty="0">
                <a:latin typeface="Times New Roman" pitchFamily="18" charset="0"/>
                <a:cs typeface="Times New Roman" pitchFamily="18" charset="0"/>
              </a:rPr>
              <a:t>)</a:t>
            </a:r>
            <a:endParaRPr lang="id-ID" sz="4000" b="1"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57368330"/>
              </p:ext>
            </p:extLst>
          </p:nvPr>
        </p:nvGraphicFramePr>
        <p:xfrm>
          <a:off x="1087120" y="2133601"/>
          <a:ext cx="9865360" cy="4277358"/>
        </p:xfrm>
        <a:graphic>
          <a:graphicData uri="http://schemas.openxmlformats.org/drawingml/2006/table">
            <a:tbl>
              <a:tblPr firstRow="1" firstCol="1" bandRow="1">
                <a:tableStyleId>{5C22544A-7EE6-4342-B048-85BDC9FD1C3A}</a:tableStyleId>
              </a:tblPr>
              <a:tblGrid>
                <a:gridCol w="1289509">
                  <a:extLst>
                    <a:ext uri="{9D8B030D-6E8A-4147-A177-3AD203B41FA5}">
                      <a16:colId xmlns:a16="http://schemas.microsoft.com/office/drawing/2014/main" val="20000"/>
                    </a:ext>
                  </a:extLst>
                </a:gridCol>
                <a:gridCol w="287007">
                  <a:extLst>
                    <a:ext uri="{9D8B030D-6E8A-4147-A177-3AD203B41FA5}">
                      <a16:colId xmlns:a16="http://schemas.microsoft.com/office/drawing/2014/main" val="20001"/>
                    </a:ext>
                  </a:extLst>
                </a:gridCol>
                <a:gridCol w="2005006">
                  <a:extLst>
                    <a:ext uri="{9D8B030D-6E8A-4147-A177-3AD203B41FA5}">
                      <a16:colId xmlns:a16="http://schemas.microsoft.com/office/drawing/2014/main" val="20002"/>
                    </a:ext>
                  </a:extLst>
                </a:gridCol>
                <a:gridCol w="716508">
                  <a:extLst>
                    <a:ext uri="{9D8B030D-6E8A-4147-A177-3AD203B41FA5}">
                      <a16:colId xmlns:a16="http://schemas.microsoft.com/office/drawing/2014/main" val="20003"/>
                    </a:ext>
                  </a:extLst>
                </a:gridCol>
                <a:gridCol w="1432004">
                  <a:extLst>
                    <a:ext uri="{9D8B030D-6E8A-4147-A177-3AD203B41FA5}">
                      <a16:colId xmlns:a16="http://schemas.microsoft.com/office/drawing/2014/main" val="20004"/>
                    </a:ext>
                  </a:extLst>
                </a:gridCol>
                <a:gridCol w="1433014">
                  <a:extLst>
                    <a:ext uri="{9D8B030D-6E8A-4147-A177-3AD203B41FA5}">
                      <a16:colId xmlns:a16="http://schemas.microsoft.com/office/drawing/2014/main" val="20005"/>
                    </a:ext>
                  </a:extLst>
                </a:gridCol>
                <a:gridCol w="1351156">
                  <a:extLst>
                    <a:ext uri="{9D8B030D-6E8A-4147-A177-3AD203B41FA5}">
                      <a16:colId xmlns:a16="http://schemas.microsoft.com/office/drawing/2014/main" val="20006"/>
                    </a:ext>
                  </a:extLst>
                </a:gridCol>
                <a:gridCol w="1351156">
                  <a:extLst>
                    <a:ext uri="{9D8B030D-6E8A-4147-A177-3AD203B41FA5}">
                      <a16:colId xmlns:a16="http://schemas.microsoft.com/office/drawing/2014/main" val="20007"/>
                    </a:ext>
                  </a:extLst>
                </a:gridCol>
              </a:tblGrid>
              <a:tr h="1425786">
                <a:tc rowSpan="2" gridSpan="2">
                  <a:txBody>
                    <a:bodyPr/>
                    <a:lstStyle/>
                    <a:p>
                      <a:pPr algn="ctr">
                        <a:spcAft>
                          <a:spcPts val="1000"/>
                        </a:spcAft>
                      </a:pPr>
                      <a:r>
                        <a:rPr lang="id-ID" sz="2000" b="1" dirty="0">
                          <a:solidFill>
                            <a:schemeClr val="tx1"/>
                          </a:solidFill>
                          <a:effectLst/>
                          <a:latin typeface="Times New Roman" pitchFamily="18" charset="0"/>
                          <a:cs typeface="Times New Roman" pitchFamily="18" charset="0"/>
                        </a:rPr>
                        <a:t>Tanggal</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tc rowSpan="2" hMerge="1">
                  <a:txBody>
                    <a:bodyPr/>
                    <a:lstStyle/>
                    <a:p>
                      <a:endParaRPr lang="id-ID"/>
                    </a:p>
                  </a:txBody>
                  <a:tcPr/>
                </a:tc>
                <a:tc rowSpan="2">
                  <a:txBody>
                    <a:bodyPr/>
                    <a:lstStyle/>
                    <a:p>
                      <a:pPr algn="ctr">
                        <a:spcAft>
                          <a:spcPts val="1000"/>
                        </a:spcAft>
                      </a:pPr>
                      <a:r>
                        <a:rPr lang="id-ID" sz="2000" b="1" dirty="0">
                          <a:solidFill>
                            <a:schemeClr val="tx1"/>
                          </a:solidFill>
                          <a:effectLst/>
                          <a:latin typeface="Times New Roman" pitchFamily="18" charset="0"/>
                          <a:cs typeface="Times New Roman" pitchFamily="18" charset="0"/>
                        </a:rPr>
                        <a:t>Keterangan</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tc rowSpan="2">
                  <a:txBody>
                    <a:bodyPr/>
                    <a:lstStyle/>
                    <a:p>
                      <a:pPr algn="ctr">
                        <a:spcAft>
                          <a:spcPts val="1000"/>
                        </a:spcAft>
                      </a:pPr>
                      <a:r>
                        <a:rPr lang="id-ID" sz="2000" b="1" dirty="0">
                          <a:solidFill>
                            <a:schemeClr val="tx1"/>
                          </a:solidFill>
                          <a:effectLst/>
                          <a:latin typeface="Times New Roman" pitchFamily="18" charset="0"/>
                          <a:cs typeface="Times New Roman" pitchFamily="18" charset="0"/>
                        </a:rPr>
                        <a:t>Ref</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tc rowSpan="2">
                  <a:txBody>
                    <a:bodyPr/>
                    <a:lstStyle/>
                    <a:p>
                      <a:pPr algn="ctr">
                        <a:spcAft>
                          <a:spcPts val="1000"/>
                        </a:spcAft>
                      </a:pPr>
                      <a:r>
                        <a:rPr lang="id-ID" sz="2000" b="1" dirty="0">
                          <a:solidFill>
                            <a:schemeClr val="tx1"/>
                          </a:solidFill>
                          <a:effectLst/>
                          <a:latin typeface="Times New Roman" pitchFamily="18" charset="0"/>
                          <a:cs typeface="Times New Roman" pitchFamily="18" charset="0"/>
                        </a:rPr>
                        <a:t>Debit</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tc rowSpan="2">
                  <a:txBody>
                    <a:bodyPr/>
                    <a:lstStyle/>
                    <a:p>
                      <a:pPr algn="ctr">
                        <a:spcAft>
                          <a:spcPts val="1000"/>
                        </a:spcAft>
                      </a:pPr>
                      <a:r>
                        <a:rPr lang="id-ID" sz="2000" b="1" dirty="0">
                          <a:solidFill>
                            <a:schemeClr val="tx1"/>
                          </a:solidFill>
                          <a:effectLst/>
                          <a:latin typeface="Times New Roman" pitchFamily="18" charset="0"/>
                          <a:cs typeface="Times New Roman" pitchFamily="18" charset="0"/>
                        </a:rPr>
                        <a:t>Kredit</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tc gridSpan="2">
                  <a:txBody>
                    <a:bodyPr/>
                    <a:lstStyle/>
                    <a:p>
                      <a:pPr algn="ctr">
                        <a:spcAft>
                          <a:spcPts val="1000"/>
                        </a:spcAft>
                      </a:pPr>
                      <a:r>
                        <a:rPr lang="id-ID" sz="2000" b="1" dirty="0">
                          <a:solidFill>
                            <a:schemeClr val="tx1"/>
                          </a:solidFill>
                          <a:effectLst/>
                          <a:latin typeface="Times New Roman" pitchFamily="18" charset="0"/>
                          <a:cs typeface="Times New Roman" pitchFamily="18" charset="0"/>
                        </a:rPr>
                        <a:t>Saldo</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tc hMerge="1">
                  <a:txBody>
                    <a:bodyPr/>
                    <a:lstStyle/>
                    <a:p>
                      <a:endParaRPr lang="id-ID"/>
                    </a:p>
                  </a:txBody>
                  <a:tcPr/>
                </a:tc>
                <a:extLst>
                  <a:ext uri="{0D108BD9-81ED-4DB2-BD59-A6C34878D82A}">
                    <a16:rowId xmlns:a16="http://schemas.microsoft.com/office/drawing/2014/main" val="10000"/>
                  </a:ext>
                </a:extLst>
              </a:tr>
              <a:tr h="1425786">
                <a:tc gridSpan="2" vMerge="1">
                  <a:txBody>
                    <a:bodyPr/>
                    <a:lstStyle/>
                    <a:p>
                      <a:endParaRPr lang="id-ID"/>
                    </a:p>
                  </a:txBody>
                  <a:tcPr/>
                </a:tc>
                <a:tc hMerge="1"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gn="ctr">
                        <a:spcAft>
                          <a:spcPts val="1000"/>
                        </a:spcAft>
                      </a:pPr>
                      <a:r>
                        <a:rPr lang="id-ID" sz="2000" b="1" dirty="0">
                          <a:solidFill>
                            <a:schemeClr val="tx1"/>
                          </a:solidFill>
                          <a:effectLst/>
                          <a:latin typeface="Times New Roman" pitchFamily="18" charset="0"/>
                          <a:cs typeface="Times New Roman" pitchFamily="18" charset="0"/>
                        </a:rPr>
                        <a:t>Debit</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tc>
                  <a:txBody>
                    <a:bodyPr/>
                    <a:lstStyle/>
                    <a:p>
                      <a:pPr algn="ctr">
                        <a:spcAft>
                          <a:spcPts val="1000"/>
                        </a:spcAft>
                      </a:pPr>
                      <a:r>
                        <a:rPr lang="id-ID" sz="2000" b="1" dirty="0">
                          <a:solidFill>
                            <a:schemeClr val="tx1"/>
                          </a:solidFill>
                          <a:effectLst/>
                          <a:latin typeface="Times New Roman" pitchFamily="18" charset="0"/>
                          <a:cs typeface="Times New Roman" pitchFamily="18" charset="0"/>
                        </a:rPr>
                        <a:t>Kredit</a:t>
                      </a:r>
                      <a:endParaRPr lang="id-ID" sz="2000" b="1" dirty="0">
                        <a:solidFill>
                          <a:schemeClr val="tx1"/>
                        </a:solidFill>
                        <a:effectLst/>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1"/>
                  </a:ext>
                </a:extLst>
              </a:tr>
              <a:tr h="1425786">
                <a:tc>
                  <a:txBody>
                    <a:bodyPr/>
                    <a:lstStyle/>
                    <a:p>
                      <a:pPr>
                        <a:spcAft>
                          <a:spcPts val="1000"/>
                        </a:spcAft>
                      </a:pPr>
                      <a:r>
                        <a:rPr lang="en-US" sz="1100" dirty="0">
                          <a:effectLst/>
                        </a:rPr>
                        <a:t> </a:t>
                      </a:r>
                      <a:endParaRPr lang="id-ID" sz="1200" dirty="0">
                        <a:effectLst/>
                        <a:latin typeface="Times New Roman"/>
                        <a:ea typeface="Times New Roman"/>
                        <a:cs typeface="Times New Roman"/>
                      </a:endParaRPr>
                    </a:p>
                  </a:txBody>
                  <a:tcPr marL="68580" marR="68580" marT="0" marB="0"/>
                </a:tc>
                <a:tc>
                  <a:txBody>
                    <a:bodyPr/>
                    <a:lstStyle/>
                    <a:p>
                      <a:pPr>
                        <a:spcAft>
                          <a:spcPts val="1000"/>
                        </a:spcAft>
                      </a:pPr>
                      <a:r>
                        <a:rPr lang="en-US" sz="1100">
                          <a:effectLst/>
                        </a:rPr>
                        <a:t> </a:t>
                      </a:r>
                      <a:endParaRPr lang="id-ID" sz="1200">
                        <a:effectLst/>
                        <a:latin typeface="Times New Roman"/>
                        <a:ea typeface="Times New Roman"/>
                        <a:cs typeface="Times New Roman"/>
                      </a:endParaRPr>
                    </a:p>
                  </a:txBody>
                  <a:tcPr marL="68580" marR="68580" marT="0" marB="0"/>
                </a:tc>
                <a:tc>
                  <a:txBody>
                    <a:bodyPr/>
                    <a:lstStyle/>
                    <a:p>
                      <a:pPr>
                        <a:spcAft>
                          <a:spcPts val="1000"/>
                        </a:spcAft>
                      </a:pPr>
                      <a:r>
                        <a:rPr lang="en-US" sz="1100">
                          <a:effectLst/>
                        </a:rPr>
                        <a:t> </a:t>
                      </a:r>
                      <a:endParaRPr lang="id-ID" sz="1200">
                        <a:effectLst/>
                        <a:latin typeface="Times New Roman"/>
                        <a:ea typeface="Times New Roman"/>
                        <a:cs typeface="Times New Roman"/>
                      </a:endParaRPr>
                    </a:p>
                  </a:txBody>
                  <a:tcPr marL="68580" marR="68580" marT="0" marB="0"/>
                </a:tc>
                <a:tc>
                  <a:txBody>
                    <a:bodyPr/>
                    <a:lstStyle/>
                    <a:p>
                      <a:pPr>
                        <a:spcAft>
                          <a:spcPts val="1000"/>
                        </a:spcAft>
                      </a:pPr>
                      <a:r>
                        <a:rPr lang="en-US" sz="1100">
                          <a:effectLst/>
                        </a:rPr>
                        <a:t> </a:t>
                      </a:r>
                      <a:endParaRPr lang="id-ID" sz="1200">
                        <a:effectLst/>
                        <a:latin typeface="Times New Roman"/>
                        <a:ea typeface="Times New Roman"/>
                        <a:cs typeface="Times New Roman"/>
                      </a:endParaRPr>
                    </a:p>
                  </a:txBody>
                  <a:tcPr marL="68580" marR="68580" marT="0" marB="0"/>
                </a:tc>
                <a:tc>
                  <a:txBody>
                    <a:bodyPr/>
                    <a:lstStyle/>
                    <a:p>
                      <a:pPr>
                        <a:spcAft>
                          <a:spcPts val="1000"/>
                        </a:spcAft>
                      </a:pPr>
                      <a:r>
                        <a:rPr lang="en-US" sz="1100">
                          <a:effectLst/>
                        </a:rPr>
                        <a:t> </a:t>
                      </a:r>
                      <a:endParaRPr lang="id-ID" sz="1200">
                        <a:effectLst/>
                        <a:latin typeface="Times New Roman"/>
                        <a:ea typeface="Times New Roman"/>
                        <a:cs typeface="Times New Roman"/>
                      </a:endParaRPr>
                    </a:p>
                  </a:txBody>
                  <a:tcPr marL="68580" marR="68580" marT="0" marB="0"/>
                </a:tc>
                <a:tc>
                  <a:txBody>
                    <a:bodyPr/>
                    <a:lstStyle/>
                    <a:p>
                      <a:pPr>
                        <a:spcAft>
                          <a:spcPts val="1000"/>
                        </a:spcAft>
                      </a:pPr>
                      <a:r>
                        <a:rPr lang="en-US" sz="1100">
                          <a:effectLst/>
                        </a:rPr>
                        <a:t> </a:t>
                      </a:r>
                      <a:endParaRPr lang="id-ID" sz="1200">
                        <a:effectLst/>
                        <a:latin typeface="Times New Roman"/>
                        <a:ea typeface="Times New Roman"/>
                        <a:cs typeface="Times New Roman"/>
                      </a:endParaRPr>
                    </a:p>
                  </a:txBody>
                  <a:tcPr marL="68580" marR="68580" marT="0" marB="0"/>
                </a:tc>
                <a:tc>
                  <a:txBody>
                    <a:bodyPr/>
                    <a:lstStyle/>
                    <a:p>
                      <a:pPr>
                        <a:spcAft>
                          <a:spcPts val="1000"/>
                        </a:spcAft>
                      </a:pPr>
                      <a:r>
                        <a:rPr lang="en-US" sz="1100">
                          <a:effectLst/>
                        </a:rPr>
                        <a:t> </a:t>
                      </a:r>
                      <a:endParaRPr lang="id-ID" sz="1200">
                        <a:effectLst/>
                        <a:latin typeface="Times New Roman"/>
                        <a:ea typeface="Times New Roman"/>
                        <a:cs typeface="Times New Roman"/>
                      </a:endParaRPr>
                    </a:p>
                  </a:txBody>
                  <a:tcPr marL="68580" marR="68580" marT="0" marB="0"/>
                </a:tc>
                <a:tc>
                  <a:txBody>
                    <a:bodyPr/>
                    <a:lstStyle/>
                    <a:p>
                      <a:pPr>
                        <a:spcAft>
                          <a:spcPts val="1000"/>
                        </a:spcAft>
                      </a:pPr>
                      <a:r>
                        <a:rPr lang="en-US" sz="1100" dirty="0">
                          <a:effectLst/>
                        </a:rPr>
                        <a:t> </a:t>
                      </a:r>
                      <a:endParaRPr lang="id-ID" sz="1200" dirty="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76782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960" y="365760"/>
            <a:ext cx="11643360" cy="5963919"/>
          </a:xfrm>
        </p:spPr>
        <p:txBody>
          <a:bodyPr>
            <a:normAutofit/>
          </a:bodyPr>
          <a:lstStyle/>
          <a:p>
            <a:pPr marL="0" indent="0" algn="just">
              <a:buNone/>
            </a:pPr>
            <a:r>
              <a:rPr lang="id-ID" sz="3000" b="1" i="1" dirty="0">
                <a:latin typeface="Times New Roman" pitchFamily="18" charset="0"/>
                <a:cs typeface="Times New Roman" pitchFamily="18" charset="0"/>
              </a:rPr>
              <a:t>Keterangan:</a:t>
            </a:r>
            <a:endParaRPr lang="id-ID" sz="3000" b="1" dirty="0">
              <a:latin typeface="Times New Roman" pitchFamily="18" charset="0"/>
              <a:cs typeface="Times New Roman" pitchFamily="18" charset="0"/>
            </a:endParaRPr>
          </a:p>
          <a:p>
            <a:pPr lvl="0" algn="just"/>
            <a:r>
              <a:rPr lang="id-ID" sz="3000" dirty="0">
                <a:latin typeface="Times New Roman" pitchFamily="18" charset="0"/>
                <a:cs typeface="Times New Roman" pitchFamily="18" charset="0"/>
              </a:rPr>
              <a:t>Nama akun, diisi nama akun yang bersangkutan</a:t>
            </a:r>
          </a:p>
          <a:p>
            <a:pPr lvl="0" algn="just"/>
            <a:r>
              <a:rPr lang="id-ID" sz="3000" dirty="0">
                <a:latin typeface="Times New Roman" pitchFamily="18" charset="0"/>
                <a:cs typeface="Times New Roman" pitchFamily="18" charset="0"/>
              </a:rPr>
              <a:t>Kode akun, diisi nomor akun yang bersangkutan</a:t>
            </a:r>
          </a:p>
          <a:p>
            <a:pPr lvl="0" algn="just"/>
            <a:r>
              <a:rPr lang="id-ID" sz="3000" dirty="0">
                <a:latin typeface="Times New Roman" pitchFamily="18" charset="0"/>
                <a:cs typeface="Times New Roman" pitchFamily="18" charset="0"/>
              </a:rPr>
              <a:t>Tanggal, untuk mencatat tanggal, bulan, tahun, terjadinya transaksi</a:t>
            </a:r>
          </a:p>
          <a:p>
            <a:pPr lvl="0" algn="just"/>
            <a:r>
              <a:rPr lang="id-ID" sz="3000" dirty="0">
                <a:latin typeface="Times New Roman" pitchFamily="18" charset="0"/>
                <a:cs typeface="Times New Roman" pitchFamily="18" charset="0"/>
              </a:rPr>
              <a:t>Keterangan, digunakan untuk mencatat penjelasan singkat transaksi</a:t>
            </a:r>
          </a:p>
          <a:p>
            <a:pPr lvl="0" algn="just"/>
            <a:r>
              <a:rPr lang="id-ID" sz="3000" dirty="0">
                <a:latin typeface="Times New Roman" pitchFamily="18" charset="0"/>
                <a:cs typeface="Times New Roman" pitchFamily="18" charset="0"/>
              </a:rPr>
              <a:t>Ref, atau referensi; digunakan untuk mencatat nomor halaman dokumen yang menjadi sumber pencatatan.</a:t>
            </a:r>
          </a:p>
          <a:p>
            <a:pPr lvl="0" algn="just"/>
            <a:r>
              <a:rPr lang="id-ID" sz="3000" dirty="0">
                <a:latin typeface="Times New Roman" pitchFamily="18" charset="0"/>
                <a:cs typeface="Times New Roman" pitchFamily="18" charset="0"/>
              </a:rPr>
              <a:t>Debit dan kredit, untuk mencatat nilai transaksi</a:t>
            </a:r>
          </a:p>
          <a:p>
            <a:pPr lvl="0" algn="just"/>
            <a:r>
              <a:rPr lang="id-ID" sz="3000" dirty="0">
                <a:latin typeface="Times New Roman" pitchFamily="18" charset="0"/>
                <a:cs typeface="Times New Roman" pitchFamily="18" charset="0"/>
              </a:rPr>
              <a:t>Saldo, untuk mencatat saldo akhir suatu akun setelah suatu transaksi dicatat dalam akun tersebut.</a:t>
            </a:r>
          </a:p>
          <a:p>
            <a:pPr algn="just"/>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229418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0235"/>
          </a:xfrm>
        </p:spPr>
        <p:txBody>
          <a:bodyPr>
            <a:normAutofit fontScale="90000"/>
          </a:bodyPr>
          <a:lstStyle/>
          <a:p>
            <a:br>
              <a:rPr lang="fi-FI" b="1" dirty="0"/>
            </a:br>
            <a:r>
              <a:rPr lang="fi-FI" b="1" dirty="0"/>
              <a:t>NERACA SALDO</a:t>
            </a:r>
            <a:br>
              <a:rPr lang="en-US" dirty="0"/>
            </a:br>
            <a:endParaRPr lang="en-US" dirty="0"/>
          </a:p>
        </p:txBody>
      </p:sp>
      <p:sp>
        <p:nvSpPr>
          <p:cNvPr id="3" name="Content Placeholder 2"/>
          <p:cNvSpPr>
            <a:spLocks noGrp="1"/>
          </p:cNvSpPr>
          <p:nvPr>
            <p:ph idx="1"/>
          </p:nvPr>
        </p:nvSpPr>
        <p:spPr>
          <a:xfrm>
            <a:off x="670560" y="1198880"/>
            <a:ext cx="11054080" cy="4978083"/>
          </a:xfrm>
        </p:spPr>
        <p:txBody>
          <a:bodyPr/>
          <a:lstStyle/>
          <a:p>
            <a:r>
              <a:rPr lang="fi-FI" sz="4000" dirty="0"/>
              <a:t>Adalah daftar rekening-rekening beserta saldo-saldo yang menyertainya.</a:t>
            </a:r>
            <a:endParaRPr lang="en-US" sz="4000" dirty="0"/>
          </a:p>
          <a:p>
            <a:r>
              <a:rPr lang="fi-FI" sz="4000" dirty="0"/>
              <a:t>Saldo rekening diambil angkanya dari saldo terakhir yang ada di setiap rekening.</a:t>
            </a:r>
            <a:endParaRPr lang="en-US" sz="4000" dirty="0"/>
          </a:p>
          <a:p>
            <a:r>
              <a:rPr lang="fi-FI" sz="4000" dirty="0"/>
              <a:t>Neraca saldo yang benar menuntut kesamaan antara keseluruhan jumlah pendebitan dengan keseluruhan jumlah pengkreditan.</a:t>
            </a:r>
            <a:endParaRPr lang="en-US" sz="4000"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8320" y="518161"/>
            <a:ext cx="11064240" cy="5608004"/>
          </a:xfrm>
        </p:spPr>
        <p:txBody>
          <a:bodyPr>
            <a:normAutofit/>
          </a:bodyPr>
          <a:lstStyle/>
          <a:p>
            <a:pPr marL="0" indent="0" algn="just">
              <a:buNone/>
            </a:pPr>
            <a:r>
              <a:rPr lang="fi-FI" sz="3500" b="1" dirty="0"/>
              <a:t>Ada beberapa kesalahan yang tidak tampak pada neraca saldo karena kesalahan tsb tidak mempengaruhi kesamaan debit dan kredit neraca saldo.</a:t>
            </a:r>
            <a:endParaRPr lang="en-US" sz="3500" b="1" dirty="0"/>
          </a:p>
          <a:p>
            <a:pPr marL="514350" lvl="0" indent="-514350">
              <a:buFont typeface="+mj-lt"/>
              <a:buAutoNum type="arabicPeriod"/>
            </a:pPr>
            <a:r>
              <a:rPr lang="fi-FI" sz="3500" dirty="0"/>
              <a:t> Suatu transaksi tidak dicatat dalam jurnal</a:t>
            </a:r>
            <a:endParaRPr lang="en-US" sz="3500" dirty="0"/>
          </a:p>
          <a:p>
            <a:pPr marL="514350" lvl="0" indent="-514350">
              <a:buFont typeface="+mj-lt"/>
              <a:buAutoNum type="arabicPeriod"/>
            </a:pPr>
            <a:r>
              <a:rPr lang="fi-FI" sz="3500" dirty="0"/>
              <a:t>Suatu transaksi dicatat dalam jurnal dengan satuan uang yang salah</a:t>
            </a:r>
            <a:endParaRPr lang="en-US" sz="3500" dirty="0"/>
          </a:p>
          <a:p>
            <a:pPr marL="514350" lvl="0" indent="-514350">
              <a:buFont typeface="+mj-lt"/>
              <a:buAutoNum type="arabicPeriod"/>
            </a:pPr>
            <a:r>
              <a:rPr lang="it-IT" sz="3500" dirty="0"/>
              <a:t>Suatu transaksi dicatat dalam jurnal lebih dari satu kali</a:t>
            </a:r>
            <a:endParaRPr lang="en-US" sz="3500" dirty="0"/>
          </a:p>
          <a:p>
            <a:pPr marL="514350" lvl="0" indent="-514350">
              <a:buFont typeface="+mj-lt"/>
              <a:buAutoNum type="arabicPeriod"/>
            </a:pPr>
            <a:r>
              <a:rPr lang="fi-FI" sz="3500" dirty="0"/>
              <a:t>Suatu transaksi dicatat dalam jurnal pada rekening yang tidak semestinya.</a:t>
            </a:r>
            <a:endParaRPr lang="en-US" sz="3500"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280" y="640080"/>
            <a:ext cx="11379200" cy="5811519"/>
          </a:xfrm>
        </p:spPr>
        <p:txBody>
          <a:bodyPr/>
          <a:lstStyle/>
          <a:p>
            <a:pPr algn="just"/>
            <a:r>
              <a:rPr lang="fi-FI" sz="4000" dirty="0"/>
              <a:t>Kesalahan-kesalahan tsb tidak nampak pada neraca saldo, padahal ada pengaruh yang bermakna dari keempat kesalahan tadi. Secara ringkas dapat disimpulkan sbb :</a:t>
            </a:r>
          </a:p>
          <a:p>
            <a:pPr marL="0" indent="0" algn="just">
              <a:buNone/>
            </a:pPr>
            <a:endParaRPr lang="en-US" sz="4000" dirty="0"/>
          </a:p>
          <a:p>
            <a:pPr lvl="0" algn="just"/>
            <a:r>
              <a:rPr lang="fi-FI" sz="4000" dirty="0"/>
              <a:t>Suatu transaksi yg tidak dicatat, dicatat salah, dicatat lebih dari satu kali dan pencatatan ke rekening yang salah → menyebabkan </a:t>
            </a:r>
            <a:r>
              <a:rPr lang="fi-FI" sz="4000" b="1" i="1" dirty="0"/>
              <a:t>pen-Debetan</a:t>
            </a:r>
            <a:r>
              <a:rPr lang="fi-FI" sz="4000" dirty="0"/>
              <a:t> atau </a:t>
            </a:r>
            <a:r>
              <a:rPr lang="fi-FI" sz="4000" b="1" i="1" dirty="0"/>
              <a:t>peng-Kreditan</a:t>
            </a:r>
            <a:r>
              <a:rPr lang="fi-FI" sz="4000" dirty="0"/>
              <a:t> lebih kecil/besar.</a:t>
            </a:r>
            <a:endParaRPr lang="en-US" sz="4000"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560" y="406400"/>
            <a:ext cx="11277600" cy="6116319"/>
          </a:xfrm>
        </p:spPr>
        <p:txBody>
          <a:bodyPr>
            <a:normAutofit fontScale="92500" lnSpcReduction="10000"/>
          </a:bodyPr>
          <a:lstStyle/>
          <a:p>
            <a:pPr marL="0" indent="0">
              <a:buNone/>
            </a:pPr>
            <a:r>
              <a:rPr lang="fi-FI" b="1" dirty="0"/>
              <a:t>Tindakan pencegahan lebih baik, misal dengan :</a:t>
            </a:r>
            <a:endParaRPr lang="en-US" b="1" dirty="0"/>
          </a:p>
          <a:p>
            <a:pPr marL="514350" lvl="0" indent="-514350">
              <a:buFont typeface="+mj-lt"/>
              <a:buAutoNum type="arabicPeriod"/>
            </a:pPr>
            <a:r>
              <a:rPr lang="fi-FI" dirty="0"/>
              <a:t>Menganalisa elemen-elemen yg akan dipengaruhi oleh sesuatu transaksi, apakah itu aktiva, utang, modal, pendapatan atau biaya</a:t>
            </a:r>
            <a:endParaRPr lang="en-US" dirty="0"/>
          </a:p>
          <a:p>
            <a:pPr marL="514350" lvl="0" indent="-514350">
              <a:buFont typeface="+mj-lt"/>
              <a:buAutoNum type="arabicPeriod"/>
            </a:pPr>
            <a:r>
              <a:rPr lang="fi-FI" dirty="0"/>
              <a:t>Menganalisa pengaruh sesuatu transaksi kepada elemen ybs, apakah transaksi tsb akan + atau – elemen tsb</a:t>
            </a:r>
            <a:endParaRPr lang="en-US" dirty="0"/>
          </a:p>
          <a:p>
            <a:pPr marL="514350" lvl="0" indent="-514350">
              <a:buFont typeface="+mj-lt"/>
              <a:buAutoNum type="arabicPeriod"/>
            </a:pPr>
            <a:r>
              <a:rPr lang="fi-FI" dirty="0"/>
              <a:t>Menganalisa pendebitan dan pengkreditan yg semestinya dilakukan, apakah sesuatu + pada elemen ttt harus dicatat pada sisi D atau K</a:t>
            </a:r>
            <a:endParaRPr lang="en-US" dirty="0"/>
          </a:p>
          <a:p>
            <a:pPr marL="514350" lvl="0" indent="-514350">
              <a:buFont typeface="+mj-lt"/>
              <a:buAutoNum type="arabicPeriod"/>
            </a:pPr>
            <a:r>
              <a:rPr lang="fi-FI" dirty="0"/>
              <a:t>Menguji kebenaran posting yg dilakukan, dengan membandingkan angka-angka pada jurnal dg yg tercantum pada rekening (pentingnya pemberian ref  yg  baik)</a:t>
            </a:r>
            <a:endParaRPr lang="en-US" dirty="0"/>
          </a:p>
          <a:p>
            <a:pPr marL="514350" lvl="0" indent="-514350">
              <a:buFont typeface="+mj-lt"/>
              <a:buAutoNum type="arabicPeriod"/>
            </a:pPr>
            <a:r>
              <a:rPr lang="fi-FI" dirty="0"/>
              <a:t>Menguji ulang kesamaan antara keseluruhan jumlah D dan jumlah K dalam jurnal</a:t>
            </a:r>
            <a:endParaRPr lang="en-US" dirty="0"/>
          </a:p>
          <a:p>
            <a:pPr marL="514350" lvl="0" indent="-514350">
              <a:buFont typeface="+mj-lt"/>
              <a:buAutoNum type="arabicPeriod"/>
            </a:pPr>
            <a:r>
              <a:rPr lang="fi-FI" dirty="0"/>
              <a:t>Menyusun daftar rekening pada neraca saldo secara urut sesuai dg nomor tiap-tiap rekening</a:t>
            </a:r>
            <a:endParaRPr lang="en-US" dirty="0"/>
          </a:p>
          <a:p>
            <a:pPr marL="514350" lvl="0" indent="-514350">
              <a:buFont typeface="+mj-lt"/>
              <a:buAutoNum type="arabicPeriod"/>
            </a:pPr>
            <a:r>
              <a:rPr lang="fi-FI" dirty="0"/>
              <a:t>Memeriksa posisi angka, khususnya tanda titik atau angka yg memisahkan posisi ribuan, jutaan dsb Rp 525.525 ditulis Rp 525.252</a:t>
            </a:r>
            <a:endParaRPr lang="en-US"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31800" y="285728"/>
            <a:ext cx="11424920" cy="793115"/>
          </a:xfrm>
        </p:spPr>
        <p:txBody>
          <a:bodyPr/>
          <a:lstStyle/>
          <a:p>
            <a:r>
              <a:rPr lang="en-US" b="1" dirty="0"/>
              <a:t>DOKUMEN TRANSAKSI: PENTING !!!!!!</a:t>
            </a:r>
            <a:endParaRPr lang="en-US" dirty="0"/>
          </a:p>
        </p:txBody>
      </p:sp>
      <p:graphicFrame>
        <p:nvGraphicFramePr>
          <p:cNvPr id="7" name="Diagram 6"/>
          <p:cNvGraphicFramePr/>
          <p:nvPr>
            <p:extLst>
              <p:ext uri="{D42A27DB-BD31-4B8C-83A1-F6EECF244321}">
                <p14:modId xmlns:p14="http://schemas.microsoft.com/office/powerpoint/2010/main" val="269517140"/>
              </p:ext>
            </p:extLst>
          </p:nvPr>
        </p:nvGraphicFramePr>
        <p:xfrm>
          <a:off x="635000" y="1169024"/>
          <a:ext cx="11018520" cy="5190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9"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0" fill="hold"/>
                                        <p:tgtEl>
                                          <p:spTgt spid="7"/>
                                        </p:tgtEl>
                                        <p:attrNameLst>
                                          <p:attrName>ppt_w</p:attrName>
                                        </p:attrNameLst>
                                      </p:cBhvr>
                                      <p:tavLst>
                                        <p:tav tm="0" fmla="#ppt_w*sin(2.5*pi*$)">
                                          <p:val>
                                            <p:fltVal val="0"/>
                                          </p:val>
                                        </p:tav>
                                        <p:tav tm="100000">
                                          <p:val>
                                            <p:fltVal val="1"/>
                                          </p:val>
                                        </p:tav>
                                      </p:tavLst>
                                    </p:anim>
                                    <p:anim calcmode="lin" valueType="num">
                                      <p:cBhvr>
                                        <p:cTn id="14" dur="5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7"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360" y="365125"/>
            <a:ext cx="10886440" cy="681355"/>
          </a:xfrm>
        </p:spPr>
        <p:txBody>
          <a:bodyPr>
            <a:normAutofit fontScale="90000"/>
          </a:bodyPr>
          <a:lstStyle/>
          <a:p>
            <a:br>
              <a:rPr lang="fi-FI" b="1" dirty="0"/>
            </a:br>
            <a:r>
              <a:rPr lang="fi-FI" b="1" dirty="0"/>
              <a:t>JURNAL KOREKSI</a:t>
            </a:r>
            <a:br>
              <a:rPr lang="en-US" dirty="0"/>
            </a:br>
            <a:endParaRPr lang="en-US" dirty="0"/>
          </a:p>
        </p:txBody>
      </p:sp>
      <p:sp>
        <p:nvSpPr>
          <p:cNvPr id="3" name="Content Placeholder 2"/>
          <p:cNvSpPr>
            <a:spLocks noGrp="1"/>
          </p:cNvSpPr>
          <p:nvPr>
            <p:ph idx="1"/>
          </p:nvPr>
        </p:nvSpPr>
        <p:spPr>
          <a:xfrm>
            <a:off x="345440" y="1198880"/>
            <a:ext cx="11470640" cy="5293995"/>
          </a:xfrm>
        </p:spPr>
        <p:txBody>
          <a:bodyPr>
            <a:normAutofit/>
          </a:bodyPr>
          <a:lstStyle/>
          <a:p>
            <a:pPr marL="0" indent="0" algn="just">
              <a:buNone/>
            </a:pPr>
            <a:r>
              <a:rPr lang="fi-FI" sz="3000" b="1" dirty="0"/>
              <a:t>Tata cara penanggulangan kesalahan dilakukan berdasar jenis kesalahan yg dilakukan :</a:t>
            </a:r>
            <a:endParaRPr lang="en-US" sz="3000" b="1" dirty="0"/>
          </a:p>
          <a:p>
            <a:pPr marL="514350" lvl="0" indent="-514350">
              <a:buFont typeface="+mj-lt"/>
              <a:buAutoNum type="arabicPeriod"/>
            </a:pPr>
            <a:r>
              <a:rPr lang="fi-FI" sz="3000" dirty="0"/>
              <a:t>Suatu transaksi dicatat langsung ke buku besar → segera lakukan penjurnalan atas transaksi tsb</a:t>
            </a:r>
            <a:endParaRPr lang="en-US" sz="3000" dirty="0"/>
          </a:p>
          <a:p>
            <a:pPr marL="514350" lvl="0" indent="-514350">
              <a:buFont typeface="+mj-lt"/>
              <a:buAutoNum type="arabicPeriod"/>
            </a:pPr>
            <a:r>
              <a:rPr lang="fi-FI" sz="3000" dirty="0"/>
              <a:t>Suatu transaksi sudah dijurnal, namun belum diposting → segera dilakukan posting ke buku besar</a:t>
            </a:r>
            <a:endParaRPr lang="en-US" sz="3000" dirty="0"/>
          </a:p>
          <a:p>
            <a:pPr marL="514350" lvl="0" indent="-514350">
              <a:buFont typeface="+mj-lt"/>
              <a:buAutoNum type="arabicPeriod"/>
            </a:pPr>
            <a:r>
              <a:rPr lang="fi-FI" sz="3000" dirty="0"/>
              <a:t>Suatu transaksi dijurnal atau dg jumlah Rp yg salah dan diketahui sebelum dilakukan posting ke buku besar → lakukan koreksi pada bk jurnal.</a:t>
            </a:r>
            <a:endParaRPr lang="en-US" sz="3000" dirty="0"/>
          </a:p>
          <a:p>
            <a:pPr marL="514350" indent="-514350">
              <a:buFont typeface="+mj-lt"/>
              <a:buAutoNum type="arabicPeriod"/>
            </a:pPr>
            <a:r>
              <a:rPr lang="fi-FI" sz="3000" dirty="0"/>
              <a:t>Di atas nama rekening atau jumlah rupiah yg salah dan telah bergaris tsb, bubuhkan nama rekening atau jumlah rupiah yg seharusnya</a:t>
            </a:r>
            <a:endParaRPr lang="en-US" sz="3000"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914401"/>
            <a:ext cx="8229600" cy="5211763"/>
          </a:xfrm>
        </p:spPr>
        <p:txBody>
          <a:bodyPr>
            <a:normAutofit/>
          </a:bodyPr>
          <a:lstStyle/>
          <a:p>
            <a:pPr>
              <a:buNone/>
            </a:pPr>
            <a:r>
              <a:rPr lang="fi-FI" b="1" dirty="0"/>
              <a:t>Contoh Kasus:</a:t>
            </a:r>
            <a:endParaRPr lang="en-US" b="1" dirty="0"/>
          </a:p>
          <a:p>
            <a:r>
              <a:rPr lang="fi-FI" dirty="0"/>
              <a:t>Pembelian peralatan kantor Rp 250.000,- tunai, keliru dicatat sebagai pembelian bahan habis pakai Rp 205.000,- tunai</a:t>
            </a:r>
            <a:endParaRPr lang="en-US" dirty="0"/>
          </a:p>
          <a:p>
            <a:pPr>
              <a:buNone/>
            </a:pPr>
            <a:r>
              <a:rPr lang="fi-FI" dirty="0"/>
              <a:t>	 </a:t>
            </a:r>
            <a:endParaRPr lang="en-US" dirty="0"/>
          </a:p>
          <a:p>
            <a:pPr>
              <a:buNone/>
            </a:pPr>
            <a:r>
              <a:rPr lang="fi-FI" dirty="0"/>
              <a:t>	Peralatan kantor			250.000,-</a:t>
            </a:r>
            <a:endParaRPr lang="en-US" dirty="0"/>
          </a:p>
          <a:p>
            <a:pPr>
              <a:buNone/>
            </a:pPr>
            <a:r>
              <a:rPr lang="fi-FI" dirty="0"/>
              <a:t>	Bahan habis pakai			205.000,-</a:t>
            </a:r>
            <a:endParaRPr lang="en-US" dirty="0"/>
          </a:p>
          <a:p>
            <a:pPr>
              <a:buNone/>
            </a:pPr>
            <a:r>
              <a:rPr lang="fi-FI" dirty="0"/>
              <a:t>		Kas						205.000,-</a:t>
            </a:r>
            <a:endParaRPr lang="en-US" dirty="0"/>
          </a:p>
          <a:p>
            <a:pPr>
              <a:buNone/>
            </a:pPr>
            <a:r>
              <a:rPr lang="fi-FI" dirty="0"/>
              <a:t>								250.000,-</a:t>
            </a:r>
            <a:endParaRPr lang="en-US" dirty="0"/>
          </a:p>
          <a:p>
            <a:pPr>
              <a:buNone/>
            </a:pPr>
            <a:r>
              <a:rPr lang="fi-FI" dirty="0"/>
              <a:t>	(mencatat pembelian tunai peralatan kantor)</a:t>
            </a:r>
            <a:endParaRPr lang="en-US" dirty="0"/>
          </a:p>
          <a:p>
            <a:endParaRPr lang="en-US" dirty="0"/>
          </a:p>
        </p:txBody>
      </p:sp>
      <p:cxnSp>
        <p:nvCxnSpPr>
          <p:cNvPr id="5" name="Straight Connector 4"/>
          <p:cNvCxnSpPr/>
          <p:nvPr/>
        </p:nvCxnSpPr>
        <p:spPr>
          <a:xfrm>
            <a:off x="2209800" y="3886200"/>
            <a:ext cx="3657600" cy="0"/>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7" name="Straight Connector 6"/>
          <p:cNvCxnSpPr/>
          <p:nvPr/>
        </p:nvCxnSpPr>
        <p:spPr>
          <a:xfrm>
            <a:off x="7391400" y="3962400"/>
            <a:ext cx="1828800" cy="0"/>
          </a:xfrm>
          <a:prstGeom prst="line">
            <a:avLst/>
          </a:prstGeom>
          <a:effectLst/>
        </p:spPr>
        <p:style>
          <a:lnRef idx="3">
            <a:schemeClr val="accent2"/>
          </a:lnRef>
          <a:fillRef idx="0">
            <a:schemeClr val="accent2"/>
          </a:fillRef>
          <a:effectRef idx="2">
            <a:schemeClr val="accent2"/>
          </a:effectRef>
          <a:fontRef idx="minor">
            <a:schemeClr val="tx1"/>
          </a:fontRef>
        </p:style>
      </p:cxnSp>
      <p:cxnSp>
        <p:nvCxnSpPr>
          <p:cNvPr id="10" name="Straight Connector 9"/>
          <p:cNvCxnSpPr/>
          <p:nvPr/>
        </p:nvCxnSpPr>
        <p:spPr>
          <a:xfrm>
            <a:off x="8229600" y="4419600"/>
            <a:ext cx="1905000" cy="0"/>
          </a:xfrm>
          <a:prstGeom prst="line">
            <a:avLst/>
          </a:prstGeom>
          <a:effectLst/>
        </p:spPr>
        <p:style>
          <a:lnRef idx="3">
            <a:schemeClr val="accent2"/>
          </a:lnRef>
          <a:fillRef idx="0">
            <a:schemeClr val="accent2"/>
          </a:fillRef>
          <a:effectRef idx="2">
            <a:schemeClr val="accent2"/>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6960" y="838200"/>
            <a:ext cx="10414000" cy="5638800"/>
          </a:xfrm>
          <a:solidFill>
            <a:schemeClr val="accent2">
              <a:lumMod val="40000"/>
              <a:lumOff val="60000"/>
              <a:alpha val="78000"/>
            </a:schemeClr>
          </a:solidFill>
        </p:spPr>
        <p:txBody>
          <a:bodyPr>
            <a:normAutofit/>
          </a:bodyPr>
          <a:lstStyle/>
          <a:p>
            <a:pPr marL="0" lvl="0" indent="0" algn="just">
              <a:buNone/>
            </a:pPr>
            <a:r>
              <a:rPr lang="fi-FI" sz="3500" b="1" dirty="0"/>
              <a:t>Suatu transaksi dijurnal pada rekening atau jumlah Rp yang salah dan diketahui sesudah dijurnal itu diposting ke buku besar → harus dibuat jurnal koreksi</a:t>
            </a:r>
          </a:p>
          <a:p>
            <a:pPr lvl="0" algn="just">
              <a:buNone/>
            </a:pPr>
            <a:endParaRPr lang="en-US" sz="3500" dirty="0"/>
          </a:p>
          <a:p>
            <a:pPr algn="just">
              <a:buNone/>
            </a:pPr>
            <a:r>
              <a:rPr lang="fi-FI" sz="3500" dirty="0"/>
              <a:t>	</a:t>
            </a:r>
            <a:r>
              <a:rPr lang="fi-FI" sz="3500" b="1" dirty="0"/>
              <a:t>Fungsi jurnal koreksi :</a:t>
            </a:r>
            <a:endParaRPr lang="en-US" sz="3500" b="1" dirty="0"/>
          </a:p>
          <a:p>
            <a:pPr lvl="0" algn="just">
              <a:buNone/>
            </a:pPr>
            <a:r>
              <a:rPr lang="fi-FI" sz="3500" b="1" dirty="0"/>
              <a:t>a. Menetralkan kesalahan</a:t>
            </a:r>
            <a:endParaRPr lang="en-US" sz="3500" b="1" dirty="0"/>
          </a:p>
          <a:p>
            <a:pPr lvl="0" algn="just">
              <a:buNone/>
            </a:pPr>
            <a:r>
              <a:rPr lang="fi-FI" sz="3500" b="1" dirty="0"/>
              <a:t>b. Mencatat transaksi seperti yg seharusnya</a:t>
            </a:r>
          </a:p>
          <a:p>
            <a:pPr lvl="0">
              <a:buNone/>
            </a:pPr>
            <a:endParaRPr lang="en-US" sz="3200" dirty="0"/>
          </a:p>
          <a:p>
            <a:pPr>
              <a:buNone/>
            </a:pPr>
            <a:r>
              <a:rPr lang="fi-FI" sz="3200" dirty="0"/>
              <a:t>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29920"/>
            <a:ext cx="10281920" cy="5862320"/>
          </a:xfrm>
          <a:solidFill>
            <a:srgbClr val="0070C0">
              <a:alpha val="68000"/>
            </a:srgbClr>
          </a:solidFill>
        </p:spPr>
        <p:txBody>
          <a:bodyPr>
            <a:normAutofit/>
          </a:bodyPr>
          <a:lstStyle/>
          <a:p>
            <a:pPr>
              <a:buNone/>
            </a:pPr>
            <a:r>
              <a:rPr lang="fi-FI" sz="2800" b="1" dirty="0"/>
              <a:t>Contoh :</a:t>
            </a:r>
            <a:endParaRPr lang="en-US" sz="2800" b="1" dirty="0"/>
          </a:p>
          <a:p>
            <a:r>
              <a:rPr lang="fi-FI" sz="2800" dirty="0"/>
              <a:t>Pengeluaran kas Rp 250.000,- untuk pembelian peralatan kantor telah dijurnal dan diposting. Sesudah posting diketahui kondisi  berikut :</a:t>
            </a:r>
          </a:p>
          <a:p>
            <a:pPr marL="0" indent="0">
              <a:buNone/>
            </a:pPr>
            <a:endParaRPr lang="en-US" sz="2800" dirty="0"/>
          </a:p>
          <a:p>
            <a:pPr>
              <a:buNone/>
            </a:pPr>
            <a:r>
              <a:rPr lang="fi-FI" sz="2800" dirty="0"/>
              <a:t>	Penjurnalan dilakukan dg mendebit rekening bahan habis pakai.</a:t>
            </a:r>
            <a:endParaRPr lang="en-US" sz="2800" dirty="0"/>
          </a:p>
          <a:p>
            <a:pPr>
              <a:buNone/>
            </a:pPr>
            <a:r>
              <a:rPr lang="fi-FI" dirty="0"/>
              <a:t>	</a:t>
            </a:r>
            <a:endParaRPr lang="en-US" dirty="0"/>
          </a:p>
          <a:p>
            <a:r>
              <a:rPr lang="fi-FI" dirty="0"/>
              <a:t>Kesalahan penjurnalan mengakibatkan :</a:t>
            </a:r>
            <a:endParaRPr lang="en-US" dirty="0"/>
          </a:p>
          <a:p>
            <a:pPr lvl="0">
              <a:buNone/>
            </a:pPr>
            <a:r>
              <a:rPr lang="fi-FI" dirty="0"/>
              <a:t>	Rek Peralatan kantor kurang di debit Rp 250.000,- (underdebited)</a:t>
            </a:r>
            <a:endParaRPr lang="en-US" dirty="0"/>
          </a:p>
          <a:p>
            <a:pPr lvl="0">
              <a:buNone/>
            </a:pPr>
            <a:r>
              <a:rPr lang="fi-FI" dirty="0"/>
              <a:t>	Rek Bahan habis pakai lebih di debit Rp 250.000,- (overdebited)</a:t>
            </a:r>
            <a:endParaRPr lang="en-US" dirty="0"/>
          </a:p>
          <a:p>
            <a:pPr>
              <a:buNone/>
            </a:pPr>
            <a:r>
              <a:rPr lang="fi-FI" dirty="0"/>
              <a:t>	 	 </a:t>
            </a:r>
            <a:endParaRPr lang="en-US" dirty="0"/>
          </a:p>
          <a:p>
            <a:pPr lvl="1">
              <a:buNone/>
            </a:pP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1675"/>
          </a:xfrm>
        </p:spPr>
        <p:txBody>
          <a:bodyPr/>
          <a:lstStyle/>
          <a:p>
            <a:r>
              <a:rPr lang="en-US" dirty="0"/>
              <a:t>KELOMPOK DOKUMEN TRANSAKSI</a:t>
            </a:r>
          </a:p>
        </p:txBody>
      </p:sp>
      <p:graphicFrame>
        <p:nvGraphicFramePr>
          <p:cNvPr id="4" name="Table 3"/>
          <p:cNvGraphicFramePr>
            <a:graphicFrameLocks noGrp="1"/>
          </p:cNvGraphicFramePr>
          <p:nvPr>
            <p:extLst>
              <p:ext uri="{D42A27DB-BD31-4B8C-83A1-F6EECF244321}">
                <p14:modId xmlns:p14="http://schemas.microsoft.com/office/powerpoint/2010/main" val="4153312750"/>
              </p:ext>
            </p:extLst>
          </p:nvPr>
        </p:nvGraphicFramePr>
        <p:xfrm>
          <a:off x="838200" y="1239520"/>
          <a:ext cx="10693400" cy="5002290"/>
        </p:xfrm>
        <a:graphic>
          <a:graphicData uri="http://schemas.openxmlformats.org/drawingml/2006/table">
            <a:tbl>
              <a:tblPr/>
              <a:tblGrid>
                <a:gridCol w="744647">
                  <a:extLst>
                    <a:ext uri="{9D8B030D-6E8A-4147-A177-3AD203B41FA5}">
                      <a16:colId xmlns:a16="http://schemas.microsoft.com/office/drawing/2014/main" val="20000"/>
                    </a:ext>
                  </a:extLst>
                </a:gridCol>
                <a:gridCol w="3532713">
                  <a:extLst>
                    <a:ext uri="{9D8B030D-6E8A-4147-A177-3AD203B41FA5}">
                      <a16:colId xmlns:a16="http://schemas.microsoft.com/office/drawing/2014/main" val="20001"/>
                    </a:ext>
                  </a:extLst>
                </a:gridCol>
                <a:gridCol w="3293226">
                  <a:extLst>
                    <a:ext uri="{9D8B030D-6E8A-4147-A177-3AD203B41FA5}">
                      <a16:colId xmlns:a16="http://schemas.microsoft.com/office/drawing/2014/main" val="20002"/>
                    </a:ext>
                  </a:extLst>
                </a:gridCol>
                <a:gridCol w="3122814">
                  <a:extLst>
                    <a:ext uri="{9D8B030D-6E8A-4147-A177-3AD203B41FA5}">
                      <a16:colId xmlns:a16="http://schemas.microsoft.com/office/drawing/2014/main" val="20003"/>
                    </a:ext>
                  </a:extLst>
                </a:gridCol>
              </a:tblGrid>
              <a:tr h="452715">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No</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75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Transaksi Keuangan</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75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Dok. Interen</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75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Dok. Eksteren</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75000"/>
                      </a:schemeClr>
                    </a:solidFill>
                  </a:tcPr>
                </a:tc>
                <a:extLst>
                  <a:ext uri="{0D108BD9-81ED-4DB2-BD59-A6C34878D82A}">
                    <a16:rowId xmlns:a16="http://schemas.microsoft.com/office/drawing/2014/main" val="10000"/>
                  </a:ext>
                </a:extLst>
              </a:tr>
              <a:tr h="452715">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1.</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Pembelian kredit</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Faktur </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1"/>
                  </a:ext>
                </a:extLst>
              </a:tr>
              <a:tr h="699351">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2.</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Pembelian tunai</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r>
                        <a:rPr lang="fi-FI" sz="2500" b="1">
                          <a:solidFill>
                            <a:schemeClr val="tx1"/>
                          </a:solidFill>
                          <a:latin typeface="Arial Narrow" panose="020B0606020202030204" pitchFamily="34" charset="0"/>
                          <a:ea typeface="Times New Roman"/>
                          <a:cs typeface="Arial"/>
                        </a:rPr>
                        <a:t>Faktur (Penjualan Counter)</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2"/>
                  </a:ext>
                </a:extLst>
              </a:tr>
              <a:tr h="452715">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3.</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Penjualan kredit</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Faktur (Copy)</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endParaRPr lang="fi-FI" sz="2500" b="1" dirty="0">
                        <a:solidFill>
                          <a:schemeClr val="tx1"/>
                        </a:solidFill>
                        <a:latin typeface="Arial Narrow" panose="020B0606020202030204" pitchFamily="34" charset="0"/>
                        <a:ea typeface="Times New Roman"/>
                        <a:cs typeface="Arial"/>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3"/>
                  </a:ext>
                </a:extLst>
              </a:tr>
              <a:tr h="699351">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4.</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Penjualan tunai</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r>
                        <a:rPr lang="fi-FI" sz="2500" b="1" dirty="0">
                          <a:solidFill>
                            <a:schemeClr val="tx1"/>
                          </a:solidFill>
                          <a:latin typeface="Arial Narrow" panose="020B0606020202030204" pitchFamily="34" charset="0"/>
                          <a:ea typeface="Times New Roman"/>
                          <a:cs typeface="Arial"/>
                        </a:rPr>
                        <a:t>Faktur (Penjualan Counter)</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4"/>
                  </a:ext>
                </a:extLst>
              </a:tr>
              <a:tr h="452715">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5.</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Retur Penjualan</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r>
                        <a:rPr lang="fi-FI" sz="2500" b="1" dirty="0">
                          <a:solidFill>
                            <a:schemeClr val="tx1"/>
                          </a:solidFill>
                          <a:latin typeface="Arial Narrow" panose="020B0606020202030204" pitchFamily="34" charset="0"/>
                          <a:ea typeface="Times New Roman"/>
                          <a:cs typeface="Arial"/>
                        </a:rPr>
                        <a:t>Nota Retur(copy)</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endParaRPr lang="fi-FI" sz="2500" b="1" dirty="0">
                        <a:solidFill>
                          <a:schemeClr val="tx1"/>
                        </a:solidFill>
                        <a:latin typeface="Arial Narrow" panose="020B0606020202030204" pitchFamily="34" charset="0"/>
                        <a:ea typeface="Times New Roman"/>
                        <a:cs typeface="Arial"/>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5"/>
                  </a:ext>
                </a:extLst>
              </a:tr>
              <a:tr h="452715">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6.</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Retur Pembelian</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endParaRPr lang="fi-FI" sz="2500" b="1" dirty="0">
                        <a:solidFill>
                          <a:schemeClr val="tx1"/>
                        </a:solidFill>
                        <a:latin typeface="Arial Narrow" panose="020B0606020202030204" pitchFamily="34" charset="0"/>
                        <a:ea typeface="Times New Roman"/>
                        <a:cs typeface="Arial"/>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Nota Retur </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6"/>
                  </a:ext>
                </a:extLst>
              </a:tr>
              <a:tr h="699351">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7.</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a:solidFill>
                            <a:schemeClr val="tx1"/>
                          </a:solidFill>
                          <a:latin typeface="Arial Narrow" panose="020B0606020202030204" pitchFamily="34" charset="0"/>
                          <a:ea typeface="Times New Roman"/>
                          <a:cs typeface="Arial"/>
                        </a:rPr>
                        <a:t>Pembayaran beban</a:t>
                      </a:r>
                      <a:endParaRPr lang="en-US" sz="2500" b="1">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r>
                        <a:rPr lang="fi-FI" sz="2500" b="1" dirty="0">
                          <a:solidFill>
                            <a:schemeClr val="tx1"/>
                          </a:solidFill>
                          <a:latin typeface="Arial Narrow" panose="020B0606020202030204" pitchFamily="34" charset="0"/>
                          <a:ea typeface="Times New Roman"/>
                          <a:cs typeface="Arial"/>
                        </a:rPr>
                        <a:t>Bukti Kas Keluar</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r>
                        <a:rPr lang="fi-FI" sz="2500" b="1" dirty="0">
                          <a:solidFill>
                            <a:schemeClr val="tx1"/>
                          </a:solidFill>
                          <a:latin typeface="Arial Narrow" panose="020B0606020202030204" pitchFamily="34" charset="0"/>
                          <a:ea typeface="Times New Roman"/>
                          <a:cs typeface="Arial"/>
                        </a:rPr>
                        <a:t>Kuitansi/</a:t>
                      </a:r>
                      <a:endParaRPr lang="en-US" sz="2500" b="1" dirty="0">
                        <a:solidFill>
                          <a:schemeClr val="tx1"/>
                        </a:solidFill>
                        <a:latin typeface="Arial Narrow" panose="020B0606020202030204" pitchFamily="34" charset="0"/>
                        <a:ea typeface="Times New Roman"/>
                        <a:cs typeface="Times New Roman"/>
                      </a:endParaRPr>
                    </a:p>
                    <a:p>
                      <a:pPr marL="0" marR="0">
                        <a:spcBef>
                          <a:spcPts val="0"/>
                        </a:spcBef>
                        <a:spcAft>
                          <a:spcPts val="0"/>
                        </a:spcAft>
                      </a:pPr>
                      <a:r>
                        <a:rPr lang="fi-FI" sz="2500" b="1" dirty="0">
                          <a:solidFill>
                            <a:schemeClr val="tx1"/>
                          </a:solidFill>
                          <a:latin typeface="Arial Narrow" panose="020B0606020202030204" pitchFamily="34" charset="0"/>
                          <a:ea typeface="Times New Roman"/>
                          <a:cs typeface="Arial"/>
                        </a:rPr>
                        <a:t>Tanda terima</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7"/>
                  </a:ext>
                </a:extLst>
              </a:tr>
              <a:tr h="452715">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8.</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lnSpc>
                          <a:spcPct val="130000"/>
                        </a:lnSpc>
                        <a:spcBef>
                          <a:spcPts val="0"/>
                        </a:spcBef>
                        <a:spcAft>
                          <a:spcPts val="0"/>
                        </a:spcAft>
                      </a:pPr>
                      <a:r>
                        <a:rPr lang="fi-FI" sz="2500" b="1" dirty="0">
                          <a:solidFill>
                            <a:schemeClr val="tx1"/>
                          </a:solidFill>
                          <a:latin typeface="Arial Narrow" panose="020B0606020202030204" pitchFamily="34" charset="0"/>
                          <a:ea typeface="Times New Roman"/>
                          <a:cs typeface="Arial"/>
                        </a:rPr>
                        <a:t>Lain-lain</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r>
                        <a:rPr lang="fi-FI" sz="2500" b="1" dirty="0">
                          <a:solidFill>
                            <a:schemeClr val="tx1"/>
                          </a:solidFill>
                          <a:latin typeface="Arial Narrow" panose="020B0606020202030204" pitchFamily="34" charset="0"/>
                          <a:ea typeface="Times New Roman"/>
                          <a:cs typeface="Arial"/>
                        </a:rPr>
                        <a:t>Bukti Memo</a:t>
                      </a:r>
                      <a:endParaRPr lang="en-US" sz="2500" b="1" dirty="0">
                        <a:solidFill>
                          <a:schemeClr val="tx1"/>
                        </a:solidFill>
                        <a:latin typeface="Arial Narrow" panose="020B0606020202030204" pitchFamily="34" charset="0"/>
                        <a:ea typeface="Times New Roman"/>
                        <a:cs typeface="Times New Roman"/>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tc>
                  <a:txBody>
                    <a:bodyPr/>
                    <a:lstStyle/>
                    <a:p>
                      <a:pPr marL="0" marR="0">
                        <a:spcBef>
                          <a:spcPts val="0"/>
                        </a:spcBef>
                        <a:spcAft>
                          <a:spcPts val="0"/>
                        </a:spcAft>
                      </a:pPr>
                      <a:endParaRPr lang="fi-FI" sz="2500" b="1" dirty="0">
                        <a:solidFill>
                          <a:schemeClr val="tx1"/>
                        </a:solidFill>
                        <a:latin typeface="Arial Narrow" panose="020B0606020202030204" pitchFamily="34" charset="0"/>
                        <a:ea typeface="Times New Roman"/>
                        <a:cs typeface="Arial"/>
                      </a:endParaRPr>
                    </a:p>
                  </a:txBody>
                  <a:tcPr marL="68580" marR="68580"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8"/>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1"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770" decel="100000"/>
                                        <p:tgtEl>
                                          <p:spTgt spid="4"/>
                                        </p:tgtEl>
                                      </p:cBhvr>
                                    </p:animEffect>
                                    <p:animScale>
                                      <p:cBhvr>
                                        <p:cTn id="17" dur="770" decel="100000"/>
                                        <p:tgtEl>
                                          <p:spTgt spid="4"/>
                                        </p:tgtEl>
                                      </p:cBhvr>
                                      <p:from x="10000" y="10000"/>
                                      <p:to x="200000" y="450000"/>
                                    </p:animScale>
                                    <p:animScale>
                                      <p:cBhvr>
                                        <p:cTn id="18" dur="1230" accel="100000" fill="hold">
                                          <p:stCondLst>
                                            <p:cond delay="770"/>
                                          </p:stCondLst>
                                        </p:cTn>
                                        <p:tgtEl>
                                          <p:spTgt spid="4"/>
                                        </p:tgtEl>
                                      </p:cBhvr>
                                      <p:from x="200000" y="450000"/>
                                      <p:to x="100000" y="100000"/>
                                    </p:animScale>
                                    <p:set>
                                      <p:cBhvr>
                                        <p:cTn id="19" dur="770" fill="hold"/>
                                        <p:tgtEl>
                                          <p:spTgt spid="4"/>
                                        </p:tgtEl>
                                        <p:attrNameLst>
                                          <p:attrName>ppt_x</p:attrName>
                                        </p:attrNameLst>
                                      </p:cBhvr>
                                      <p:to>
                                        <p:strVal val="(0.5)"/>
                                      </p:to>
                                    </p:set>
                                    <p:anim from="(0.5)" to="(#ppt_x)" calcmode="lin" valueType="num">
                                      <p:cBhvr>
                                        <p:cTn id="20" dur="1230" accel="100000" fill="hold">
                                          <p:stCondLst>
                                            <p:cond delay="770"/>
                                          </p:stCondLst>
                                        </p:cTn>
                                        <p:tgtEl>
                                          <p:spTgt spid="4"/>
                                        </p:tgtEl>
                                        <p:attrNameLst>
                                          <p:attrName>ppt_x</p:attrName>
                                        </p:attrNameLst>
                                      </p:cBhvr>
                                    </p:anim>
                                    <p:set>
                                      <p:cBhvr>
                                        <p:cTn id="21" dur="770" fill="hold"/>
                                        <p:tgtEl>
                                          <p:spTgt spid="4"/>
                                        </p:tgtEl>
                                        <p:attrNameLst>
                                          <p:attrName>ppt_y</p:attrName>
                                        </p:attrNameLst>
                                      </p:cBhvr>
                                      <p:to>
                                        <p:strVal val="(#ppt_y+0.4)"/>
                                      </p:to>
                                    </p:set>
                                    <p:anim from="(#ppt_y+0.4)" to="(#ppt_y)" calcmode="lin" valueType="num">
                                      <p:cBhvr>
                                        <p:cTn id="22" dur="1230" accel="100000" fill="hold">
                                          <p:stCondLst>
                                            <p:cond delay="770"/>
                                          </p:stCondLst>
                                        </p:cTn>
                                        <p:tgtEl>
                                          <p:spTgt spid="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C948A-2F7A-434F-BBF3-639F53C10B90}"/>
              </a:ext>
            </a:extLst>
          </p:cNvPr>
          <p:cNvSpPr>
            <a:spLocks noGrp="1"/>
          </p:cNvSpPr>
          <p:nvPr>
            <p:ph type="title"/>
          </p:nvPr>
        </p:nvSpPr>
        <p:spPr>
          <a:xfrm>
            <a:off x="721360" y="365125"/>
            <a:ext cx="10632440" cy="691515"/>
          </a:xfrm>
        </p:spPr>
        <p:txBody>
          <a:bodyPr>
            <a:normAutofit fontScale="90000"/>
          </a:bodyPr>
          <a:lstStyle/>
          <a:p>
            <a:r>
              <a:rPr lang="en-US" b="1" dirty="0"/>
              <a:t>JURNAL – DEBET dan KREDIT</a:t>
            </a:r>
            <a:endParaRPr lang="en-ID" b="1" dirty="0"/>
          </a:p>
        </p:txBody>
      </p:sp>
      <p:graphicFrame>
        <p:nvGraphicFramePr>
          <p:cNvPr id="6" name="Table 5">
            <a:extLst>
              <a:ext uri="{FF2B5EF4-FFF2-40B4-BE49-F238E27FC236}">
                <a16:creationId xmlns:a16="http://schemas.microsoft.com/office/drawing/2014/main" id="{D1C27A80-1867-4D48-A950-B9A91A4878D7}"/>
              </a:ext>
            </a:extLst>
          </p:cNvPr>
          <p:cNvGraphicFramePr>
            <a:graphicFrameLocks noGrp="1"/>
          </p:cNvGraphicFramePr>
          <p:nvPr>
            <p:extLst>
              <p:ext uri="{D42A27DB-BD31-4B8C-83A1-F6EECF244321}">
                <p14:modId xmlns:p14="http://schemas.microsoft.com/office/powerpoint/2010/main" val="2725440988"/>
              </p:ext>
            </p:extLst>
          </p:nvPr>
        </p:nvGraphicFramePr>
        <p:xfrm>
          <a:off x="721360" y="1209040"/>
          <a:ext cx="10632439" cy="4988561"/>
        </p:xfrm>
        <a:graphic>
          <a:graphicData uri="http://schemas.openxmlformats.org/drawingml/2006/table">
            <a:tbl>
              <a:tblPr/>
              <a:tblGrid>
                <a:gridCol w="870313">
                  <a:extLst>
                    <a:ext uri="{9D8B030D-6E8A-4147-A177-3AD203B41FA5}">
                      <a16:colId xmlns:a16="http://schemas.microsoft.com/office/drawing/2014/main" val="20000"/>
                    </a:ext>
                  </a:extLst>
                </a:gridCol>
                <a:gridCol w="3382192">
                  <a:extLst>
                    <a:ext uri="{9D8B030D-6E8A-4147-A177-3AD203B41FA5}">
                      <a16:colId xmlns:a16="http://schemas.microsoft.com/office/drawing/2014/main" val="20001"/>
                    </a:ext>
                  </a:extLst>
                </a:gridCol>
                <a:gridCol w="2126251">
                  <a:extLst>
                    <a:ext uri="{9D8B030D-6E8A-4147-A177-3AD203B41FA5}">
                      <a16:colId xmlns:a16="http://schemas.microsoft.com/office/drawing/2014/main" val="20002"/>
                    </a:ext>
                  </a:extLst>
                </a:gridCol>
                <a:gridCol w="2126251">
                  <a:extLst>
                    <a:ext uri="{9D8B030D-6E8A-4147-A177-3AD203B41FA5}">
                      <a16:colId xmlns:a16="http://schemas.microsoft.com/office/drawing/2014/main" val="20003"/>
                    </a:ext>
                  </a:extLst>
                </a:gridCol>
                <a:gridCol w="2127432">
                  <a:extLst>
                    <a:ext uri="{9D8B030D-6E8A-4147-A177-3AD203B41FA5}">
                      <a16:colId xmlns:a16="http://schemas.microsoft.com/office/drawing/2014/main" val="20004"/>
                    </a:ext>
                  </a:extLst>
                </a:gridCol>
              </a:tblGrid>
              <a:tr h="1074350">
                <a:tc>
                  <a:txBody>
                    <a:bodyPr/>
                    <a:lstStyle/>
                    <a:p>
                      <a:pPr marL="0" marR="0" algn="ctr">
                        <a:lnSpc>
                          <a:spcPct val="130000"/>
                        </a:lnSpc>
                        <a:spcBef>
                          <a:spcPts val="0"/>
                        </a:spcBef>
                        <a:spcAft>
                          <a:spcPts val="0"/>
                        </a:spcAft>
                      </a:pPr>
                      <a:r>
                        <a:rPr lang="fi-FI" sz="2600" b="1" dirty="0">
                          <a:solidFill>
                            <a:schemeClr val="tx1"/>
                          </a:solidFill>
                          <a:latin typeface="Arial"/>
                          <a:ea typeface="Times New Roman"/>
                          <a:cs typeface="Times New Roman"/>
                        </a:rPr>
                        <a:t>No</a:t>
                      </a:r>
                      <a:endParaRPr lang="en-US" sz="2600" b="1"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marL="0" marR="0" algn="ctr">
                        <a:lnSpc>
                          <a:spcPct val="130000"/>
                        </a:lnSpc>
                        <a:spcBef>
                          <a:spcPts val="0"/>
                        </a:spcBef>
                        <a:spcAft>
                          <a:spcPts val="0"/>
                        </a:spcAft>
                      </a:pPr>
                      <a:r>
                        <a:rPr lang="fi-FI" sz="2600" b="1" dirty="0">
                          <a:solidFill>
                            <a:schemeClr val="tx1"/>
                          </a:solidFill>
                          <a:latin typeface="Arial"/>
                          <a:ea typeface="Times New Roman"/>
                          <a:cs typeface="Times New Roman"/>
                        </a:rPr>
                        <a:t>Klasifikasi Akun</a:t>
                      </a:r>
                      <a:endParaRPr lang="en-US" sz="2600" b="1"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marL="0" marR="0" algn="ctr">
                        <a:lnSpc>
                          <a:spcPct val="130000"/>
                        </a:lnSpc>
                        <a:spcBef>
                          <a:spcPts val="0"/>
                        </a:spcBef>
                        <a:spcAft>
                          <a:spcPts val="0"/>
                        </a:spcAft>
                      </a:pPr>
                      <a:r>
                        <a:rPr lang="fi-FI" sz="2600" b="1" dirty="0">
                          <a:solidFill>
                            <a:schemeClr val="tx1"/>
                          </a:solidFill>
                          <a:latin typeface="Arial"/>
                          <a:ea typeface="Times New Roman"/>
                          <a:cs typeface="Times New Roman"/>
                        </a:rPr>
                        <a:t>Saldo Normal</a:t>
                      </a:r>
                      <a:endParaRPr lang="en-US" sz="2600" b="1"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marL="0" marR="0" algn="ctr">
                        <a:lnSpc>
                          <a:spcPct val="130000"/>
                        </a:lnSpc>
                        <a:spcBef>
                          <a:spcPts val="0"/>
                        </a:spcBef>
                        <a:spcAft>
                          <a:spcPts val="0"/>
                        </a:spcAft>
                      </a:pPr>
                      <a:r>
                        <a:rPr lang="fi-FI" sz="2600" b="1" dirty="0">
                          <a:solidFill>
                            <a:schemeClr val="tx1"/>
                          </a:solidFill>
                          <a:latin typeface="Arial"/>
                          <a:ea typeface="Times New Roman"/>
                          <a:cs typeface="Times New Roman"/>
                        </a:rPr>
                        <a:t>DEBET</a:t>
                      </a:r>
                      <a:endParaRPr lang="en-US" sz="2600" b="1"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marL="0" marR="0" algn="ctr">
                        <a:lnSpc>
                          <a:spcPct val="130000"/>
                        </a:lnSpc>
                        <a:spcBef>
                          <a:spcPts val="0"/>
                        </a:spcBef>
                        <a:spcAft>
                          <a:spcPts val="0"/>
                        </a:spcAft>
                      </a:pPr>
                      <a:r>
                        <a:rPr lang="fi-FI" sz="2600" b="1" dirty="0">
                          <a:solidFill>
                            <a:schemeClr val="tx1"/>
                          </a:solidFill>
                          <a:latin typeface="Arial"/>
                          <a:ea typeface="Times New Roman"/>
                          <a:cs typeface="Times New Roman"/>
                        </a:rPr>
                        <a:t>KREDIT</a:t>
                      </a:r>
                      <a:endParaRPr lang="en-US" sz="2600" b="1"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0"/>
                  </a:ext>
                </a:extLst>
              </a:tr>
              <a:tr h="848747">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1</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just">
                        <a:lnSpc>
                          <a:spcPct val="130000"/>
                        </a:lnSpc>
                        <a:spcBef>
                          <a:spcPts val="0"/>
                        </a:spcBef>
                        <a:spcAft>
                          <a:spcPts val="0"/>
                        </a:spcAft>
                      </a:pPr>
                      <a:r>
                        <a:rPr lang="fi-FI" sz="2600" dirty="0">
                          <a:solidFill>
                            <a:schemeClr val="tx1"/>
                          </a:solidFill>
                          <a:latin typeface="Arial"/>
                          <a:ea typeface="Times New Roman"/>
                          <a:cs typeface="Times New Roman"/>
                        </a:rPr>
                        <a:t>Harta (Assets)</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Debet</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Bertambah</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Berkurang</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1"/>
                  </a:ext>
                </a:extLst>
              </a:tr>
              <a:tr h="766366">
                <a:tc>
                  <a:txBody>
                    <a:bodyPr/>
                    <a:lstStyle/>
                    <a:p>
                      <a:pPr marL="0" marR="0" algn="ctr">
                        <a:lnSpc>
                          <a:spcPct val="130000"/>
                        </a:lnSpc>
                        <a:spcBef>
                          <a:spcPts val="0"/>
                        </a:spcBef>
                        <a:spcAft>
                          <a:spcPts val="0"/>
                        </a:spcAft>
                      </a:pPr>
                      <a:r>
                        <a:rPr lang="fi-FI" sz="2600">
                          <a:solidFill>
                            <a:schemeClr val="tx1"/>
                          </a:solidFill>
                          <a:latin typeface="Arial"/>
                          <a:ea typeface="Times New Roman"/>
                          <a:cs typeface="Times New Roman"/>
                        </a:rPr>
                        <a:t>2</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just">
                        <a:lnSpc>
                          <a:spcPct val="130000"/>
                        </a:lnSpc>
                        <a:spcBef>
                          <a:spcPts val="0"/>
                        </a:spcBef>
                        <a:spcAft>
                          <a:spcPts val="0"/>
                        </a:spcAft>
                      </a:pPr>
                      <a:r>
                        <a:rPr lang="fi-FI" sz="2600" dirty="0">
                          <a:solidFill>
                            <a:schemeClr val="tx1"/>
                          </a:solidFill>
                          <a:latin typeface="Arial"/>
                          <a:ea typeface="Times New Roman"/>
                          <a:cs typeface="Times New Roman"/>
                        </a:rPr>
                        <a:t>Hutang (Liabilities)</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Kredit</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Berkurang</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a:solidFill>
                            <a:schemeClr val="tx1"/>
                          </a:solidFill>
                          <a:latin typeface="Arial"/>
                          <a:ea typeface="Times New Roman"/>
                          <a:cs typeface="Times New Roman"/>
                        </a:rPr>
                        <a:t>Bertambah</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2"/>
                  </a:ext>
                </a:extLst>
              </a:tr>
              <a:tr h="766366">
                <a:tc>
                  <a:txBody>
                    <a:bodyPr/>
                    <a:lstStyle/>
                    <a:p>
                      <a:pPr marL="0" marR="0" algn="ctr">
                        <a:lnSpc>
                          <a:spcPct val="130000"/>
                        </a:lnSpc>
                        <a:spcBef>
                          <a:spcPts val="0"/>
                        </a:spcBef>
                        <a:spcAft>
                          <a:spcPts val="0"/>
                        </a:spcAft>
                      </a:pPr>
                      <a:r>
                        <a:rPr lang="fi-FI" sz="2600">
                          <a:solidFill>
                            <a:schemeClr val="tx1"/>
                          </a:solidFill>
                          <a:latin typeface="Arial"/>
                          <a:ea typeface="Times New Roman"/>
                          <a:cs typeface="Times New Roman"/>
                        </a:rPr>
                        <a:t>3</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just">
                        <a:lnSpc>
                          <a:spcPct val="130000"/>
                        </a:lnSpc>
                        <a:spcBef>
                          <a:spcPts val="0"/>
                        </a:spcBef>
                        <a:spcAft>
                          <a:spcPts val="0"/>
                        </a:spcAft>
                      </a:pPr>
                      <a:r>
                        <a:rPr lang="fi-FI" sz="2600">
                          <a:solidFill>
                            <a:schemeClr val="tx1"/>
                          </a:solidFill>
                          <a:latin typeface="Arial"/>
                          <a:ea typeface="Times New Roman"/>
                          <a:cs typeface="Times New Roman"/>
                        </a:rPr>
                        <a:t>Ekuitas (Equity)</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Kredit</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Berkurang</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Bertambah</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3"/>
                  </a:ext>
                </a:extLst>
              </a:tr>
              <a:tr h="766366">
                <a:tc>
                  <a:txBody>
                    <a:bodyPr/>
                    <a:lstStyle/>
                    <a:p>
                      <a:pPr marL="0" marR="0" algn="ctr">
                        <a:lnSpc>
                          <a:spcPct val="130000"/>
                        </a:lnSpc>
                        <a:spcBef>
                          <a:spcPts val="0"/>
                        </a:spcBef>
                        <a:spcAft>
                          <a:spcPts val="0"/>
                        </a:spcAft>
                      </a:pPr>
                      <a:r>
                        <a:rPr lang="fi-FI" sz="2600">
                          <a:solidFill>
                            <a:schemeClr val="tx1"/>
                          </a:solidFill>
                          <a:latin typeface="Arial"/>
                          <a:ea typeface="Times New Roman"/>
                          <a:cs typeface="Times New Roman"/>
                        </a:rPr>
                        <a:t>4</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just">
                        <a:lnSpc>
                          <a:spcPct val="130000"/>
                        </a:lnSpc>
                        <a:spcBef>
                          <a:spcPts val="0"/>
                        </a:spcBef>
                        <a:spcAft>
                          <a:spcPts val="0"/>
                        </a:spcAft>
                      </a:pPr>
                      <a:r>
                        <a:rPr lang="fi-FI" sz="2600">
                          <a:solidFill>
                            <a:schemeClr val="tx1"/>
                          </a:solidFill>
                          <a:latin typeface="Arial"/>
                          <a:ea typeface="Times New Roman"/>
                          <a:cs typeface="Times New Roman"/>
                        </a:rPr>
                        <a:t>Pendapatan (Income)</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Kredit</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Berkurang</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Bertambah</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4"/>
                  </a:ext>
                </a:extLst>
              </a:tr>
              <a:tr h="766366">
                <a:tc>
                  <a:txBody>
                    <a:bodyPr/>
                    <a:lstStyle/>
                    <a:p>
                      <a:pPr marL="0" marR="0" algn="ctr">
                        <a:lnSpc>
                          <a:spcPct val="130000"/>
                        </a:lnSpc>
                        <a:spcBef>
                          <a:spcPts val="0"/>
                        </a:spcBef>
                        <a:spcAft>
                          <a:spcPts val="0"/>
                        </a:spcAft>
                      </a:pPr>
                      <a:r>
                        <a:rPr lang="fi-FI" sz="2600">
                          <a:solidFill>
                            <a:schemeClr val="tx1"/>
                          </a:solidFill>
                          <a:latin typeface="Arial"/>
                          <a:ea typeface="Times New Roman"/>
                          <a:cs typeface="Times New Roman"/>
                        </a:rPr>
                        <a:t>5</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just">
                        <a:lnSpc>
                          <a:spcPct val="130000"/>
                        </a:lnSpc>
                        <a:spcBef>
                          <a:spcPts val="0"/>
                        </a:spcBef>
                        <a:spcAft>
                          <a:spcPts val="0"/>
                        </a:spcAft>
                      </a:pPr>
                      <a:r>
                        <a:rPr lang="fi-FI" sz="2600" dirty="0">
                          <a:solidFill>
                            <a:schemeClr val="tx1"/>
                          </a:solidFill>
                          <a:latin typeface="Arial"/>
                          <a:ea typeface="Times New Roman"/>
                          <a:cs typeface="Times New Roman"/>
                        </a:rPr>
                        <a:t>Beban (Expenses)</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a:solidFill>
                            <a:schemeClr val="tx1"/>
                          </a:solidFill>
                          <a:latin typeface="Arial"/>
                          <a:ea typeface="Times New Roman"/>
                          <a:cs typeface="Times New Roman"/>
                        </a:rPr>
                        <a:t>Debet</a:t>
                      </a:r>
                      <a:endParaRPr lang="en-US" sz="260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Bertambah</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30000"/>
                        </a:lnSpc>
                        <a:spcBef>
                          <a:spcPts val="0"/>
                        </a:spcBef>
                        <a:spcAft>
                          <a:spcPts val="0"/>
                        </a:spcAft>
                      </a:pPr>
                      <a:r>
                        <a:rPr lang="fi-FI" sz="2600" dirty="0">
                          <a:solidFill>
                            <a:schemeClr val="tx1"/>
                          </a:solidFill>
                          <a:latin typeface="Arial"/>
                          <a:ea typeface="Times New Roman"/>
                          <a:cs typeface="Times New Roman"/>
                        </a:rPr>
                        <a:t>Berkurang</a:t>
                      </a:r>
                      <a:endParaRPr lang="en-US" sz="26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17156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975B7-4260-40A6-9457-83B01C42503F}"/>
              </a:ext>
            </a:extLst>
          </p:cNvPr>
          <p:cNvSpPr>
            <a:spLocks noGrp="1"/>
          </p:cNvSpPr>
          <p:nvPr>
            <p:ph type="title"/>
          </p:nvPr>
        </p:nvSpPr>
        <p:spPr>
          <a:xfrm>
            <a:off x="838200" y="365125"/>
            <a:ext cx="10515600" cy="508635"/>
          </a:xfrm>
        </p:spPr>
        <p:txBody>
          <a:bodyPr>
            <a:normAutofit fontScale="90000"/>
          </a:bodyPr>
          <a:lstStyle/>
          <a:p>
            <a:pPr algn="ctr"/>
            <a:r>
              <a:rPr lang="en-US" b="1" dirty="0"/>
              <a:t>DEFINISI JURNAL</a:t>
            </a:r>
            <a:endParaRPr lang="en-ID" b="1" dirty="0"/>
          </a:p>
        </p:txBody>
      </p:sp>
      <p:sp>
        <p:nvSpPr>
          <p:cNvPr id="3" name="Content Placeholder 2">
            <a:extLst>
              <a:ext uri="{FF2B5EF4-FFF2-40B4-BE49-F238E27FC236}">
                <a16:creationId xmlns:a16="http://schemas.microsoft.com/office/drawing/2014/main" id="{B72247F0-C842-45D9-BFEE-4FC0B9612045}"/>
              </a:ext>
            </a:extLst>
          </p:cNvPr>
          <p:cNvSpPr>
            <a:spLocks noGrp="1"/>
          </p:cNvSpPr>
          <p:nvPr>
            <p:ph idx="1"/>
          </p:nvPr>
        </p:nvSpPr>
        <p:spPr>
          <a:xfrm>
            <a:off x="325120" y="1422400"/>
            <a:ext cx="11562080" cy="4998720"/>
          </a:xfrm>
        </p:spPr>
        <p:txBody>
          <a:bodyPr>
            <a:normAutofit fontScale="92500"/>
          </a:bodyPr>
          <a:lstStyle/>
          <a:p>
            <a:pPr algn="just"/>
            <a:r>
              <a:rPr lang="id-ID" sz="3500" b="1" dirty="0"/>
              <a:t>JURNAL </a:t>
            </a:r>
            <a:r>
              <a:rPr lang="id-ID" sz="3500" dirty="0"/>
              <a:t> ADALAH BUKU CATATAN KRONOLOGIS  TERHADAP TRANSAKSI ATAU PERISTIWA KEUANGAN DI SUATU PERUSAHAAN</a:t>
            </a:r>
            <a:r>
              <a:rPr lang="en-US" sz="3500" dirty="0"/>
              <a:t>.</a:t>
            </a:r>
          </a:p>
          <a:p>
            <a:pPr algn="just"/>
            <a:r>
              <a:rPr lang="fi-FI" sz="3500" dirty="0"/>
              <a:t>Jurnal merupakan catatan akuntansi permanen yang pertama, sehingga dikenal dengan </a:t>
            </a:r>
            <a:r>
              <a:rPr lang="fi-FI" sz="3500" b="1" i="1" dirty="0"/>
              <a:t>The Books Of Original Entry</a:t>
            </a:r>
            <a:r>
              <a:rPr lang="fi-FI" sz="3500" dirty="0"/>
              <a:t>.</a:t>
            </a:r>
          </a:p>
          <a:p>
            <a:pPr algn="just"/>
            <a:r>
              <a:rPr lang="fi-FI" sz="3500" dirty="0"/>
              <a:t>Jurnal dirancang sedemikian rupa sehingga menampung transaksi beserta keterangan dan kondisi yang menyertainya (tgl; keterangan transaksi; debet-kredit; dan nominal)</a:t>
            </a:r>
          </a:p>
          <a:p>
            <a:pPr algn="just"/>
            <a:r>
              <a:rPr lang="fi-FI" sz="3500" dirty="0"/>
              <a:t>JURNAL KOREKSI adalah jurnal juga berguna untuk membetulkan jurnal yang salah yang sudah terlanjur diposting</a:t>
            </a:r>
            <a:r>
              <a:rPr lang="en-US" sz="3500" dirty="0"/>
              <a:t>.</a:t>
            </a:r>
            <a:endParaRPr lang="id-ID" sz="3500" dirty="0"/>
          </a:p>
          <a:p>
            <a:endParaRPr lang="en-ID" dirty="0"/>
          </a:p>
        </p:txBody>
      </p:sp>
    </p:spTree>
    <p:extLst>
      <p:ext uri="{BB962C8B-B14F-4D97-AF65-F5344CB8AC3E}">
        <p14:creationId xmlns:p14="http://schemas.microsoft.com/office/powerpoint/2010/main" val="2066266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38348" y="304800"/>
            <a:ext cx="7772400" cy="766746"/>
          </a:xfrm>
        </p:spPr>
        <p:txBody>
          <a:bodyPr>
            <a:normAutofit fontScale="90000"/>
          </a:bodyPr>
          <a:lstStyle/>
          <a:p>
            <a:r>
              <a:rPr lang="en-US" b="1" dirty="0"/>
              <a:t>BENTUK JURNAL</a:t>
            </a:r>
            <a:endParaRPr lang="id-ID" dirty="0"/>
          </a:p>
        </p:txBody>
      </p:sp>
      <p:sp>
        <p:nvSpPr>
          <p:cNvPr id="5" name="Subtitle 4"/>
          <p:cNvSpPr>
            <a:spLocks noGrp="1"/>
          </p:cNvSpPr>
          <p:nvPr>
            <p:ph type="subTitle" idx="1"/>
          </p:nvPr>
        </p:nvSpPr>
        <p:spPr>
          <a:xfrm>
            <a:off x="1524000" y="1168400"/>
            <a:ext cx="9144000" cy="5189558"/>
          </a:xfrm>
        </p:spPr>
        <p:txBody>
          <a:bodyPr/>
          <a:lstStyle/>
          <a:p>
            <a:pPr marL="514350" indent="-514350" algn="l"/>
            <a:r>
              <a:rPr lang="id-ID" b="1" dirty="0">
                <a:solidFill>
                  <a:schemeClr val="tx1">
                    <a:lumMod val="95000"/>
                    <a:lumOff val="5000"/>
                  </a:schemeClr>
                </a:solidFill>
              </a:rPr>
              <a:t>Bentuk Buku jurnal sederhana</a:t>
            </a:r>
          </a:p>
          <a:p>
            <a:pPr marL="514350" indent="-514350" algn="l"/>
            <a:r>
              <a:rPr lang="id-ID" dirty="0">
                <a:solidFill>
                  <a:schemeClr val="tx1">
                    <a:lumMod val="95000"/>
                    <a:lumOff val="5000"/>
                  </a:schemeClr>
                </a:solidFill>
              </a:rPr>
              <a:t>Tgl/bln/thn   Kas			    Rp xx</a:t>
            </a:r>
          </a:p>
          <a:p>
            <a:pPr marL="514350" indent="-514350" algn="l"/>
            <a:r>
              <a:rPr lang="id-ID" dirty="0">
                <a:solidFill>
                  <a:schemeClr val="tx1">
                    <a:lumMod val="95000"/>
                    <a:lumOff val="5000"/>
                  </a:schemeClr>
                </a:solidFill>
              </a:rPr>
              <a:t>				    Pendapatan		  Rp xx</a:t>
            </a:r>
          </a:p>
          <a:p>
            <a:pPr marL="514350" indent="-514350" algn="l"/>
            <a:endParaRPr lang="id-ID" dirty="0">
              <a:solidFill>
                <a:schemeClr val="tx1">
                  <a:lumMod val="95000"/>
                  <a:lumOff val="5000"/>
                </a:schemeClr>
              </a:solidFill>
            </a:endParaRPr>
          </a:p>
          <a:p>
            <a:pPr marL="514350" indent="-514350" algn="l"/>
            <a:r>
              <a:rPr lang="id-ID" b="1" dirty="0">
                <a:solidFill>
                  <a:schemeClr val="tx1">
                    <a:lumMod val="95000"/>
                    <a:lumOff val="5000"/>
                  </a:schemeClr>
                </a:solidFill>
              </a:rPr>
              <a:t>Bentuk buku jurnal standar</a:t>
            </a:r>
          </a:p>
          <a:p>
            <a:pPr marL="514350" indent="-514350" algn="l"/>
            <a:r>
              <a:rPr lang="id-ID" dirty="0">
                <a:solidFill>
                  <a:schemeClr val="tx1">
                    <a:lumMod val="95000"/>
                    <a:lumOff val="5000"/>
                  </a:schemeClr>
                </a:solidFill>
              </a:rPr>
              <a:t>							     </a:t>
            </a:r>
            <a:r>
              <a:rPr lang="en-US" dirty="0">
                <a:solidFill>
                  <a:schemeClr val="tx1">
                    <a:lumMod val="95000"/>
                    <a:lumOff val="5000"/>
                  </a:schemeClr>
                </a:solidFill>
              </a:rPr>
              <a:t>		</a:t>
            </a:r>
            <a:r>
              <a:rPr lang="id-ID" dirty="0">
                <a:solidFill>
                  <a:schemeClr val="tx1">
                    <a:lumMod val="95000"/>
                    <a:lumOff val="5000"/>
                  </a:schemeClr>
                </a:solidFill>
              </a:rPr>
              <a:t> </a:t>
            </a:r>
            <a:r>
              <a:rPr lang="id-ID" sz="2000" dirty="0">
                <a:solidFill>
                  <a:schemeClr val="tx1">
                    <a:lumMod val="95000"/>
                    <a:lumOff val="5000"/>
                  </a:schemeClr>
                </a:solidFill>
              </a:rPr>
              <a:t>Halaman: 01</a:t>
            </a:r>
          </a:p>
        </p:txBody>
      </p:sp>
      <p:graphicFrame>
        <p:nvGraphicFramePr>
          <p:cNvPr id="6" name="Table 5"/>
          <p:cNvGraphicFramePr>
            <a:graphicFrameLocks noGrp="1"/>
          </p:cNvGraphicFramePr>
          <p:nvPr>
            <p:extLst>
              <p:ext uri="{D42A27DB-BD31-4B8C-83A1-F6EECF244321}">
                <p14:modId xmlns:p14="http://schemas.microsoft.com/office/powerpoint/2010/main" val="3668428101"/>
              </p:ext>
            </p:extLst>
          </p:nvPr>
        </p:nvGraphicFramePr>
        <p:xfrm>
          <a:off x="1524002" y="3850640"/>
          <a:ext cx="8929716" cy="2507320"/>
        </p:xfrm>
        <a:graphic>
          <a:graphicData uri="http://schemas.openxmlformats.org/drawingml/2006/table">
            <a:tbl>
              <a:tblPr firstRow="1" bandRow="1">
                <a:tableStyleId>{5C22544A-7EE6-4342-B048-85BDC9FD1C3A}</a:tableStyleId>
              </a:tblPr>
              <a:tblGrid>
                <a:gridCol w="1046425">
                  <a:extLst>
                    <a:ext uri="{9D8B030D-6E8A-4147-A177-3AD203B41FA5}">
                      <a16:colId xmlns:a16="http://schemas.microsoft.com/office/drawing/2014/main" val="20000"/>
                    </a:ext>
                  </a:extLst>
                </a:gridCol>
                <a:gridCol w="697639">
                  <a:extLst>
                    <a:ext uri="{9D8B030D-6E8A-4147-A177-3AD203B41FA5}">
                      <a16:colId xmlns:a16="http://schemas.microsoft.com/office/drawing/2014/main" val="20001"/>
                    </a:ext>
                  </a:extLst>
                </a:gridCol>
                <a:gridCol w="3542314">
                  <a:extLst>
                    <a:ext uri="{9D8B030D-6E8A-4147-A177-3AD203B41FA5}">
                      <a16:colId xmlns:a16="http://schemas.microsoft.com/office/drawing/2014/main" val="20002"/>
                    </a:ext>
                  </a:extLst>
                </a:gridCol>
                <a:gridCol w="785818">
                  <a:extLst>
                    <a:ext uri="{9D8B030D-6E8A-4147-A177-3AD203B41FA5}">
                      <a16:colId xmlns:a16="http://schemas.microsoft.com/office/drawing/2014/main" val="20003"/>
                    </a:ext>
                  </a:extLst>
                </a:gridCol>
                <a:gridCol w="1369234">
                  <a:extLst>
                    <a:ext uri="{9D8B030D-6E8A-4147-A177-3AD203B41FA5}">
                      <a16:colId xmlns:a16="http://schemas.microsoft.com/office/drawing/2014/main" val="20004"/>
                    </a:ext>
                  </a:extLst>
                </a:gridCol>
                <a:gridCol w="1488286">
                  <a:extLst>
                    <a:ext uri="{9D8B030D-6E8A-4147-A177-3AD203B41FA5}">
                      <a16:colId xmlns:a16="http://schemas.microsoft.com/office/drawing/2014/main" val="20005"/>
                    </a:ext>
                  </a:extLst>
                </a:gridCol>
              </a:tblGrid>
              <a:tr h="626830">
                <a:tc gridSpan="2">
                  <a:txBody>
                    <a:bodyPr/>
                    <a:lstStyle/>
                    <a:p>
                      <a:pPr algn="ctr"/>
                      <a:r>
                        <a:rPr lang="id-ID" sz="2500" dirty="0">
                          <a:solidFill>
                            <a:schemeClr val="tx1"/>
                          </a:solidFill>
                        </a:rPr>
                        <a:t>Tanggal</a:t>
                      </a:r>
                    </a:p>
                  </a:txBody>
                  <a:tcPr>
                    <a:solidFill>
                      <a:schemeClr val="accent1"/>
                    </a:solidFill>
                  </a:tcPr>
                </a:tc>
                <a:tc hMerge="1">
                  <a:txBody>
                    <a:bodyPr/>
                    <a:lstStyle/>
                    <a:p>
                      <a:endParaRPr lang="id-ID" dirty="0"/>
                    </a:p>
                  </a:txBody>
                  <a:tcPr/>
                </a:tc>
                <a:tc>
                  <a:txBody>
                    <a:bodyPr/>
                    <a:lstStyle/>
                    <a:p>
                      <a:pPr algn="ctr"/>
                      <a:r>
                        <a:rPr lang="id-ID" sz="2500" dirty="0">
                          <a:solidFill>
                            <a:schemeClr val="tx1"/>
                          </a:solidFill>
                        </a:rPr>
                        <a:t>Keterangan</a:t>
                      </a:r>
                    </a:p>
                  </a:txBody>
                  <a:tcPr>
                    <a:solidFill>
                      <a:schemeClr val="accent1"/>
                    </a:solidFill>
                  </a:tcPr>
                </a:tc>
                <a:tc>
                  <a:txBody>
                    <a:bodyPr/>
                    <a:lstStyle/>
                    <a:p>
                      <a:pPr algn="ctr"/>
                      <a:r>
                        <a:rPr lang="id-ID" sz="2500" dirty="0">
                          <a:solidFill>
                            <a:schemeClr val="tx1"/>
                          </a:solidFill>
                        </a:rPr>
                        <a:t>Ref</a:t>
                      </a:r>
                    </a:p>
                  </a:txBody>
                  <a:tcPr>
                    <a:solidFill>
                      <a:schemeClr val="accent1"/>
                    </a:solidFill>
                  </a:tcPr>
                </a:tc>
                <a:tc>
                  <a:txBody>
                    <a:bodyPr/>
                    <a:lstStyle/>
                    <a:p>
                      <a:pPr algn="ctr"/>
                      <a:r>
                        <a:rPr lang="id-ID" sz="2500" dirty="0">
                          <a:solidFill>
                            <a:schemeClr val="tx1"/>
                          </a:solidFill>
                        </a:rPr>
                        <a:t>Debet</a:t>
                      </a:r>
                    </a:p>
                  </a:txBody>
                  <a:tcPr>
                    <a:solidFill>
                      <a:schemeClr val="accent1"/>
                    </a:solidFill>
                  </a:tcPr>
                </a:tc>
                <a:tc>
                  <a:txBody>
                    <a:bodyPr/>
                    <a:lstStyle/>
                    <a:p>
                      <a:pPr algn="ctr"/>
                      <a:r>
                        <a:rPr lang="id-ID" sz="2500" dirty="0">
                          <a:solidFill>
                            <a:schemeClr val="tx1"/>
                          </a:solidFill>
                        </a:rPr>
                        <a:t>Kredit</a:t>
                      </a:r>
                    </a:p>
                  </a:txBody>
                  <a:tcPr>
                    <a:solidFill>
                      <a:schemeClr val="accent1"/>
                    </a:solidFill>
                  </a:tcPr>
                </a:tc>
                <a:extLst>
                  <a:ext uri="{0D108BD9-81ED-4DB2-BD59-A6C34878D82A}">
                    <a16:rowId xmlns:a16="http://schemas.microsoft.com/office/drawing/2014/main" val="10000"/>
                  </a:ext>
                </a:extLst>
              </a:tr>
              <a:tr h="626830">
                <a:tc>
                  <a:txBody>
                    <a:bodyPr/>
                    <a:lstStyle/>
                    <a:p>
                      <a:endParaRPr lang="id-ID" dirty="0"/>
                    </a:p>
                  </a:txBody>
                  <a:tcPr>
                    <a:solidFill>
                      <a:schemeClr val="accent1"/>
                    </a:solidFill>
                  </a:tcPr>
                </a:tc>
                <a:tc>
                  <a:txBody>
                    <a:bodyPr/>
                    <a:lstStyle/>
                    <a:p>
                      <a:endParaRPr lang="id-ID"/>
                    </a:p>
                  </a:txBody>
                  <a:tcPr>
                    <a:solidFill>
                      <a:schemeClr val="accent1"/>
                    </a:solidFill>
                  </a:tcPr>
                </a:tc>
                <a:tc>
                  <a:txBody>
                    <a:bodyPr/>
                    <a:lstStyle/>
                    <a:p>
                      <a:endParaRPr lang="id-ID" dirty="0"/>
                    </a:p>
                  </a:txBody>
                  <a:tcPr>
                    <a:solidFill>
                      <a:schemeClr val="accent1"/>
                    </a:solidFill>
                  </a:tcPr>
                </a:tc>
                <a:tc>
                  <a:txBody>
                    <a:bodyPr/>
                    <a:lstStyle/>
                    <a:p>
                      <a:endParaRPr lang="id-ID"/>
                    </a:p>
                  </a:txBody>
                  <a:tcPr>
                    <a:solidFill>
                      <a:schemeClr val="accent1"/>
                    </a:solidFill>
                  </a:tcPr>
                </a:tc>
                <a:tc>
                  <a:txBody>
                    <a:bodyPr/>
                    <a:lstStyle/>
                    <a:p>
                      <a:endParaRPr lang="id-ID"/>
                    </a:p>
                  </a:txBody>
                  <a:tcPr>
                    <a:solidFill>
                      <a:schemeClr val="accent1"/>
                    </a:solidFill>
                  </a:tcPr>
                </a:tc>
                <a:tc>
                  <a:txBody>
                    <a:bodyPr/>
                    <a:lstStyle/>
                    <a:p>
                      <a:endParaRPr lang="id-ID" dirty="0"/>
                    </a:p>
                  </a:txBody>
                  <a:tcPr>
                    <a:solidFill>
                      <a:schemeClr val="accent1"/>
                    </a:solidFill>
                  </a:tcPr>
                </a:tc>
                <a:extLst>
                  <a:ext uri="{0D108BD9-81ED-4DB2-BD59-A6C34878D82A}">
                    <a16:rowId xmlns:a16="http://schemas.microsoft.com/office/drawing/2014/main" val="10001"/>
                  </a:ext>
                </a:extLst>
              </a:tr>
              <a:tr h="626830">
                <a:tc>
                  <a:txBody>
                    <a:bodyPr/>
                    <a:lstStyle/>
                    <a:p>
                      <a:endParaRPr lang="id-ID" dirty="0"/>
                    </a:p>
                  </a:txBody>
                  <a:tcPr>
                    <a:solidFill>
                      <a:schemeClr val="accent1"/>
                    </a:solidFill>
                  </a:tcPr>
                </a:tc>
                <a:tc>
                  <a:txBody>
                    <a:bodyPr/>
                    <a:lstStyle/>
                    <a:p>
                      <a:endParaRPr lang="id-ID"/>
                    </a:p>
                  </a:txBody>
                  <a:tcPr>
                    <a:solidFill>
                      <a:schemeClr val="accent1"/>
                    </a:solidFill>
                  </a:tcPr>
                </a:tc>
                <a:tc>
                  <a:txBody>
                    <a:bodyPr/>
                    <a:lstStyle/>
                    <a:p>
                      <a:endParaRPr lang="id-ID" dirty="0"/>
                    </a:p>
                  </a:txBody>
                  <a:tcPr>
                    <a:solidFill>
                      <a:schemeClr val="accent1"/>
                    </a:solidFill>
                  </a:tcPr>
                </a:tc>
                <a:tc>
                  <a:txBody>
                    <a:bodyPr/>
                    <a:lstStyle/>
                    <a:p>
                      <a:endParaRPr lang="id-ID" dirty="0"/>
                    </a:p>
                  </a:txBody>
                  <a:tcPr>
                    <a:solidFill>
                      <a:schemeClr val="accent1"/>
                    </a:solidFill>
                  </a:tcPr>
                </a:tc>
                <a:tc>
                  <a:txBody>
                    <a:bodyPr/>
                    <a:lstStyle/>
                    <a:p>
                      <a:endParaRPr lang="id-ID" dirty="0"/>
                    </a:p>
                  </a:txBody>
                  <a:tcPr>
                    <a:solidFill>
                      <a:schemeClr val="accent1"/>
                    </a:solidFill>
                  </a:tcPr>
                </a:tc>
                <a:tc>
                  <a:txBody>
                    <a:bodyPr/>
                    <a:lstStyle/>
                    <a:p>
                      <a:endParaRPr lang="id-ID" dirty="0"/>
                    </a:p>
                  </a:txBody>
                  <a:tcPr>
                    <a:solidFill>
                      <a:schemeClr val="accent1"/>
                    </a:solidFill>
                  </a:tcPr>
                </a:tc>
                <a:extLst>
                  <a:ext uri="{0D108BD9-81ED-4DB2-BD59-A6C34878D82A}">
                    <a16:rowId xmlns:a16="http://schemas.microsoft.com/office/drawing/2014/main" val="10002"/>
                  </a:ext>
                </a:extLst>
              </a:tr>
              <a:tr h="626830">
                <a:tc>
                  <a:txBody>
                    <a:bodyPr/>
                    <a:lstStyle/>
                    <a:p>
                      <a:endParaRPr lang="id-ID" dirty="0"/>
                    </a:p>
                  </a:txBody>
                  <a:tcPr>
                    <a:solidFill>
                      <a:schemeClr val="accent1"/>
                    </a:solidFill>
                  </a:tcPr>
                </a:tc>
                <a:tc>
                  <a:txBody>
                    <a:bodyPr/>
                    <a:lstStyle/>
                    <a:p>
                      <a:endParaRPr lang="id-ID"/>
                    </a:p>
                  </a:txBody>
                  <a:tcPr>
                    <a:solidFill>
                      <a:schemeClr val="accent1"/>
                    </a:solidFill>
                  </a:tcPr>
                </a:tc>
                <a:tc>
                  <a:txBody>
                    <a:bodyPr/>
                    <a:lstStyle/>
                    <a:p>
                      <a:endParaRPr lang="id-ID"/>
                    </a:p>
                  </a:txBody>
                  <a:tcPr>
                    <a:solidFill>
                      <a:schemeClr val="accent1"/>
                    </a:solidFill>
                  </a:tcPr>
                </a:tc>
                <a:tc>
                  <a:txBody>
                    <a:bodyPr/>
                    <a:lstStyle/>
                    <a:p>
                      <a:endParaRPr lang="id-ID"/>
                    </a:p>
                  </a:txBody>
                  <a:tcPr>
                    <a:solidFill>
                      <a:schemeClr val="accent1"/>
                    </a:solidFill>
                  </a:tcPr>
                </a:tc>
                <a:tc>
                  <a:txBody>
                    <a:bodyPr/>
                    <a:lstStyle/>
                    <a:p>
                      <a:endParaRPr lang="id-ID" dirty="0"/>
                    </a:p>
                  </a:txBody>
                  <a:tcPr>
                    <a:solidFill>
                      <a:schemeClr val="accent1"/>
                    </a:solidFill>
                  </a:tcPr>
                </a:tc>
                <a:tc>
                  <a:txBody>
                    <a:bodyPr/>
                    <a:lstStyle/>
                    <a:p>
                      <a:endParaRPr lang="id-ID" dirty="0"/>
                    </a:p>
                  </a:txBody>
                  <a:tcPr>
                    <a:solidFill>
                      <a:schemeClr val="accent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920" y="365125"/>
            <a:ext cx="11145520" cy="742315"/>
          </a:xfrm>
        </p:spPr>
        <p:txBody>
          <a:bodyPr>
            <a:normAutofit fontScale="90000"/>
          </a:bodyPr>
          <a:lstStyle/>
          <a:p>
            <a:br>
              <a:rPr lang="fi-FI" b="1" dirty="0"/>
            </a:br>
            <a:r>
              <a:rPr lang="fi-FI" b="1" dirty="0"/>
              <a:t>POSTING KE BUKU BESAR</a:t>
            </a:r>
            <a:br>
              <a:rPr lang="en-US" dirty="0"/>
            </a:br>
            <a:endParaRPr lang="en-US" dirty="0"/>
          </a:p>
        </p:txBody>
      </p:sp>
      <p:sp>
        <p:nvSpPr>
          <p:cNvPr id="3" name="Content Placeholder 2"/>
          <p:cNvSpPr>
            <a:spLocks noGrp="1"/>
          </p:cNvSpPr>
          <p:nvPr>
            <p:ph idx="1"/>
          </p:nvPr>
        </p:nvSpPr>
        <p:spPr>
          <a:xfrm>
            <a:off x="528320" y="1198880"/>
            <a:ext cx="11247120" cy="5222240"/>
          </a:xfrm>
        </p:spPr>
        <p:txBody>
          <a:bodyPr>
            <a:normAutofit/>
          </a:bodyPr>
          <a:lstStyle/>
          <a:p>
            <a:pPr algn="just"/>
            <a:r>
              <a:rPr lang="id-ID" sz="4000" dirty="0">
                <a:latin typeface="Times New Roman" panose="02020603050405020304" pitchFamily="18" charset="0"/>
                <a:cs typeface="Times New Roman" pitchFamily="18" charset="0"/>
              </a:rPr>
              <a:t>Posting atau pemindahbukuan adalah memindahkan transaksi yang telah dicatat dalam jurnal ke dalam setiap akun buku besar yang sesuai.</a:t>
            </a:r>
            <a:endParaRPr lang="en-US" sz="4000" dirty="0">
              <a:latin typeface="Times New Roman" panose="02020603050405020304" pitchFamily="18" charset="0"/>
              <a:cs typeface="Times New Roman" pitchFamily="18" charset="0"/>
            </a:endParaRPr>
          </a:p>
          <a:p>
            <a:r>
              <a:rPr lang="id-ID" sz="4000" dirty="0">
                <a:latin typeface="Times New Roman" panose="02020603050405020304" pitchFamily="18" charset="0"/>
                <a:cs typeface="Times New Roman" pitchFamily="18" charset="0"/>
              </a:rPr>
              <a:t>Buku besar (</a:t>
            </a:r>
            <a:r>
              <a:rPr lang="id-ID" sz="4000" i="1" dirty="0">
                <a:latin typeface="Times New Roman" panose="02020603050405020304" pitchFamily="18" charset="0"/>
                <a:cs typeface="Times New Roman" pitchFamily="18" charset="0"/>
              </a:rPr>
              <a:t>ledger</a:t>
            </a:r>
            <a:r>
              <a:rPr lang="id-ID" sz="4000" dirty="0">
                <a:latin typeface="Times New Roman" panose="02020603050405020304" pitchFamily="18" charset="0"/>
                <a:cs typeface="Times New Roman" pitchFamily="18" charset="0"/>
              </a:rPr>
              <a:t>) adalah </a:t>
            </a:r>
            <a:r>
              <a:rPr lang="en-US" sz="4000" dirty="0" err="1">
                <a:latin typeface="Times New Roman" panose="02020603050405020304" pitchFamily="18" charset="0"/>
                <a:cs typeface="Times New Roman" pitchFamily="18" charset="0"/>
              </a:rPr>
              <a:t>suatu</a:t>
            </a:r>
            <a:r>
              <a:rPr lang="en-US" sz="4000" dirty="0">
                <a:latin typeface="Times New Roman" panose="02020603050405020304" pitchFamily="18" charset="0"/>
                <a:cs typeface="Times New Roman" pitchFamily="18" charset="0"/>
              </a:rPr>
              <a:t> </a:t>
            </a:r>
            <a:r>
              <a:rPr lang="en-US" sz="4000" dirty="0" err="1">
                <a:latin typeface="Times New Roman" panose="02020603050405020304" pitchFamily="18" charset="0"/>
                <a:cs typeface="Times New Roman" pitchFamily="18" charset="0"/>
              </a:rPr>
              <a:t>catatan</a:t>
            </a:r>
            <a:r>
              <a:rPr lang="en-US" sz="4000" dirty="0">
                <a:latin typeface="Times New Roman" panose="02020603050405020304" pitchFamily="18" charset="0"/>
                <a:cs typeface="Times New Roman" pitchFamily="18" charset="0"/>
              </a:rPr>
              <a:t> </a:t>
            </a:r>
            <a:r>
              <a:rPr lang="en-US" sz="4000" dirty="0" err="1">
                <a:latin typeface="Times New Roman" panose="02020603050405020304" pitchFamily="18" charset="0"/>
                <a:cs typeface="Times New Roman" pitchFamily="18" charset="0"/>
              </a:rPr>
              <a:t>berisi</a:t>
            </a:r>
            <a:r>
              <a:rPr lang="en-US" sz="4000" dirty="0">
                <a:latin typeface="Times New Roman" panose="02020603050405020304" pitchFamily="18" charset="0"/>
                <a:cs typeface="Times New Roman" pitchFamily="18" charset="0"/>
              </a:rPr>
              <a:t> </a:t>
            </a:r>
            <a:r>
              <a:rPr lang="id-ID" sz="4000" dirty="0">
                <a:latin typeface="Times New Roman" panose="02020603050405020304" pitchFamily="18" charset="0"/>
                <a:cs typeface="Times New Roman" pitchFamily="18" charset="0"/>
              </a:rPr>
              <a:t>kumpulan akun</a:t>
            </a:r>
            <a:r>
              <a:rPr lang="en-US" sz="4000" dirty="0">
                <a:latin typeface="Times New Roman" panose="02020603050405020304" pitchFamily="18" charset="0"/>
                <a:cs typeface="Times New Roman" pitchFamily="18" charset="0"/>
              </a:rPr>
              <a:t>-</a:t>
            </a:r>
            <a:r>
              <a:rPr lang="en-US" sz="4000" dirty="0" err="1">
                <a:latin typeface="Times New Roman" panose="02020603050405020304" pitchFamily="18" charset="0"/>
                <a:cs typeface="Times New Roman" pitchFamily="18" charset="0"/>
              </a:rPr>
              <a:t>akun</a:t>
            </a:r>
            <a:r>
              <a:rPr lang="id-ID" sz="4000" dirty="0">
                <a:latin typeface="Times New Roman" panose="02020603050405020304" pitchFamily="18" charset="0"/>
                <a:cs typeface="Times New Roman" pitchFamily="18" charset="0"/>
              </a:rPr>
              <a:t> yang merupakan satu kesatuan yang lengkap</a:t>
            </a:r>
            <a:r>
              <a:rPr lang="en-US" sz="4000" dirty="0">
                <a:latin typeface="Times New Roman" panose="02020603050405020304" pitchFamily="18" charset="0"/>
                <a:cs typeface="Times New Roman" pitchFamily="18" charset="0"/>
              </a:rPr>
              <a:t> dan </a:t>
            </a:r>
            <a:r>
              <a:rPr lang="en-US" sz="4000" dirty="0" err="1">
                <a:latin typeface="Times New Roman" panose="02020603050405020304" pitchFamily="18" charset="0"/>
                <a:cs typeface="Times New Roman" pitchFamily="18" charset="0"/>
              </a:rPr>
              <a:t>saling</a:t>
            </a:r>
            <a:r>
              <a:rPr lang="en-US" sz="4000" dirty="0">
                <a:latin typeface="Times New Roman" panose="02020603050405020304" pitchFamily="18" charset="0"/>
                <a:cs typeface="Times New Roman" pitchFamily="18" charset="0"/>
              </a:rPr>
              <a:t> </a:t>
            </a:r>
            <a:r>
              <a:rPr lang="en-US" sz="4000" dirty="0" err="1">
                <a:latin typeface="Times New Roman" panose="02020603050405020304" pitchFamily="18" charset="0"/>
                <a:cs typeface="Times New Roman" pitchFamily="18" charset="0"/>
              </a:rPr>
              <a:t>berhubungan</a:t>
            </a:r>
            <a:r>
              <a:rPr lang="en-US" sz="4000" dirty="0">
                <a:latin typeface="Times New Roman" panose="02020603050405020304" pitchFamily="18" charset="0"/>
                <a:cs typeface="Times New Roman" panose="02020603050405020304" pitchFamily="18" charset="0"/>
              </a:rPr>
              <a:t>.</a:t>
            </a:r>
          </a:p>
          <a:p>
            <a:pPr marL="0" indent="0">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166910" y="357167"/>
            <a:ext cx="7772400" cy="750273"/>
          </a:xfrm>
        </p:spPr>
        <p:txBody>
          <a:bodyPr>
            <a:normAutofit/>
          </a:bodyPr>
          <a:lstStyle/>
          <a:p>
            <a:r>
              <a:rPr lang="id-ID" sz="4500" b="1" dirty="0"/>
              <a:t>2 JENIS BUKU BESAR</a:t>
            </a:r>
          </a:p>
        </p:txBody>
      </p:sp>
      <p:sp>
        <p:nvSpPr>
          <p:cNvPr id="5" name="Subtitle 4"/>
          <p:cNvSpPr>
            <a:spLocks noGrp="1"/>
          </p:cNvSpPr>
          <p:nvPr>
            <p:ph type="subTitle" idx="1"/>
          </p:nvPr>
        </p:nvSpPr>
        <p:spPr>
          <a:xfrm>
            <a:off x="426720" y="1300480"/>
            <a:ext cx="11216640" cy="5343230"/>
          </a:xfrm>
        </p:spPr>
        <p:txBody>
          <a:bodyPr>
            <a:normAutofit/>
          </a:bodyPr>
          <a:lstStyle/>
          <a:p>
            <a:pPr marL="514350" indent="-514350" algn="just">
              <a:buAutoNum type="arabicPeriod"/>
            </a:pPr>
            <a:r>
              <a:rPr lang="id-ID" sz="4000" dirty="0">
                <a:solidFill>
                  <a:schemeClr val="tx1">
                    <a:lumMod val="95000"/>
                    <a:lumOff val="5000"/>
                  </a:schemeClr>
                </a:solidFill>
              </a:rPr>
              <a:t>Buku besar utama (</a:t>
            </a:r>
            <a:r>
              <a:rPr lang="id-ID" sz="4000" i="1" dirty="0">
                <a:solidFill>
                  <a:schemeClr val="tx1">
                    <a:lumMod val="95000"/>
                    <a:lumOff val="5000"/>
                  </a:schemeClr>
                </a:solidFill>
              </a:rPr>
              <a:t>general ledger</a:t>
            </a:r>
            <a:r>
              <a:rPr lang="id-ID" sz="4000" dirty="0">
                <a:solidFill>
                  <a:schemeClr val="tx1">
                    <a:lumMod val="95000"/>
                    <a:lumOff val="5000"/>
                  </a:schemeClr>
                </a:solidFill>
              </a:rPr>
              <a:t>) </a:t>
            </a:r>
            <a:r>
              <a:rPr lang="id-ID" sz="4000" dirty="0">
                <a:solidFill>
                  <a:schemeClr val="tx1">
                    <a:lumMod val="95000"/>
                    <a:lumOff val="5000"/>
                  </a:schemeClr>
                </a:solidFill>
                <a:sym typeface="Wingdings" pitchFamily="2" charset="2"/>
              </a:rPr>
              <a:t> berisi kumpulan akun-akun yg tercantum di laporan keuangan</a:t>
            </a:r>
          </a:p>
          <a:p>
            <a:pPr marL="514350" indent="-514350" algn="just">
              <a:buAutoNum type="arabicPeriod"/>
            </a:pPr>
            <a:r>
              <a:rPr lang="id-ID" sz="4000" dirty="0">
                <a:solidFill>
                  <a:schemeClr val="tx1">
                    <a:lumMod val="95000"/>
                    <a:lumOff val="5000"/>
                  </a:schemeClr>
                </a:solidFill>
              </a:rPr>
              <a:t>Buku besar pembantu (</a:t>
            </a:r>
            <a:r>
              <a:rPr lang="id-ID" sz="4000" i="1" dirty="0">
                <a:solidFill>
                  <a:schemeClr val="tx1">
                    <a:lumMod val="95000"/>
                    <a:lumOff val="5000"/>
                  </a:schemeClr>
                </a:solidFill>
              </a:rPr>
              <a:t>subsidiary ledger</a:t>
            </a:r>
            <a:r>
              <a:rPr lang="id-ID" sz="4000" dirty="0">
                <a:solidFill>
                  <a:schemeClr val="tx1">
                    <a:lumMod val="95000"/>
                    <a:lumOff val="5000"/>
                  </a:schemeClr>
                </a:solidFill>
              </a:rPr>
              <a:t>) </a:t>
            </a:r>
            <a:r>
              <a:rPr lang="id-ID" sz="4000" dirty="0">
                <a:solidFill>
                  <a:schemeClr val="tx1">
                    <a:lumMod val="95000"/>
                    <a:lumOff val="5000"/>
                  </a:schemeClr>
                </a:solidFill>
                <a:sym typeface="Wingdings" pitchFamily="2" charset="2"/>
              </a:rPr>
              <a:t> kumpulan akun  yg merupakan rincian/uraian dr salah satu akun yg ada di buku besar utama.</a:t>
            </a:r>
            <a:endParaRPr lang="id-ID" sz="4000" dirty="0">
              <a:solidFill>
                <a:schemeClr val="tx1">
                  <a:lumMod val="95000"/>
                  <a:lumOff val="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20" y="384344"/>
            <a:ext cx="11155680" cy="1143000"/>
          </a:xfrm>
        </p:spPr>
        <p:txBody>
          <a:bodyPr>
            <a:noAutofit/>
          </a:bodyPr>
          <a:lstStyle/>
          <a:p>
            <a:pPr lvl="0" algn="ctr"/>
            <a:r>
              <a:rPr lang="en-US" sz="3600" b="1" dirty="0" err="1">
                <a:latin typeface="Times New Roman" pitchFamily="18" charset="0"/>
                <a:cs typeface="Times New Roman" pitchFamily="18" charset="0"/>
              </a:rPr>
              <a:t>Melakukan</a:t>
            </a:r>
            <a:r>
              <a:rPr lang="en-US" sz="3600" b="1" dirty="0">
                <a:latin typeface="Times New Roman" pitchFamily="18" charset="0"/>
                <a:cs typeface="Times New Roman" pitchFamily="18" charset="0"/>
              </a:rPr>
              <a:t> </a:t>
            </a:r>
            <a:r>
              <a:rPr lang="en-US" sz="3600" b="1" i="1" dirty="0">
                <a:latin typeface="Times New Roman" pitchFamily="18" charset="0"/>
                <a:cs typeface="Times New Roman" pitchFamily="18" charset="0"/>
              </a:rPr>
              <a:t>posting </a:t>
            </a:r>
            <a:r>
              <a:rPr lang="en-US" sz="3600" b="1" dirty="0" err="1">
                <a:latin typeface="Times New Roman" pitchFamily="18" charset="0"/>
                <a:cs typeface="Times New Roman" pitchFamily="18" charset="0"/>
              </a:rPr>
              <a:t>dari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jurnal</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ke</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buku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besar</a:t>
            </a:r>
            <a:r>
              <a:rPr lang="en-US" sz="3600" dirty="0">
                <a:latin typeface="Times New Roman" pitchFamily="18" charset="0"/>
                <a:cs typeface="Times New Roman" pitchFamily="18" charset="0"/>
              </a:rPr>
              <a:t>.</a:t>
            </a:r>
            <a:endParaRPr lang="id-ID"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7345"/>
            <a:ext cx="11328400" cy="4598820"/>
          </a:xfrm>
        </p:spPr>
        <p:txBody>
          <a:bodyPr>
            <a:normAutofit/>
          </a:bodyPr>
          <a:lstStyle/>
          <a:p>
            <a:pPr marL="514350" lvl="0" indent="-514350" algn="just">
              <a:buFont typeface="+mj-lt"/>
              <a:buAutoNum type="arabicPeriod"/>
            </a:pPr>
            <a:r>
              <a:rPr lang="id-ID" sz="3000" dirty="0">
                <a:latin typeface="Times New Roman" pitchFamily="18" charset="0"/>
                <a:cs typeface="Times New Roman" pitchFamily="18" charset="0"/>
              </a:rPr>
              <a:t>Catat tanggal yang tercantum di dalam jurnal ke dalam lajur tanggal perkiraan yang bersangkutan pada buku besar.</a:t>
            </a:r>
          </a:p>
          <a:p>
            <a:pPr marL="514350" lvl="0" indent="-514350" algn="just">
              <a:buFont typeface="+mj-lt"/>
              <a:buAutoNum type="arabicPeriod"/>
            </a:pPr>
            <a:r>
              <a:rPr lang="id-ID" sz="3000" dirty="0">
                <a:latin typeface="Times New Roman" pitchFamily="18" charset="0"/>
                <a:cs typeface="Times New Roman" pitchFamily="18" charset="0"/>
              </a:rPr>
              <a:t>Catat jumlah debet pada jurnal ke dalam lajur debet perkiraan yang bersangkutan pada buku besar. Demikian juga, catat jumlah yang harus di kredit ke dalam lajur kredit perkiraan yang bersangkutan pada buku besar.</a:t>
            </a:r>
          </a:p>
          <a:p>
            <a:pPr marL="514350" lvl="0" indent="-514350" algn="just">
              <a:buFont typeface="+mj-lt"/>
              <a:buAutoNum type="arabicPeriod"/>
            </a:pPr>
            <a:r>
              <a:rPr lang="id-ID" sz="3000" dirty="0">
                <a:latin typeface="Times New Roman" pitchFamily="18" charset="0"/>
                <a:cs typeface="Times New Roman" pitchFamily="18" charset="0"/>
              </a:rPr>
              <a:t>Catat nomor halaman jurnal ke dalam lajur ref (referensi) pada perkiraan yang bersangkutan di buku besar.</a:t>
            </a:r>
          </a:p>
          <a:p>
            <a:pPr marL="514350" lvl="0" indent="-514350" algn="just">
              <a:buFont typeface="+mj-lt"/>
              <a:buAutoNum type="arabicPeriod"/>
            </a:pPr>
            <a:r>
              <a:rPr lang="id-ID" sz="3000" dirty="0">
                <a:latin typeface="Times New Roman" pitchFamily="18" charset="0"/>
                <a:cs typeface="Times New Roman" pitchFamily="18" charset="0"/>
              </a:rPr>
              <a:t>Catat nomor perkiraan ke dalam lajur ref (referensi) di dalam jurnal.</a:t>
            </a:r>
          </a:p>
        </p:txBody>
      </p:sp>
    </p:spTree>
    <p:extLst>
      <p:ext uri="{BB962C8B-B14F-4D97-AF65-F5344CB8AC3E}">
        <p14:creationId xmlns:p14="http://schemas.microsoft.com/office/powerpoint/2010/main" val="3241273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1365</Words>
  <Application>Microsoft Office PowerPoint</Application>
  <PresentationFormat>Widescreen</PresentationFormat>
  <Paragraphs>246</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Arial Narrow</vt:lpstr>
      <vt:lpstr>Calibri</vt:lpstr>
      <vt:lpstr>Calibri Light</vt:lpstr>
      <vt:lpstr>Times New Roman</vt:lpstr>
      <vt:lpstr>Office Theme</vt:lpstr>
      <vt:lpstr>JURNAL DAN  POSTING KE BUKU BESAR</vt:lpstr>
      <vt:lpstr>DOKUMEN TRANSAKSI: PENTING !!!!!!</vt:lpstr>
      <vt:lpstr>KELOMPOK DOKUMEN TRANSAKSI</vt:lpstr>
      <vt:lpstr>JURNAL – DEBET dan KREDIT</vt:lpstr>
      <vt:lpstr>DEFINISI JURNAL</vt:lpstr>
      <vt:lpstr>BENTUK JURNAL</vt:lpstr>
      <vt:lpstr> POSTING KE BUKU BESAR </vt:lpstr>
      <vt:lpstr>2 JENIS BUKU BESAR</vt:lpstr>
      <vt:lpstr>Melakukan posting dari jurnal ke buku besar.</vt:lpstr>
      <vt:lpstr>PowerPoint Presentation</vt:lpstr>
      <vt:lpstr>Menjelaskan bentuk buku besar.</vt:lpstr>
      <vt:lpstr>Buku Besar Bentuk Dua Kolom</vt:lpstr>
      <vt:lpstr>Buku Besar Bentuk Tiga Kolom (Contoh Akun Saldo Berjalan)</vt:lpstr>
      <vt:lpstr>Buku Besar Bentuk Empat Kolom (Contoh Akun Saldo Berjalan)</vt:lpstr>
      <vt:lpstr>PowerPoint Presentation</vt:lpstr>
      <vt:lpstr> NERACA SALDO </vt:lpstr>
      <vt:lpstr>PowerPoint Presentation</vt:lpstr>
      <vt:lpstr>PowerPoint Presentation</vt:lpstr>
      <vt:lpstr>PowerPoint Presentation</vt:lpstr>
      <vt:lpstr> JURNAL KOREKSI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JURNAL DAN  POSTING KE BUKU BESAR</dc:title>
  <dc:creator>annisa.lahjie@live.vu.edu.au</dc:creator>
  <cp:lastModifiedBy>annisa.lahjie@live.vu.edu.au</cp:lastModifiedBy>
  <cp:revision>17</cp:revision>
  <dcterms:created xsi:type="dcterms:W3CDTF">2021-09-28T13:02:09Z</dcterms:created>
  <dcterms:modified xsi:type="dcterms:W3CDTF">2021-09-28T14:21:36Z</dcterms:modified>
</cp:coreProperties>
</file>