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4534" r:id="rId5"/>
    <p:sldMasterId id="2147484559" r:id="rId6"/>
  </p:sldMasterIdLst>
  <p:handoutMasterIdLst>
    <p:handoutMasterId r:id="rId42"/>
  </p:handoutMasterIdLst>
  <p:sldIdLst>
    <p:sldId id="256" r:id="rId7"/>
    <p:sldId id="273" r:id="rId8"/>
    <p:sldId id="274" r:id="rId9"/>
    <p:sldId id="275" r:id="rId10"/>
    <p:sldId id="258" r:id="rId11"/>
    <p:sldId id="277" r:id="rId12"/>
    <p:sldId id="278" r:id="rId13"/>
    <p:sldId id="262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63" r:id="rId24"/>
    <p:sldId id="288" r:id="rId25"/>
    <p:sldId id="289" r:id="rId26"/>
    <p:sldId id="264" r:id="rId27"/>
    <p:sldId id="265" r:id="rId28"/>
    <p:sldId id="302" r:id="rId29"/>
    <p:sldId id="266" r:id="rId30"/>
    <p:sldId id="267" r:id="rId31"/>
    <p:sldId id="300" r:id="rId32"/>
    <p:sldId id="290" r:id="rId33"/>
    <p:sldId id="268" r:id="rId34"/>
    <p:sldId id="269" r:id="rId35"/>
    <p:sldId id="295" r:id="rId36"/>
    <p:sldId id="296" r:id="rId37"/>
    <p:sldId id="294" r:id="rId38"/>
    <p:sldId id="291" r:id="rId39"/>
    <p:sldId id="292" r:id="rId40"/>
    <p:sldId id="293" r:id="rId41"/>
  </p:sldIdLst>
  <p:sldSz cx="9144000" cy="6858000" type="screen4x3"/>
  <p:notesSz cx="9945688" cy="6858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presProps" Target="presProp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slide" Target="slides/slide35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73AA7-62B8-473E-AB2F-9EE28D31249A}" type="doc">
      <dgm:prSet loTypeId="urn:microsoft.com/office/officeart/2005/8/layout/list1" loCatId="list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D12F4EA-69B5-4CD8-A492-A23B6127E728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bg2">
              <a:lumMod val="20000"/>
              <a:lumOff val="80000"/>
            </a:schemeClr>
          </a:solidFill>
        </a:ln>
      </dgm:spPr>
      <dgm:t>
        <a:bodyPr/>
        <a:lstStyle/>
        <a:p>
          <a:pPr algn="just"/>
          <a:r>
            <a:rPr lang="id-ID" sz="2800" dirty="0">
              <a:solidFill>
                <a:schemeClr val="tx1"/>
              </a:solidFill>
            </a:rPr>
            <a:t>Persediaan merupakan bagian dari modal kerja yang tertanam dalam bahan baku, barang setengah jadi, maupun berupa barang jadi tergantung jenis industrinya.</a:t>
          </a:r>
        </a:p>
      </dgm:t>
    </dgm:pt>
    <dgm:pt modelId="{AE1A7E0D-153D-4F81-8EE9-7A1FD15F8460}" type="parTrans" cxnId="{B92B6CA1-93E1-42D6-8619-27F366A7775E}">
      <dgm:prSet/>
      <dgm:spPr/>
      <dgm:t>
        <a:bodyPr/>
        <a:lstStyle/>
        <a:p>
          <a:endParaRPr lang="id-ID"/>
        </a:p>
      </dgm:t>
    </dgm:pt>
    <dgm:pt modelId="{5825F2DA-8423-4A42-829C-EDCBE46C7172}" type="sibTrans" cxnId="{B92B6CA1-93E1-42D6-8619-27F366A7775E}">
      <dgm:prSet/>
      <dgm:spPr/>
      <dgm:t>
        <a:bodyPr/>
        <a:lstStyle/>
        <a:p>
          <a:endParaRPr lang="id-ID"/>
        </a:p>
      </dgm:t>
    </dgm:pt>
    <dgm:pt modelId="{AFB120A7-F349-44C9-A9A5-058197B4C1CA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d-ID" sz="2800" dirty="0">
              <a:solidFill>
                <a:schemeClr val="tx1"/>
              </a:solidFill>
            </a:rPr>
            <a:t>Persediaan merupakan e</a:t>
          </a:r>
          <a:r>
            <a:rPr lang="en-US" sz="2800" dirty="0" err="1">
              <a:solidFill>
                <a:schemeClr val="tx1"/>
              </a:solidFill>
            </a:rPr>
            <a:t>lemen</a:t>
          </a:r>
          <a:r>
            <a:rPr lang="en-US" sz="2800" dirty="0">
              <a:solidFill>
                <a:schemeClr val="tx1"/>
              </a:solidFill>
            </a:rPr>
            <a:t> modal </a:t>
          </a:r>
          <a:r>
            <a:rPr lang="en-US" sz="2800" dirty="0" err="1">
              <a:solidFill>
                <a:schemeClr val="tx1"/>
              </a:solidFill>
            </a:rPr>
            <a:t>kerja</a:t>
          </a:r>
          <a:r>
            <a:rPr lang="en-US" sz="2800" dirty="0">
              <a:solidFill>
                <a:schemeClr val="tx1"/>
              </a:solidFill>
            </a:rPr>
            <a:t>  yang </a:t>
          </a:r>
          <a:r>
            <a:rPr lang="en-US" sz="2800" dirty="0" err="1">
              <a:solidFill>
                <a:schemeClr val="tx1"/>
              </a:solidFill>
            </a:rPr>
            <a:t>selalu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dalam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keadaan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berputar</a:t>
          </a:r>
          <a:r>
            <a:rPr lang="en-US" sz="2800" dirty="0">
              <a:solidFill>
                <a:schemeClr val="tx1"/>
              </a:solidFill>
            </a:rPr>
            <a:t>,</a:t>
          </a:r>
          <a:r>
            <a:rPr lang="id-ID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dimana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secara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terus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menerus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mengalami</a:t>
          </a:r>
          <a:r>
            <a:rPr lang="en-US" sz="2800" dirty="0">
              <a:solidFill>
                <a:schemeClr val="tx1"/>
              </a:solidFill>
            </a:rPr>
            <a:t> </a:t>
          </a:r>
          <a:r>
            <a:rPr lang="en-US" sz="2800" dirty="0" err="1">
              <a:solidFill>
                <a:schemeClr val="tx1"/>
              </a:solidFill>
            </a:rPr>
            <a:t>perubahan</a:t>
          </a:r>
          <a:endParaRPr lang="id-ID" sz="2800" dirty="0">
            <a:solidFill>
              <a:schemeClr val="tx1"/>
            </a:solidFill>
          </a:endParaRPr>
        </a:p>
      </dgm:t>
    </dgm:pt>
    <dgm:pt modelId="{CFEE1C6C-633E-47E7-8E31-50CC7E6DAAF5}" type="parTrans" cxnId="{D09F4887-1EF8-499E-995A-9ACA1D6E3298}">
      <dgm:prSet/>
      <dgm:spPr/>
      <dgm:t>
        <a:bodyPr/>
        <a:lstStyle/>
        <a:p>
          <a:endParaRPr lang="id-ID"/>
        </a:p>
      </dgm:t>
    </dgm:pt>
    <dgm:pt modelId="{561EAEDE-DC68-4CEC-BD33-C5AC5FA6D20A}" type="sibTrans" cxnId="{D09F4887-1EF8-499E-995A-9ACA1D6E3298}">
      <dgm:prSet/>
      <dgm:spPr/>
      <dgm:t>
        <a:bodyPr/>
        <a:lstStyle/>
        <a:p>
          <a:endParaRPr lang="id-ID"/>
        </a:p>
      </dgm:t>
    </dgm:pt>
    <dgm:pt modelId="{4B5DBF9A-B071-481A-99E7-250A3D3B82A1}" type="pres">
      <dgm:prSet presAssocID="{E9073AA7-62B8-473E-AB2F-9EE28D31249A}" presName="linear" presStyleCnt="0">
        <dgm:presLayoutVars>
          <dgm:dir/>
          <dgm:animLvl val="lvl"/>
          <dgm:resizeHandles val="exact"/>
        </dgm:presLayoutVars>
      </dgm:prSet>
      <dgm:spPr/>
    </dgm:pt>
    <dgm:pt modelId="{B1CB3F62-530B-4391-8A87-6F47DE7857B6}" type="pres">
      <dgm:prSet presAssocID="{9D12F4EA-69B5-4CD8-A492-A23B6127E728}" presName="parentLin" presStyleCnt="0"/>
      <dgm:spPr/>
    </dgm:pt>
    <dgm:pt modelId="{827BA708-C115-4F12-9E92-42C46663087A}" type="pres">
      <dgm:prSet presAssocID="{9D12F4EA-69B5-4CD8-A492-A23B6127E728}" presName="parentLeftMargin" presStyleLbl="node1" presStyleIdx="0" presStyleCnt="2"/>
      <dgm:spPr/>
    </dgm:pt>
    <dgm:pt modelId="{00BE0198-CB84-4EE5-A51C-A0D008938179}" type="pres">
      <dgm:prSet presAssocID="{9D12F4EA-69B5-4CD8-A492-A23B6127E728}" presName="parentText" presStyleLbl="node1" presStyleIdx="0" presStyleCnt="2" custScaleX="142857" custScaleY="319439">
        <dgm:presLayoutVars>
          <dgm:chMax val="0"/>
          <dgm:bulletEnabled val="1"/>
        </dgm:presLayoutVars>
      </dgm:prSet>
      <dgm:spPr/>
    </dgm:pt>
    <dgm:pt modelId="{ACD61B60-648A-474D-A208-0C1295706535}" type="pres">
      <dgm:prSet presAssocID="{9D12F4EA-69B5-4CD8-A492-A23B6127E728}" presName="negativeSpace" presStyleCnt="0"/>
      <dgm:spPr/>
    </dgm:pt>
    <dgm:pt modelId="{FD4FEC47-6F6C-4A82-9E5D-8E7505BE58AE}" type="pres">
      <dgm:prSet presAssocID="{9D12F4EA-69B5-4CD8-A492-A23B6127E728}" presName="childText" presStyleLbl="conFgAcc1" presStyleIdx="0" presStyleCnt="2" custScaleY="169985" custLinFactNeighborY="37002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chemeClr val="bg1">
              <a:lumMod val="90000"/>
            </a:schemeClr>
          </a:solidFill>
        </a:ln>
      </dgm:spPr>
    </dgm:pt>
    <dgm:pt modelId="{D3CAE931-E225-4D95-912B-46081206133D}" type="pres">
      <dgm:prSet presAssocID="{5825F2DA-8423-4A42-829C-EDCBE46C7172}" presName="spaceBetweenRectangles" presStyleCnt="0"/>
      <dgm:spPr/>
    </dgm:pt>
    <dgm:pt modelId="{B025A7A8-0DEA-4D2F-B1AE-890C55809B98}" type="pres">
      <dgm:prSet presAssocID="{AFB120A7-F349-44C9-A9A5-058197B4C1CA}" presName="parentLin" presStyleCnt="0"/>
      <dgm:spPr/>
    </dgm:pt>
    <dgm:pt modelId="{299A68EB-E3F3-466F-B0C9-22761351E854}" type="pres">
      <dgm:prSet presAssocID="{AFB120A7-F349-44C9-A9A5-058197B4C1CA}" presName="parentLeftMargin" presStyleLbl="node1" presStyleIdx="0" presStyleCnt="2"/>
      <dgm:spPr/>
    </dgm:pt>
    <dgm:pt modelId="{4C109046-AB5B-451A-AC12-F886AA6B4109}" type="pres">
      <dgm:prSet presAssocID="{AFB120A7-F349-44C9-A9A5-058197B4C1CA}" presName="parentText" presStyleLbl="node1" presStyleIdx="1" presStyleCnt="2" custScaleX="135715" custScaleY="294196">
        <dgm:presLayoutVars>
          <dgm:chMax val="0"/>
          <dgm:bulletEnabled val="1"/>
        </dgm:presLayoutVars>
      </dgm:prSet>
      <dgm:spPr/>
    </dgm:pt>
    <dgm:pt modelId="{13915E18-F940-4E50-8CD5-87AF46867539}" type="pres">
      <dgm:prSet presAssocID="{AFB120A7-F349-44C9-A9A5-058197B4C1CA}" presName="negativeSpace" presStyleCnt="0"/>
      <dgm:spPr/>
    </dgm:pt>
    <dgm:pt modelId="{6401B52A-E9C4-4290-A7F2-0C218F1BDF5E}" type="pres">
      <dgm:prSet presAssocID="{AFB120A7-F349-44C9-A9A5-058197B4C1CA}" presName="childText" presStyleLbl="conFgAcc1" presStyleIdx="1" presStyleCnt="2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chemeClr val="bg1">
              <a:lumMod val="90000"/>
            </a:schemeClr>
          </a:solidFill>
        </a:ln>
      </dgm:spPr>
    </dgm:pt>
  </dgm:ptLst>
  <dgm:cxnLst>
    <dgm:cxn modelId="{57951E31-FC16-4E83-8239-02640331A97F}" type="presOf" srcId="{9D12F4EA-69B5-4CD8-A492-A23B6127E728}" destId="{00BE0198-CB84-4EE5-A51C-A0D008938179}" srcOrd="1" destOrd="0" presId="urn:microsoft.com/office/officeart/2005/8/layout/list1"/>
    <dgm:cxn modelId="{43FF053A-D125-466E-8071-DF143E41F4E8}" type="presOf" srcId="{E9073AA7-62B8-473E-AB2F-9EE28D31249A}" destId="{4B5DBF9A-B071-481A-99E7-250A3D3B82A1}" srcOrd="0" destOrd="0" presId="urn:microsoft.com/office/officeart/2005/8/layout/list1"/>
    <dgm:cxn modelId="{7D3D9958-B3CF-43FC-9333-F2067173D024}" type="presOf" srcId="{AFB120A7-F349-44C9-A9A5-058197B4C1CA}" destId="{4C109046-AB5B-451A-AC12-F886AA6B4109}" srcOrd="1" destOrd="0" presId="urn:microsoft.com/office/officeart/2005/8/layout/list1"/>
    <dgm:cxn modelId="{8E508481-20DE-4648-8FCF-A1844B242027}" type="presOf" srcId="{AFB120A7-F349-44C9-A9A5-058197B4C1CA}" destId="{299A68EB-E3F3-466F-B0C9-22761351E854}" srcOrd="0" destOrd="0" presId="urn:microsoft.com/office/officeart/2005/8/layout/list1"/>
    <dgm:cxn modelId="{D09F4887-1EF8-499E-995A-9ACA1D6E3298}" srcId="{E9073AA7-62B8-473E-AB2F-9EE28D31249A}" destId="{AFB120A7-F349-44C9-A9A5-058197B4C1CA}" srcOrd="1" destOrd="0" parTransId="{CFEE1C6C-633E-47E7-8E31-50CC7E6DAAF5}" sibTransId="{561EAEDE-DC68-4CEC-BD33-C5AC5FA6D20A}"/>
    <dgm:cxn modelId="{B92B6CA1-93E1-42D6-8619-27F366A7775E}" srcId="{E9073AA7-62B8-473E-AB2F-9EE28D31249A}" destId="{9D12F4EA-69B5-4CD8-A492-A23B6127E728}" srcOrd="0" destOrd="0" parTransId="{AE1A7E0D-153D-4F81-8EE9-7A1FD15F8460}" sibTransId="{5825F2DA-8423-4A42-829C-EDCBE46C7172}"/>
    <dgm:cxn modelId="{26F0A8E9-993C-41E1-BE58-A1255EF95536}" type="presOf" srcId="{9D12F4EA-69B5-4CD8-A492-A23B6127E728}" destId="{827BA708-C115-4F12-9E92-42C46663087A}" srcOrd="0" destOrd="0" presId="urn:microsoft.com/office/officeart/2005/8/layout/list1"/>
    <dgm:cxn modelId="{9D539118-F12A-4990-AED0-3E1F0E48E4E5}" type="presParOf" srcId="{4B5DBF9A-B071-481A-99E7-250A3D3B82A1}" destId="{B1CB3F62-530B-4391-8A87-6F47DE7857B6}" srcOrd="0" destOrd="0" presId="urn:microsoft.com/office/officeart/2005/8/layout/list1"/>
    <dgm:cxn modelId="{CDB31C82-E855-4EBB-8E27-3587E30FF075}" type="presParOf" srcId="{B1CB3F62-530B-4391-8A87-6F47DE7857B6}" destId="{827BA708-C115-4F12-9E92-42C46663087A}" srcOrd="0" destOrd="0" presId="urn:microsoft.com/office/officeart/2005/8/layout/list1"/>
    <dgm:cxn modelId="{3E938EA8-D6D4-48F9-AACF-80F0752492E2}" type="presParOf" srcId="{B1CB3F62-530B-4391-8A87-6F47DE7857B6}" destId="{00BE0198-CB84-4EE5-A51C-A0D008938179}" srcOrd="1" destOrd="0" presId="urn:microsoft.com/office/officeart/2005/8/layout/list1"/>
    <dgm:cxn modelId="{73143B3D-8379-48E9-BB6D-92467064700A}" type="presParOf" srcId="{4B5DBF9A-B071-481A-99E7-250A3D3B82A1}" destId="{ACD61B60-648A-474D-A208-0C1295706535}" srcOrd="1" destOrd="0" presId="urn:microsoft.com/office/officeart/2005/8/layout/list1"/>
    <dgm:cxn modelId="{9F53A0E0-F0CE-44A8-9071-024AA63E11FE}" type="presParOf" srcId="{4B5DBF9A-B071-481A-99E7-250A3D3B82A1}" destId="{FD4FEC47-6F6C-4A82-9E5D-8E7505BE58AE}" srcOrd="2" destOrd="0" presId="urn:microsoft.com/office/officeart/2005/8/layout/list1"/>
    <dgm:cxn modelId="{A2D0916A-CEC0-465E-ACCD-02701F51FB07}" type="presParOf" srcId="{4B5DBF9A-B071-481A-99E7-250A3D3B82A1}" destId="{D3CAE931-E225-4D95-912B-46081206133D}" srcOrd="3" destOrd="0" presId="urn:microsoft.com/office/officeart/2005/8/layout/list1"/>
    <dgm:cxn modelId="{98C45E5E-922F-48FF-9F2E-8E15D84F61B7}" type="presParOf" srcId="{4B5DBF9A-B071-481A-99E7-250A3D3B82A1}" destId="{B025A7A8-0DEA-4D2F-B1AE-890C55809B98}" srcOrd="4" destOrd="0" presId="urn:microsoft.com/office/officeart/2005/8/layout/list1"/>
    <dgm:cxn modelId="{6C7BE441-9381-4A2F-BA15-DF8B12A8A0D9}" type="presParOf" srcId="{B025A7A8-0DEA-4D2F-B1AE-890C55809B98}" destId="{299A68EB-E3F3-466F-B0C9-22761351E854}" srcOrd="0" destOrd="0" presId="urn:microsoft.com/office/officeart/2005/8/layout/list1"/>
    <dgm:cxn modelId="{EED4B354-165A-4169-8968-C00907439C00}" type="presParOf" srcId="{B025A7A8-0DEA-4D2F-B1AE-890C55809B98}" destId="{4C109046-AB5B-451A-AC12-F886AA6B4109}" srcOrd="1" destOrd="0" presId="urn:microsoft.com/office/officeart/2005/8/layout/list1"/>
    <dgm:cxn modelId="{ED0D44AA-0BB4-40B1-A8E3-DA4628D67857}" type="presParOf" srcId="{4B5DBF9A-B071-481A-99E7-250A3D3B82A1}" destId="{13915E18-F940-4E50-8CD5-87AF46867539}" srcOrd="5" destOrd="0" presId="urn:microsoft.com/office/officeart/2005/8/layout/list1"/>
    <dgm:cxn modelId="{FB2228D2-98B0-48E5-AB48-92EDC6ADAF05}" type="presParOf" srcId="{4B5DBF9A-B071-481A-99E7-250A3D3B82A1}" destId="{6401B52A-E9C4-4290-A7F2-0C218F1BDF5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76308DD-D8EC-49F8-B5C2-32E81272F10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B90EA72-4675-4FA9-AD3F-0F1F5E5C2CD0}">
      <dgm:prSet phldrT="[Text]" phldr="1"/>
      <dgm:spPr/>
      <dgm:t>
        <a:bodyPr/>
        <a:lstStyle/>
        <a:p>
          <a:endParaRPr lang="id-ID"/>
        </a:p>
      </dgm:t>
    </dgm:pt>
    <dgm:pt modelId="{728C3362-582B-427C-BD73-DD0FDB8E19ED}" type="parTrans" cxnId="{5D49D882-7A47-474F-AF27-9BE5C9636BB3}">
      <dgm:prSet/>
      <dgm:spPr/>
      <dgm:t>
        <a:bodyPr/>
        <a:lstStyle/>
        <a:p>
          <a:endParaRPr lang="id-ID"/>
        </a:p>
      </dgm:t>
    </dgm:pt>
    <dgm:pt modelId="{15043638-E68B-47E2-81E0-30A44BFE72A3}" type="sibTrans" cxnId="{5D49D882-7A47-474F-AF27-9BE5C9636BB3}">
      <dgm:prSet/>
      <dgm:spPr/>
      <dgm:t>
        <a:bodyPr/>
        <a:lstStyle/>
        <a:p>
          <a:endParaRPr lang="id-ID"/>
        </a:p>
      </dgm:t>
    </dgm:pt>
    <dgm:pt modelId="{2BC1B401-7557-42D6-952A-6E7A76C12606}">
      <dgm:prSet phldrT="[Text]" custT="1"/>
      <dgm:spPr/>
      <dgm:t>
        <a:bodyPr/>
        <a:lstStyle/>
        <a:p>
          <a:r>
            <a:rPr lang="id-ID" sz="2800" dirty="0"/>
            <a:t>Persediaan diperoleh dan dimasukkan dalam produksi tepat pada saat dibutuhkan.</a:t>
          </a:r>
        </a:p>
      </dgm:t>
    </dgm:pt>
    <dgm:pt modelId="{6205BD79-871E-4281-874D-BB57DA800545}" type="parTrans" cxnId="{E971C072-08C4-433E-9303-D25B4D7D91DF}">
      <dgm:prSet/>
      <dgm:spPr/>
      <dgm:t>
        <a:bodyPr/>
        <a:lstStyle/>
        <a:p>
          <a:endParaRPr lang="id-ID"/>
        </a:p>
      </dgm:t>
    </dgm:pt>
    <dgm:pt modelId="{0E6B6249-BF7C-4E8D-B827-21E23A0543CA}" type="sibTrans" cxnId="{E971C072-08C4-433E-9303-D25B4D7D91DF}">
      <dgm:prSet/>
      <dgm:spPr/>
      <dgm:t>
        <a:bodyPr/>
        <a:lstStyle/>
        <a:p>
          <a:endParaRPr lang="id-ID"/>
        </a:p>
      </dgm:t>
    </dgm:pt>
    <dgm:pt modelId="{21F2FACB-782A-4CF3-88E5-527FC0266FCB}">
      <dgm:prSet phldrT="[Text]" phldr="1"/>
      <dgm:spPr/>
      <dgm:t>
        <a:bodyPr/>
        <a:lstStyle/>
        <a:p>
          <a:endParaRPr lang="id-ID" dirty="0"/>
        </a:p>
      </dgm:t>
    </dgm:pt>
    <dgm:pt modelId="{04EA46AB-C9D6-4E05-8012-EF5357ED0121}" type="parTrans" cxnId="{1CE36476-A2CC-4F56-99B8-11A75B859CF6}">
      <dgm:prSet/>
      <dgm:spPr/>
      <dgm:t>
        <a:bodyPr/>
        <a:lstStyle/>
        <a:p>
          <a:endParaRPr lang="id-ID"/>
        </a:p>
      </dgm:t>
    </dgm:pt>
    <dgm:pt modelId="{D8F68141-A803-4C61-9179-D4EC86AB9B5B}" type="sibTrans" cxnId="{1CE36476-A2CC-4F56-99B8-11A75B859CF6}">
      <dgm:prSet/>
      <dgm:spPr/>
      <dgm:t>
        <a:bodyPr/>
        <a:lstStyle/>
        <a:p>
          <a:endParaRPr lang="id-ID"/>
        </a:p>
      </dgm:t>
    </dgm:pt>
    <dgm:pt modelId="{893A2589-C158-4320-B74D-FBB9B1B5C7D3}">
      <dgm:prSet phldrT="[Text]" custT="1"/>
      <dgm:spPr/>
      <dgm:t>
        <a:bodyPr/>
        <a:lstStyle/>
        <a:p>
          <a:r>
            <a:rPr lang="id-ID" sz="2800" dirty="0"/>
            <a:t>Tidak ada persediaan mengendap digudang</a:t>
          </a:r>
        </a:p>
      </dgm:t>
    </dgm:pt>
    <dgm:pt modelId="{E16A575C-C1FB-40F2-AC40-935C429066EE}" type="parTrans" cxnId="{29EB24B5-D2B7-48E1-9B06-8A0AE3BF75C6}">
      <dgm:prSet/>
      <dgm:spPr/>
      <dgm:t>
        <a:bodyPr/>
        <a:lstStyle/>
        <a:p>
          <a:endParaRPr lang="id-ID"/>
        </a:p>
      </dgm:t>
    </dgm:pt>
    <dgm:pt modelId="{BDFF32F6-2A3A-4AD7-AE8F-99E4D9D5BB0E}" type="sibTrans" cxnId="{29EB24B5-D2B7-48E1-9B06-8A0AE3BF75C6}">
      <dgm:prSet/>
      <dgm:spPr/>
      <dgm:t>
        <a:bodyPr/>
        <a:lstStyle/>
        <a:p>
          <a:endParaRPr lang="id-ID"/>
        </a:p>
      </dgm:t>
    </dgm:pt>
    <dgm:pt modelId="{E19236B2-CBB6-45BC-A491-F0A2634FC400}">
      <dgm:prSet phldrT="[Text]" phldr="1"/>
      <dgm:spPr/>
      <dgm:t>
        <a:bodyPr/>
        <a:lstStyle/>
        <a:p>
          <a:endParaRPr lang="id-ID" dirty="0"/>
        </a:p>
      </dgm:t>
    </dgm:pt>
    <dgm:pt modelId="{45EB5718-1B3C-46AF-8E2F-7A6B5C0BA67B}" type="parTrans" cxnId="{2298DE6A-0A37-4C2A-AAA4-A95DC740BB4E}">
      <dgm:prSet/>
      <dgm:spPr/>
      <dgm:t>
        <a:bodyPr/>
        <a:lstStyle/>
        <a:p>
          <a:endParaRPr lang="id-ID"/>
        </a:p>
      </dgm:t>
    </dgm:pt>
    <dgm:pt modelId="{3E8E2AD8-9DFF-406B-B81D-0181F5FB5DE5}" type="sibTrans" cxnId="{2298DE6A-0A37-4C2A-AAA4-A95DC740BB4E}">
      <dgm:prSet/>
      <dgm:spPr/>
      <dgm:t>
        <a:bodyPr/>
        <a:lstStyle/>
        <a:p>
          <a:endParaRPr lang="id-ID"/>
        </a:p>
      </dgm:t>
    </dgm:pt>
    <dgm:pt modelId="{B436221D-25C7-48DC-AB42-F65E3A1C9286}">
      <dgm:prSet phldrT="[Text]" custT="1"/>
      <dgm:spPr/>
      <dgm:t>
        <a:bodyPr/>
        <a:lstStyle/>
        <a:p>
          <a:r>
            <a:rPr lang="id-ID" sz="2800" dirty="0"/>
            <a:t>Hal yang dibutuhkan:</a:t>
          </a:r>
        </a:p>
      </dgm:t>
    </dgm:pt>
    <dgm:pt modelId="{2AFA908F-D1EA-47D8-A77C-5F10B0D219D3}" type="parTrans" cxnId="{8257A329-B1B3-4BF5-9321-A158ADF53527}">
      <dgm:prSet/>
      <dgm:spPr/>
      <dgm:t>
        <a:bodyPr/>
        <a:lstStyle/>
        <a:p>
          <a:endParaRPr lang="id-ID"/>
        </a:p>
      </dgm:t>
    </dgm:pt>
    <dgm:pt modelId="{BFF19FDE-D46A-4A0D-94F3-F8AF676DDC1C}" type="sibTrans" cxnId="{8257A329-B1B3-4BF5-9321-A158ADF53527}">
      <dgm:prSet/>
      <dgm:spPr/>
      <dgm:t>
        <a:bodyPr/>
        <a:lstStyle/>
        <a:p>
          <a:endParaRPr lang="id-ID"/>
        </a:p>
      </dgm:t>
    </dgm:pt>
    <dgm:pt modelId="{C475BA32-0846-41B0-A594-07DF6DD8FF1E}">
      <dgm:prSet custT="1"/>
      <dgm:spPr/>
      <dgm:t>
        <a:bodyPr/>
        <a:lstStyle/>
        <a:p>
          <a:r>
            <a:rPr lang="id-ID" sz="2800" dirty="0"/>
            <a:t>1. Sistem informasi persediaan dan produksi yang tepat</a:t>
          </a:r>
        </a:p>
      </dgm:t>
    </dgm:pt>
    <dgm:pt modelId="{69A127D6-9DF5-4816-AB1E-75829902DC38}" type="parTrans" cxnId="{4F119C51-0E22-440D-8CE1-9F42B4834BE8}">
      <dgm:prSet/>
      <dgm:spPr/>
      <dgm:t>
        <a:bodyPr/>
        <a:lstStyle/>
        <a:p>
          <a:endParaRPr lang="id-ID"/>
        </a:p>
      </dgm:t>
    </dgm:pt>
    <dgm:pt modelId="{AA8EE2C2-B117-42DA-887E-165EB70CB1B8}" type="sibTrans" cxnId="{4F119C51-0E22-440D-8CE1-9F42B4834BE8}">
      <dgm:prSet/>
      <dgm:spPr/>
      <dgm:t>
        <a:bodyPr/>
        <a:lstStyle/>
        <a:p>
          <a:endParaRPr lang="id-ID"/>
        </a:p>
      </dgm:t>
    </dgm:pt>
    <dgm:pt modelId="{BFE1019C-50E6-406D-A58F-2313EA2DDD09}">
      <dgm:prSet custT="1"/>
      <dgm:spPr/>
      <dgm:t>
        <a:bodyPr/>
        <a:lstStyle/>
        <a:p>
          <a:r>
            <a:rPr lang="id-ID" sz="2800" dirty="0"/>
            <a:t>2. Pembelian dengan efisiensi tinggi</a:t>
          </a:r>
        </a:p>
      </dgm:t>
    </dgm:pt>
    <dgm:pt modelId="{73B85012-3298-4F3E-BC23-786FF7B92E02}" type="parTrans" cxnId="{78E1B56A-3D45-48B5-ACFB-31646E3FD44E}">
      <dgm:prSet/>
      <dgm:spPr/>
      <dgm:t>
        <a:bodyPr/>
        <a:lstStyle/>
        <a:p>
          <a:endParaRPr lang="id-ID"/>
        </a:p>
      </dgm:t>
    </dgm:pt>
    <dgm:pt modelId="{8E950C63-74F3-4FDA-81AC-7009BBBC7A98}" type="sibTrans" cxnId="{78E1B56A-3D45-48B5-ACFB-31646E3FD44E}">
      <dgm:prSet/>
      <dgm:spPr/>
      <dgm:t>
        <a:bodyPr/>
        <a:lstStyle/>
        <a:p>
          <a:endParaRPr lang="id-ID"/>
        </a:p>
      </dgm:t>
    </dgm:pt>
    <dgm:pt modelId="{9F80FF34-6EA9-4D4E-BA08-24BB33530AF1}">
      <dgm:prSet custT="1"/>
      <dgm:spPr/>
      <dgm:t>
        <a:bodyPr/>
        <a:lstStyle/>
        <a:p>
          <a:r>
            <a:rPr lang="id-ID" sz="2800"/>
            <a:t>3. Pemasok yang dapat diandalkan</a:t>
          </a:r>
        </a:p>
      </dgm:t>
    </dgm:pt>
    <dgm:pt modelId="{4CCE9F01-65D2-4EBE-AEF9-74079209CBF6}" type="parTrans" cxnId="{117F2209-F2FE-4F2E-9FFE-EAFC893BC2E4}">
      <dgm:prSet/>
      <dgm:spPr/>
      <dgm:t>
        <a:bodyPr/>
        <a:lstStyle/>
        <a:p>
          <a:endParaRPr lang="id-ID"/>
        </a:p>
      </dgm:t>
    </dgm:pt>
    <dgm:pt modelId="{1A38326E-4688-4D20-875F-08D084555E15}" type="sibTrans" cxnId="{117F2209-F2FE-4F2E-9FFE-EAFC893BC2E4}">
      <dgm:prSet/>
      <dgm:spPr/>
      <dgm:t>
        <a:bodyPr/>
        <a:lstStyle/>
        <a:p>
          <a:endParaRPr lang="id-ID"/>
        </a:p>
      </dgm:t>
    </dgm:pt>
    <dgm:pt modelId="{DCA0A0B3-6BB7-41C8-A351-FE838D77A733}">
      <dgm:prSet custT="1"/>
      <dgm:spPr/>
      <dgm:t>
        <a:bodyPr/>
        <a:lstStyle/>
        <a:p>
          <a:r>
            <a:rPr lang="id-ID" sz="2800" dirty="0"/>
            <a:t>4. Pengelolaan yang efisien</a:t>
          </a:r>
        </a:p>
      </dgm:t>
    </dgm:pt>
    <dgm:pt modelId="{418399F7-1D7D-4791-B3AF-0AA5E4ADF548}" type="parTrans" cxnId="{D0D2D157-064D-48CA-9189-DD81A4F555E1}">
      <dgm:prSet/>
      <dgm:spPr/>
      <dgm:t>
        <a:bodyPr/>
        <a:lstStyle/>
        <a:p>
          <a:endParaRPr lang="id-ID"/>
        </a:p>
      </dgm:t>
    </dgm:pt>
    <dgm:pt modelId="{D93835D0-32B0-424C-B0BD-E133855D3799}" type="sibTrans" cxnId="{D0D2D157-064D-48CA-9189-DD81A4F555E1}">
      <dgm:prSet/>
      <dgm:spPr/>
      <dgm:t>
        <a:bodyPr/>
        <a:lstStyle/>
        <a:p>
          <a:endParaRPr lang="id-ID"/>
        </a:p>
      </dgm:t>
    </dgm:pt>
    <dgm:pt modelId="{02D8245F-91E4-4AA3-91B7-005D49871416}" type="pres">
      <dgm:prSet presAssocID="{276308DD-D8EC-49F8-B5C2-32E81272F106}" presName="linearFlow" presStyleCnt="0">
        <dgm:presLayoutVars>
          <dgm:dir/>
          <dgm:animLvl val="lvl"/>
          <dgm:resizeHandles val="exact"/>
        </dgm:presLayoutVars>
      </dgm:prSet>
      <dgm:spPr/>
    </dgm:pt>
    <dgm:pt modelId="{B6DE0E91-539B-4532-840D-DA49CF0F95DF}" type="pres">
      <dgm:prSet presAssocID="{9B90EA72-4675-4FA9-AD3F-0F1F5E5C2CD0}" presName="composite" presStyleCnt="0"/>
      <dgm:spPr/>
    </dgm:pt>
    <dgm:pt modelId="{B9374DC3-8B0F-4FFD-A807-4C12428B0C02}" type="pres">
      <dgm:prSet presAssocID="{9B90EA72-4675-4FA9-AD3F-0F1F5E5C2CD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2EFDB8F-CECD-4A1B-A357-7FCF5AE5F0D3}" type="pres">
      <dgm:prSet presAssocID="{9B90EA72-4675-4FA9-AD3F-0F1F5E5C2CD0}" presName="descendantText" presStyleLbl="alignAcc1" presStyleIdx="0" presStyleCnt="3">
        <dgm:presLayoutVars>
          <dgm:bulletEnabled val="1"/>
        </dgm:presLayoutVars>
      </dgm:prSet>
      <dgm:spPr/>
    </dgm:pt>
    <dgm:pt modelId="{8C9DCFBF-68DD-429C-850E-CBB342346366}" type="pres">
      <dgm:prSet presAssocID="{15043638-E68B-47E2-81E0-30A44BFE72A3}" presName="sp" presStyleCnt="0"/>
      <dgm:spPr/>
    </dgm:pt>
    <dgm:pt modelId="{781B81E6-78DD-405A-916A-96DAE8950EB6}" type="pres">
      <dgm:prSet presAssocID="{21F2FACB-782A-4CF3-88E5-527FC0266FCB}" presName="composite" presStyleCnt="0"/>
      <dgm:spPr/>
    </dgm:pt>
    <dgm:pt modelId="{4A366460-4265-4B47-9746-21D1F5F7F7A4}" type="pres">
      <dgm:prSet presAssocID="{21F2FACB-782A-4CF3-88E5-527FC0266FC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3CAD92C-C487-4C60-AE1B-F99799B311E5}" type="pres">
      <dgm:prSet presAssocID="{21F2FACB-782A-4CF3-88E5-527FC0266FCB}" presName="descendantText" presStyleLbl="alignAcc1" presStyleIdx="1" presStyleCnt="3">
        <dgm:presLayoutVars>
          <dgm:bulletEnabled val="1"/>
        </dgm:presLayoutVars>
      </dgm:prSet>
      <dgm:spPr/>
    </dgm:pt>
    <dgm:pt modelId="{CDAFB55D-E44E-403F-9870-0E7F00A4D717}" type="pres">
      <dgm:prSet presAssocID="{D8F68141-A803-4C61-9179-D4EC86AB9B5B}" presName="sp" presStyleCnt="0"/>
      <dgm:spPr/>
    </dgm:pt>
    <dgm:pt modelId="{7B9B3F47-08E7-4020-8ED9-2574B73B8B7C}" type="pres">
      <dgm:prSet presAssocID="{E19236B2-CBB6-45BC-A491-F0A2634FC400}" presName="composite" presStyleCnt="0"/>
      <dgm:spPr/>
    </dgm:pt>
    <dgm:pt modelId="{0D129E05-1D45-4109-95FC-610B5DF25E5C}" type="pres">
      <dgm:prSet presAssocID="{E19236B2-CBB6-45BC-A491-F0A2634FC400}" presName="parentText" presStyleLbl="alignNode1" presStyleIdx="2" presStyleCnt="3" custScaleY="203248" custLinFactNeighborY="-11308">
        <dgm:presLayoutVars>
          <dgm:chMax val="1"/>
          <dgm:bulletEnabled val="1"/>
        </dgm:presLayoutVars>
      </dgm:prSet>
      <dgm:spPr/>
    </dgm:pt>
    <dgm:pt modelId="{BB60E1BE-8DFA-4B5D-93B1-65F2BACDF442}" type="pres">
      <dgm:prSet presAssocID="{E19236B2-CBB6-45BC-A491-F0A2634FC400}" presName="descendantText" presStyleLbl="alignAcc1" presStyleIdx="2" presStyleCnt="3" custScaleY="310693">
        <dgm:presLayoutVars>
          <dgm:bulletEnabled val="1"/>
        </dgm:presLayoutVars>
      </dgm:prSet>
      <dgm:spPr/>
    </dgm:pt>
  </dgm:ptLst>
  <dgm:cxnLst>
    <dgm:cxn modelId="{117F2209-F2FE-4F2E-9FFE-EAFC893BC2E4}" srcId="{E19236B2-CBB6-45BC-A491-F0A2634FC400}" destId="{9F80FF34-6EA9-4D4E-BA08-24BB33530AF1}" srcOrd="3" destOrd="0" parTransId="{4CCE9F01-65D2-4EBE-AEF9-74079209CBF6}" sibTransId="{1A38326E-4688-4D20-875F-08D084555E15}"/>
    <dgm:cxn modelId="{0CB0E60C-9521-48B0-BFA2-EA9CF33EE334}" type="presOf" srcId="{276308DD-D8EC-49F8-B5C2-32E81272F106}" destId="{02D8245F-91E4-4AA3-91B7-005D49871416}" srcOrd="0" destOrd="0" presId="urn:microsoft.com/office/officeart/2005/8/layout/chevron2"/>
    <dgm:cxn modelId="{9B07FA26-5669-45FC-A5B0-F4C15FD1D757}" type="presOf" srcId="{893A2589-C158-4320-B74D-FBB9B1B5C7D3}" destId="{E3CAD92C-C487-4C60-AE1B-F99799B311E5}" srcOrd="0" destOrd="0" presId="urn:microsoft.com/office/officeart/2005/8/layout/chevron2"/>
    <dgm:cxn modelId="{8257A329-B1B3-4BF5-9321-A158ADF53527}" srcId="{E19236B2-CBB6-45BC-A491-F0A2634FC400}" destId="{B436221D-25C7-48DC-AB42-F65E3A1C9286}" srcOrd="0" destOrd="0" parTransId="{2AFA908F-D1EA-47D8-A77C-5F10B0D219D3}" sibTransId="{BFF19FDE-D46A-4A0D-94F3-F8AF676DDC1C}"/>
    <dgm:cxn modelId="{B0A0D662-9C3C-487D-9458-DF4DF029B80B}" type="presOf" srcId="{9F80FF34-6EA9-4D4E-BA08-24BB33530AF1}" destId="{BB60E1BE-8DFA-4B5D-93B1-65F2BACDF442}" srcOrd="0" destOrd="3" presId="urn:microsoft.com/office/officeart/2005/8/layout/chevron2"/>
    <dgm:cxn modelId="{78E1B56A-3D45-48B5-ACFB-31646E3FD44E}" srcId="{E19236B2-CBB6-45BC-A491-F0A2634FC400}" destId="{BFE1019C-50E6-406D-A58F-2313EA2DDD09}" srcOrd="2" destOrd="0" parTransId="{73B85012-3298-4F3E-BC23-786FF7B92E02}" sibTransId="{8E950C63-74F3-4FDA-81AC-7009BBBC7A98}"/>
    <dgm:cxn modelId="{2298DE6A-0A37-4C2A-AAA4-A95DC740BB4E}" srcId="{276308DD-D8EC-49F8-B5C2-32E81272F106}" destId="{E19236B2-CBB6-45BC-A491-F0A2634FC400}" srcOrd="2" destOrd="0" parTransId="{45EB5718-1B3C-46AF-8E2F-7A6B5C0BA67B}" sibTransId="{3E8E2AD8-9DFF-406B-B81D-0181F5FB5DE5}"/>
    <dgm:cxn modelId="{4F119C51-0E22-440D-8CE1-9F42B4834BE8}" srcId="{E19236B2-CBB6-45BC-A491-F0A2634FC400}" destId="{C475BA32-0846-41B0-A594-07DF6DD8FF1E}" srcOrd="1" destOrd="0" parTransId="{69A127D6-9DF5-4816-AB1E-75829902DC38}" sibTransId="{AA8EE2C2-B117-42DA-887E-165EB70CB1B8}"/>
    <dgm:cxn modelId="{E971C072-08C4-433E-9303-D25B4D7D91DF}" srcId="{9B90EA72-4675-4FA9-AD3F-0F1F5E5C2CD0}" destId="{2BC1B401-7557-42D6-952A-6E7A76C12606}" srcOrd="0" destOrd="0" parTransId="{6205BD79-871E-4281-874D-BB57DA800545}" sibTransId="{0E6B6249-BF7C-4E8D-B827-21E23A0543CA}"/>
    <dgm:cxn modelId="{08E72776-9A38-4FE0-A1C3-315B6BF069C4}" type="presOf" srcId="{E19236B2-CBB6-45BC-A491-F0A2634FC400}" destId="{0D129E05-1D45-4109-95FC-610B5DF25E5C}" srcOrd="0" destOrd="0" presId="urn:microsoft.com/office/officeart/2005/8/layout/chevron2"/>
    <dgm:cxn modelId="{1CE36476-A2CC-4F56-99B8-11A75B859CF6}" srcId="{276308DD-D8EC-49F8-B5C2-32E81272F106}" destId="{21F2FACB-782A-4CF3-88E5-527FC0266FCB}" srcOrd="1" destOrd="0" parTransId="{04EA46AB-C9D6-4E05-8012-EF5357ED0121}" sibTransId="{D8F68141-A803-4C61-9179-D4EC86AB9B5B}"/>
    <dgm:cxn modelId="{D0D2D157-064D-48CA-9189-DD81A4F555E1}" srcId="{E19236B2-CBB6-45BC-A491-F0A2634FC400}" destId="{DCA0A0B3-6BB7-41C8-A351-FE838D77A733}" srcOrd="4" destOrd="0" parTransId="{418399F7-1D7D-4791-B3AF-0AA5E4ADF548}" sibTransId="{D93835D0-32B0-424C-B0BD-E133855D3799}"/>
    <dgm:cxn modelId="{E61E4F59-87F3-432B-8666-FA7CF65E9853}" type="presOf" srcId="{DCA0A0B3-6BB7-41C8-A351-FE838D77A733}" destId="{BB60E1BE-8DFA-4B5D-93B1-65F2BACDF442}" srcOrd="0" destOrd="4" presId="urn:microsoft.com/office/officeart/2005/8/layout/chevron2"/>
    <dgm:cxn modelId="{5D49D882-7A47-474F-AF27-9BE5C9636BB3}" srcId="{276308DD-D8EC-49F8-B5C2-32E81272F106}" destId="{9B90EA72-4675-4FA9-AD3F-0F1F5E5C2CD0}" srcOrd="0" destOrd="0" parTransId="{728C3362-582B-427C-BD73-DD0FDB8E19ED}" sibTransId="{15043638-E68B-47E2-81E0-30A44BFE72A3}"/>
    <dgm:cxn modelId="{A842DD88-77FC-4A29-B30B-01942EA81608}" type="presOf" srcId="{21F2FACB-782A-4CF3-88E5-527FC0266FCB}" destId="{4A366460-4265-4B47-9746-21D1F5F7F7A4}" srcOrd="0" destOrd="0" presId="urn:microsoft.com/office/officeart/2005/8/layout/chevron2"/>
    <dgm:cxn modelId="{AE5F139A-28CC-4267-9C9C-DCFB66934E64}" type="presOf" srcId="{C475BA32-0846-41B0-A594-07DF6DD8FF1E}" destId="{BB60E1BE-8DFA-4B5D-93B1-65F2BACDF442}" srcOrd="0" destOrd="1" presId="urn:microsoft.com/office/officeart/2005/8/layout/chevron2"/>
    <dgm:cxn modelId="{29EB24B5-D2B7-48E1-9B06-8A0AE3BF75C6}" srcId="{21F2FACB-782A-4CF3-88E5-527FC0266FCB}" destId="{893A2589-C158-4320-B74D-FBB9B1B5C7D3}" srcOrd="0" destOrd="0" parTransId="{E16A575C-C1FB-40F2-AC40-935C429066EE}" sibTransId="{BDFF32F6-2A3A-4AD7-AE8F-99E4D9D5BB0E}"/>
    <dgm:cxn modelId="{82183CB9-06DA-4F78-A543-6800FDE23684}" type="presOf" srcId="{B436221D-25C7-48DC-AB42-F65E3A1C9286}" destId="{BB60E1BE-8DFA-4B5D-93B1-65F2BACDF442}" srcOrd="0" destOrd="0" presId="urn:microsoft.com/office/officeart/2005/8/layout/chevron2"/>
    <dgm:cxn modelId="{975DA4BB-BB37-4F3D-8F35-0D85EECC213A}" type="presOf" srcId="{BFE1019C-50E6-406D-A58F-2313EA2DDD09}" destId="{BB60E1BE-8DFA-4B5D-93B1-65F2BACDF442}" srcOrd="0" destOrd="2" presId="urn:microsoft.com/office/officeart/2005/8/layout/chevron2"/>
    <dgm:cxn modelId="{0673A5D7-CAE0-47C9-9335-6F0C25C8B8E3}" type="presOf" srcId="{2BC1B401-7557-42D6-952A-6E7A76C12606}" destId="{72EFDB8F-CECD-4A1B-A357-7FCF5AE5F0D3}" srcOrd="0" destOrd="0" presId="urn:microsoft.com/office/officeart/2005/8/layout/chevron2"/>
    <dgm:cxn modelId="{33F2B3D7-A5C3-4F0A-AF93-1028DAE3B929}" type="presOf" srcId="{9B90EA72-4675-4FA9-AD3F-0F1F5E5C2CD0}" destId="{B9374DC3-8B0F-4FFD-A807-4C12428B0C02}" srcOrd="0" destOrd="0" presId="urn:microsoft.com/office/officeart/2005/8/layout/chevron2"/>
    <dgm:cxn modelId="{57E54A22-2279-4DCA-BFA7-36FB337382E9}" type="presParOf" srcId="{02D8245F-91E4-4AA3-91B7-005D49871416}" destId="{B6DE0E91-539B-4532-840D-DA49CF0F95DF}" srcOrd="0" destOrd="0" presId="urn:microsoft.com/office/officeart/2005/8/layout/chevron2"/>
    <dgm:cxn modelId="{5EB1FCCB-B055-4675-A198-B0C26DCC0162}" type="presParOf" srcId="{B6DE0E91-539B-4532-840D-DA49CF0F95DF}" destId="{B9374DC3-8B0F-4FFD-A807-4C12428B0C02}" srcOrd="0" destOrd="0" presId="urn:microsoft.com/office/officeart/2005/8/layout/chevron2"/>
    <dgm:cxn modelId="{4DDF3726-00FD-433A-B8D1-2CACCC50467F}" type="presParOf" srcId="{B6DE0E91-539B-4532-840D-DA49CF0F95DF}" destId="{72EFDB8F-CECD-4A1B-A357-7FCF5AE5F0D3}" srcOrd="1" destOrd="0" presId="urn:microsoft.com/office/officeart/2005/8/layout/chevron2"/>
    <dgm:cxn modelId="{9E190E71-0335-458C-AF80-C34F1F14687F}" type="presParOf" srcId="{02D8245F-91E4-4AA3-91B7-005D49871416}" destId="{8C9DCFBF-68DD-429C-850E-CBB342346366}" srcOrd="1" destOrd="0" presId="urn:microsoft.com/office/officeart/2005/8/layout/chevron2"/>
    <dgm:cxn modelId="{C73E5B7C-CE65-4B19-807F-F0E158FA9332}" type="presParOf" srcId="{02D8245F-91E4-4AA3-91B7-005D49871416}" destId="{781B81E6-78DD-405A-916A-96DAE8950EB6}" srcOrd="2" destOrd="0" presId="urn:microsoft.com/office/officeart/2005/8/layout/chevron2"/>
    <dgm:cxn modelId="{C3B829AA-0F52-4E66-8722-9B5F1CBB28C5}" type="presParOf" srcId="{781B81E6-78DD-405A-916A-96DAE8950EB6}" destId="{4A366460-4265-4B47-9746-21D1F5F7F7A4}" srcOrd="0" destOrd="0" presId="urn:microsoft.com/office/officeart/2005/8/layout/chevron2"/>
    <dgm:cxn modelId="{AD6DEC40-D70B-4381-9BA2-AEE1D4D4A0C4}" type="presParOf" srcId="{781B81E6-78DD-405A-916A-96DAE8950EB6}" destId="{E3CAD92C-C487-4C60-AE1B-F99799B311E5}" srcOrd="1" destOrd="0" presId="urn:microsoft.com/office/officeart/2005/8/layout/chevron2"/>
    <dgm:cxn modelId="{65694440-D29D-4683-8C18-C829744BA07C}" type="presParOf" srcId="{02D8245F-91E4-4AA3-91B7-005D49871416}" destId="{CDAFB55D-E44E-403F-9870-0E7F00A4D717}" srcOrd="3" destOrd="0" presId="urn:microsoft.com/office/officeart/2005/8/layout/chevron2"/>
    <dgm:cxn modelId="{AD23E98B-1940-4913-A9C3-61560968948F}" type="presParOf" srcId="{02D8245F-91E4-4AA3-91B7-005D49871416}" destId="{7B9B3F47-08E7-4020-8ED9-2574B73B8B7C}" srcOrd="4" destOrd="0" presId="urn:microsoft.com/office/officeart/2005/8/layout/chevron2"/>
    <dgm:cxn modelId="{CEB27495-CA0B-45CE-B318-4CDE6B848D63}" type="presParOf" srcId="{7B9B3F47-08E7-4020-8ED9-2574B73B8B7C}" destId="{0D129E05-1D45-4109-95FC-610B5DF25E5C}" srcOrd="0" destOrd="0" presId="urn:microsoft.com/office/officeart/2005/8/layout/chevron2"/>
    <dgm:cxn modelId="{529740F8-6190-45DE-8EC6-F33704B837FD}" type="presParOf" srcId="{7B9B3F47-08E7-4020-8ED9-2574B73B8B7C}" destId="{BB60E1BE-8DFA-4B5D-93B1-65F2BACDF4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EC32FE-994C-4C93-8DAF-7515D0E44AD2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6B1BE70-9EE9-43C7-A28E-29E2B793B488}">
      <dgm:prSet phldrT="[Text]" custT="1"/>
      <dgm:spPr/>
      <dgm:t>
        <a:bodyPr/>
        <a:lstStyle/>
        <a:p>
          <a:pPr algn="l"/>
          <a:r>
            <a:rPr lang="nn-NO" sz="2400" dirty="0"/>
            <a:t>Persediaan (Inventory) mrpk elemen utama dari Modal Kerja karena :</a:t>
          </a:r>
          <a:endParaRPr lang="id-ID" sz="2400" dirty="0"/>
        </a:p>
      </dgm:t>
    </dgm:pt>
    <dgm:pt modelId="{A48A87B8-7843-446A-97BF-CFD153736FBF}" type="parTrans" cxnId="{339BE16D-AD5E-4E66-A9B9-53FB7D23759F}">
      <dgm:prSet/>
      <dgm:spPr/>
      <dgm:t>
        <a:bodyPr/>
        <a:lstStyle/>
        <a:p>
          <a:endParaRPr lang="id-ID"/>
        </a:p>
      </dgm:t>
    </dgm:pt>
    <dgm:pt modelId="{7F19E0B3-44D1-4EE2-A7D8-7AE47A1579DA}" type="sibTrans" cxnId="{339BE16D-AD5E-4E66-A9B9-53FB7D23759F}">
      <dgm:prSet/>
      <dgm:spPr/>
      <dgm:t>
        <a:bodyPr/>
        <a:lstStyle/>
        <a:p>
          <a:endParaRPr lang="id-ID"/>
        </a:p>
      </dgm:t>
    </dgm:pt>
    <dgm:pt modelId="{45C863E3-626C-4BCD-A905-CFFA7B1A10EB}">
      <dgm:prSet phldrT="[Text]" custT="1"/>
      <dgm:spPr/>
      <dgm:t>
        <a:bodyPr/>
        <a:lstStyle/>
        <a:p>
          <a:pPr algn="l"/>
          <a:r>
            <a:rPr lang="id-ID" sz="2000" dirty="0"/>
            <a:t>1.  </a:t>
          </a:r>
          <a:r>
            <a:rPr lang="id-ID" sz="2400" dirty="0"/>
            <a:t>Jml persediaan paling besar dj dibanding dg Modal Kerja lainnya</a:t>
          </a:r>
          <a:endParaRPr lang="id-ID" sz="2000" dirty="0"/>
        </a:p>
      </dgm:t>
    </dgm:pt>
    <dgm:pt modelId="{BF26F45D-F226-404F-A28A-4B11DC60D5B0}" type="parTrans" cxnId="{C8B5F38F-F8DB-4D75-BCF8-5918BE4C5793}">
      <dgm:prSet/>
      <dgm:spPr/>
      <dgm:t>
        <a:bodyPr/>
        <a:lstStyle/>
        <a:p>
          <a:endParaRPr lang="id-ID"/>
        </a:p>
      </dgm:t>
    </dgm:pt>
    <dgm:pt modelId="{D706D021-852C-4812-820B-88274BF175C9}" type="sibTrans" cxnId="{C8B5F38F-F8DB-4D75-BCF8-5918BE4C5793}">
      <dgm:prSet/>
      <dgm:spPr/>
      <dgm:t>
        <a:bodyPr/>
        <a:lstStyle/>
        <a:p>
          <a:endParaRPr lang="id-ID"/>
        </a:p>
      </dgm:t>
    </dgm:pt>
    <dgm:pt modelId="{1105F392-2CCD-4434-A317-8601B4745A5F}">
      <dgm:prSet phldrT="[Text]" custT="1"/>
      <dgm:spPr/>
      <dgm:t>
        <a:bodyPr/>
        <a:lstStyle/>
        <a:p>
          <a:pPr algn="l"/>
          <a:r>
            <a:rPr lang="id-ID" sz="2000" dirty="0"/>
            <a:t>2.  </a:t>
          </a:r>
          <a:r>
            <a:rPr lang="id-ID" sz="2400" dirty="0"/>
            <a:t>Aktiva yg selalu dlm keadaan berputar, di mana secara terus menerus mengalami perubahan</a:t>
          </a:r>
          <a:endParaRPr lang="id-ID" sz="2000" dirty="0"/>
        </a:p>
      </dgm:t>
    </dgm:pt>
    <dgm:pt modelId="{A5B6595D-D8BE-4877-BFDC-A24920ED3224}" type="parTrans" cxnId="{9A515456-D722-4CB7-A9C7-5099868F2A62}">
      <dgm:prSet/>
      <dgm:spPr/>
      <dgm:t>
        <a:bodyPr/>
        <a:lstStyle/>
        <a:p>
          <a:endParaRPr lang="id-ID"/>
        </a:p>
      </dgm:t>
    </dgm:pt>
    <dgm:pt modelId="{93DDECF7-806B-4B37-ABB1-97E34CB4BB39}" type="sibTrans" cxnId="{9A515456-D722-4CB7-A9C7-5099868F2A62}">
      <dgm:prSet/>
      <dgm:spPr/>
      <dgm:t>
        <a:bodyPr/>
        <a:lstStyle/>
        <a:p>
          <a:endParaRPr lang="id-ID"/>
        </a:p>
      </dgm:t>
    </dgm:pt>
    <dgm:pt modelId="{7497894F-7EDB-4D57-AA1C-FEC5FA4775DE}">
      <dgm:prSet phldrT="[Text]" custT="1"/>
      <dgm:spPr/>
      <dgm:t>
        <a:bodyPr/>
        <a:lstStyle/>
        <a:p>
          <a:pPr algn="l"/>
          <a:r>
            <a:rPr lang="id-ID" sz="2400" dirty="0"/>
            <a:t>3. Tingkat likuiditasnya paling rendah</a:t>
          </a:r>
        </a:p>
      </dgm:t>
    </dgm:pt>
    <dgm:pt modelId="{1669A546-54CB-48D8-84C8-8391A15EA1E6}" type="parTrans" cxnId="{69B8C60B-2BA7-48E2-BE34-6AD67F68D226}">
      <dgm:prSet/>
      <dgm:spPr/>
    </dgm:pt>
    <dgm:pt modelId="{8C03B832-2BB8-4848-BA1C-3D5C8D6736FD}" type="sibTrans" cxnId="{69B8C60B-2BA7-48E2-BE34-6AD67F68D226}">
      <dgm:prSet/>
      <dgm:spPr/>
    </dgm:pt>
    <dgm:pt modelId="{9C7BF0DF-E578-42EF-BC96-225F7F484702}" type="pres">
      <dgm:prSet presAssocID="{3BEC32FE-994C-4C93-8DAF-7515D0E44AD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2E22F49-35D7-43AD-A36B-C3F9F5DDB0DA}" type="pres">
      <dgm:prSet presAssocID="{E6B1BE70-9EE9-43C7-A28E-29E2B793B488}" presName="circle1" presStyleLbl="node1" presStyleIdx="0" presStyleCnt="4" custLinFactNeighborX="-12080"/>
      <dgm:spPr/>
    </dgm:pt>
    <dgm:pt modelId="{AF47E0AB-4C39-4856-9905-FDCA2C4500F1}" type="pres">
      <dgm:prSet presAssocID="{E6B1BE70-9EE9-43C7-A28E-29E2B793B488}" presName="space" presStyleCnt="0"/>
      <dgm:spPr/>
    </dgm:pt>
    <dgm:pt modelId="{BDB8FA89-630F-4B21-8C2F-4796C06CF33B}" type="pres">
      <dgm:prSet presAssocID="{E6B1BE70-9EE9-43C7-A28E-29E2B793B488}" presName="rect1" presStyleLbl="alignAcc1" presStyleIdx="0" presStyleCnt="4" custScaleX="116288" custLinFactNeighborX="-7905"/>
      <dgm:spPr/>
    </dgm:pt>
    <dgm:pt modelId="{FD4DB4C0-0DDE-43B6-9138-00217CDA21AD}" type="pres">
      <dgm:prSet presAssocID="{45C863E3-626C-4BCD-A905-CFFA7B1A10EB}" presName="vertSpace2" presStyleLbl="node1" presStyleIdx="0" presStyleCnt="4"/>
      <dgm:spPr/>
    </dgm:pt>
    <dgm:pt modelId="{10B098A9-B873-49FE-BFF2-325BC223D9DD}" type="pres">
      <dgm:prSet presAssocID="{45C863E3-626C-4BCD-A905-CFFA7B1A10EB}" presName="circle2" presStyleLbl="node1" presStyleIdx="1" presStyleCnt="4"/>
      <dgm:spPr/>
    </dgm:pt>
    <dgm:pt modelId="{BED485D4-B99E-4BAD-B0B8-B792FB0D82F9}" type="pres">
      <dgm:prSet presAssocID="{45C863E3-626C-4BCD-A905-CFFA7B1A10EB}" presName="rect2" presStyleLbl="alignAcc1" presStyleIdx="1" presStyleCnt="4"/>
      <dgm:spPr/>
    </dgm:pt>
    <dgm:pt modelId="{C31D5FAB-5C25-46D0-9F3A-D9250F7A1884}" type="pres">
      <dgm:prSet presAssocID="{1105F392-2CCD-4434-A317-8601B4745A5F}" presName="vertSpace3" presStyleLbl="node1" presStyleIdx="1" presStyleCnt="4"/>
      <dgm:spPr/>
    </dgm:pt>
    <dgm:pt modelId="{B222489F-6FDD-474B-809D-A67E71129C82}" type="pres">
      <dgm:prSet presAssocID="{1105F392-2CCD-4434-A317-8601B4745A5F}" presName="circle3" presStyleLbl="node1" presStyleIdx="2" presStyleCnt="4"/>
      <dgm:spPr/>
    </dgm:pt>
    <dgm:pt modelId="{32560854-EB1C-4331-B562-25E358820C86}" type="pres">
      <dgm:prSet presAssocID="{1105F392-2CCD-4434-A317-8601B4745A5F}" presName="rect3" presStyleLbl="alignAcc1" presStyleIdx="2" presStyleCnt="4"/>
      <dgm:spPr/>
    </dgm:pt>
    <dgm:pt modelId="{57B3D2EF-6418-448C-8DB4-F683C6E78AA4}" type="pres">
      <dgm:prSet presAssocID="{7497894F-7EDB-4D57-AA1C-FEC5FA4775DE}" presName="vertSpace4" presStyleLbl="node1" presStyleIdx="2" presStyleCnt="4"/>
      <dgm:spPr/>
    </dgm:pt>
    <dgm:pt modelId="{57932F8E-999D-4DE5-8D75-F3E312B88404}" type="pres">
      <dgm:prSet presAssocID="{7497894F-7EDB-4D57-AA1C-FEC5FA4775DE}" presName="circle4" presStyleLbl="node1" presStyleIdx="3" presStyleCnt="4"/>
      <dgm:spPr/>
    </dgm:pt>
    <dgm:pt modelId="{3EBBE0E4-0111-4219-8F84-50F67ACDCD8E}" type="pres">
      <dgm:prSet presAssocID="{7497894F-7EDB-4D57-AA1C-FEC5FA4775DE}" presName="rect4" presStyleLbl="alignAcc1" presStyleIdx="3" presStyleCnt="4"/>
      <dgm:spPr/>
    </dgm:pt>
    <dgm:pt modelId="{203E6ED5-C4A6-400E-80FB-93729B27F3B5}" type="pres">
      <dgm:prSet presAssocID="{E6B1BE70-9EE9-43C7-A28E-29E2B793B488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C1126298-7CA4-4445-9984-E1A4617A3FD3}" type="pres">
      <dgm:prSet presAssocID="{45C863E3-626C-4BCD-A905-CFFA7B1A10EB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A2051DA4-8C08-4406-8886-5A9509E1A9E3}" type="pres">
      <dgm:prSet presAssocID="{1105F392-2CCD-4434-A317-8601B4745A5F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059629F9-280E-403F-9517-0E91613D92A8}" type="pres">
      <dgm:prSet presAssocID="{7497894F-7EDB-4D57-AA1C-FEC5FA4775DE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69B8C60B-2BA7-48E2-BE34-6AD67F68D226}" srcId="{3BEC32FE-994C-4C93-8DAF-7515D0E44AD2}" destId="{7497894F-7EDB-4D57-AA1C-FEC5FA4775DE}" srcOrd="3" destOrd="0" parTransId="{1669A546-54CB-48D8-84C8-8391A15EA1E6}" sibTransId="{8C03B832-2BB8-4848-BA1C-3D5C8D6736FD}"/>
    <dgm:cxn modelId="{80ADA41D-94AA-4715-BE5E-35317AA1C5C8}" type="presOf" srcId="{7497894F-7EDB-4D57-AA1C-FEC5FA4775DE}" destId="{059629F9-280E-403F-9517-0E91613D92A8}" srcOrd="1" destOrd="0" presId="urn:microsoft.com/office/officeart/2005/8/layout/target3"/>
    <dgm:cxn modelId="{3581D545-F62A-49EC-8C5B-282B258F0E1C}" type="presOf" srcId="{45C863E3-626C-4BCD-A905-CFFA7B1A10EB}" destId="{BED485D4-B99E-4BAD-B0B8-B792FB0D82F9}" srcOrd="0" destOrd="0" presId="urn:microsoft.com/office/officeart/2005/8/layout/target3"/>
    <dgm:cxn modelId="{E9018E68-8B75-4B2C-B9B3-247EF17693BA}" type="presOf" srcId="{E6B1BE70-9EE9-43C7-A28E-29E2B793B488}" destId="{BDB8FA89-630F-4B21-8C2F-4796C06CF33B}" srcOrd="0" destOrd="0" presId="urn:microsoft.com/office/officeart/2005/8/layout/target3"/>
    <dgm:cxn modelId="{339BE16D-AD5E-4E66-A9B9-53FB7D23759F}" srcId="{3BEC32FE-994C-4C93-8DAF-7515D0E44AD2}" destId="{E6B1BE70-9EE9-43C7-A28E-29E2B793B488}" srcOrd="0" destOrd="0" parTransId="{A48A87B8-7843-446A-97BF-CFD153736FBF}" sibTransId="{7F19E0B3-44D1-4EE2-A7D8-7AE47A1579DA}"/>
    <dgm:cxn modelId="{5EFAD06E-F35C-4C23-BCD0-9BA394B97723}" type="presOf" srcId="{45C863E3-626C-4BCD-A905-CFFA7B1A10EB}" destId="{C1126298-7CA4-4445-9984-E1A4617A3FD3}" srcOrd="1" destOrd="0" presId="urn:microsoft.com/office/officeart/2005/8/layout/target3"/>
    <dgm:cxn modelId="{9A515456-D722-4CB7-A9C7-5099868F2A62}" srcId="{3BEC32FE-994C-4C93-8DAF-7515D0E44AD2}" destId="{1105F392-2CCD-4434-A317-8601B4745A5F}" srcOrd="2" destOrd="0" parTransId="{A5B6595D-D8BE-4877-BFDC-A24920ED3224}" sibTransId="{93DDECF7-806B-4B37-ABB1-97E34CB4BB39}"/>
    <dgm:cxn modelId="{5CDB8482-B67D-4099-A203-EA634A21DCC8}" type="presOf" srcId="{7497894F-7EDB-4D57-AA1C-FEC5FA4775DE}" destId="{3EBBE0E4-0111-4219-8F84-50F67ACDCD8E}" srcOrd="0" destOrd="0" presId="urn:microsoft.com/office/officeart/2005/8/layout/target3"/>
    <dgm:cxn modelId="{C8B5F38F-F8DB-4D75-BCF8-5918BE4C5793}" srcId="{3BEC32FE-994C-4C93-8DAF-7515D0E44AD2}" destId="{45C863E3-626C-4BCD-A905-CFFA7B1A10EB}" srcOrd="1" destOrd="0" parTransId="{BF26F45D-F226-404F-A28A-4B11DC60D5B0}" sibTransId="{D706D021-852C-4812-820B-88274BF175C9}"/>
    <dgm:cxn modelId="{D853B4AA-068F-4107-B590-B721BBF95AAE}" type="presOf" srcId="{E6B1BE70-9EE9-43C7-A28E-29E2B793B488}" destId="{203E6ED5-C4A6-400E-80FB-93729B27F3B5}" srcOrd="1" destOrd="0" presId="urn:microsoft.com/office/officeart/2005/8/layout/target3"/>
    <dgm:cxn modelId="{CBAE3AB3-3F7A-4F5A-9D74-4B7E42021D31}" type="presOf" srcId="{3BEC32FE-994C-4C93-8DAF-7515D0E44AD2}" destId="{9C7BF0DF-E578-42EF-BC96-225F7F484702}" srcOrd="0" destOrd="0" presId="urn:microsoft.com/office/officeart/2005/8/layout/target3"/>
    <dgm:cxn modelId="{4C30F6B6-ABFE-4342-9B02-782E8047C4FE}" type="presOf" srcId="{1105F392-2CCD-4434-A317-8601B4745A5F}" destId="{A2051DA4-8C08-4406-8886-5A9509E1A9E3}" srcOrd="1" destOrd="0" presId="urn:microsoft.com/office/officeart/2005/8/layout/target3"/>
    <dgm:cxn modelId="{E601E0E8-CC80-47B4-8711-A039DA41DCFC}" type="presOf" srcId="{1105F392-2CCD-4434-A317-8601B4745A5F}" destId="{32560854-EB1C-4331-B562-25E358820C86}" srcOrd="0" destOrd="0" presId="urn:microsoft.com/office/officeart/2005/8/layout/target3"/>
    <dgm:cxn modelId="{1592A093-2A2B-47EE-BD7C-C83488C63C9B}" type="presParOf" srcId="{9C7BF0DF-E578-42EF-BC96-225F7F484702}" destId="{92E22F49-35D7-43AD-A36B-C3F9F5DDB0DA}" srcOrd="0" destOrd="0" presId="urn:microsoft.com/office/officeart/2005/8/layout/target3"/>
    <dgm:cxn modelId="{9D0FCB81-8425-4897-81F1-8CADF319936E}" type="presParOf" srcId="{9C7BF0DF-E578-42EF-BC96-225F7F484702}" destId="{AF47E0AB-4C39-4856-9905-FDCA2C4500F1}" srcOrd="1" destOrd="0" presId="urn:microsoft.com/office/officeart/2005/8/layout/target3"/>
    <dgm:cxn modelId="{EE8F6A25-0B05-4F1F-AC81-74054F6D7B86}" type="presParOf" srcId="{9C7BF0DF-E578-42EF-BC96-225F7F484702}" destId="{BDB8FA89-630F-4B21-8C2F-4796C06CF33B}" srcOrd="2" destOrd="0" presId="urn:microsoft.com/office/officeart/2005/8/layout/target3"/>
    <dgm:cxn modelId="{5F6C41E8-CF43-41FA-9E91-D63AAE889A6F}" type="presParOf" srcId="{9C7BF0DF-E578-42EF-BC96-225F7F484702}" destId="{FD4DB4C0-0DDE-43B6-9138-00217CDA21AD}" srcOrd="3" destOrd="0" presId="urn:microsoft.com/office/officeart/2005/8/layout/target3"/>
    <dgm:cxn modelId="{BBE894F0-32BF-43B0-B6CE-93F6229E5357}" type="presParOf" srcId="{9C7BF0DF-E578-42EF-BC96-225F7F484702}" destId="{10B098A9-B873-49FE-BFF2-325BC223D9DD}" srcOrd="4" destOrd="0" presId="urn:microsoft.com/office/officeart/2005/8/layout/target3"/>
    <dgm:cxn modelId="{AA8C0A16-F79F-4C5B-A595-77B75AEDE754}" type="presParOf" srcId="{9C7BF0DF-E578-42EF-BC96-225F7F484702}" destId="{BED485D4-B99E-4BAD-B0B8-B792FB0D82F9}" srcOrd="5" destOrd="0" presId="urn:microsoft.com/office/officeart/2005/8/layout/target3"/>
    <dgm:cxn modelId="{EA3DE713-C0E7-42B3-9744-F86E30780FA9}" type="presParOf" srcId="{9C7BF0DF-E578-42EF-BC96-225F7F484702}" destId="{C31D5FAB-5C25-46D0-9F3A-D9250F7A1884}" srcOrd="6" destOrd="0" presId="urn:microsoft.com/office/officeart/2005/8/layout/target3"/>
    <dgm:cxn modelId="{20D1978D-2201-4758-81B5-384B50D7ED40}" type="presParOf" srcId="{9C7BF0DF-E578-42EF-BC96-225F7F484702}" destId="{B222489F-6FDD-474B-809D-A67E71129C82}" srcOrd="7" destOrd="0" presId="urn:microsoft.com/office/officeart/2005/8/layout/target3"/>
    <dgm:cxn modelId="{38EFCF32-C28D-4486-8C6A-7966DBFE1AA7}" type="presParOf" srcId="{9C7BF0DF-E578-42EF-BC96-225F7F484702}" destId="{32560854-EB1C-4331-B562-25E358820C86}" srcOrd="8" destOrd="0" presId="urn:microsoft.com/office/officeart/2005/8/layout/target3"/>
    <dgm:cxn modelId="{ACDD2156-A1AE-429D-9C3F-252C20995BBD}" type="presParOf" srcId="{9C7BF0DF-E578-42EF-BC96-225F7F484702}" destId="{57B3D2EF-6418-448C-8DB4-F683C6E78AA4}" srcOrd="9" destOrd="0" presId="urn:microsoft.com/office/officeart/2005/8/layout/target3"/>
    <dgm:cxn modelId="{CF5A613E-4E03-48E2-8DB4-867CF9ADA7C9}" type="presParOf" srcId="{9C7BF0DF-E578-42EF-BC96-225F7F484702}" destId="{57932F8E-999D-4DE5-8D75-F3E312B88404}" srcOrd="10" destOrd="0" presId="urn:microsoft.com/office/officeart/2005/8/layout/target3"/>
    <dgm:cxn modelId="{C312D135-678C-454C-9B8A-C3402796C544}" type="presParOf" srcId="{9C7BF0DF-E578-42EF-BC96-225F7F484702}" destId="{3EBBE0E4-0111-4219-8F84-50F67ACDCD8E}" srcOrd="11" destOrd="0" presId="urn:microsoft.com/office/officeart/2005/8/layout/target3"/>
    <dgm:cxn modelId="{1413D694-BC7E-4B81-803E-3AD3A1EAE934}" type="presParOf" srcId="{9C7BF0DF-E578-42EF-BC96-225F7F484702}" destId="{203E6ED5-C4A6-400E-80FB-93729B27F3B5}" srcOrd="12" destOrd="0" presId="urn:microsoft.com/office/officeart/2005/8/layout/target3"/>
    <dgm:cxn modelId="{7BB03235-CF99-48CE-8EDE-C58512291120}" type="presParOf" srcId="{9C7BF0DF-E578-42EF-BC96-225F7F484702}" destId="{C1126298-7CA4-4445-9984-E1A4617A3FD3}" srcOrd="13" destOrd="0" presId="urn:microsoft.com/office/officeart/2005/8/layout/target3"/>
    <dgm:cxn modelId="{C251913B-BE67-43FF-87C1-79B0457DE821}" type="presParOf" srcId="{9C7BF0DF-E578-42EF-BC96-225F7F484702}" destId="{A2051DA4-8C08-4406-8886-5A9509E1A9E3}" srcOrd="14" destOrd="0" presId="urn:microsoft.com/office/officeart/2005/8/layout/target3"/>
    <dgm:cxn modelId="{84D03BCF-5D23-453B-99A3-7304859F8EB2}" type="presParOf" srcId="{9C7BF0DF-E578-42EF-BC96-225F7F484702}" destId="{059629F9-280E-403F-9517-0E91613D92A8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CDECA2-1F07-46E7-BD6B-A65DBA78BE2F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11166722-F466-4663-AE7E-FD4BC5894C47}">
      <dgm:prSet phldrT="[Text]" custT="1"/>
      <dgm:spPr/>
      <dgm:t>
        <a:bodyPr/>
        <a:lstStyle/>
        <a:p>
          <a:pPr algn="l"/>
          <a:r>
            <a:rPr lang="en-US" sz="2800" dirty="0"/>
            <a:t>PERUSAHAAN DAGANG</a:t>
          </a:r>
          <a:endParaRPr lang="id-ID" sz="2800" dirty="0"/>
        </a:p>
        <a:p>
          <a:pPr algn="l"/>
          <a:r>
            <a:rPr lang="id-ID" sz="2800" dirty="0">
              <a:sym typeface="Wingdings" pitchFamily="2" charset="2"/>
            </a:rPr>
            <a:t> </a:t>
          </a:r>
          <a:r>
            <a:rPr lang="en-US" sz="2800" dirty="0" err="1"/>
            <a:t>persediaan</a:t>
          </a:r>
          <a:r>
            <a:rPr lang="en-US" sz="2800" dirty="0"/>
            <a:t> </a:t>
          </a:r>
          <a:r>
            <a:rPr lang="en-US" sz="2800" dirty="0" err="1"/>
            <a:t>barang</a:t>
          </a:r>
          <a:r>
            <a:rPr lang="en-US" sz="2800" dirty="0"/>
            <a:t> </a:t>
          </a:r>
          <a:r>
            <a:rPr lang="en-US" sz="2800" dirty="0" err="1"/>
            <a:t>dagangan</a:t>
          </a:r>
          <a:endParaRPr lang="id-ID" sz="2800" dirty="0"/>
        </a:p>
      </dgm:t>
    </dgm:pt>
    <dgm:pt modelId="{8D960B51-F434-47E1-BF7F-899F6E6A57D0}" type="parTrans" cxnId="{F13FD9EA-76E3-4C73-BE39-BB0EBABC2921}">
      <dgm:prSet/>
      <dgm:spPr/>
    </dgm:pt>
    <dgm:pt modelId="{DA58ED70-B941-425C-A05E-19C2E3CDDEC4}" type="sibTrans" cxnId="{F13FD9EA-76E3-4C73-BE39-BB0EBABC2921}">
      <dgm:prSet/>
      <dgm:spPr/>
    </dgm:pt>
    <dgm:pt modelId="{15650F4B-76BF-43C1-8BDA-60B6988551D2}">
      <dgm:prSet phldrT="[Text]" custT="1"/>
      <dgm:spPr/>
      <dgm:t>
        <a:bodyPr/>
        <a:lstStyle/>
        <a:p>
          <a:pPr algn="l"/>
          <a:r>
            <a:rPr lang="en-US" sz="2800" dirty="0"/>
            <a:t>PERUSAHAAN INDUSTRI</a:t>
          </a:r>
          <a:endParaRPr lang="id-ID" sz="2800" dirty="0"/>
        </a:p>
        <a:p>
          <a:pPr algn="l"/>
          <a:r>
            <a:rPr lang="id-ID" sz="2800" dirty="0">
              <a:sym typeface="Wingdings" pitchFamily="2" charset="2"/>
            </a:rPr>
            <a:t> </a:t>
          </a:r>
          <a:r>
            <a:rPr lang="en-US" sz="2800" dirty="0" err="1"/>
            <a:t>Persediaan</a:t>
          </a:r>
          <a:r>
            <a:rPr lang="en-US" sz="2800" dirty="0"/>
            <a:t> </a:t>
          </a:r>
          <a:r>
            <a:rPr lang="en-US" sz="2800" dirty="0" err="1"/>
            <a:t>bahan</a:t>
          </a:r>
          <a:r>
            <a:rPr lang="en-US" sz="2800" dirty="0"/>
            <a:t> </a:t>
          </a:r>
          <a:r>
            <a:rPr lang="en-US" sz="2800" dirty="0" err="1"/>
            <a:t>baku</a:t>
          </a:r>
          <a:endParaRPr lang="en-US" sz="2800" dirty="0"/>
        </a:p>
        <a:p>
          <a:pPr algn="l"/>
          <a:r>
            <a:rPr lang="id-ID" sz="2800" dirty="0">
              <a:sym typeface="Wingdings" pitchFamily="2" charset="2"/>
            </a:rPr>
            <a:t> </a:t>
          </a:r>
          <a:r>
            <a:rPr lang="en-US" sz="2800" dirty="0" err="1"/>
            <a:t>Persediaan</a:t>
          </a:r>
          <a:r>
            <a:rPr lang="en-US" sz="2800" dirty="0"/>
            <a:t> </a:t>
          </a:r>
          <a:r>
            <a:rPr lang="en-US" sz="2800" dirty="0" err="1"/>
            <a:t>barang</a:t>
          </a:r>
          <a:r>
            <a:rPr lang="en-US" sz="2800" dirty="0"/>
            <a:t> </a:t>
          </a:r>
          <a:r>
            <a:rPr lang="en-US" sz="2800" dirty="0" err="1"/>
            <a:t>dalam</a:t>
          </a:r>
          <a:r>
            <a:rPr lang="en-US" sz="2800" dirty="0"/>
            <a:t> </a:t>
          </a:r>
          <a:r>
            <a:rPr lang="en-US" sz="2800" dirty="0" err="1"/>
            <a:t>proses</a:t>
          </a:r>
          <a:endParaRPr lang="en-US" sz="2800" dirty="0"/>
        </a:p>
        <a:p>
          <a:pPr algn="l"/>
          <a:r>
            <a:rPr lang="id-ID" sz="2800" dirty="0">
              <a:sym typeface="Wingdings" pitchFamily="2" charset="2"/>
            </a:rPr>
            <a:t> </a:t>
          </a:r>
          <a:r>
            <a:rPr lang="en-US" sz="2800" dirty="0" err="1"/>
            <a:t>Persediaan</a:t>
          </a:r>
          <a:r>
            <a:rPr lang="en-US" sz="2800" dirty="0"/>
            <a:t> </a:t>
          </a:r>
          <a:r>
            <a:rPr lang="en-US" sz="2800" dirty="0" err="1"/>
            <a:t>barang</a:t>
          </a:r>
          <a:r>
            <a:rPr lang="en-US" sz="2800" dirty="0"/>
            <a:t> </a:t>
          </a:r>
          <a:r>
            <a:rPr lang="en-US" sz="2800" dirty="0" err="1"/>
            <a:t>jadi</a:t>
          </a:r>
          <a:endParaRPr lang="id-ID" sz="2800" dirty="0"/>
        </a:p>
      </dgm:t>
    </dgm:pt>
    <dgm:pt modelId="{CA3747DB-AF81-48FB-B77A-78670FCB309E}" type="parTrans" cxnId="{5DC4BBFA-32CF-4C7F-97A2-63DB8C9B0A72}">
      <dgm:prSet/>
      <dgm:spPr/>
    </dgm:pt>
    <dgm:pt modelId="{7EE33602-3E39-41A1-821F-5B4F7D48F786}" type="sibTrans" cxnId="{5DC4BBFA-32CF-4C7F-97A2-63DB8C9B0A72}">
      <dgm:prSet/>
      <dgm:spPr/>
    </dgm:pt>
    <dgm:pt modelId="{059C4BBA-877B-470C-A72B-82A553563ACD}" type="pres">
      <dgm:prSet presAssocID="{B7CDECA2-1F07-46E7-BD6B-A65DBA78BE2F}" presName="linearFlow" presStyleCnt="0">
        <dgm:presLayoutVars>
          <dgm:dir/>
          <dgm:resizeHandles val="exact"/>
        </dgm:presLayoutVars>
      </dgm:prSet>
      <dgm:spPr/>
    </dgm:pt>
    <dgm:pt modelId="{EA9CAD10-886B-402A-B6C7-978DDAAF5076}" type="pres">
      <dgm:prSet presAssocID="{11166722-F466-4663-AE7E-FD4BC5894C47}" presName="composite" presStyleCnt="0"/>
      <dgm:spPr/>
    </dgm:pt>
    <dgm:pt modelId="{C018D78E-9315-42AC-9264-47AD15C5FEE3}" type="pres">
      <dgm:prSet presAssocID="{11166722-F466-4663-AE7E-FD4BC5894C47}" presName="imgShp" presStyleLbl="fgImgPlace1" presStyleIdx="0" presStyleCnt="2" custLinFactNeighborX="-20300" custLinFactNeighborY="-3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CDAF34B-D9B4-4816-B2F2-74FE263AB249}" type="pres">
      <dgm:prSet presAssocID="{11166722-F466-4663-AE7E-FD4BC5894C47}" presName="txShp" presStyleLbl="node1" presStyleIdx="0" presStyleCnt="2" custScaleX="129645" custLinFactNeighborX="7756">
        <dgm:presLayoutVars>
          <dgm:bulletEnabled val="1"/>
        </dgm:presLayoutVars>
      </dgm:prSet>
      <dgm:spPr/>
    </dgm:pt>
    <dgm:pt modelId="{52012786-A71F-42C3-AFEC-42911A9DF64C}" type="pres">
      <dgm:prSet presAssocID="{DA58ED70-B941-425C-A05E-19C2E3CDDEC4}" presName="spacing" presStyleCnt="0"/>
      <dgm:spPr/>
    </dgm:pt>
    <dgm:pt modelId="{85A80D74-F08E-4312-89C5-C1F064DC4158}" type="pres">
      <dgm:prSet presAssocID="{15650F4B-76BF-43C1-8BDA-60B6988551D2}" presName="composite" presStyleCnt="0"/>
      <dgm:spPr/>
    </dgm:pt>
    <dgm:pt modelId="{AEA15B59-FFE5-4AD3-8513-167722B83DDA}" type="pres">
      <dgm:prSet presAssocID="{15650F4B-76BF-43C1-8BDA-60B6988551D2}" presName="imgShp" presStyleLbl="fgImgPlace1" presStyleIdx="1" presStyleCnt="2" custLinFactNeighborX="-51216" custLinFactNeighborY="-82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FB16D07-0FEF-460C-81E1-2DFF095A67C4}" type="pres">
      <dgm:prSet presAssocID="{15650F4B-76BF-43C1-8BDA-60B6988551D2}" presName="txShp" presStyleLbl="node1" presStyleIdx="1" presStyleCnt="2" custScaleX="141243" custScaleY="150613" custLinFactNeighborX="5120">
        <dgm:presLayoutVars>
          <dgm:bulletEnabled val="1"/>
        </dgm:presLayoutVars>
      </dgm:prSet>
      <dgm:spPr/>
    </dgm:pt>
  </dgm:ptLst>
  <dgm:cxnLst>
    <dgm:cxn modelId="{90D32204-9A36-4983-9033-FFFBA17666FE}" type="presOf" srcId="{B7CDECA2-1F07-46E7-BD6B-A65DBA78BE2F}" destId="{059C4BBA-877B-470C-A72B-82A553563ACD}" srcOrd="0" destOrd="0" presId="urn:microsoft.com/office/officeart/2005/8/layout/vList3#1"/>
    <dgm:cxn modelId="{058B4D04-FD05-4733-B775-83A1D45A46B5}" type="presOf" srcId="{11166722-F466-4663-AE7E-FD4BC5894C47}" destId="{9CDAF34B-D9B4-4816-B2F2-74FE263AB249}" srcOrd="0" destOrd="0" presId="urn:microsoft.com/office/officeart/2005/8/layout/vList3#1"/>
    <dgm:cxn modelId="{88566A6B-58E5-4161-85C4-9C584A94BE8B}" type="presOf" srcId="{15650F4B-76BF-43C1-8BDA-60B6988551D2}" destId="{6FB16D07-0FEF-460C-81E1-2DFF095A67C4}" srcOrd="0" destOrd="0" presId="urn:microsoft.com/office/officeart/2005/8/layout/vList3#1"/>
    <dgm:cxn modelId="{F13FD9EA-76E3-4C73-BE39-BB0EBABC2921}" srcId="{B7CDECA2-1F07-46E7-BD6B-A65DBA78BE2F}" destId="{11166722-F466-4663-AE7E-FD4BC5894C47}" srcOrd="0" destOrd="0" parTransId="{8D960B51-F434-47E1-BF7F-899F6E6A57D0}" sibTransId="{DA58ED70-B941-425C-A05E-19C2E3CDDEC4}"/>
    <dgm:cxn modelId="{5DC4BBFA-32CF-4C7F-97A2-63DB8C9B0A72}" srcId="{B7CDECA2-1F07-46E7-BD6B-A65DBA78BE2F}" destId="{15650F4B-76BF-43C1-8BDA-60B6988551D2}" srcOrd="1" destOrd="0" parTransId="{CA3747DB-AF81-48FB-B77A-78670FCB309E}" sibTransId="{7EE33602-3E39-41A1-821F-5B4F7D48F786}"/>
    <dgm:cxn modelId="{D19CCA69-EA5D-49A3-B71F-5E9D241727A4}" type="presParOf" srcId="{059C4BBA-877B-470C-A72B-82A553563ACD}" destId="{EA9CAD10-886B-402A-B6C7-978DDAAF5076}" srcOrd="0" destOrd="0" presId="urn:microsoft.com/office/officeart/2005/8/layout/vList3#1"/>
    <dgm:cxn modelId="{5EDFE624-A5ED-46D7-8446-0940BBAED175}" type="presParOf" srcId="{EA9CAD10-886B-402A-B6C7-978DDAAF5076}" destId="{C018D78E-9315-42AC-9264-47AD15C5FEE3}" srcOrd="0" destOrd="0" presId="urn:microsoft.com/office/officeart/2005/8/layout/vList3#1"/>
    <dgm:cxn modelId="{842BC6A4-C98C-457E-B9E7-75F27A38074C}" type="presParOf" srcId="{EA9CAD10-886B-402A-B6C7-978DDAAF5076}" destId="{9CDAF34B-D9B4-4816-B2F2-74FE263AB249}" srcOrd="1" destOrd="0" presId="urn:microsoft.com/office/officeart/2005/8/layout/vList3#1"/>
    <dgm:cxn modelId="{F64187E2-C285-41F9-8D58-FD8C5212CAF7}" type="presParOf" srcId="{059C4BBA-877B-470C-A72B-82A553563ACD}" destId="{52012786-A71F-42C3-AFEC-42911A9DF64C}" srcOrd="1" destOrd="0" presId="urn:microsoft.com/office/officeart/2005/8/layout/vList3#1"/>
    <dgm:cxn modelId="{AB0A01BA-9B1E-4698-A703-8E275CE5A0F9}" type="presParOf" srcId="{059C4BBA-877B-470C-A72B-82A553563ACD}" destId="{85A80D74-F08E-4312-89C5-C1F064DC4158}" srcOrd="2" destOrd="0" presId="urn:microsoft.com/office/officeart/2005/8/layout/vList3#1"/>
    <dgm:cxn modelId="{DEFA4E75-46A6-4884-9A38-CD8FA3EDEDF8}" type="presParOf" srcId="{85A80D74-F08E-4312-89C5-C1F064DC4158}" destId="{AEA15B59-FFE5-4AD3-8513-167722B83DDA}" srcOrd="0" destOrd="0" presId="urn:microsoft.com/office/officeart/2005/8/layout/vList3#1"/>
    <dgm:cxn modelId="{2B6661A4-54F5-4BB6-8565-D73080DDF706}" type="presParOf" srcId="{85A80D74-F08E-4312-89C5-C1F064DC4158}" destId="{6FB16D07-0FEF-460C-81E1-2DFF095A67C4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F23696-EE16-4DDE-8836-988B75567A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D36DD4B-EA7D-442F-AE24-05FF0FECB266}">
      <dgm:prSet phldrT="[Text]" phldr="1"/>
      <dgm:spPr/>
      <dgm:t>
        <a:bodyPr/>
        <a:lstStyle/>
        <a:p>
          <a:endParaRPr lang="id-ID"/>
        </a:p>
      </dgm:t>
    </dgm:pt>
    <dgm:pt modelId="{2E0288D9-863B-4709-B258-5EAE1CA1434F}" type="parTrans" cxnId="{2E6D9106-F3FB-4B8E-9593-C9AEABA8D9AF}">
      <dgm:prSet/>
      <dgm:spPr/>
      <dgm:t>
        <a:bodyPr/>
        <a:lstStyle/>
        <a:p>
          <a:endParaRPr lang="id-ID"/>
        </a:p>
      </dgm:t>
    </dgm:pt>
    <dgm:pt modelId="{D059E34A-144D-4DB8-8EF6-93203B9A61AC}" type="sibTrans" cxnId="{2E6D9106-F3FB-4B8E-9593-C9AEABA8D9AF}">
      <dgm:prSet/>
      <dgm:spPr/>
      <dgm:t>
        <a:bodyPr/>
        <a:lstStyle/>
        <a:p>
          <a:endParaRPr lang="id-ID"/>
        </a:p>
      </dgm:t>
    </dgm:pt>
    <dgm:pt modelId="{E5EC0F08-3A9B-411B-AE02-6BA0804A6F3D}">
      <dgm:prSet phldrT="[Text]" custT="1"/>
      <dgm:spPr/>
      <dgm:t>
        <a:bodyPr/>
        <a:lstStyle/>
        <a:p>
          <a:pPr algn="just"/>
          <a:r>
            <a:rPr lang="en-US" sz="2400" dirty="0" err="1">
              <a:solidFill>
                <a:schemeClr val="tx1"/>
              </a:solidFill>
            </a:rPr>
            <a:t>Tinggi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rendahnya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tingkat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perputaran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akan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id-ID" sz="2400" dirty="0">
              <a:solidFill>
                <a:schemeClr val="tx1"/>
              </a:solidFill>
            </a:rPr>
            <a:t>ber</a:t>
          </a:r>
          <a:r>
            <a:rPr lang="en-US" sz="2400" dirty="0" err="1">
              <a:solidFill>
                <a:schemeClr val="tx1"/>
              </a:solidFill>
            </a:rPr>
            <a:t>pengaruh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langsung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terhadap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besar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kecilnya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dana</a:t>
          </a:r>
          <a:r>
            <a:rPr lang="en-US" sz="2400" dirty="0">
              <a:solidFill>
                <a:schemeClr val="tx1"/>
              </a:solidFill>
            </a:rPr>
            <a:t> yang </a:t>
          </a:r>
          <a:r>
            <a:rPr lang="en-US" sz="2400" dirty="0" err="1">
              <a:solidFill>
                <a:schemeClr val="tx1"/>
              </a:solidFill>
            </a:rPr>
            <a:t>ditanamkan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dalam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persediaan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id-ID" sz="2400" dirty="0">
              <a:solidFill>
                <a:schemeClr val="tx1"/>
              </a:solidFill>
            </a:rPr>
            <a:t>dan </a:t>
          </a:r>
          <a:r>
            <a:rPr lang="da-DK" sz="2400" dirty="0">
              <a:solidFill>
                <a:schemeClr val="tx1"/>
              </a:solidFill>
            </a:rPr>
            <a:t>bagi perolehan laba</a:t>
          </a:r>
          <a:r>
            <a:rPr lang="en-US" sz="2400" dirty="0">
              <a:solidFill>
                <a:schemeClr val="tx1"/>
              </a:solidFill>
            </a:rPr>
            <a:t>.</a:t>
          </a:r>
          <a:endParaRPr lang="id-ID" sz="2400" dirty="0">
            <a:solidFill>
              <a:schemeClr val="tx1"/>
            </a:solidFill>
          </a:endParaRPr>
        </a:p>
      </dgm:t>
    </dgm:pt>
    <dgm:pt modelId="{1BD4D814-A9F6-4E98-88F7-B47655A1CC34}" type="parTrans" cxnId="{CB1C30EF-7DB9-4E59-8578-9EA887621CBC}">
      <dgm:prSet/>
      <dgm:spPr/>
      <dgm:t>
        <a:bodyPr/>
        <a:lstStyle/>
        <a:p>
          <a:endParaRPr lang="id-ID"/>
        </a:p>
      </dgm:t>
    </dgm:pt>
    <dgm:pt modelId="{78E40D5B-A8E5-46F4-B563-0DCAB251D66F}" type="sibTrans" cxnId="{CB1C30EF-7DB9-4E59-8578-9EA887621CBC}">
      <dgm:prSet/>
      <dgm:spPr/>
      <dgm:t>
        <a:bodyPr/>
        <a:lstStyle/>
        <a:p>
          <a:endParaRPr lang="id-ID"/>
        </a:p>
      </dgm:t>
    </dgm:pt>
    <dgm:pt modelId="{68961B03-B017-46B4-8EBE-282742A73BFA}">
      <dgm:prSet phldrT="[Text]" phldr="1"/>
      <dgm:spPr/>
      <dgm:t>
        <a:bodyPr/>
        <a:lstStyle/>
        <a:p>
          <a:endParaRPr lang="id-ID"/>
        </a:p>
      </dgm:t>
    </dgm:pt>
    <dgm:pt modelId="{948EB9AD-F97F-4373-BE4B-581B4724FFF5}" type="parTrans" cxnId="{3CB2B0E1-56A9-4E7B-9D6F-773AD064DCDC}">
      <dgm:prSet/>
      <dgm:spPr/>
      <dgm:t>
        <a:bodyPr/>
        <a:lstStyle/>
        <a:p>
          <a:endParaRPr lang="id-ID"/>
        </a:p>
      </dgm:t>
    </dgm:pt>
    <dgm:pt modelId="{90C97CB3-A0B3-4C5C-ACB8-ADEF02AFBE70}" type="sibTrans" cxnId="{3CB2B0E1-56A9-4E7B-9D6F-773AD064DCDC}">
      <dgm:prSet/>
      <dgm:spPr/>
      <dgm:t>
        <a:bodyPr/>
        <a:lstStyle/>
        <a:p>
          <a:endParaRPr lang="id-ID"/>
        </a:p>
      </dgm:t>
    </dgm:pt>
    <dgm:pt modelId="{C2167284-DCB6-4377-8FA9-52C47EF2536E}">
      <dgm:prSet phldrT="[Text]" custT="1"/>
      <dgm:spPr/>
      <dgm:t>
        <a:bodyPr/>
        <a:lstStyle/>
        <a:p>
          <a:pPr algn="just"/>
          <a:r>
            <a:rPr lang="en-US" sz="2400" dirty="0" err="1">
              <a:solidFill>
                <a:schemeClr val="tx1"/>
              </a:solidFill>
            </a:rPr>
            <a:t>Semakin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tinggi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tingkat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perputarannya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id-ID" sz="2400" dirty="0">
              <a:solidFill>
                <a:schemeClr val="tx1"/>
              </a:solidFill>
              <a:sym typeface="Wingdings" pitchFamily="2" charset="2"/>
            </a:rPr>
            <a:t>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semakin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pendek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tingkat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dana</a:t>
          </a:r>
          <a:r>
            <a:rPr lang="en-US" sz="2400" dirty="0">
              <a:solidFill>
                <a:schemeClr val="tx1"/>
              </a:solidFill>
            </a:rPr>
            <a:t> yang </a:t>
          </a:r>
          <a:r>
            <a:rPr lang="en-US" sz="2400" dirty="0" err="1">
              <a:solidFill>
                <a:schemeClr val="tx1"/>
              </a:solidFill>
            </a:rPr>
            <a:t>tertanam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dalam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persediaan</a:t>
          </a:r>
          <a:r>
            <a:rPr lang="id-ID" sz="2400" dirty="0">
              <a:solidFill>
                <a:schemeClr val="tx1"/>
              </a:solidFill>
            </a:rPr>
            <a:t> </a:t>
          </a:r>
          <a:r>
            <a:rPr lang="id-ID" sz="2400" dirty="0">
              <a:solidFill>
                <a:schemeClr val="tx1"/>
              </a:solidFill>
              <a:sym typeface="Wingdings" pitchFamily="2" charset="2"/>
            </a:rPr>
            <a:t> </a:t>
          </a:r>
          <a:r>
            <a:rPr lang="en-US" sz="2400" dirty="0" err="1">
              <a:solidFill>
                <a:schemeClr val="tx1"/>
              </a:solidFill>
            </a:rPr>
            <a:t>semakin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kecil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dana</a:t>
          </a:r>
          <a:r>
            <a:rPr lang="en-US" sz="2400" dirty="0">
              <a:solidFill>
                <a:schemeClr val="tx1"/>
              </a:solidFill>
            </a:rPr>
            <a:t> yang </a:t>
          </a:r>
          <a:r>
            <a:rPr lang="en-US" sz="2400" dirty="0" err="1">
              <a:solidFill>
                <a:schemeClr val="tx1"/>
              </a:solidFill>
            </a:rPr>
            <a:t>ditanam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dalam</a:t>
          </a:r>
          <a:r>
            <a:rPr lang="en-US" sz="2400" dirty="0">
              <a:solidFill>
                <a:schemeClr val="tx1"/>
              </a:solidFill>
            </a:rPr>
            <a:t> </a:t>
          </a:r>
          <a:r>
            <a:rPr lang="en-US" sz="2400" dirty="0" err="1">
              <a:solidFill>
                <a:schemeClr val="tx1"/>
              </a:solidFill>
            </a:rPr>
            <a:t>perusahaan</a:t>
          </a:r>
          <a:r>
            <a:rPr lang="en-US" sz="2400" dirty="0">
              <a:solidFill>
                <a:schemeClr val="tx1"/>
              </a:solidFill>
            </a:rPr>
            <a:t>.</a:t>
          </a:r>
          <a:endParaRPr lang="id-ID" sz="2400" dirty="0">
            <a:solidFill>
              <a:schemeClr val="tx1"/>
            </a:solidFill>
          </a:endParaRPr>
        </a:p>
      </dgm:t>
    </dgm:pt>
    <dgm:pt modelId="{30F847B8-3890-4A42-A11A-D11C2F44D18C}" type="parTrans" cxnId="{675066E9-18C1-4924-86E4-681E2C790A95}">
      <dgm:prSet/>
      <dgm:spPr/>
      <dgm:t>
        <a:bodyPr/>
        <a:lstStyle/>
        <a:p>
          <a:endParaRPr lang="id-ID"/>
        </a:p>
      </dgm:t>
    </dgm:pt>
    <dgm:pt modelId="{B625C26B-70D1-4E51-AD69-7FF78855BA13}" type="sibTrans" cxnId="{675066E9-18C1-4924-86E4-681E2C790A95}">
      <dgm:prSet/>
      <dgm:spPr/>
      <dgm:t>
        <a:bodyPr/>
        <a:lstStyle/>
        <a:p>
          <a:endParaRPr lang="id-ID"/>
        </a:p>
      </dgm:t>
    </dgm:pt>
    <dgm:pt modelId="{C8842315-B873-4CB3-9C4B-7054B8928B0B}">
      <dgm:prSet phldrT="[Text]" custT="1"/>
      <dgm:spPr/>
      <dgm:t>
        <a:bodyPr/>
        <a:lstStyle/>
        <a:p>
          <a:pPr algn="just"/>
          <a:r>
            <a:rPr lang="id-ID" sz="2200" dirty="0"/>
            <a:t>Intinya mengatur tingkat persedian yang tepat agar jumlahnya tidak terlalu besar dan tidak terlalu kecil</a:t>
          </a:r>
        </a:p>
      </dgm:t>
    </dgm:pt>
    <dgm:pt modelId="{7788C87E-1A5A-4F2D-8719-7460838D536F}" type="sibTrans" cxnId="{D155485F-4BB3-4CBD-BD6D-816AE882F827}">
      <dgm:prSet/>
      <dgm:spPr/>
      <dgm:t>
        <a:bodyPr/>
        <a:lstStyle/>
        <a:p>
          <a:endParaRPr lang="id-ID"/>
        </a:p>
      </dgm:t>
    </dgm:pt>
    <dgm:pt modelId="{C58680F7-E435-4633-B009-099C21FB2CA2}" type="parTrans" cxnId="{D155485F-4BB3-4CBD-BD6D-816AE882F827}">
      <dgm:prSet/>
      <dgm:spPr/>
      <dgm:t>
        <a:bodyPr/>
        <a:lstStyle/>
        <a:p>
          <a:endParaRPr lang="id-ID"/>
        </a:p>
      </dgm:t>
    </dgm:pt>
    <dgm:pt modelId="{8F57FDDD-80FB-4B7A-A321-F5111EB23F2E}">
      <dgm:prSet phldrT="[Text]" phldr="1"/>
      <dgm:spPr/>
      <dgm:t>
        <a:bodyPr/>
        <a:lstStyle/>
        <a:p>
          <a:endParaRPr lang="id-ID" dirty="0"/>
        </a:p>
      </dgm:t>
    </dgm:pt>
    <dgm:pt modelId="{4A3EA27A-E622-4E93-B116-BCF1B885F5BD}" type="sibTrans" cxnId="{78280257-C478-4594-8FF5-478B5A9D9C50}">
      <dgm:prSet/>
      <dgm:spPr/>
      <dgm:t>
        <a:bodyPr/>
        <a:lstStyle/>
        <a:p>
          <a:endParaRPr lang="id-ID"/>
        </a:p>
      </dgm:t>
    </dgm:pt>
    <dgm:pt modelId="{7A87B86E-3267-4405-9D44-28D2DAE8CECA}" type="parTrans" cxnId="{78280257-C478-4594-8FF5-478B5A9D9C50}">
      <dgm:prSet/>
      <dgm:spPr/>
      <dgm:t>
        <a:bodyPr/>
        <a:lstStyle/>
        <a:p>
          <a:endParaRPr lang="id-ID"/>
        </a:p>
      </dgm:t>
    </dgm:pt>
    <dgm:pt modelId="{9655C882-6514-4773-89EE-3F45B3F8CCC4}">
      <dgm:prSet phldrT="[Text]" custT="1"/>
      <dgm:spPr/>
      <dgm:t>
        <a:bodyPr/>
        <a:lstStyle/>
        <a:p>
          <a:pPr algn="just"/>
          <a:r>
            <a:rPr lang="sv-SE" sz="2200" dirty="0"/>
            <a:t>Kesalahan dalam menetapkan besarnya investasi persediaan akan menekan keuntungan perusahaan</a:t>
          </a:r>
          <a:endParaRPr lang="id-ID" sz="2200" dirty="0"/>
        </a:p>
      </dgm:t>
    </dgm:pt>
    <dgm:pt modelId="{7C1812BF-51EB-424B-8DCE-63C5C910DFC0}" type="parTrans" cxnId="{C80D26E8-3D20-4466-A18A-0F88DC99CEE2}">
      <dgm:prSet/>
      <dgm:spPr/>
      <dgm:t>
        <a:bodyPr/>
        <a:lstStyle/>
        <a:p>
          <a:endParaRPr lang="id-ID"/>
        </a:p>
      </dgm:t>
    </dgm:pt>
    <dgm:pt modelId="{EA754411-4887-4D16-AE82-2195FDD8FF85}" type="sibTrans" cxnId="{C80D26E8-3D20-4466-A18A-0F88DC99CEE2}">
      <dgm:prSet/>
      <dgm:spPr/>
      <dgm:t>
        <a:bodyPr/>
        <a:lstStyle/>
        <a:p>
          <a:endParaRPr lang="id-ID"/>
        </a:p>
      </dgm:t>
    </dgm:pt>
    <dgm:pt modelId="{68601241-D851-45B5-A2BA-6A3BBC08A4CF}" type="pres">
      <dgm:prSet presAssocID="{7CF23696-EE16-4DDE-8836-988B75567A1A}" presName="linearFlow" presStyleCnt="0">
        <dgm:presLayoutVars>
          <dgm:dir/>
          <dgm:animLvl val="lvl"/>
          <dgm:resizeHandles val="exact"/>
        </dgm:presLayoutVars>
      </dgm:prSet>
      <dgm:spPr/>
    </dgm:pt>
    <dgm:pt modelId="{29D51D71-6128-46C5-BA6F-985F148248C3}" type="pres">
      <dgm:prSet presAssocID="{8F57FDDD-80FB-4B7A-A321-F5111EB23F2E}" presName="composite" presStyleCnt="0"/>
      <dgm:spPr/>
    </dgm:pt>
    <dgm:pt modelId="{A1F878AF-268A-40BC-9184-DA1B9E399E02}" type="pres">
      <dgm:prSet presAssocID="{8F57FDDD-80FB-4B7A-A321-F5111EB23F2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B699251-8775-4867-9485-22887E1F28C9}" type="pres">
      <dgm:prSet presAssocID="{8F57FDDD-80FB-4B7A-A321-F5111EB23F2E}" presName="descendantText" presStyleLbl="alignAcc1" presStyleIdx="0" presStyleCnt="3" custScaleY="179763">
        <dgm:presLayoutVars>
          <dgm:bulletEnabled val="1"/>
        </dgm:presLayoutVars>
      </dgm:prSet>
      <dgm:spPr/>
    </dgm:pt>
    <dgm:pt modelId="{241C4EF5-25BB-4D75-8BAE-E2BDD57EB1AF}" type="pres">
      <dgm:prSet presAssocID="{4A3EA27A-E622-4E93-B116-BCF1B885F5BD}" presName="sp" presStyleCnt="0"/>
      <dgm:spPr/>
    </dgm:pt>
    <dgm:pt modelId="{9775472F-0BC6-4339-8444-78E33C5E1E6E}" type="pres">
      <dgm:prSet presAssocID="{CD36DD4B-EA7D-442F-AE24-05FF0FECB266}" presName="composite" presStyleCnt="0"/>
      <dgm:spPr/>
    </dgm:pt>
    <dgm:pt modelId="{DDF41B60-32BE-4F22-B6AA-B13A5934DD18}" type="pres">
      <dgm:prSet presAssocID="{CD36DD4B-EA7D-442F-AE24-05FF0FECB26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147DD1D-031C-45F0-88EE-1B80258A153A}" type="pres">
      <dgm:prSet presAssocID="{CD36DD4B-EA7D-442F-AE24-05FF0FECB266}" presName="descendantText" presStyleLbl="alignAcc1" presStyleIdx="1" presStyleCnt="3" custScaleY="159916" custLinFactNeighborY="7761">
        <dgm:presLayoutVars>
          <dgm:bulletEnabled val="1"/>
        </dgm:presLayoutVars>
      </dgm:prSet>
      <dgm:spPr/>
    </dgm:pt>
    <dgm:pt modelId="{F257DC14-BAB7-4957-B909-0DFB942A20B1}" type="pres">
      <dgm:prSet presAssocID="{D059E34A-144D-4DB8-8EF6-93203B9A61AC}" presName="sp" presStyleCnt="0"/>
      <dgm:spPr/>
    </dgm:pt>
    <dgm:pt modelId="{CBDD3C72-C7F0-42E1-8EC2-4434BC2401DC}" type="pres">
      <dgm:prSet presAssocID="{68961B03-B017-46B4-8EBE-282742A73BFA}" presName="composite" presStyleCnt="0"/>
      <dgm:spPr/>
    </dgm:pt>
    <dgm:pt modelId="{EA7BE6F0-BBEA-46C9-BC32-93D99174459B}" type="pres">
      <dgm:prSet presAssocID="{68961B03-B017-46B4-8EBE-282742A73BF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EB7D60E-A1F4-435C-8F0B-56D69B3B05C7}" type="pres">
      <dgm:prSet presAssocID="{68961B03-B017-46B4-8EBE-282742A73BFA}" presName="descendantText" presStyleLbl="alignAcc1" presStyleIdx="2" presStyleCnt="3" custScaleY="147486" custLinFactNeighborY="21070">
        <dgm:presLayoutVars>
          <dgm:bulletEnabled val="1"/>
        </dgm:presLayoutVars>
      </dgm:prSet>
      <dgm:spPr/>
    </dgm:pt>
  </dgm:ptLst>
  <dgm:cxnLst>
    <dgm:cxn modelId="{F6463805-93F8-455D-A779-4705D6919FBF}" type="presOf" srcId="{7CF23696-EE16-4DDE-8836-988B75567A1A}" destId="{68601241-D851-45B5-A2BA-6A3BBC08A4CF}" srcOrd="0" destOrd="0" presId="urn:microsoft.com/office/officeart/2005/8/layout/chevron2"/>
    <dgm:cxn modelId="{2E6D9106-F3FB-4B8E-9593-C9AEABA8D9AF}" srcId="{7CF23696-EE16-4DDE-8836-988B75567A1A}" destId="{CD36DD4B-EA7D-442F-AE24-05FF0FECB266}" srcOrd="1" destOrd="0" parTransId="{2E0288D9-863B-4709-B258-5EAE1CA1434F}" sibTransId="{D059E34A-144D-4DB8-8EF6-93203B9A61AC}"/>
    <dgm:cxn modelId="{0995AB06-167C-4D6F-A4BA-6C4AC78A6DA0}" type="presOf" srcId="{C8842315-B873-4CB3-9C4B-7054B8928B0B}" destId="{3B699251-8775-4867-9485-22887E1F28C9}" srcOrd="0" destOrd="0" presId="urn:microsoft.com/office/officeart/2005/8/layout/chevron2"/>
    <dgm:cxn modelId="{8CB8541F-75FF-4B61-A7BF-6E125972984A}" type="presOf" srcId="{E5EC0F08-3A9B-411B-AE02-6BA0804A6F3D}" destId="{1147DD1D-031C-45F0-88EE-1B80258A153A}" srcOrd="0" destOrd="0" presId="urn:microsoft.com/office/officeart/2005/8/layout/chevron2"/>
    <dgm:cxn modelId="{D155485F-4BB3-4CBD-BD6D-816AE882F827}" srcId="{8F57FDDD-80FB-4B7A-A321-F5111EB23F2E}" destId="{C8842315-B873-4CB3-9C4B-7054B8928B0B}" srcOrd="0" destOrd="0" parTransId="{C58680F7-E435-4633-B009-099C21FB2CA2}" sibTransId="{7788C87E-1A5A-4F2D-8719-7460838D536F}"/>
    <dgm:cxn modelId="{ABEA1974-F1BB-4E81-A4D2-7D3649B071EA}" type="presOf" srcId="{CD36DD4B-EA7D-442F-AE24-05FF0FECB266}" destId="{DDF41B60-32BE-4F22-B6AA-B13A5934DD18}" srcOrd="0" destOrd="0" presId="urn:microsoft.com/office/officeart/2005/8/layout/chevron2"/>
    <dgm:cxn modelId="{78280257-C478-4594-8FF5-478B5A9D9C50}" srcId="{7CF23696-EE16-4DDE-8836-988B75567A1A}" destId="{8F57FDDD-80FB-4B7A-A321-F5111EB23F2E}" srcOrd="0" destOrd="0" parTransId="{7A87B86E-3267-4405-9D44-28D2DAE8CECA}" sibTransId="{4A3EA27A-E622-4E93-B116-BCF1B885F5BD}"/>
    <dgm:cxn modelId="{11B96C86-1FD7-4A51-B8DE-9396DEA94C70}" type="presOf" srcId="{9655C882-6514-4773-89EE-3F45B3F8CCC4}" destId="{3B699251-8775-4867-9485-22887E1F28C9}" srcOrd="0" destOrd="1" presId="urn:microsoft.com/office/officeart/2005/8/layout/chevron2"/>
    <dgm:cxn modelId="{74A4F691-8727-47A9-881B-0B7733BC5E5D}" type="presOf" srcId="{68961B03-B017-46B4-8EBE-282742A73BFA}" destId="{EA7BE6F0-BBEA-46C9-BC32-93D99174459B}" srcOrd="0" destOrd="0" presId="urn:microsoft.com/office/officeart/2005/8/layout/chevron2"/>
    <dgm:cxn modelId="{BE1199B5-DE53-4CF1-AFB3-080F8B15A686}" type="presOf" srcId="{C2167284-DCB6-4377-8FA9-52C47EF2536E}" destId="{CEB7D60E-A1F4-435C-8F0B-56D69B3B05C7}" srcOrd="0" destOrd="0" presId="urn:microsoft.com/office/officeart/2005/8/layout/chevron2"/>
    <dgm:cxn modelId="{3CB2B0E1-56A9-4E7B-9D6F-773AD064DCDC}" srcId="{7CF23696-EE16-4DDE-8836-988B75567A1A}" destId="{68961B03-B017-46B4-8EBE-282742A73BFA}" srcOrd="2" destOrd="0" parTransId="{948EB9AD-F97F-4373-BE4B-581B4724FFF5}" sibTransId="{90C97CB3-A0B3-4C5C-ACB8-ADEF02AFBE70}"/>
    <dgm:cxn modelId="{C80D26E8-3D20-4466-A18A-0F88DC99CEE2}" srcId="{8F57FDDD-80FB-4B7A-A321-F5111EB23F2E}" destId="{9655C882-6514-4773-89EE-3F45B3F8CCC4}" srcOrd="1" destOrd="0" parTransId="{7C1812BF-51EB-424B-8DCE-63C5C910DFC0}" sibTransId="{EA754411-4887-4D16-AE82-2195FDD8FF85}"/>
    <dgm:cxn modelId="{675066E9-18C1-4924-86E4-681E2C790A95}" srcId="{68961B03-B017-46B4-8EBE-282742A73BFA}" destId="{C2167284-DCB6-4377-8FA9-52C47EF2536E}" srcOrd="0" destOrd="0" parTransId="{30F847B8-3890-4A42-A11A-D11C2F44D18C}" sibTransId="{B625C26B-70D1-4E51-AD69-7FF78855BA13}"/>
    <dgm:cxn modelId="{3DAA12EB-3EB8-45EF-B76B-80C295B8FFD7}" type="presOf" srcId="{8F57FDDD-80FB-4B7A-A321-F5111EB23F2E}" destId="{A1F878AF-268A-40BC-9184-DA1B9E399E02}" srcOrd="0" destOrd="0" presId="urn:microsoft.com/office/officeart/2005/8/layout/chevron2"/>
    <dgm:cxn modelId="{CB1C30EF-7DB9-4E59-8578-9EA887621CBC}" srcId="{CD36DD4B-EA7D-442F-AE24-05FF0FECB266}" destId="{E5EC0F08-3A9B-411B-AE02-6BA0804A6F3D}" srcOrd="0" destOrd="0" parTransId="{1BD4D814-A9F6-4E98-88F7-B47655A1CC34}" sibTransId="{78E40D5B-A8E5-46F4-B563-0DCAB251D66F}"/>
    <dgm:cxn modelId="{F7A78691-5012-46D0-9F93-B47E649AA848}" type="presParOf" srcId="{68601241-D851-45B5-A2BA-6A3BBC08A4CF}" destId="{29D51D71-6128-46C5-BA6F-985F148248C3}" srcOrd="0" destOrd="0" presId="urn:microsoft.com/office/officeart/2005/8/layout/chevron2"/>
    <dgm:cxn modelId="{74799228-4F22-4806-8AE1-1ACA690A6E39}" type="presParOf" srcId="{29D51D71-6128-46C5-BA6F-985F148248C3}" destId="{A1F878AF-268A-40BC-9184-DA1B9E399E02}" srcOrd="0" destOrd="0" presId="urn:microsoft.com/office/officeart/2005/8/layout/chevron2"/>
    <dgm:cxn modelId="{856111AD-FA79-4D34-AAA5-57512077B438}" type="presParOf" srcId="{29D51D71-6128-46C5-BA6F-985F148248C3}" destId="{3B699251-8775-4867-9485-22887E1F28C9}" srcOrd="1" destOrd="0" presId="urn:microsoft.com/office/officeart/2005/8/layout/chevron2"/>
    <dgm:cxn modelId="{9994CFC0-56CF-4ED1-B280-F601ED66E0FD}" type="presParOf" srcId="{68601241-D851-45B5-A2BA-6A3BBC08A4CF}" destId="{241C4EF5-25BB-4D75-8BAE-E2BDD57EB1AF}" srcOrd="1" destOrd="0" presId="urn:microsoft.com/office/officeart/2005/8/layout/chevron2"/>
    <dgm:cxn modelId="{CE424F42-E2E6-468C-B53A-341CAB3E225C}" type="presParOf" srcId="{68601241-D851-45B5-A2BA-6A3BBC08A4CF}" destId="{9775472F-0BC6-4339-8444-78E33C5E1E6E}" srcOrd="2" destOrd="0" presId="urn:microsoft.com/office/officeart/2005/8/layout/chevron2"/>
    <dgm:cxn modelId="{CCF73629-D5C7-426F-93C6-D91202E0856C}" type="presParOf" srcId="{9775472F-0BC6-4339-8444-78E33C5E1E6E}" destId="{DDF41B60-32BE-4F22-B6AA-B13A5934DD18}" srcOrd="0" destOrd="0" presId="urn:microsoft.com/office/officeart/2005/8/layout/chevron2"/>
    <dgm:cxn modelId="{983471E3-677B-4B23-B671-5BED8F0B9B20}" type="presParOf" srcId="{9775472F-0BC6-4339-8444-78E33C5E1E6E}" destId="{1147DD1D-031C-45F0-88EE-1B80258A153A}" srcOrd="1" destOrd="0" presId="urn:microsoft.com/office/officeart/2005/8/layout/chevron2"/>
    <dgm:cxn modelId="{6C57297A-5F82-41F5-BDC4-65827B4E26D2}" type="presParOf" srcId="{68601241-D851-45B5-A2BA-6A3BBC08A4CF}" destId="{F257DC14-BAB7-4957-B909-0DFB942A20B1}" srcOrd="3" destOrd="0" presId="urn:microsoft.com/office/officeart/2005/8/layout/chevron2"/>
    <dgm:cxn modelId="{CDEC472B-0F77-4C2B-8CF4-8F4456742017}" type="presParOf" srcId="{68601241-D851-45B5-A2BA-6A3BBC08A4CF}" destId="{CBDD3C72-C7F0-42E1-8EC2-4434BC2401DC}" srcOrd="4" destOrd="0" presId="urn:microsoft.com/office/officeart/2005/8/layout/chevron2"/>
    <dgm:cxn modelId="{5198C959-0E0C-45E2-8F7E-045D3CD0ED73}" type="presParOf" srcId="{CBDD3C72-C7F0-42E1-8EC2-4434BC2401DC}" destId="{EA7BE6F0-BBEA-46C9-BC32-93D99174459B}" srcOrd="0" destOrd="0" presId="urn:microsoft.com/office/officeart/2005/8/layout/chevron2"/>
    <dgm:cxn modelId="{A327BC5C-7C02-4675-AA5B-6435492505A5}" type="presParOf" srcId="{CBDD3C72-C7F0-42E1-8EC2-4434BC2401DC}" destId="{CEB7D60E-A1F4-435C-8F0B-56D69B3B05C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0A047D-B27E-4D80-A522-07DB9FFB4480}" type="doc">
      <dgm:prSet loTypeId="urn:microsoft.com/office/officeart/2005/8/layout/vList3#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42B16DCC-B784-4DEF-A3AC-27A9C684A87F}">
      <dgm:prSet phldrT="[Text]"/>
      <dgm:spPr/>
      <dgm:t>
        <a:bodyPr/>
        <a:lstStyle/>
        <a:p>
          <a:r>
            <a:rPr lang="sv-SE" dirty="0"/>
            <a:t>Harga pembelian per unit konstan</a:t>
          </a:r>
          <a:endParaRPr lang="id-ID" dirty="0"/>
        </a:p>
      </dgm:t>
    </dgm:pt>
    <dgm:pt modelId="{DAAA5009-78D1-42CF-BA4F-D17FDB879978}" type="parTrans" cxnId="{606AB237-A741-4CB0-815C-C976D42F326E}">
      <dgm:prSet/>
      <dgm:spPr/>
      <dgm:t>
        <a:bodyPr/>
        <a:lstStyle/>
        <a:p>
          <a:endParaRPr lang="id-ID"/>
        </a:p>
      </dgm:t>
    </dgm:pt>
    <dgm:pt modelId="{AFCE5119-4B20-4A98-9A87-16F8D1966EE1}" type="sibTrans" cxnId="{606AB237-A741-4CB0-815C-C976D42F326E}">
      <dgm:prSet/>
      <dgm:spPr/>
      <dgm:t>
        <a:bodyPr/>
        <a:lstStyle/>
        <a:p>
          <a:endParaRPr lang="id-ID"/>
        </a:p>
      </dgm:t>
    </dgm:pt>
    <dgm:pt modelId="{A2AEB083-047D-49AF-B4D7-247D94A53575}">
      <dgm:prSet phldrT="[Text]"/>
      <dgm:spPr/>
      <dgm:t>
        <a:bodyPr/>
        <a:lstStyle/>
        <a:p>
          <a:r>
            <a:rPr lang="id-ID" dirty="0"/>
            <a:t>Bahan baku selalu tersedia di pasar setiap saat dibutuhkan</a:t>
          </a:r>
        </a:p>
      </dgm:t>
    </dgm:pt>
    <dgm:pt modelId="{086BB2BE-CF5C-47E5-8F8D-8190C27562FC}" type="parTrans" cxnId="{F849D89E-C474-4A1B-87DA-F9ABA00CC613}">
      <dgm:prSet/>
      <dgm:spPr/>
      <dgm:t>
        <a:bodyPr/>
        <a:lstStyle/>
        <a:p>
          <a:endParaRPr lang="id-ID"/>
        </a:p>
      </dgm:t>
    </dgm:pt>
    <dgm:pt modelId="{12757633-6D38-4E80-860C-21595A976D6B}" type="sibTrans" cxnId="{F849D89E-C474-4A1B-87DA-F9ABA00CC613}">
      <dgm:prSet/>
      <dgm:spPr/>
      <dgm:t>
        <a:bodyPr/>
        <a:lstStyle/>
        <a:p>
          <a:endParaRPr lang="id-ID"/>
        </a:p>
      </dgm:t>
    </dgm:pt>
    <dgm:pt modelId="{3B0F1B3A-890D-447B-AA2B-0B78C754A2EE}">
      <dgm:prSet phldrT="[Text]"/>
      <dgm:spPr/>
      <dgm:t>
        <a:bodyPr/>
        <a:lstStyle/>
        <a:p>
          <a:r>
            <a:rPr lang="id-ID" dirty="0"/>
            <a:t>Kebutuhan Bahan Baku tersebut relatif stabil sepanjang tahun</a:t>
          </a:r>
        </a:p>
      </dgm:t>
    </dgm:pt>
    <dgm:pt modelId="{BA9B00ED-94A6-40CD-9011-957BE378F3B6}" type="parTrans" cxnId="{E0EAF4D2-3891-4149-9976-79A64A0272FB}">
      <dgm:prSet/>
      <dgm:spPr/>
      <dgm:t>
        <a:bodyPr/>
        <a:lstStyle/>
        <a:p>
          <a:endParaRPr lang="id-ID"/>
        </a:p>
      </dgm:t>
    </dgm:pt>
    <dgm:pt modelId="{FD0D2040-111C-45CB-8C90-08C71BDA66FC}" type="sibTrans" cxnId="{E0EAF4D2-3891-4149-9976-79A64A0272FB}">
      <dgm:prSet/>
      <dgm:spPr/>
      <dgm:t>
        <a:bodyPr/>
        <a:lstStyle/>
        <a:p>
          <a:endParaRPr lang="id-ID"/>
        </a:p>
      </dgm:t>
    </dgm:pt>
    <dgm:pt modelId="{C1F4387E-0349-4128-A5CA-6F43DD6E9293}" type="pres">
      <dgm:prSet presAssocID="{3B0A047D-B27E-4D80-A522-07DB9FFB4480}" presName="linearFlow" presStyleCnt="0">
        <dgm:presLayoutVars>
          <dgm:dir/>
          <dgm:resizeHandles val="exact"/>
        </dgm:presLayoutVars>
      </dgm:prSet>
      <dgm:spPr/>
    </dgm:pt>
    <dgm:pt modelId="{C3DC6AA3-A363-4AD4-B3F8-5C029BFD6988}" type="pres">
      <dgm:prSet presAssocID="{42B16DCC-B784-4DEF-A3AC-27A9C684A87F}" presName="composite" presStyleCnt="0"/>
      <dgm:spPr/>
    </dgm:pt>
    <dgm:pt modelId="{08771A69-FA09-47F3-B871-6025C6F47DFD}" type="pres">
      <dgm:prSet presAssocID="{42B16DCC-B784-4DEF-A3AC-27A9C684A87F}" presName="imgShp" presStyleLbl="fgImgPlace1" presStyleIdx="0" presStyleCnt="3" custLinFactNeighborX="-6644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BA0E62D-9720-45FF-8DFF-6AAB13A1DB0F}" type="pres">
      <dgm:prSet presAssocID="{42B16DCC-B784-4DEF-A3AC-27A9C684A87F}" presName="txShp" presStyleLbl="node1" presStyleIdx="0" presStyleCnt="3" custScaleX="141170" custLinFactNeighborX="5115">
        <dgm:presLayoutVars>
          <dgm:bulletEnabled val="1"/>
        </dgm:presLayoutVars>
      </dgm:prSet>
      <dgm:spPr/>
    </dgm:pt>
    <dgm:pt modelId="{080C377D-CDFF-4EDC-83EA-8B0D3F613807}" type="pres">
      <dgm:prSet presAssocID="{AFCE5119-4B20-4A98-9A87-16F8D1966EE1}" presName="spacing" presStyleCnt="0"/>
      <dgm:spPr/>
    </dgm:pt>
    <dgm:pt modelId="{0AD0D296-EE99-4219-8446-A605383C7568}" type="pres">
      <dgm:prSet presAssocID="{A2AEB083-047D-49AF-B4D7-247D94A53575}" presName="composite" presStyleCnt="0"/>
      <dgm:spPr/>
    </dgm:pt>
    <dgm:pt modelId="{D0AC2098-0910-4905-A08A-682DFF109F32}" type="pres">
      <dgm:prSet presAssocID="{A2AEB083-047D-49AF-B4D7-247D94A53575}" presName="imgShp" presStyleLbl="fgImgPlace1" presStyleIdx="1" presStyleCnt="3" custLinFactNeighborX="-1501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8B1A390-42BF-4557-B168-D0A23D5A3298}" type="pres">
      <dgm:prSet presAssocID="{A2AEB083-047D-49AF-B4D7-247D94A53575}" presName="txShp" presStyleLbl="node1" presStyleIdx="1" presStyleCnt="3" custScaleX="125465" custLinFactNeighborX="11669">
        <dgm:presLayoutVars>
          <dgm:bulletEnabled val="1"/>
        </dgm:presLayoutVars>
      </dgm:prSet>
      <dgm:spPr/>
    </dgm:pt>
    <dgm:pt modelId="{665B6938-9F62-4055-8E72-80DCA52EB30F}" type="pres">
      <dgm:prSet presAssocID="{12757633-6D38-4E80-860C-21595A976D6B}" presName="spacing" presStyleCnt="0"/>
      <dgm:spPr/>
    </dgm:pt>
    <dgm:pt modelId="{DA708710-B554-4952-9DC3-9B80117F1477}" type="pres">
      <dgm:prSet presAssocID="{3B0F1B3A-890D-447B-AA2B-0B78C754A2EE}" presName="composite" presStyleCnt="0"/>
      <dgm:spPr/>
    </dgm:pt>
    <dgm:pt modelId="{3A5D2D1C-A15C-428E-816F-CC3208B77489}" type="pres">
      <dgm:prSet presAssocID="{3B0F1B3A-890D-447B-AA2B-0B78C754A2EE}" presName="imgShp" presStyleLbl="fgImgPlace1" presStyleIdx="2" presStyleCnt="3" custLinFactNeighborX="72044" custLinFactNeighborY="-229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85667A9-4C9A-4E5F-B1AC-2E3A5008DAE1}" type="pres">
      <dgm:prSet presAssocID="{3B0F1B3A-890D-447B-AA2B-0B78C754A2EE}" presName="txShp" presStyleLbl="node1" presStyleIdx="2" presStyleCnt="3" custScaleX="108899" custLinFactNeighborX="20271">
        <dgm:presLayoutVars>
          <dgm:bulletEnabled val="1"/>
        </dgm:presLayoutVars>
      </dgm:prSet>
      <dgm:spPr/>
    </dgm:pt>
  </dgm:ptLst>
  <dgm:cxnLst>
    <dgm:cxn modelId="{86580033-3DBE-4859-8735-98F10F46327E}" type="presOf" srcId="{3B0A047D-B27E-4D80-A522-07DB9FFB4480}" destId="{C1F4387E-0349-4128-A5CA-6F43DD6E9293}" srcOrd="0" destOrd="0" presId="urn:microsoft.com/office/officeart/2005/8/layout/vList3#2"/>
    <dgm:cxn modelId="{606AB237-A741-4CB0-815C-C976D42F326E}" srcId="{3B0A047D-B27E-4D80-A522-07DB9FFB4480}" destId="{42B16DCC-B784-4DEF-A3AC-27A9C684A87F}" srcOrd="0" destOrd="0" parTransId="{DAAA5009-78D1-42CF-BA4F-D17FDB879978}" sibTransId="{AFCE5119-4B20-4A98-9A87-16F8D1966EE1}"/>
    <dgm:cxn modelId="{591E2D67-13E1-404C-8601-CD0F37546AEB}" type="presOf" srcId="{3B0F1B3A-890D-447B-AA2B-0B78C754A2EE}" destId="{685667A9-4C9A-4E5F-B1AC-2E3A5008DAE1}" srcOrd="0" destOrd="0" presId="urn:microsoft.com/office/officeart/2005/8/layout/vList3#2"/>
    <dgm:cxn modelId="{F849D89E-C474-4A1B-87DA-F9ABA00CC613}" srcId="{3B0A047D-B27E-4D80-A522-07DB9FFB4480}" destId="{A2AEB083-047D-49AF-B4D7-247D94A53575}" srcOrd="1" destOrd="0" parTransId="{086BB2BE-CF5C-47E5-8F8D-8190C27562FC}" sibTransId="{12757633-6D38-4E80-860C-21595A976D6B}"/>
    <dgm:cxn modelId="{586CFBAB-86DF-46F9-A00C-5A9F17E180D5}" type="presOf" srcId="{A2AEB083-047D-49AF-B4D7-247D94A53575}" destId="{28B1A390-42BF-4557-B168-D0A23D5A3298}" srcOrd="0" destOrd="0" presId="urn:microsoft.com/office/officeart/2005/8/layout/vList3#2"/>
    <dgm:cxn modelId="{E0EAF4D2-3891-4149-9976-79A64A0272FB}" srcId="{3B0A047D-B27E-4D80-A522-07DB9FFB4480}" destId="{3B0F1B3A-890D-447B-AA2B-0B78C754A2EE}" srcOrd="2" destOrd="0" parTransId="{BA9B00ED-94A6-40CD-9011-957BE378F3B6}" sibTransId="{FD0D2040-111C-45CB-8C90-08C71BDA66FC}"/>
    <dgm:cxn modelId="{24259DEE-B848-4C9E-828B-2E58A8EB5B82}" type="presOf" srcId="{42B16DCC-B784-4DEF-A3AC-27A9C684A87F}" destId="{CBA0E62D-9720-45FF-8DFF-6AAB13A1DB0F}" srcOrd="0" destOrd="0" presId="urn:microsoft.com/office/officeart/2005/8/layout/vList3#2"/>
    <dgm:cxn modelId="{17B48B87-90CC-4B47-8DDF-4A570B231E17}" type="presParOf" srcId="{C1F4387E-0349-4128-A5CA-6F43DD6E9293}" destId="{C3DC6AA3-A363-4AD4-B3F8-5C029BFD6988}" srcOrd="0" destOrd="0" presId="urn:microsoft.com/office/officeart/2005/8/layout/vList3#2"/>
    <dgm:cxn modelId="{0272AD8B-21E8-4D4B-AB88-DAA7B8023767}" type="presParOf" srcId="{C3DC6AA3-A363-4AD4-B3F8-5C029BFD6988}" destId="{08771A69-FA09-47F3-B871-6025C6F47DFD}" srcOrd="0" destOrd="0" presId="urn:microsoft.com/office/officeart/2005/8/layout/vList3#2"/>
    <dgm:cxn modelId="{E5FE0935-0A8E-43DD-AF04-813C1F93C211}" type="presParOf" srcId="{C3DC6AA3-A363-4AD4-B3F8-5C029BFD6988}" destId="{CBA0E62D-9720-45FF-8DFF-6AAB13A1DB0F}" srcOrd="1" destOrd="0" presId="urn:microsoft.com/office/officeart/2005/8/layout/vList3#2"/>
    <dgm:cxn modelId="{6F6530D6-9603-4135-8D1C-157242E988D3}" type="presParOf" srcId="{C1F4387E-0349-4128-A5CA-6F43DD6E9293}" destId="{080C377D-CDFF-4EDC-83EA-8B0D3F613807}" srcOrd="1" destOrd="0" presId="urn:microsoft.com/office/officeart/2005/8/layout/vList3#2"/>
    <dgm:cxn modelId="{69B1410B-3D5A-4775-A973-D98C998E5362}" type="presParOf" srcId="{C1F4387E-0349-4128-A5CA-6F43DD6E9293}" destId="{0AD0D296-EE99-4219-8446-A605383C7568}" srcOrd="2" destOrd="0" presId="urn:microsoft.com/office/officeart/2005/8/layout/vList3#2"/>
    <dgm:cxn modelId="{58F936CF-C48F-4AEF-86DF-31E3BDECF599}" type="presParOf" srcId="{0AD0D296-EE99-4219-8446-A605383C7568}" destId="{D0AC2098-0910-4905-A08A-682DFF109F32}" srcOrd="0" destOrd="0" presId="urn:microsoft.com/office/officeart/2005/8/layout/vList3#2"/>
    <dgm:cxn modelId="{94F5F811-44B8-4254-AD5C-DA9108D03D38}" type="presParOf" srcId="{0AD0D296-EE99-4219-8446-A605383C7568}" destId="{28B1A390-42BF-4557-B168-D0A23D5A3298}" srcOrd="1" destOrd="0" presId="urn:microsoft.com/office/officeart/2005/8/layout/vList3#2"/>
    <dgm:cxn modelId="{0D963C24-CBBB-4BB8-8B76-97D04C6C430F}" type="presParOf" srcId="{C1F4387E-0349-4128-A5CA-6F43DD6E9293}" destId="{665B6938-9F62-4055-8E72-80DCA52EB30F}" srcOrd="3" destOrd="0" presId="urn:microsoft.com/office/officeart/2005/8/layout/vList3#2"/>
    <dgm:cxn modelId="{96EBF1FC-0517-4338-A0B2-E82E99A1F052}" type="presParOf" srcId="{C1F4387E-0349-4128-A5CA-6F43DD6E9293}" destId="{DA708710-B554-4952-9DC3-9B80117F1477}" srcOrd="4" destOrd="0" presId="urn:microsoft.com/office/officeart/2005/8/layout/vList3#2"/>
    <dgm:cxn modelId="{30308E4E-3B68-4C99-8259-4F477F49740C}" type="presParOf" srcId="{DA708710-B554-4952-9DC3-9B80117F1477}" destId="{3A5D2D1C-A15C-428E-816F-CC3208B77489}" srcOrd="0" destOrd="0" presId="urn:microsoft.com/office/officeart/2005/8/layout/vList3#2"/>
    <dgm:cxn modelId="{A4532FFA-07CC-4688-B6B7-EFDFFCD190DF}" type="presParOf" srcId="{DA708710-B554-4952-9DC3-9B80117F1477}" destId="{685667A9-4C9A-4E5F-B1AC-2E3A5008DAE1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A70D2A-39CB-44AA-BE9B-2E5A27E0FAD4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C5EEEE5-4450-49B7-86BE-8B829C421C64}">
      <dgm:prSet phldrT="[Text]" custT="1"/>
      <dgm:spPr/>
      <dgm:t>
        <a:bodyPr/>
        <a:lstStyle/>
        <a:p>
          <a:pPr algn="just"/>
          <a:r>
            <a:rPr lang="id-ID" sz="2000" b="1" dirty="0"/>
            <a:t>Reorder point adalah titik yang menunjukkan jumlah barang yang harus ada di </a:t>
          </a:r>
          <a:r>
            <a:rPr lang="sv-SE" sz="2000" b="1" dirty="0"/>
            <a:t>gudang, sewaktu perusahaan harus mengadakan pemesanan lagi, sehingga </a:t>
          </a:r>
          <a:r>
            <a:rPr lang="id-ID" sz="2000" b="1" dirty="0"/>
            <a:t>penerimaan material yang dipesan itu tepat waktu dimana persediaan </a:t>
          </a:r>
          <a:r>
            <a:rPr lang="en-US" sz="2000" b="1" dirty="0" err="1"/>
            <a:t>diatas</a:t>
          </a:r>
          <a:r>
            <a:rPr lang="en-US" sz="2000" b="1" dirty="0"/>
            <a:t> safety stock </a:t>
          </a:r>
          <a:r>
            <a:rPr lang="en-US" sz="2000" b="1" dirty="0" err="1"/>
            <a:t>sama</a:t>
          </a:r>
          <a:r>
            <a:rPr lang="en-US" sz="2000" b="1" dirty="0"/>
            <a:t> </a:t>
          </a:r>
          <a:r>
            <a:rPr lang="en-US" sz="2000" b="1" dirty="0" err="1"/>
            <a:t>dengan</a:t>
          </a:r>
          <a:r>
            <a:rPr lang="en-US" sz="2000" b="1" dirty="0"/>
            <a:t> </a:t>
          </a:r>
          <a:r>
            <a:rPr lang="en-US" sz="2000" b="1" dirty="0" err="1"/>
            <a:t>nol</a:t>
          </a:r>
          <a:endParaRPr lang="id-ID" sz="2000" b="1" dirty="0"/>
        </a:p>
      </dgm:t>
    </dgm:pt>
    <dgm:pt modelId="{450E8097-5AA4-4683-A55D-E098A12A0A78}" type="parTrans" cxnId="{7562DB66-712E-469C-AC10-69F24BC379C5}">
      <dgm:prSet/>
      <dgm:spPr/>
      <dgm:t>
        <a:bodyPr/>
        <a:lstStyle/>
        <a:p>
          <a:endParaRPr lang="id-ID"/>
        </a:p>
      </dgm:t>
    </dgm:pt>
    <dgm:pt modelId="{BA6C344A-93A4-4A36-9194-BD6CAA1641D8}" type="sibTrans" cxnId="{7562DB66-712E-469C-AC10-69F24BC379C5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id-ID"/>
        </a:p>
      </dgm:t>
    </dgm:pt>
    <dgm:pt modelId="{C4E21216-767D-48CF-A2C2-03C3761EB9F4}">
      <dgm:prSet phldrT="[Text]" custT="1"/>
      <dgm:spPr/>
      <dgm:t>
        <a:bodyPr/>
        <a:lstStyle/>
        <a:p>
          <a:r>
            <a:rPr lang="id-ID" sz="2400" b="1" dirty="0"/>
            <a:t>Safety stock adalah batas pengaman persediaan yang harus ada dalam gudang untuk menjaga kontinuitas produksi. </a:t>
          </a:r>
        </a:p>
      </dgm:t>
    </dgm:pt>
    <dgm:pt modelId="{471D8C41-88F7-4D73-B570-0DFE651A91B7}" type="parTrans" cxnId="{9E98F888-CA3E-45E7-9EA3-671A0D6ED1D6}">
      <dgm:prSet/>
      <dgm:spPr/>
      <dgm:t>
        <a:bodyPr/>
        <a:lstStyle/>
        <a:p>
          <a:endParaRPr lang="id-ID"/>
        </a:p>
      </dgm:t>
    </dgm:pt>
    <dgm:pt modelId="{16912A5E-B607-4710-B51E-53A48BC1FD3E}" type="sibTrans" cxnId="{9E98F888-CA3E-45E7-9EA3-671A0D6ED1D6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id-ID"/>
        </a:p>
      </dgm:t>
    </dgm:pt>
    <dgm:pt modelId="{0310F22F-D819-4FF5-8609-94B713AD94B4}">
      <dgm:prSet phldrT="[Text]" custT="1"/>
      <dgm:spPr/>
      <dgm:t>
        <a:bodyPr/>
        <a:lstStyle/>
        <a:p>
          <a:r>
            <a:rPr lang="id-ID" sz="2000" b="1" dirty="0"/>
            <a:t>Faktor-faktor yang harus diperhatikan dalam penentuan besarnya Reorder point adalah :</a:t>
          </a:r>
        </a:p>
        <a:p>
          <a:r>
            <a:rPr lang="id-ID" sz="2000" b="1" dirty="0"/>
            <a:t>1. Penggunaan selama tenggang waktu mendapatkan barang (procurement lead time).</a:t>
          </a:r>
        </a:p>
        <a:p>
          <a:r>
            <a:rPr lang="id-ID" sz="2000" b="1" dirty="0"/>
            <a:t>2. Besarnya safety stock.</a:t>
          </a:r>
        </a:p>
      </dgm:t>
    </dgm:pt>
    <dgm:pt modelId="{D9BB3787-2D2A-43A7-8DFC-A6795BD133B8}" type="parTrans" cxnId="{4DCFACD8-8A1F-44C0-890F-91FC66C5DEFD}">
      <dgm:prSet/>
      <dgm:spPr/>
      <dgm:t>
        <a:bodyPr/>
        <a:lstStyle/>
        <a:p>
          <a:endParaRPr lang="id-ID"/>
        </a:p>
      </dgm:t>
    </dgm:pt>
    <dgm:pt modelId="{1BD04F97-28C8-441D-A7E5-F9D661B3B5C6}" type="sibTrans" cxnId="{4DCFACD8-8A1F-44C0-890F-91FC66C5DEFD}">
      <dgm:prSet/>
      <dgm:spPr/>
      <dgm:t>
        <a:bodyPr/>
        <a:lstStyle/>
        <a:p>
          <a:endParaRPr lang="id-ID"/>
        </a:p>
      </dgm:t>
    </dgm:pt>
    <dgm:pt modelId="{9FD24A2E-3BC5-448A-AD53-5861464D9546}" type="pres">
      <dgm:prSet presAssocID="{2CA70D2A-39CB-44AA-BE9B-2E5A27E0FAD4}" presName="outerComposite" presStyleCnt="0">
        <dgm:presLayoutVars>
          <dgm:chMax val="5"/>
          <dgm:dir/>
          <dgm:resizeHandles val="exact"/>
        </dgm:presLayoutVars>
      </dgm:prSet>
      <dgm:spPr/>
    </dgm:pt>
    <dgm:pt modelId="{4A6B7342-78FD-4A6E-B1C7-15AA41C7A80A}" type="pres">
      <dgm:prSet presAssocID="{2CA70D2A-39CB-44AA-BE9B-2E5A27E0FAD4}" presName="dummyMaxCanvas" presStyleCnt="0">
        <dgm:presLayoutVars/>
      </dgm:prSet>
      <dgm:spPr/>
    </dgm:pt>
    <dgm:pt modelId="{5750A010-D994-4A9F-8747-639C89FB280D}" type="pres">
      <dgm:prSet presAssocID="{2CA70D2A-39CB-44AA-BE9B-2E5A27E0FAD4}" presName="ThreeNodes_1" presStyleLbl="node1" presStyleIdx="0" presStyleCnt="3" custScaleX="109663" custScaleY="115972" custLinFactNeighborX="2427">
        <dgm:presLayoutVars>
          <dgm:bulletEnabled val="1"/>
        </dgm:presLayoutVars>
      </dgm:prSet>
      <dgm:spPr/>
    </dgm:pt>
    <dgm:pt modelId="{9E852442-0A8D-413B-839B-FAB5A00D2759}" type="pres">
      <dgm:prSet presAssocID="{2CA70D2A-39CB-44AA-BE9B-2E5A27E0FAD4}" presName="ThreeNodes_2" presStyleLbl="node1" presStyleIdx="1" presStyleCnt="3" custScaleX="106921" custScaleY="75695">
        <dgm:presLayoutVars>
          <dgm:bulletEnabled val="1"/>
        </dgm:presLayoutVars>
      </dgm:prSet>
      <dgm:spPr/>
    </dgm:pt>
    <dgm:pt modelId="{51F63730-10F2-4A09-935A-74931D0B3D93}" type="pres">
      <dgm:prSet presAssocID="{2CA70D2A-39CB-44AA-BE9B-2E5A27E0FAD4}" presName="ThreeNodes_3" presStyleLbl="node1" presStyleIdx="2" presStyleCnt="3" custScaleX="101807" custScaleY="104713">
        <dgm:presLayoutVars>
          <dgm:bulletEnabled val="1"/>
        </dgm:presLayoutVars>
      </dgm:prSet>
      <dgm:spPr/>
    </dgm:pt>
    <dgm:pt modelId="{D2843FC2-C042-49C6-9F0F-33E1E07577CA}" type="pres">
      <dgm:prSet presAssocID="{2CA70D2A-39CB-44AA-BE9B-2E5A27E0FAD4}" presName="ThreeConn_1-2" presStyleLbl="fgAccFollowNode1" presStyleIdx="0" presStyleCnt="2" custLinFactNeighborX="40627">
        <dgm:presLayoutVars>
          <dgm:bulletEnabled val="1"/>
        </dgm:presLayoutVars>
      </dgm:prSet>
      <dgm:spPr/>
    </dgm:pt>
    <dgm:pt modelId="{E47F4014-59B9-434B-ADA4-48A62931239C}" type="pres">
      <dgm:prSet presAssocID="{2CA70D2A-39CB-44AA-BE9B-2E5A27E0FAD4}" presName="ThreeConn_2-3" presStyleLbl="fgAccFollowNode1" presStyleIdx="1" presStyleCnt="2" custLinFactNeighborX="43872">
        <dgm:presLayoutVars>
          <dgm:bulletEnabled val="1"/>
        </dgm:presLayoutVars>
      </dgm:prSet>
      <dgm:spPr/>
    </dgm:pt>
    <dgm:pt modelId="{5150BF2C-63B2-4BFC-9428-866DBC117F5A}" type="pres">
      <dgm:prSet presAssocID="{2CA70D2A-39CB-44AA-BE9B-2E5A27E0FAD4}" presName="ThreeNodes_1_text" presStyleLbl="node1" presStyleIdx="2" presStyleCnt="3">
        <dgm:presLayoutVars>
          <dgm:bulletEnabled val="1"/>
        </dgm:presLayoutVars>
      </dgm:prSet>
      <dgm:spPr/>
    </dgm:pt>
    <dgm:pt modelId="{6E31F887-5E09-4017-BB61-E96E2F25C9B5}" type="pres">
      <dgm:prSet presAssocID="{2CA70D2A-39CB-44AA-BE9B-2E5A27E0FAD4}" presName="ThreeNodes_2_text" presStyleLbl="node1" presStyleIdx="2" presStyleCnt="3">
        <dgm:presLayoutVars>
          <dgm:bulletEnabled val="1"/>
        </dgm:presLayoutVars>
      </dgm:prSet>
      <dgm:spPr/>
    </dgm:pt>
    <dgm:pt modelId="{14A116A2-4E53-4D6F-83CA-E025C07BD373}" type="pres">
      <dgm:prSet presAssocID="{2CA70D2A-39CB-44AA-BE9B-2E5A27E0FAD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0072900-B2B0-477F-AD07-B5E187D2C26B}" type="presOf" srcId="{0310F22F-D819-4FF5-8609-94B713AD94B4}" destId="{14A116A2-4E53-4D6F-83CA-E025C07BD373}" srcOrd="1" destOrd="0" presId="urn:microsoft.com/office/officeart/2005/8/layout/vProcess5"/>
    <dgm:cxn modelId="{A4DCAE07-AA88-4EF0-AF06-CD0A44703DCA}" type="presOf" srcId="{9C5EEEE5-4450-49B7-86BE-8B829C421C64}" destId="{5150BF2C-63B2-4BFC-9428-866DBC117F5A}" srcOrd="1" destOrd="0" presId="urn:microsoft.com/office/officeart/2005/8/layout/vProcess5"/>
    <dgm:cxn modelId="{905EE015-D343-40C6-95EC-8DC3FC5209A4}" type="presOf" srcId="{2CA70D2A-39CB-44AA-BE9B-2E5A27E0FAD4}" destId="{9FD24A2E-3BC5-448A-AD53-5861464D9546}" srcOrd="0" destOrd="0" presId="urn:microsoft.com/office/officeart/2005/8/layout/vProcess5"/>
    <dgm:cxn modelId="{6648341F-D7E6-4EBF-A145-D4D8190CADA6}" type="presOf" srcId="{C4E21216-767D-48CF-A2C2-03C3761EB9F4}" destId="{6E31F887-5E09-4017-BB61-E96E2F25C9B5}" srcOrd="1" destOrd="0" presId="urn:microsoft.com/office/officeart/2005/8/layout/vProcess5"/>
    <dgm:cxn modelId="{CD705332-949B-4DC5-A59D-0A89BB7D31AB}" type="presOf" srcId="{16912A5E-B607-4710-B51E-53A48BC1FD3E}" destId="{E47F4014-59B9-434B-ADA4-48A62931239C}" srcOrd="0" destOrd="0" presId="urn:microsoft.com/office/officeart/2005/8/layout/vProcess5"/>
    <dgm:cxn modelId="{E827783D-89B7-460F-A099-930936434A2F}" type="presOf" srcId="{BA6C344A-93A4-4A36-9194-BD6CAA1641D8}" destId="{D2843FC2-C042-49C6-9F0F-33E1E07577CA}" srcOrd="0" destOrd="0" presId="urn:microsoft.com/office/officeart/2005/8/layout/vProcess5"/>
    <dgm:cxn modelId="{01D5BC3E-18BC-4F8F-85A4-857705BB9CBB}" type="presOf" srcId="{0310F22F-D819-4FF5-8609-94B713AD94B4}" destId="{51F63730-10F2-4A09-935A-74931D0B3D93}" srcOrd="0" destOrd="0" presId="urn:microsoft.com/office/officeart/2005/8/layout/vProcess5"/>
    <dgm:cxn modelId="{7562DB66-712E-469C-AC10-69F24BC379C5}" srcId="{2CA70D2A-39CB-44AA-BE9B-2E5A27E0FAD4}" destId="{9C5EEEE5-4450-49B7-86BE-8B829C421C64}" srcOrd="0" destOrd="0" parTransId="{450E8097-5AA4-4683-A55D-E098A12A0A78}" sibTransId="{BA6C344A-93A4-4A36-9194-BD6CAA1641D8}"/>
    <dgm:cxn modelId="{7A56A780-DB39-4129-8D58-80CCF48AEE36}" type="presOf" srcId="{C4E21216-767D-48CF-A2C2-03C3761EB9F4}" destId="{9E852442-0A8D-413B-839B-FAB5A00D2759}" srcOrd="0" destOrd="0" presId="urn:microsoft.com/office/officeart/2005/8/layout/vProcess5"/>
    <dgm:cxn modelId="{9E98F888-CA3E-45E7-9EA3-671A0D6ED1D6}" srcId="{2CA70D2A-39CB-44AA-BE9B-2E5A27E0FAD4}" destId="{C4E21216-767D-48CF-A2C2-03C3761EB9F4}" srcOrd="1" destOrd="0" parTransId="{471D8C41-88F7-4D73-B570-0DFE651A91B7}" sibTransId="{16912A5E-B607-4710-B51E-53A48BC1FD3E}"/>
    <dgm:cxn modelId="{CBFE05AB-C3C1-4598-A3A9-D84458B145FA}" type="presOf" srcId="{9C5EEEE5-4450-49B7-86BE-8B829C421C64}" destId="{5750A010-D994-4A9F-8747-639C89FB280D}" srcOrd="0" destOrd="0" presId="urn:microsoft.com/office/officeart/2005/8/layout/vProcess5"/>
    <dgm:cxn modelId="{4DCFACD8-8A1F-44C0-890F-91FC66C5DEFD}" srcId="{2CA70D2A-39CB-44AA-BE9B-2E5A27E0FAD4}" destId="{0310F22F-D819-4FF5-8609-94B713AD94B4}" srcOrd="2" destOrd="0" parTransId="{D9BB3787-2D2A-43A7-8DFC-A6795BD133B8}" sibTransId="{1BD04F97-28C8-441D-A7E5-F9D661B3B5C6}"/>
    <dgm:cxn modelId="{F229A447-B32A-4AE0-88B0-7DE96745A15C}" type="presParOf" srcId="{9FD24A2E-3BC5-448A-AD53-5861464D9546}" destId="{4A6B7342-78FD-4A6E-B1C7-15AA41C7A80A}" srcOrd="0" destOrd="0" presId="urn:microsoft.com/office/officeart/2005/8/layout/vProcess5"/>
    <dgm:cxn modelId="{21B854FB-0294-41B1-9755-2BE98A76EA3E}" type="presParOf" srcId="{9FD24A2E-3BC5-448A-AD53-5861464D9546}" destId="{5750A010-D994-4A9F-8747-639C89FB280D}" srcOrd="1" destOrd="0" presId="urn:microsoft.com/office/officeart/2005/8/layout/vProcess5"/>
    <dgm:cxn modelId="{E57C622B-9723-440E-AD3F-5D25F3DE6260}" type="presParOf" srcId="{9FD24A2E-3BC5-448A-AD53-5861464D9546}" destId="{9E852442-0A8D-413B-839B-FAB5A00D2759}" srcOrd="2" destOrd="0" presId="urn:microsoft.com/office/officeart/2005/8/layout/vProcess5"/>
    <dgm:cxn modelId="{EFEE0177-C5CE-405F-8870-1099F87CEE3A}" type="presParOf" srcId="{9FD24A2E-3BC5-448A-AD53-5861464D9546}" destId="{51F63730-10F2-4A09-935A-74931D0B3D93}" srcOrd="3" destOrd="0" presId="urn:microsoft.com/office/officeart/2005/8/layout/vProcess5"/>
    <dgm:cxn modelId="{97352BA4-9F49-4CE3-BCCC-A0F54AC156DA}" type="presParOf" srcId="{9FD24A2E-3BC5-448A-AD53-5861464D9546}" destId="{D2843FC2-C042-49C6-9F0F-33E1E07577CA}" srcOrd="4" destOrd="0" presId="urn:microsoft.com/office/officeart/2005/8/layout/vProcess5"/>
    <dgm:cxn modelId="{65E8E8B7-2EB2-46D4-9E09-91C6F0DCB3C9}" type="presParOf" srcId="{9FD24A2E-3BC5-448A-AD53-5861464D9546}" destId="{E47F4014-59B9-434B-ADA4-48A62931239C}" srcOrd="5" destOrd="0" presId="urn:microsoft.com/office/officeart/2005/8/layout/vProcess5"/>
    <dgm:cxn modelId="{D19502CF-A9F8-47B7-BA75-A520F048F537}" type="presParOf" srcId="{9FD24A2E-3BC5-448A-AD53-5861464D9546}" destId="{5150BF2C-63B2-4BFC-9428-866DBC117F5A}" srcOrd="6" destOrd="0" presId="urn:microsoft.com/office/officeart/2005/8/layout/vProcess5"/>
    <dgm:cxn modelId="{799AF282-CFAD-47C4-9D66-92EE89DDFB70}" type="presParOf" srcId="{9FD24A2E-3BC5-448A-AD53-5861464D9546}" destId="{6E31F887-5E09-4017-BB61-E96E2F25C9B5}" srcOrd="7" destOrd="0" presId="urn:microsoft.com/office/officeart/2005/8/layout/vProcess5"/>
    <dgm:cxn modelId="{06485B2E-B410-4325-B86B-CD087F1FE210}" type="presParOf" srcId="{9FD24A2E-3BC5-448A-AD53-5861464D9546}" destId="{14A116A2-4E53-4D6F-83CA-E025C07BD37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BA3C34-C9A2-4B35-9D81-4D941422D92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A3B09A6-D10A-478D-8130-18B5C91D9ED2}">
      <dgm:prSet phldrT="[Text]"/>
      <dgm:spPr/>
      <dgm:t>
        <a:bodyPr/>
        <a:lstStyle/>
        <a:p>
          <a:r>
            <a:rPr lang="en-US" dirty="0"/>
            <a:t>Reorder point = safety stock + </a:t>
          </a:r>
          <a:r>
            <a:rPr lang="en-US" dirty="0" err="1"/>
            <a:t>penggunaan</a:t>
          </a:r>
          <a:r>
            <a:rPr lang="en-US" dirty="0"/>
            <a:t> </a:t>
          </a:r>
          <a:r>
            <a:rPr lang="en-US" dirty="0" err="1"/>
            <a:t>selama</a:t>
          </a:r>
          <a:r>
            <a:rPr lang="en-US" dirty="0"/>
            <a:t> lead time</a:t>
          </a:r>
          <a:endParaRPr lang="id-ID" dirty="0"/>
        </a:p>
      </dgm:t>
    </dgm:pt>
    <dgm:pt modelId="{5012CD28-8E50-4DA9-9AC5-24300F6B2C2E}" type="parTrans" cxnId="{10CFCFD5-9818-49EC-9387-AE69AE7B28E3}">
      <dgm:prSet/>
      <dgm:spPr/>
      <dgm:t>
        <a:bodyPr/>
        <a:lstStyle/>
        <a:p>
          <a:endParaRPr lang="id-ID"/>
        </a:p>
      </dgm:t>
    </dgm:pt>
    <dgm:pt modelId="{69D949E8-BB6B-4FE4-868F-2FFD36648CD2}" type="sibTrans" cxnId="{10CFCFD5-9818-49EC-9387-AE69AE7B28E3}">
      <dgm:prSet/>
      <dgm:spPr/>
      <dgm:t>
        <a:bodyPr/>
        <a:lstStyle/>
        <a:p>
          <a:endParaRPr lang="id-ID"/>
        </a:p>
      </dgm:t>
    </dgm:pt>
    <dgm:pt modelId="{DFF92FDB-35EC-4C5E-A308-C667FF9CD302}" type="pres">
      <dgm:prSet presAssocID="{6BBA3C34-C9A2-4B35-9D81-4D941422D928}" presName="compositeShape" presStyleCnt="0">
        <dgm:presLayoutVars>
          <dgm:dir/>
          <dgm:resizeHandles/>
        </dgm:presLayoutVars>
      </dgm:prSet>
      <dgm:spPr/>
    </dgm:pt>
    <dgm:pt modelId="{03C79DF8-7F7F-4E07-88F6-00775E7A5588}" type="pres">
      <dgm:prSet presAssocID="{6BBA3C34-C9A2-4B35-9D81-4D941422D928}" presName="pyramid" presStyleLbl="node1" presStyleIdx="0" presStyleCnt="1" custLinFactX="-100000" custLinFactNeighborX="-104720"/>
      <dgm:spPr/>
    </dgm:pt>
    <dgm:pt modelId="{C786E5C9-8752-4542-9D6B-F2EF5F6705DB}" type="pres">
      <dgm:prSet presAssocID="{6BBA3C34-C9A2-4B35-9D81-4D941422D928}" presName="theList" presStyleCnt="0"/>
      <dgm:spPr/>
    </dgm:pt>
    <dgm:pt modelId="{A647BB06-E7D9-48CF-BB34-035E171FF9A1}" type="pres">
      <dgm:prSet presAssocID="{CA3B09A6-D10A-478D-8130-18B5C91D9ED2}" presName="aNode" presStyleLbl="fgAcc1" presStyleIdx="0" presStyleCnt="1" custScaleX="818979" custLinFactNeighborX="65935" custLinFactNeighborY="-2659">
        <dgm:presLayoutVars>
          <dgm:bulletEnabled val="1"/>
        </dgm:presLayoutVars>
      </dgm:prSet>
      <dgm:spPr/>
    </dgm:pt>
    <dgm:pt modelId="{74B73DFA-0C2A-488F-B2DB-DA0B32A29F10}" type="pres">
      <dgm:prSet presAssocID="{CA3B09A6-D10A-478D-8130-18B5C91D9ED2}" presName="aSpace" presStyleCnt="0"/>
      <dgm:spPr/>
    </dgm:pt>
  </dgm:ptLst>
  <dgm:cxnLst>
    <dgm:cxn modelId="{A1CD182C-BE0A-412E-896E-ECFA91251660}" type="presOf" srcId="{CA3B09A6-D10A-478D-8130-18B5C91D9ED2}" destId="{A647BB06-E7D9-48CF-BB34-035E171FF9A1}" srcOrd="0" destOrd="0" presId="urn:microsoft.com/office/officeart/2005/8/layout/pyramid2"/>
    <dgm:cxn modelId="{10CFCFD5-9818-49EC-9387-AE69AE7B28E3}" srcId="{6BBA3C34-C9A2-4B35-9D81-4D941422D928}" destId="{CA3B09A6-D10A-478D-8130-18B5C91D9ED2}" srcOrd="0" destOrd="0" parTransId="{5012CD28-8E50-4DA9-9AC5-24300F6B2C2E}" sibTransId="{69D949E8-BB6B-4FE4-868F-2FFD36648CD2}"/>
    <dgm:cxn modelId="{1E05A0ED-EE85-45ED-A1C2-5943D9F3FFC5}" type="presOf" srcId="{6BBA3C34-C9A2-4B35-9D81-4D941422D928}" destId="{DFF92FDB-35EC-4C5E-A308-C667FF9CD302}" srcOrd="0" destOrd="0" presId="urn:microsoft.com/office/officeart/2005/8/layout/pyramid2"/>
    <dgm:cxn modelId="{DF34C13B-FB64-4215-8A0B-D3C21703E022}" type="presParOf" srcId="{DFF92FDB-35EC-4C5E-A308-C667FF9CD302}" destId="{03C79DF8-7F7F-4E07-88F6-00775E7A5588}" srcOrd="0" destOrd="0" presId="urn:microsoft.com/office/officeart/2005/8/layout/pyramid2"/>
    <dgm:cxn modelId="{41408D73-C587-47F3-AE61-BDE12B66117F}" type="presParOf" srcId="{DFF92FDB-35EC-4C5E-A308-C667FF9CD302}" destId="{C786E5C9-8752-4542-9D6B-F2EF5F6705DB}" srcOrd="1" destOrd="0" presId="urn:microsoft.com/office/officeart/2005/8/layout/pyramid2"/>
    <dgm:cxn modelId="{FE87C69E-AB43-44C1-BD8E-C370B56D1EDA}" type="presParOf" srcId="{C786E5C9-8752-4542-9D6B-F2EF5F6705DB}" destId="{A647BB06-E7D9-48CF-BB34-035E171FF9A1}" srcOrd="0" destOrd="0" presId="urn:microsoft.com/office/officeart/2005/8/layout/pyramid2"/>
    <dgm:cxn modelId="{1DE67A74-F4F9-4B37-A513-701B97711093}" type="presParOf" srcId="{C786E5C9-8752-4542-9D6B-F2EF5F6705DB}" destId="{74B73DFA-0C2A-488F-B2DB-DA0B32A29F1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BA3C34-C9A2-4B35-9D81-4D941422D92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A3B09A6-D10A-478D-8130-18B5C91D9ED2}">
      <dgm:prSet phldrT="[Text]" custT="1"/>
      <dgm:spPr/>
      <dgm:t>
        <a:bodyPr/>
        <a:lstStyle/>
        <a:p>
          <a:r>
            <a:rPr lang="en-US" sz="2400" dirty="0"/>
            <a:t>Reorder point = </a:t>
          </a:r>
          <a:r>
            <a:rPr lang="en-US" sz="2400" dirty="0" err="1"/>
            <a:t>Prosestase</a:t>
          </a:r>
          <a:r>
            <a:rPr lang="en-US" sz="2400" dirty="0"/>
            <a:t> </a:t>
          </a:r>
          <a:r>
            <a:rPr lang="en-US" sz="2400" dirty="0" err="1"/>
            <a:t>tertentu</a:t>
          </a:r>
          <a:r>
            <a:rPr lang="en-US" sz="2400" dirty="0"/>
            <a:t> dr. Safety</a:t>
          </a:r>
          <a:endParaRPr lang="id-ID" sz="2400" dirty="0"/>
        </a:p>
        <a:p>
          <a:r>
            <a:rPr lang="id-ID" sz="2400" dirty="0"/>
            <a:t>Stock </a:t>
          </a:r>
          <a:r>
            <a:rPr lang="en-US" sz="2400" dirty="0"/>
            <a:t>+</a:t>
          </a:r>
          <a:r>
            <a:rPr lang="id-ID" sz="2400" dirty="0"/>
            <a:t> </a:t>
          </a:r>
          <a:r>
            <a:rPr lang="en-US" sz="2400" dirty="0" err="1"/>
            <a:t>Kebutuhan</a:t>
          </a:r>
          <a:r>
            <a:rPr lang="en-US" sz="2400" dirty="0"/>
            <a:t> Lead Time</a:t>
          </a:r>
          <a:endParaRPr lang="id-ID" sz="2000" dirty="0"/>
        </a:p>
      </dgm:t>
    </dgm:pt>
    <dgm:pt modelId="{5012CD28-8E50-4DA9-9AC5-24300F6B2C2E}" type="parTrans" cxnId="{10CFCFD5-9818-49EC-9387-AE69AE7B28E3}">
      <dgm:prSet/>
      <dgm:spPr/>
      <dgm:t>
        <a:bodyPr/>
        <a:lstStyle/>
        <a:p>
          <a:endParaRPr lang="id-ID"/>
        </a:p>
      </dgm:t>
    </dgm:pt>
    <dgm:pt modelId="{69D949E8-BB6B-4FE4-868F-2FFD36648CD2}" type="sibTrans" cxnId="{10CFCFD5-9818-49EC-9387-AE69AE7B28E3}">
      <dgm:prSet/>
      <dgm:spPr/>
      <dgm:t>
        <a:bodyPr/>
        <a:lstStyle/>
        <a:p>
          <a:endParaRPr lang="id-ID"/>
        </a:p>
      </dgm:t>
    </dgm:pt>
    <dgm:pt modelId="{DFF92FDB-35EC-4C5E-A308-C667FF9CD302}" type="pres">
      <dgm:prSet presAssocID="{6BBA3C34-C9A2-4B35-9D81-4D941422D928}" presName="compositeShape" presStyleCnt="0">
        <dgm:presLayoutVars>
          <dgm:dir/>
          <dgm:resizeHandles/>
        </dgm:presLayoutVars>
      </dgm:prSet>
      <dgm:spPr/>
    </dgm:pt>
    <dgm:pt modelId="{03C79DF8-7F7F-4E07-88F6-00775E7A5588}" type="pres">
      <dgm:prSet presAssocID="{6BBA3C34-C9A2-4B35-9D81-4D941422D928}" presName="pyramid" presStyleLbl="node1" presStyleIdx="0" presStyleCnt="1" custLinFactX="-100000" custLinFactNeighborX="-129907"/>
      <dgm:spPr/>
    </dgm:pt>
    <dgm:pt modelId="{C786E5C9-8752-4542-9D6B-F2EF5F6705DB}" type="pres">
      <dgm:prSet presAssocID="{6BBA3C34-C9A2-4B35-9D81-4D941422D928}" presName="theList" presStyleCnt="0"/>
      <dgm:spPr/>
    </dgm:pt>
    <dgm:pt modelId="{A647BB06-E7D9-48CF-BB34-035E171FF9A1}" type="pres">
      <dgm:prSet presAssocID="{CA3B09A6-D10A-478D-8130-18B5C91D9ED2}" presName="aNode" presStyleLbl="fgAcc1" presStyleIdx="0" presStyleCnt="1" custScaleX="836330" custLinFactNeighborX="41646" custLinFactNeighborY="-2659">
        <dgm:presLayoutVars>
          <dgm:bulletEnabled val="1"/>
        </dgm:presLayoutVars>
      </dgm:prSet>
      <dgm:spPr/>
    </dgm:pt>
    <dgm:pt modelId="{74B73DFA-0C2A-488F-B2DB-DA0B32A29F10}" type="pres">
      <dgm:prSet presAssocID="{CA3B09A6-D10A-478D-8130-18B5C91D9ED2}" presName="aSpace" presStyleCnt="0"/>
      <dgm:spPr/>
    </dgm:pt>
  </dgm:ptLst>
  <dgm:cxnLst>
    <dgm:cxn modelId="{3DC2FD89-6F59-48DD-90BB-CF10A7D74E94}" type="presOf" srcId="{CA3B09A6-D10A-478D-8130-18B5C91D9ED2}" destId="{A647BB06-E7D9-48CF-BB34-035E171FF9A1}" srcOrd="0" destOrd="0" presId="urn:microsoft.com/office/officeart/2005/8/layout/pyramid2"/>
    <dgm:cxn modelId="{10CFCFD5-9818-49EC-9387-AE69AE7B28E3}" srcId="{6BBA3C34-C9A2-4B35-9D81-4D941422D928}" destId="{CA3B09A6-D10A-478D-8130-18B5C91D9ED2}" srcOrd="0" destOrd="0" parTransId="{5012CD28-8E50-4DA9-9AC5-24300F6B2C2E}" sibTransId="{69D949E8-BB6B-4FE4-868F-2FFD36648CD2}"/>
    <dgm:cxn modelId="{DAC998F4-BFD2-41B1-B669-CB2B4A77AA6F}" type="presOf" srcId="{6BBA3C34-C9A2-4B35-9D81-4D941422D928}" destId="{DFF92FDB-35EC-4C5E-A308-C667FF9CD302}" srcOrd="0" destOrd="0" presId="urn:microsoft.com/office/officeart/2005/8/layout/pyramid2"/>
    <dgm:cxn modelId="{0D77DAEF-44B4-4446-964E-ABE4E40A0755}" type="presParOf" srcId="{DFF92FDB-35EC-4C5E-A308-C667FF9CD302}" destId="{03C79DF8-7F7F-4E07-88F6-00775E7A5588}" srcOrd="0" destOrd="0" presId="urn:microsoft.com/office/officeart/2005/8/layout/pyramid2"/>
    <dgm:cxn modelId="{CEE7ED97-D644-4A72-B20E-2A145328D6AB}" type="presParOf" srcId="{DFF92FDB-35EC-4C5E-A308-C667FF9CD302}" destId="{C786E5C9-8752-4542-9D6B-F2EF5F6705DB}" srcOrd="1" destOrd="0" presId="urn:microsoft.com/office/officeart/2005/8/layout/pyramid2"/>
    <dgm:cxn modelId="{8592CF18-BD08-49D3-A412-4054283C5437}" type="presParOf" srcId="{C786E5C9-8752-4542-9D6B-F2EF5F6705DB}" destId="{A647BB06-E7D9-48CF-BB34-035E171FF9A1}" srcOrd="0" destOrd="0" presId="urn:microsoft.com/office/officeart/2005/8/layout/pyramid2"/>
    <dgm:cxn modelId="{2551439B-45BF-46DD-A0F3-084586132682}" type="presParOf" srcId="{C786E5C9-8752-4542-9D6B-F2EF5F6705DB}" destId="{74B73DFA-0C2A-488F-B2DB-DA0B32A29F1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BA3C34-C9A2-4B35-9D81-4D941422D92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A3B09A6-D10A-478D-8130-18B5C91D9ED2}">
      <dgm:prSet phldrT="[Text]"/>
      <dgm:spPr/>
      <dgm:t>
        <a:bodyPr/>
        <a:lstStyle/>
        <a:p>
          <a:r>
            <a:rPr lang="id-ID" dirty="0"/>
            <a:t>Lead Time = Penggunaan bahan baku selama tenggang waktu mendapatkan barang.</a:t>
          </a:r>
        </a:p>
      </dgm:t>
    </dgm:pt>
    <dgm:pt modelId="{5012CD28-8E50-4DA9-9AC5-24300F6B2C2E}" type="parTrans" cxnId="{10CFCFD5-9818-49EC-9387-AE69AE7B28E3}">
      <dgm:prSet/>
      <dgm:spPr/>
      <dgm:t>
        <a:bodyPr/>
        <a:lstStyle/>
        <a:p>
          <a:endParaRPr lang="id-ID"/>
        </a:p>
      </dgm:t>
    </dgm:pt>
    <dgm:pt modelId="{69D949E8-BB6B-4FE4-868F-2FFD36648CD2}" type="sibTrans" cxnId="{10CFCFD5-9818-49EC-9387-AE69AE7B28E3}">
      <dgm:prSet/>
      <dgm:spPr/>
      <dgm:t>
        <a:bodyPr/>
        <a:lstStyle/>
        <a:p>
          <a:endParaRPr lang="id-ID"/>
        </a:p>
      </dgm:t>
    </dgm:pt>
    <dgm:pt modelId="{DFF92FDB-35EC-4C5E-A308-C667FF9CD302}" type="pres">
      <dgm:prSet presAssocID="{6BBA3C34-C9A2-4B35-9D81-4D941422D928}" presName="compositeShape" presStyleCnt="0">
        <dgm:presLayoutVars>
          <dgm:dir/>
          <dgm:resizeHandles/>
        </dgm:presLayoutVars>
      </dgm:prSet>
      <dgm:spPr/>
    </dgm:pt>
    <dgm:pt modelId="{03C79DF8-7F7F-4E07-88F6-00775E7A5588}" type="pres">
      <dgm:prSet presAssocID="{6BBA3C34-C9A2-4B35-9D81-4D941422D928}" presName="pyramid" presStyleLbl="node1" presStyleIdx="0" presStyleCnt="1" custLinFactX="-100000" custLinFactNeighborX="-104720"/>
      <dgm:spPr/>
    </dgm:pt>
    <dgm:pt modelId="{C786E5C9-8752-4542-9D6B-F2EF5F6705DB}" type="pres">
      <dgm:prSet presAssocID="{6BBA3C34-C9A2-4B35-9D81-4D941422D928}" presName="theList" presStyleCnt="0"/>
      <dgm:spPr/>
    </dgm:pt>
    <dgm:pt modelId="{A647BB06-E7D9-48CF-BB34-035E171FF9A1}" type="pres">
      <dgm:prSet presAssocID="{CA3B09A6-D10A-478D-8130-18B5C91D9ED2}" presName="aNode" presStyleLbl="fgAcc1" presStyleIdx="0" presStyleCnt="1" custScaleX="818979" custLinFactNeighborX="65935" custLinFactNeighborY="-2659">
        <dgm:presLayoutVars>
          <dgm:bulletEnabled val="1"/>
        </dgm:presLayoutVars>
      </dgm:prSet>
      <dgm:spPr/>
    </dgm:pt>
    <dgm:pt modelId="{74B73DFA-0C2A-488F-B2DB-DA0B32A29F10}" type="pres">
      <dgm:prSet presAssocID="{CA3B09A6-D10A-478D-8130-18B5C91D9ED2}" presName="aSpace" presStyleCnt="0"/>
      <dgm:spPr/>
    </dgm:pt>
  </dgm:ptLst>
  <dgm:cxnLst>
    <dgm:cxn modelId="{9D2A0303-4DBB-4804-BE57-A9A3ABB1D820}" type="presOf" srcId="{CA3B09A6-D10A-478D-8130-18B5C91D9ED2}" destId="{A647BB06-E7D9-48CF-BB34-035E171FF9A1}" srcOrd="0" destOrd="0" presId="urn:microsoft.com/office/officeart/2005/8/layout/pyramid2"/>
    <dgm:cxn modelId="{2C9D984B-477E-44E2-9416-E082D2CA1704}" type="presOf" srcId="{6BBA3C34-C9A2-4B35-9D81-4D941422D928}" destId="{DFF92FDB-35EC-4C5E-A308-C667FF9CD302}" srcOrd="0" destOrd="0" presId="urn:microsoft.com/office/officeart/2005/8/layout/pyramid2"/>
    <dgm:cxn modelId="{10CFCFD5-9818-49EC-9387-AE69AE7B28E3}" srcId="{6BBA3C34-C9A2-4B35-9D81-4D941422D928}" destId="{CA3B09A6-D10A-478D-8130-18B5C91D9ED2}" srcOrd="0" destOrd="0" parTransId="{5012CD28-8E50-4DA9-9AC5-24300F6B2C2E}" sibTransId="{69D949E8-BB6B-4FE4-868F-2FFD36648CD2}"/>
    <dgm:cxn modelId="{3405EE37-F8FB-4F8A-8365-5E2AE66AA564}" type="presParOf" srcId="{DFF92FDB-35EC-4C5E-A308-C667FF9CD302}" destId="{03C79DF8-7F7F-4E07-88F6-00775E7A5588}" srcOrd="0" destOrd="0" presId="urn:microsoft.com/office/officeart/2005/8/layout/pyramid2"/>
    <dgm:cxn modelId="{135DD4DC-EB50-4772-80BA-589905CB53B3}" type="presParOf" srcId="{DFF92FDB-35EC-4C5E-A308-C667FF9CD302}" destId="{C786E5C9-8752-4542-9D6B-F2EF5F6705DB}" srcOrd="1" destOrd="0" presId="urn:microsoft.com/office/officeart/2005/8/layout/pyramid2"/>
    <dgm:cxn modelId="{17BB86F3-F913-4B91-B597-D39239D79E8E}" type="presParOf" srcId="{C786E5C9-8752-4542-9D6B-F2EF5F6705DB}" destId="{A647BB06-E7D9-48CF-BB34-035E171FF9A1}" srcOrd="0" destOrd="0" presId="urn:microsoft.com/office/officeart/2005/8/layout/pyramid2"/>
    <dgm:cxn modelId="{D82FFC6B-DF21-43F2-91EE-9B59BFC83D8A}" type="presParOf" srcId="{C786E5C9-8752-4542-9D6B-F2EF5F6705DB}" destId="{74B73DFA-0C2A-488F-B2DB-DA0B32A29F1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FEC47-6F6C-4A82-9E5D-8E7505BE58AE}">
      <dsp:nvSpPr>
        <dsp:cNvPr id="0" name=""/>
        <dsp:cNvSpPr/>
      </dsp:nvSpPr>
      <dsp:spPr>
        <a:xfrm>
          <a:off x="0" y="1586780"/>
          <a:ext cx="7886700" cy="813888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6350" cap="flat" cmpd="sng" algn="ctr">
          <a:solidFill>
            <a:schemeClr val="bg1">
              <a:lumMod val="90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0BE0198-CB84-4EE5-A51C-A0D008938179}">
      <dsp:nvSpPr>
        <dsp:cNvPr id="0" name=""/>
        <dsp:cNvSpPr/>
      </dsp:nvSpPr>
      <dsp:spPr>
        <a:xfrm>
          <a:off x="375465" y="37586"/>
          <a:ext cx="7509301" cy="1791669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solidFill>
            <a:schemeClr val="bg2">
              <a:lumMod val="20000"/>
              <a:lumOff val="8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chemeClr val="tx1"/>
              </a:solidFill>
            </a:rPr>
            <a:t>Persediaan merupakan bagian dari modal kerja yang tertanam dalam bahan baku, barang setengah jadi, maupun berupa barang jadi tergantung jenis industrinya.</a:t>
          </a:r>
        </a:p>
      </dsp:txBody>
      <dsp:txXfrm>
        <a:off x="462927" y="125048"/>
        <a:ext cx="7334377" cy="1616745"/>
      </dsp:txXfrm>
    </dsp:sp>
    <dsp:sp modelId="{6401B52A-E9C4-4290-A7F2-0C218F1BDF5E}">
      <dsp:nvSpPr>
        <dsp:cNvPr id="0" name=""/>
        <dsp:cNvSpPr/>
      </dsp:nvSpPr>
      <dsp:spPr>
        <a:xfrm>
          <a:off x="0" y="3834951"/>
          <a:ext cx="7886700" cy="478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6350" cap="flat" cmpd="sng" algn="ctr">
          <a:solidFill>
            <a:schemeClr val="bg1">
              <a:lumMod val="90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109046-AB5B-451A-AC12-F886AA6B4109}">
      <dsp:nvSpPr>
        <dsp:cNvPr id="0" name=""/>
        <dsp:cNvSpPr/>
      </dsp:nvSpPr>
      <dsp:spPr>
        <a:xfrm>
          <a:off x="393949" y="2465304"/>
          <a:ext cx="7485087" cy="1650086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chemeClr val="tx1"/>
              </a:solidFill>
            </a:rPr>
            <a:t>Persediaan merupakan e</a:t>
          </a:r>
          <a:r>
            <a:rPr lang="en-US" sz="2800" kern="1200" dirty="0" err="1">
              <a:solidFill>
                <a:schemeClr val="tx1"/>
              </a:solidFill>
            </a:rPr>
            <a:t>lemen</a:t>
          </a:r>
          <a:r>
            <a:rPr lang="en-US" sz="2800" kern="1200" dirty="0">
              <a:solidFill>
                <a:schemeClr val="tx1"/>
              </a:solidFill>
            </a:rPr>
            <a:t> modal </a:t>
          </a:r>
          <a:r>
            <a:rPr lang="en-US" sz="2800" kern="1200" dirty="0" err="1">
              <a:solidFill>
                <a:schemeClr val="tx1"/>
              </a:solidFill>
            </a:rPr>
            <a:t>kerja</a:t>
          </a:r>
          <a:r>
            <a:rPr lang="en-US" sz="2800" kern="1200" dirty="0">
              <a:solidFill>
                <a:schemeClr val="tx1"/>
              </a:solidFill>
            </a:rPr>
            <a:t>  yang </a:t>
          </a:r>
          <a:r>
            <a:rPr lang="en-US" sz="2800" kern="1200" dirty="0" err="1">
              <a:solidFill>
                <a:schemeClr val="tx1"/>
              </a:solidFill>
            </a:rPr>
            <a:t>selalu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dalam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keadaan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berputar</a:t>
          </a:r>
          <a:r>
            <a:rPr lang="en-US" sz="2800" kern="1200" dirty="0">
              <a:solidFill>
                <a:schemeClr val="tx1"/>
              </a:solidFill>
            </a:rPr>
            <a:t>,</a:t>
          </a:r>
          <a:r>
            <a:rPr lang="id-ID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dimana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secara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terus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menerus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mengalami</a:t>
          </a:r>
          <a:r>
            <a:rPr lang="en-US" sz="2800" kern="1200" dirty="0">
              <a:solidFill>
                <a:schemeClr val="tx1"/>
              </a:solidFill>
            </a:rPr>
            <a:t> </a:t>
          </a:r>
          <a:r>
            <a:rPr lang="en-US" sz="2800" kern="1200" dirty="0" err="1">
              <a:solidFill>
                <a:schemeClr val="tx1"/>
              </a:solidFill>
            </a:rPr>
            <a:t>perubahan</a:t>
          </a:r>
          <a:endParaRPr lang="id-ID" sz="2800" kern="1200" dirty="0">
            <a:solidFill>
              <a:schemeClr val="tx1"/>
            </a:solidFill>
          </a:endParaRPr>
        </a:p>
      </dsp:txBody>
      <dsp:txXfrm>
        <a:off x="474500" y="2545855"/>
        <a:ext cx="7323985" cy="14889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74DC3-8B0F-4FFD-A807-4C12428B0C02}">
      <dsp:nvSpPr>
        <dsp:cNvPr id="0" name=""/>
        <dsp:cNvSpPr/>
      </dsp:nvSpPr>
      <dsp:spPr>
        <a:xfrm rot="5400000">
          <a:off x="-183052" y="207921"/>
          <a:ext cx="1220352" cy="8542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/>
        </a:p>
      </dsp:txBody>
      <dsp:txXfrm rot="-5400000">
        <a:off x="1" y="451991"/>
        <a:ext cx="854246" cy="366106"/>
      </dsp:txXfrm>
    </dsp:sp>
    <dsp:sp modelId="{72EFDB8F-CECD-4A1B-A357-7FCF5AE5F0D3}">
      <dsp:nvSpPr>
        <dsp:cNvPr id="0" name=""/>
        <dsp:cNvSpPr/>
      </dsp:nvSpPr>
      <dsp:spPr>
        <a:xfrm rot="5400000">
          <a:off x="3916708" y="-3037593"/>
          <a:ext cx="793229" cy="69181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Persediaan diperoleh dan dimasukkan dalam produksi tepat pada saat dibutuhkan.</a:t>
          </a:r>
        </a:p>
      </dsp:txBody>
      <dsp:txXfrm rot="-5400000">
        <a:off x="854246" y="63591"/>
        <a:ext cx="6879431" cy="715785"/>
      </dsp:txXfrm>
    </dsp:sp>
    <dsp:sp modelId="{4A366460-4265-4B47-9746-21D1F5F7F7A4}">
      <dsp:nvSpPr>
        <dsp:cNvPr id="0" name=""/>
        <dsp:cNvSpPr/>
      </dsp:nvSpPr>
      <dsp:spPr>
        <a:xfrm rot="5400000">
          <a:off x="-183052" y="1295138"/>
          <a:ext cx="1220352" cy="8542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 dirty="0"/>
        </a:p>
      </dsp:txBody>
      <dsp:txXfrm rot="-5400000">
        <a:off x="1" y="1539208"/>
        <a:ext cx="854246" cy="366106"/>
      </dsp:txXfrm>
    </dsp:sp>
    <dsp:sp modelId="{E3CAD92C-C487-4C60-AE1B-F99799B311E5}">
      <dsp:nvSpPr>
        <dsp:cNvPr id="0" name=""/>
        <dsp:cNvSpPr/>
      </dsp:nvSpPr>
      <dsp:spPr>
        <a:xfrm rot="5400000">
          <a:off x="3916708" y="-1950376"/>
          <a:ext cx="793229" cy="69181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Tidak ada persediaan mengendap digudang</a:t>
          </a:r>
        </a:p>
      </dsp:txBody>
      <dsp:txXfrm rot="-5400000">
        <a:off x="854246" y="1150808"/>
        <a:ext cx="6879431" cy="715785"/>
      </dsp:txXfrm>
    </dsp:sp>
    <dsp:sp modelId="{0D129E05-1D45-4109-95FC-610B5DF25E5C}">
      <dsp:nvSpPr>
        <dsp:cNvPr id="0" name=""/>
        <dsp:cNvSpPr/>
      </dsp:nvSpPr>
      <dsp:spPr>
        <a:xfrm rot="5400000">
          <a:off x="-813047" y="3079997"/>
          <a:ext cx="2480342" cy="8542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600" kern="1200" dirty="0"/>
        </a:p>
      </dsp:txBody>
      <dsp:txXfrm rot="-5400000">
        <a:off x="1" y="2694072"/>
        <a:ext cx="854246" cy="1626096"/>
      </dsp:txXfrm>
    </dsp:sp>
    <dsp:sp modelId="{BB60E1BE-8DFA-4B5D-93B1-65F2BACDF442}">
      <dsp:nvSpPr>
        <dsp:cNvPr id="0" name=""/>
        <dsp:cNvSpPr/>
      </dsp:nvSpPr>
      <dsp:spPr>
        <a:xfrm rot="5400000">
          <a:off x="3081069" y="-27520"/>
          <a:ext cx="2464507" cy="69181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Hal yang dibutuhkan: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1. Sistem informasi persediaan dan produksi yang tepat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2. Pembelian dengan efisiensi tinggi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/>
            <a:t>3. Pemasok yang dapat diandalkan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800" kern="1200" dirty="0"/>
            <a:t>4. Pengelolaan yang efisien</a:t>
          </a:r>
        </a:p>
      </dsp:txBody>
      <dsp:txXfrm rot="-5400000">
        <a:off x="854247" y="2319610"/>
        <a:ext cx="6797846" cy="22238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22F49-35D7-43AD-A36B-C3F9F5DDB0DA}">
      <dsp:nvSpPr>
        <dsp:cNvPr id="0" name=""/>
        <dsp:cNvSpPr/>
      </dsp:nvSpPr>
      <dsp:spPr>
        <a:xfrm>
          <a:off x="-758194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8FA89-630F-4B21-8C2F-4796C06CF33B}">
      <dsp:nvSpPr>
        <dsp:cNvPr id="0" name=""/>
        <dsp:cNvSpPr/>
      </dsp:nvSpPr>
      <dsp:spPr>
        <a:xfrm>
          <a:off x="1026552" y="0"/>
          <a:ext cx="6641243" cy="43513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400" kern="1200" dirty="0"/>
            <a:t>Persediaan (Inventory) mrpk elemen utama dari Modal Kerja karena :</a:t>
          </a:r>
          <a:endParaRPr lang="id-ID" sz="2400" kern="1200" dirty="0"/>
        </a:p>
      </dsp:txBody>
      <dsp:txXfrm>
        <a:off x="1026552" y="0"/>
        <a:ext cx="6641243" cy="924659"/>
      </dsp:txXfrm>
    </dsp:sp>
    <dsp:sp modelId="{10B098A9-B873-49FE-BFF2-325BC223D9DD}">
      <dsp:nvSpPr>
        <dsp:cNvPr id="0" name=""/>
        <dsp:cNvSpPr/>
      </dsp:nvSpPr>
      <dsp:spPr>
        <a:xfrm>
          <a:off x="338559" y="924659"/>
          <a:ext cx="3209111" cy="320911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485D4-B99E-4BAD-B0B8-B792FB0D82F9}">
      <dsp:nvSpPr>
        <dsp:cNvPr id="0" name=""/>
        <dsp:cNvSpPr/>
      </dsp:nvSpPr>
      <dsp:spPr>
        <a:xfrm>
          <a:off x="1943115" y="924659"/>
          <a:ext cx="5711031" cy="32091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1.  </a:t>
          </a:r>
          <a:r>
            <a:rPr lang="id-ID" sz="2400" kern="1200" dirty="0"/>
            <a:t>Jml persediaan paling besar dj dibanding dg Modal Kerja lainnya</a:t>
          </a:r>
          <a:endParaRPr lang="id-ID" sz="2000" kern="1200" dirty="0"/>
        </a:p>
      </dsp:txBody>
      <dsp:txXfrm>
        <a:off x="1943115" y="924659"/>
        <a:ext cx="5711031" cy="924659"/>
      </dsp:txXfrm>
    </dsp:sp>
    <dsp:sp modelId="{B222489F-6FDD-474B-809D-A67E71129C82}">
      <dsp:nvSpPr>
        <dsp:cNvPr id="0" name=""/>
        <dsp:cNvSpPr/>
      </dsp:nvSpPr>
      <dsp:spPr>
        <a:xfrm>
          <a:off x="909673" y="1849318"/>
          <a:ext cx="2066885" cy="2066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60854-EB1C-4331-B562-25E358820C86}">
      <dsp:nvSpPr>
        <dsp:cNvPr id="0" name=""/>
        <dsp:cNvSpPr/>
      </dsp:nvSpPr>
      <dsp:spPr>
        <a:xfrm>
          <a:off x="1943115" y="1849318"/>
          <a:ext cx="5711031" cy="20668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2.  </a:t>
          </a:r>
          <a:r>
            <a:rPr lang="id-ID" sz="2400" kern="1200" dirty="0"/>
            <a:t>Aktiva yg selalu dlm keadaan berputar, di mana secara terus menerus mengalami perubahan</a:t>
          </a:r>
          <a:endParaRPr lang="id-ID" sz="2000" kern="1200" dirty="0"/>
        </a:p>
      </dsp:txBody>
      <dsp:txXfrm>
        <a:off x="1943115" y="1849318"/>
        <a:ext cx="5711031" cy="924659"/>
      </dsp:txXfrm>
    </dsp:sp>
    <dsp:sp modelId="{57932F8E-999D-4DE5-8D75-F3E312B88404}">
      <dsp:nvSpPr>
        <dsp:cNvPr id="0" name=""/>
        <dsp:cNvSpPr/>
      </dsp:nvSpPr>
      <dsp:spPr>
        <a:xfrm>
          <a:off x="1480786" y="2773977"/>
          <a:ext cx="924659" cy="92465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BE0E4-0111-4219-8F84-50F67ACDCD8E}">
      <dsp:nvSpPr>
        <dsp:cNvPr id="0" name=""/>
        <dsp:cNvSpPr/>
      </dsp:nvSpPr>
      <dsp:spPr>
        <a:xfrm>
          <a:off x="1943115" y="2773977"/>
          <a:ext cx="5711031" cy="9246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3. Tingkat likuiditasnya paling rendah</a:t>
          </a:r>
        </a:p>
      </dsp:txBody>
      <dsp:txXfrm>
        <a:off x="1943115" y="2773977"/>
        <a:ext cx="5711031" cy="9246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AF34B-D9B4-4816-B2F2-74FE263AB249}">
      <dsp:nvSpPr>
        <dsp:cNvPr id="0" name=""/>
        <dsp:cNvSpPr/>
      </dsp:nvSpPr>
      <dsp:spPr>
        <a:xfrm rot="10800000">
          <a:off x="950408" y="1159"/>
          <a:ext cx="6799433" cy="155065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3795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PERUSAHAAN DAGANG</a:t>
          </a:r>
          <a:endParaRPr lang="id-ID" sz="2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ym typeface="Wingdings" pitchFamily="2" charset="2"/>
            </a:rPr>
            <a:t> </a:t>
          </a:r>
          <a:r>
            <a:rPr lang="en-US" sz="2800" kern="1200" dirty="0" err="1"/>
            <a:t>persediaan</a:t>
          </a:r>
          <a:r>
            <a:rPr lang="en-US" sz="2800" kern="1200" dirty="0"/>
            <a:t> </a:t>
          </a:r>
          <a:r>
            <a:rPr lang="en-US" sz="2800" kern="1200" dirty="0" err="1"/>
            <a:t>barang</a:t>
          </a:r>
          <a:r>
            <a:rPr lang="en-US" sz="2800" kern="1200" dirty="0"/>
            <a:t> </a:t>
          </a:r>
          <a:r>
            <a:rPr lang="en-US" sz="2800" kern="1200" dirty="0" err="1"/>
            <a:t>dagangan</a:t>
          </a:r>
          <a:endParaRPr lang="id-ID" sz="2800" kern="1200" dirty="0"/>
        </a:p>
      </dsp:txBody>
      <dsp:txXfrm rot="10800000">
        <a:off x="1338071" y="1159"/>
        <a:ext cx="6411770" cy="1550653"/>
      </dsp:txXfrm>
    </dsp:sp>
    <dsp:sp modelId="{C018D78E-9315-42AC-9264-47AD15C5FEE3}">
      <dsp:nvSpPr>
        <dsp:cNvPr id="0" name=""/>
        <dsp:cNvSpPr/>
      </dsp:nvSpPr>
      <dsp:spPr>
        <a:xfrm>
          <a:off x="230913" y="662"/>
          <a:ext cx="1550653" cy="155065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16D07-0FEF-460C-81E1-2DFF095A67C4}">
      <dsp:nvSpPr>
        <dsp:cNvPr id="0" name=""/>
        <dsp:cNvSpPr/>
      </dsp:nvSpPr>
      <dsp:spPr>
        <a:xfrm rot="10800000">
          <a:off x="478991" y="2014693"/>
          <a:ext cx="7407708" cy="23354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3795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PERUSAHAAN INDUSTRI</a:t>
          </a:r>
          <a:endParaRPr lang="id-ID" sz="2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ym typeface="Wingdings" pitchFamily="2" charset="2"/>
            </a:rPr>
            <a:t> </a:t>
          </a:r>
          <a:r>
            <a:rPr lang="en-US" sz="2800" kern="1200" dirty="0" err="1"/>
            <a:t>Persediaan</a:t>
          </a:r>
          <a:r>
            <a:rPr lang="en-US" sz="2800" kern="1200" dirty="0"/>
            <a:t> </a:t>
          </a:r>
          <a:r>
            <a:rPr lang="en-US" sz="2800" kern="1200" dirty="0" err="1"/>
            <a:t>bahan</a:t>
          </a:r>
          <a:r>
            <a:rPr lang="en-US" sz="2800" kern="1200" dirty="0"/>
            <a:t> </a:t>
          </a:r>
          <a:r>
            <a:rPr lang="en-US" sz="2800" kern="1200" dirty="0" err="1"/>
            <a:t>baku</a:t>
          </a:r>
          <a:endParaRPr lang="en-US" sz="2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ym typeface="Wingdings" pitchFamily="2" charset="2"/>
            </a:rPr>
            <a:t> </a:t>
          </a:r>
          <a:r>
            <a:rPr lang="en-US" sz="2800" kern="1200" dirty="0" err="1"/>
            <a:t>Persediaan</a:t>
          </a:r>
          <a:r>
            <a:rPr lang="en-US" sz="2800" kern="1200" dirty="0"/>
            <a:t> </a:t>
          </a:r>
          <a:r>
            <a:rPr lang="en-US" sz="2800" kern="1200" dirty="0" err="1"/>
            <a:t>barang</a:t>
          </a:r>
          <a:r>
            <a:rPr lang="en-US" sz="2800" kern="1200" dirty="0"/>
            <a:t> </a:t>
          </a:r>
          <a:r>
            <a:rPr lang="en-US" sz="2800" kern="1200" dirty="0" err="1"/>
            <a:t>dalam</a:t>
          </a:r>
          <a:r>
            <a:rPr lang="en-US" sz="2800" kern="1200" dirty="0"/>
            <a:t> </a:t>
          </a:r>
          <a:r>
            <a:rPr lang="en-US" sz="2800" kern="1200" dirty="0" err="1"/>
            <a:t>proses</a:t>
          </a:r>
          <a:endParaRPr lang="en-US" sz="2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ym typeface="Wingdings" pitchFamily="2" charset="2"/>
            </a:rPr>
            <a:t> </a:t>
          </a:r>
          <a:r>
            <a:rPr lang="en-US" sz="2800" kern="1200" dirty="0" err="1"/>
            <a:t>Persediaan</a:t>
          </a:r>
          <a:r>
            <a:rPr lang="en-US" sz="2800" kern="1200" dirty="0"/>
            <a:t> </a:t>
          </a:r>
          <a:r>
            <a:rPr lang="en-US" sz="2800" kern="1200" dirty="0" err="1"/>
            <a:t>barang</a:t>
          </a:r>
          <a:r>
            <a:rPr lang="en-US" sz="2800" kern="1200" dirty="0"/>
            <a:t> </a:t>
          </a:r>
          <a:r>
            <a:rPr lang="en-US" sz="2800" kern="1200" dirty="0" err="1"/>
            <a:t>jadi</a:t>
          </a:r>
          <a:endParaRPr lang="id-ID" sz="2800" kern="1200" dirty="0"/>
        </a:p>
      </dsp:txBody>
      <dsp:txXfrm rot="10800000">
        <a:off x="1062862" y="2014693"/>
        <a:ext cx="6823837" cy="2335485"/>
      </dsp:txXfrm>
    </dsp:sp>
    <dsp:sp modelId="{AEA15B59-FFE5-4AD3-8513-167722B83DDA}">
      <dsp:nvSpPr>
        <dsp:cNvPr id="0" name=""/>
        <dsp:cNvSpPr/>
      </dsp:nvSpPr>
      <dsp:spPr>
        <a:xfrm>
          <a:off x="0" y="2394285"/>
          <a:ext cx="1550653" cy="155065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F878AF-268A-40BC-9184-DA1B9E399E02}">
      <dsp:nvSpPr>
        <dsp:cNvPr id="0" name=""/>
        <dsp:cNvSpPr/>
      </dsp:nvSpPr>
      <dsp:spPr>
        <a:xfrm rot="5400000">
          <a:off x="-221563" y="631633"/>
          <a:ext cx="1477092" cy="1033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900" kern="1200" dirty="0"/>
        </a:p>
      </dsp:txBody>
      <dsp:txXfrm rot="-5400000">
        <a:off x="1" y="927051"/>
        <a:ext cx="1033964" cy="443128"/>
      </dsp:txXfrm>
    </dsp:sp>
    <dsp:sp modelId="{3B699251-8775-4867-9485-22887E1F28C9}">
      <dsp:nvSpPr>
        <dsp:cNvPr id="0" name=""/>
        <dsp:cNvSpPr/>
      </dsp:nvSpPr>
      <dsp:spPr>
        <a:xfrm rot="5400000">
          <a:off x="3654548" y="-2593421"/>
          <a:ext cx="1725922" cy="69670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200" kern="1200" dirty="0"/>
            <a:t>Intinya mengatur tingkat persedian yang tepat agar jumlahnya tidak terlalu besar dan tidak terlalu kecil</a:t>
          </a: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/>
            <a:t>Kesalahan dalam menetapkan besarnya investasi persediaan akan menekan keuntungan perusahaan</a:t>
          </a:r>
          <a:endParaRPr lang="id-ID" sz="2200" kern="1200" dirty="0"/>
        </a:p>
      </dsp:txBody>
      <dsp:txXfrm rot="-5400000">
        <a:off x="1033964" y="111416"/>
        <a:ext cx="6882838" cy="1557416"/>
      </dsp:txXfrm>
    </dsp:sp>
    <dsp:sp modelId="{DDF41B60-32BE-4F22-B6AA-B13A5934DD18}">
      <dsp:nvSpPr>
        <dsp:cNvPr id="0" name=""/>
        <dsp:cNvSpPr/>
      </dsp:nvSpPr>
      <dsp:spPr>
        <a:xfrm rot="5400000">
          <a:off x="-221563" y="2240355"/>
          <a:ext cx="1477092" cy="1033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900" kern="1200"/>
        </a:p>
      </dsp:txBody>
      <dsp:txXfrm rot="-5400000">
        <a:off x="1" y="2535773"/>
        <a:ext cx="1033964" cy="443128"/>
      </dsp:txXfrm>
    </dsp:sp>
    <dsp:sp modelId="{1147DD1D-031C-45F0-88EE-1B80258A153A}">
      <dsp:nvSpPr>
        <dsp:cNvPr id="0" name=""/>
        <dsp:cNvSpPr/>
      </dsp:nvSpPr>
      <dsp:spPr>
        <a:xfrm rot="5400000">
          <a:off x="3749825" y="-910185"/>
          <a:ext cx="1535369" cy="69670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>
              <a:solidFill>
                <a:schemeClr val="tx1"/>
              </a:solidFill>
            </a:rPr>
            <a:t>Tinggi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rendahnya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tingkat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perputaran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akan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id-ID" sz="2400" kern="1200" dirty="0">
              <a:solidFill>
                <a:schemeClr val="tx1"/>
              </a:solidFill>
            </a:rPr>
            <a:t>ber</a:t>
          </a:r>
          <a:r>
            <a:rPr lang="en-US" sz="2400" kern="1200" dirty="0" err="1">
              <a:solidFill>
                <a:schemeClr val="tx1"/>
              </a:solidFill>
            </a:rPr>
            <a:t>pengaruh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langsung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terhadap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besar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kecilnya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dana</a:t>
          </a:r>
          <a:r>
            <a:rPr lang="en-US" sz="2400" kern="1200" dirty="0">
              <a:solidFill>
                <a:schemeClr val="tx1"/>
              </a:solidFill>
            </a:rPr>
            <a:t> yang </a:t>
          </a:r>
          <a:r>
            <a:rPr lang="en-US" sz="2400" kern="1200" dirty="0" err="1">
              <a:solidFill>
                <a:schemeClr val="tx1"/>
              </a:solidFill>
            </a:rPr>
            <a:t>ditanamkan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dalam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persediaan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id-ID" sz="2400" kern="1200" dirty="0">
              <a:solidFill>
                <a:schemeClr val="tx1"/>
              </a:solidFill>
            </a:rPr>
            <a:t>dan </a:t>
          </a:r>
          <a:r>
            <a:rPr lang="da-DK" sz="2400" kern="1200" dirty="0">
              <a:solidFill>
                <a:schemeClr val="tx1"/>
              </a:solidFill>
            </a:rPr>
            <a:t>bagi perolehan laba</a:t>
          </a:r>
          <a:r>
            <a:rPr lang="en-US" sz="2400" kern="1200" dirty="0">
              <a:solidFill>
                <a:schemeClr val="tx1"/>
              </a:solidFill>
            </a:rPr>
            <a:t>.</a:t>
          </a:r>
          <a:endParaRPr lang="id-ID" sz="2400" kern="1200" dirty="0">
            <a:solidFill>
              <a:schemeClr val="tx1"/>
            </a:solidFill>
          </a:endParaRPr>
        </a:p>
      </dsp:txBody>
      <dsp:txXfrm rot="-5400000">
        <a:off x="1033965" y="1880626"/>
        <a:ext cx="6892140" cy="1385467"/>
      </dsp:txXfrm>
    </dsp:sp>
    <dsp:sp modelId="{EA7BE6F0-BBEA-46C9-BC32-93D99174459B}">
      <dsp:nvSpPr>
        <dsp:cNvPr id="0" name=""/>
        <dsp:cNvSpPr/>
      </dsp:nvSpPr>
      <dsp:spPr>
        <a:xfrm rot="5400000">
          <a:off x="-221563" y="3789406"/>
          <a:ext cx="1477092" cy="1033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900" kern="1200"/>
        </a:p>
      </dsp:txBody>
      <dsp:txXfrm rot="-5400000">
        <a:off x="1" y="4084824"/>
        <a:ext cx="1033964" cy="443128"/>
      </dsp:txXfrm>
    </dsp:sp>
    <dsp:sp modelId="{CEB7D60E-A1F4-435C-8F0B-56D69B3B05C7}">
      <dsp:nvSpPr>
        <dsp:cNvPr id="0" name=""/>
        <dsp:cNvSpPr/>
      </dsp:nvSpPr>
      <dsp:spPr>
        <a:xfrm rot="5400000">
          <a:off x="3809496" y="766647"/>
          <a:ext cx="1416028" cy="69670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>
              <a:solidFill>
                <a:schemeClr val="tx1"/>
              </a:solidFill>
            </a:rPr>
            <a:t>Semakin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tinggi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tingkat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perputarannya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id-ID" sz="2400" kern="1200" dirty="0">
              <a:solidFill>
                <a:schemeClr val="tx1"/>
              </a:solidFill>
              <a:sym typeface="Wingdings" pitchFamily="2" charset="2"/>
            </a:rPr>
            <a:t>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semakin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pendek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tingkat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dana</a:t>
          </a:r>
          <a:r>
            <a:rPr lang="en-US" sz="2400" kern="1200" dirty="0">
              <a:solidFill>
                <a:schemeClr val="tx1"/>
              </a:solidFill>
            </a:rPr>
            <a:t> yang </a:t>
          </a:r>
          <a:r>
            <a:rPr lang="en-US" sz="2400" kern="1200" dirty="0" err="1">
              <a:solidFill>
                <a:schemeClr val="tx1"/>
              </a:solidFill>
            </a:rPr>
            <a:t>tertanam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dalam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persediaan</a:t>
          </a:r>
          <a:r>
            <a:rPr lang="id-ID" sz="2400" kern="1200" dirty="0">
              <a:solidFill>
                <a:schemeClr val="tx1"/>
              </a:solidFill>
            </a:rPr>
            <a:t> </a:t>
          </a:r>
          <a:r>
            <a:rPr lang="id-ID" sz="2400" kern="1200" dirty="0">
              <a:solidFill>
                <a:schemeClr val="tx1"/>
              </a:solidFill>
              <a:sym typeface="Wingdings" pitchFamily="2" charset="2"/>
            </a:rPr>
            <a:t> </a:t>
          </a:r>
          <a:r>
            <a:rPr lang="en-US" sz="2400" kern="1200" dirty="0" err="1">
              <a:solidFill>
                <a:schemeClr val="tx1"/>
              </a:solidFill>
            </a:rPr>
            <a:t>semakin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kecil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dana</a:t>
          </a:r>
          <a:r>
            <a:rPr lang="en-US" sz="2400" kern="1200" dirty="0">
              <a:solidFill>
                <a:schemeClr val="tx1"/>
              </a:solidFill>
            </a:rPr>
            <a:t> yang </a:t>
          </a:r>
          <a:r>
            <a:rPr lang="en-US" sz="2400" kern="1200" dirty="0" err="1">
              <a:solidFill>
                <a:schemeClr val="tx1"/>
              </a:solidFill>
            </a:rPr>
            <a:t>ditanam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dalam</a:t>
          </a:r>
          <a:r>
            <a:rPr lang="en-US" sz="2400" kern="1200" dirty="0">
              <a:solidFill>
                <a:schemeClr val="tx1"/>
              </a:solidFill>
            </a:rPr>
            <a:t> </a:t>
          </a:r>
          <a:r>
            <a:rPr lang="en-US" sz="2400" kern="1200" dirty="0" err="1">
              <a:solidFill>
                <a:schemeClr val="tx1"/>
              </a:solidFill>
            </a:rPr>
            <a:t>perusahaan</a:t>
          </a:r>
          <a:r>
            <a:rPr lang="en-US" sz="2400" kern="1200" dirty="0">
              <a:solidFill>
                <a:schemeClr val="tx1"/>
              </a:solidFill>
            </a:rPr>
            <a:t>.</a:t>
          </a:r>
          <a:endParaRPr lang="id-ID" sz="2400" kern="1200" dirty="0">
            <a:solidFill>
              <a:schemeClr val="tx1"/>
            </a:solidFill>
          </a:endParaRPr>
        </a:p>
      </dsp:txBody>
      <dsp:txXfrm rot="-5400000">
        <a:off x="1033965" y="3611304"/>
        <a:ext cx="6897966" cy="12777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0E62D-9720-45FF-8DFF-6AAB13A1DB0F}">
      <dsp:nvSpPr>
        <dsp:cNvPr id="0" name=""/>
        <dsp:cNvSpPr/>
      </dsp:nvSpPr>
      <dsp:spPr>
        <a:xfrm rot="10800000">
          <a:off x="501189" y="2120"/>
          <a:ext cx="7685576" cy="11851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15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/>
            <a:t>Harga pembelian per unit konstan</a:t>
          </a:r>
          <a:endParaRPr lang="id-ID" sz="2900" kern="1200" dirty="0"/>
        </a:p>
      </dsp:txBody>
      <dsp:txXfrm rot="10800000">
        <a:off x="797474" y="2120"/>
        <a:ext cx="7389291" cy="1185142"/>
      </dsp:txXfrm>
    </dsp:sp>
    <dsp:sp modelId="{08771A69-FA09-47F3-B871-6025C6F47DFD}">
      <dsp:nvSpPr>
        <dsp:cNvPr id="0" name=""/>
        <dsp:cNvSpPr/>
      </dsp:nvSpPr>
      <dsp:spPr>
        <a:xfrm>
          <a:off x="0" y="2120"/>
          <a:ext cx="1185142" cy="118514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8B1A390-42BF-4557-B168-D0A23D5A3298}">
      <dsp:nvSpPr>
        <dsp:cNvPr id="0" name=""/>
        <dsp:cNvSpPr/>
      </dsp:nvSpPr>
      <dsp:spPr>
        <a:xfrm rot="10800000">
          <a:off x="1313384" y="1541036"/>
          <a:ext cx="6830564" cy="11851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15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Bahan baku selalu tersedia di pasar setiap saat dibutuhkan</a:t>
          </a:r>
        </a:p>
      </dsp:txBody>
      <dsp:txXfrm rot="10800000">
        <a:off x="1609669" y="1541036"/>
        <a:ext cx="6534279" cy="1185142"/>
      </dsp:txXfrm>
    </dsp:sp>
    <dsp:sp modelId="{D0AC2098-0910-4905-A08A-682DFF109F32}">
      <dsp:nvSpPr>
        <dsp:cNvPr id="0" name=""/>
        <dsp:cNvSpPr/>
      </dsp:nvSpPr>
      <dsp:spPr>
        <a:xfrm>
          <a:off x="600810" y="1541036"/>
          <a:ext cx="1185142" cy="118514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5667A9-4C9A-4E5F-B1AC-2E3A5008DAE1}">
      <dsp:nvSpPr>
        <dsp:cNvPr id="0" name=""/>
        <dsp:cNvSpPr/>
      </dsp:nvSpPr>
      <dsp:spPr>
        <a:xfrm rot="10800000">
          <a:off x="2258087" y="3079952"/>
          <a:ext cx="5928678" cy="11851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15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Kebutuhan Bahan Baku tersebut relatif stabil sepanjang tahun</a:t>
          </a:r>
        </a:p>
      </dsp:txBody>
      <dsp:txXfrm rot="10800000">
        <a:off x="2554372" y="3079952"/>
        <a:ext cx="5632393" cy="1185142"/>
      </dsp:txXfrm>
    </dsp:sp>
    <dsp:sp modelId="{3A5D2D1C-A15C-428E-816F-CC3208B77489}">
      <dsp:nvSpPr>
        <dsp:cNvPr id="0" name=""/>
        <dsp:cNvSpPr/>
      </dsp:nvSpPr>
      <dsp:spPr>
        <a:xfrm>
          <a:off x="1807701" y="3052765"/>
          <a:ext cx="1185142" cy="118514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0A010-D994-4A9F-8747-639C89FB280D}">
      <dsp:nvSpPr>
        <dsp:cNvPr id="0" name=""/>
        <dsp:cNvSpPr/>
      </dsp:nvSpPr>
      <dsp:spPr>
        <a:xfrm>
          <a:off x="-30653" y="-75362"/>
          <a:ext cx="7631175" cy="16901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Reorder point adalah titik yang menunjukkan jumlah barang yang harus ada di </a:t>
          </a:r>
          <a:r>
            <a:rPr lang="sv-SE" sz="2000" b="1" kern="1200" dirty="0"/>
            <a:t>gudang, sewaktu perusahaan harus mengadakan pemesanan lagi, sehingga </a:t>
          </a:r>
          <a:r>
            <a:rPr lang="id-ID" sz="2000" b="1" kern="1200" dirty="0"/>
            <a:t>penerimaan material yang dipesan itu tepat waktu dimana persediaan </a:t>
          </a:r>
          <a:r>
            <a:rPr lang="en-US" sz="2000" b="1" kern="1200" dirty="0" err="1"/>
            <a:t>diatas</a:t>
          </a:r>
          <a:r>
            <a:rPr lang="en-US" sz="2000" b="1" kern="1200" dirty="0"/>
            <a:t> safety stock </a:t>
          </a:r>
          <a:r>
            <a:rPr lang="en-US" sz="2000" b="1" kern="1200" dirty="0" err="1"/>
            <a:t>sama</a:t>
          </a:r>
          <a:r>
            <a:rPr lang="en-US" sz="2000" b="1" kern="1200" dirty="0"/>
            <a:t> </a:t>
          </a:r>
          <a:r>
            <a:rPr lang="en-US" sz="2000" b="1" kern="1200" dirty="0" err="1"/>
            <a:t>dengan</a:t>
          </a:r>
          <a:r>
            <a:rPr lang="en-US" sz="2000" b="1" kern="1200" dirty="0"/>
            <a:t> </a:t>
          </a:r>
          <a:r>
            <a:rPr lang="en-US" sz="2000" b="1" kern="1200" dirty="0" err="1"/>
            <a:t>nol</a:t>
          </a:r>
          <a:endParaRPr lang="id-ID" sz="2000" b="1" kern="1200" dirty="0"/>
        </a:p>
      </dsp:txBody>
      <dsp:txXfrm>
        <a:off x="18848" y="-25861"/>
        <a:ext cx="5901253" cy="1591098"/>
      </dsp:txXfrm>
    </dsp:sp>
    <dsp:sp modelId="{9E852442-0A8D-413B-839B-FAB5A00D2759}">
      <dsp:nvSpPr>
        <dsp:cNvPr id="0" name=""/>
        <dsp:cNvSpPr/>
      </dsp:nvSpPr>
      <dsp:spPr>
        <a:xfrm>
          <a:off x="509869" y="1918347"/>
          <a:ext cx="7440366" cy="1103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 dirty="0"/>
            <a:t>Safety stock adalah batas pengaman persediaan yang harus ada dalam gudang untuk menjaga kontinuitas produksi. </a:t>
          </a:r>
        </a:p>
      </dsp:txBody>
      <dsp:txXfrm>
        <a:off x="542179" y="1950657"/>
        <a:ext cx="5706415" cy="1038509"/>
      </dsp:txXfrm>
    </dsp:sp>
    <dsp:sp modelId="{51F63730-10F2-4A09-935A-74931D0B3D93}">
      <dsp:nvSpPr>
        <dsp:cNvPr id="0" name=""/>
        <dsp:cNvSpPr/>
      </dsp:nvSpPr>
      <dsp:spPr>
        <a:xfrm>
          <a:off x="1301812" y="3407127"/>
          <a:ext cx="7084495" cy="15260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Faktor-faktor yang harus diperhatikan dalam penentuan besarnya Reorder point adalah 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1. Penggunaan selama tenggang waktu mendapatkan barang (procurement lead time).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2. Besarnya safety stock.</a:t>
          </a:r>
        </a:p>
      </dsp:txBody>
      <dsp:txXfrm>
        <a:off x="1346508" y="3451823"/>
        <a:ext cx="5405616" cy="1436627"/>
      </dsp:txXfrm>
    </dsp:sp>
    <dsp:sp modelId="{D2843FC2-C042-49C6-9F0F-33E1E07577CA}">
      <dsp:nvSpPr>
        <dsp:cNvPr id="0" name=""/>
        <dsp:cNvSpPr/>
      </dsp:nvSpPr>
      <dsp:spPr>
        <a:xfrm>
          <a:off x="6532999" y="1146166"/>
          <a:ext cx="947267" cy="9472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/>
        </a:p>
      </dsp:txBody>
      <dsp:txXfrm>
        <a:off x="6746134" y="1146166"/>
        <a:ext cx="520997" cy="712818"/>
      </dsp:txXfrm>
    </dsp:sp>
    <dsp:sp modelId="{E47F4014-59B9-434B-ADA4-48A62931239C}">
      <dsp:nvSpPr>
        <dsp:cNvPr id="0" name=""/>
        <dsp:cNvSpPr/>
      </dsp:nvSpPr>
      <dsp:spPr>
        <a:xfrm>
          <a:off x="7177745" y="2836675"/>
          <a:ext cx="947267" cy="9472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/>
        </a:p>
      </dsp:txBody>
      <dsp:txXfrm>
        <a:off x="7390880" y="2836675"/>
        <a:ext cx="520997" cy="7128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79DF8-7F7F-4E07-88F6-00775E7A5588}">
      <dsp:nvSpPr>
        <dsp:cNvPr id="0" name=""/>
        <dsp:cNvSpPr/>
      </dsp:nvSpPr>
      <dsp:spPr>
        <a:xfrm>
          <a:off x="247639" y="0"/>
          <a:ext cx="1266820" cy="12668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7BB06-E7D9-48CF-BB34-035E171FF9A1}">
      <dsp:nvSpPr>
        <dsp:cNvPr id="0" name=""/>
        <dsp:cNvSpPr/>
      </dsp:nvSpPr>
      <dsp:spPr>
        <a:xfrm>
          <a:off x="1028656" y="123812"/>
          <a:ext cx="6743743" cy="9006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Reorder point = safety stock + </a:t>
          </a:r>
          <a:r>
            <a:rPr lang="en-US" sz="2200" kern="1200" dirty="0" err="1"/>
            <a:t>penggunaan</a:t>
          </a:r>
          <a:r>
            <a:rPr lang="en-US" sz="2200" kern="1200" dirty="0"/>
            <a:t> </a:t>
          </a:r>
          <a:r>
            <a:rPr lang="en-US" sz="2200" kern="1200" dirty="0" err="1"/>
            <a:t>selama</a:t>
          </a:r>
          <a:r>
            <a:rPr lang="en-US" sz="2200" kern="1200" dirty="0"/>
            <a:t> lead time</a:t>
          </a:r>
          <a:endParaRPr lang="id-ID" sz="2200" kern="1200" dirty="0"/>
        </a:p>
      </dsp:txBody>
      <dsp:txXfrm>
        <a:off x="1072621" y="167777"/>
        <a:ext cx="6655813" cy="8126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79DF8-7F7F-4E07-88F6-00775E7A5588}">
      <dsp:nvSpPr>
        <dsp:cNvPr id="0" name=""/>
        <dsp:cNvSpPr/>
      </dsp:nvSpPr>
      <dsp:spPr>
        <a:xfrm>
          <a:off x="0" y="0"/>
          <a:ext cx="1266820" cy="12668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7BB06-E7D9-48CF-BB34-035E171FF9A1}">
      <dsp:nvSpPr>
        <dsp:cNvPr id="0" name=""/>
        <dsp:cNvSpPr/>
      </dsp:nvSpPr>
      <dsp:spPr>
        <a:xfrm>
          <a:off x="785818" y="123812"/>
          <a:ext cx="6886617" cy="9006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Reorder point = </a:t>
          </a:r>
          <a:r>
            <a:rPr lang="en-US" sz="2400" kern="1200" dirty="0" err="1"/>
            <a:t>Prosestase</a:t>
          </a:r>
          <a:r>
            <a:rPr lang="en-US" sz="2400" kern="1200" dirty="0"/>
            <a:t> </a:t>
          </a:r>
          <a:r>
            <a:rPr lang="en-US" sz="2400" kern="1200" dirty="0" err="1"/>
            <a:t>tertentu</a:t>
          </a:r>
          <a:r>
            <a:rPr lang="en-US" sz="2400" kern="1200" dirty="0"/>
            <a:t> dr. Safety</a:t>
          </a:r>
          <a:endParaRPr lang="id-ID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Stock </a:t>
          </a:r>
          <a:r>
            <a:rPr lang="en-US" sz="2400" kern="1200" dirty="0"/>
            <a:t>+</a:t>
          </a:r>
          <a:r>
            <a:rPr lang="id-ID" sz="2400" kern="1200" dirty="0"/>
            <a:t> </a:t>
          </a:r>
          <a:r>
            <a:rPr lang="en-US" sz="2400" kern="1200" dirty="0" err="1"/>
            <a:t>Kebutuhan</a:t>
          </a:r>
          <a:r>
            <a:rPr lang="en-US" sz="2400" kern="1200" dirty="0"/>
            <a:t> Lead Time</a:t>
          </a:r>
          <a:endParaRPr lang="id-ID" sz="2000" kern="1200" dirty="0"/>
        </a:p>
      </dsp:txBody>
      <dsp:txXfrm>
        <a:off x="829783" y="167777"/>
        <a:ext cx="6798687" cy="8126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79DF8-7F7F-4E07-88F6-00775E7A5588}">
      <dsp:nvSpPr>
        <dsp:cNvPr id="0" name=""/>
        <dsp:cNvSpPr/>
      </dsp:nvSpPr>
      <dsp:spPr>
        <a:xfrm>
          <a:off x="247639" y="0"/>
          <a:ext cx="1266820" cy="12668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7BB06-E7D9-48CF-BB34-035E171FF9A1}">
      <dsp:nvSpPr>
        <dsp:cNvPr id="0" name=""/>
        <dsp:cNvSpPr/>
      </dsp:nvSpPr>
      <dsp:spPr>
        <a:xfrm>
          <a:off x="1028656" y="123812"/>
          <a:ext cx="6743743" cy="9006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 dirty="0"/>
            <a:t>Lead Time = Penggunaan bahan baku selama tenggang waktu mendapatkan barang.</a:t>
          </a:r>
        </a:p>
      </dsp:txBody>
      <dsp:txXfrm>
        <a:off x="1072621" y="167777"/>
        <a:ext cx="6655813" cy="812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0062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A05E717-658D-44EA-B338-FC9A24F24233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038" y="6513513"/>
            <a:ext cx="4310062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09414C-CE41-4404-8447-F9C6AD737DD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475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2561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CF8E-2432-4DFE-B86E-2C6351899942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9E2AB-CC9B-4E73-8A48-57CECFF9CEE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57E1C-90A0-45CB-BBA0-5B3988899D3B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9E4C4-CED2-413F-B9A0-18524D6CF72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48547-341E-4C49-B239-60D70E5B3D37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AAD1-ACEF-496D-BFF9-B9B8B26D91D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A4E3E-349F-49DA-8431-5F4458A0A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</p:grpSp>
      <p:sp>
        <p:nvSpPr>
          <p:cNvPr id="553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3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5AD4C-9E17-411B-A322-C5D2143FF325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353C6-E73E-41C4-9CF5-C40F2A37E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947F6-49D8-4FD2-B3E5-57A7E5BA8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4F634-C580-4593-907C-6F70ECC1F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84943-B112-45FE-AB85-2FEFDD1F6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DACE4-0164-4BC2-B322-C31D89C79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AE46F-D732-4927-97B3-6586A6A6D5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12802-6B75-4EA4-9CBE-5019514C6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8EFE7-EFB7-44B3-8D64-53F265EB7120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404E4-34A3-4BBB-A51B-0D523BDDA8C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9340C-759D-49A4-ACB3-83AE90960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14BB4-90AA-4EBF-B8B2-F18869B42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18976-A697-4A0A-934F-B9E33FCD3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0B9C3-8CDE-4304-B564-83FD20F8C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2561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D36FD-9DB0-4A3B-A8C1-1AE661D6BB16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8A63E-627F-42AC-88FF-0B7D5652B1D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E70DC-B1AF-4E65-BE43-FBED791C8471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B93EB-363D-4A97-A616-665B504D3F23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79B5A-FCDF-4C93-B1BE-9B7DA9B24D81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4FEB3-0110-49A9-83CB-81DA1846284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5588-F95D-4F44-9F66-ED7026385B88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FBC70-5ACC-4ED9-A4F3-FA8DB57F5E6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5048B-9EDD-4433-9AE8-D83FB7C9D9DC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273FF-05A6-4415-AC5F-97A00FC327E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1CB5D-674B-490F-BE8F-3F30E172F9FE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AE536-A269-427F-9848-A6A4CF39DC3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6061-1918-41F0-8289-D9A5EFB0E3F7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8DE14-BB19-445E-B11A-20E7A98328C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B5667-2284-4EAB-9721-C5DD18DE3677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0466-7DA3-48E1-B808-05EB5364C6A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8920F-A049-4808-8919-5F35E9381795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EB8B5-5CAA-4F05-826F-54C640F193C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5C2AA-3FF4-400B-856E-C95B68151801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F3152-644C-46BE-83F8-8337D221B33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A60F7-E828-4CF8-B269-8FEBB8B85393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B5A66-DF49-4885-BAF6-60B06B5BFFA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8A9A-62E5-49AB-8308-E9FA64D55373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84D-FBA1-4371-843F-0ED594C46C4B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9FEA2-3585-499E-A6CA-52C0A29C5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</p:grpSp>
      <p:sp>
        <p:nvSpPr>
          <p:cNvPr id="553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3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5AD4C-9E17-411B-A322-C5D2143FF325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EECFF-E453-4362-B338-74D788021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1273E-76F3-4061-8B6F-02B000E28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5C129-CBEE-44E9-852F-483281D1C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3E4B8-B5EE-45A2-AEA2-8D66BAB84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5538D-5D2C-416B-AE56-C56978C8A965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2F257-AE69-438E-9155-353B682E057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C843-3775-43C5-92CE-133EE1B1E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1EDFC-AC6B-4038-BE6E-73DD53240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5CE5F-C58F-485B-9B30-18CD49143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EC57D-AF80-4E4F-AA36-BF1FC8CAD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2EB49-8897-4950-B49E-74C6352FD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211F7-F2BA-4282-8448-81972CB9E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004D5-01BC-412D-B13B-BB60C3E43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D3FCE-5C28-43EB-A605-9762A8676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F4614A-313C-45CE-8A3D-D45958E39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5FF4C-427B-44ED-B94E-417A1C34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AD36FD-9DB0-4A3B-A8C1-1AE661D6BB16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1B750-F33C-44AC-9F72-3D6250CB3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59C55-C7DF-4A4C-BF41-B1DA9312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58A63E-627F-42AC-88FF-0B7D5652B1D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1934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F6BB-D306-457E-BDD4-DFE231C09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FC201-A8EE-486A-9FE3-B21A5ACC8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3A504-F373-4822-83A5-3E4246208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6E70DC-B1AF-4E65-BE43-FBED791C8471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B48CA-4A25-4066-BF16-41A368DDC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23BB8-DA1A-451B-B25E-CC85634F5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B93EB-363D-4A97-A616-665B504D3F23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32954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4588F-ACEE-42F3-B13B-F275DB2F5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AB243-C976-4EFB-8071-F436BFC4D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E03C9-1929-4BB8-B425-C931E3E8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C79B5A-FCDF-4C93-B1BE-9B7DA9B24D81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1CAF8-2C69-40B0-A6AB-45D10A6D2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4721E-35A0-4D16-A963-EFFC73389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4FEB3-0110-49A9-83CB-81DA1846284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500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4122F-43EF-4AE6-B7DB-1D17C0C1B2FE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300A7-20BC-4C6C-81D6-25AF8CD95E5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156D1-6EA0-4C7B-B9BC-9D181763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E6277-AFCD-41FC-80D6-0019C3912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178F72-C364-42B0-AAB2-3F77F9F8F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4C8D8-940F-46E8-BD7F-C15ED7BF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C25588-F95D-4F44-9F66-ED7026385B88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C0EAB-71FE-48BD-8118-A4E17DD6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E6220-6C4E-47EA-9C13-0108082CA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6FBC70-5ACC-4ED9-A4F3-FA8DB57F5E60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46128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51C3-BB39-4B02-90BD-AA130D49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09308-A6F0-45EA-828A-09D5C145D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21CB8-FDE9-43BA-BF49-DDE411B68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87F369-8A4E-4909-AB2E-C70FEE9C4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992CA-1886-4E05-B9A2-80625CC617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52378-316F-4F7E-96D8-FC46BCAF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85048B-9EDD-4433-9AE8-D83FB7C9D9DC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906B9F-B85D-4BEA-93A9-0E6B584A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E415D-A41E-4778-AD5F-676CBDAA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273FF-05A6-4415-AC5F-97A00FC327EC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18692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03D0F-1C9E-4ED5-B300-CBF35E546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EB480-E707-49D7-8DAC-EB97DBCFD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F1CB5D-674B-490F-BE8F-3F30E172F9FE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F9C2B-2548-47B1-89EE-DED1112E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DE0AC2-2B16-49FE-8380-483C4DAA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AE536-A269-427F-9848-A6A4CF39DC31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659683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7AF24D-2D57-4854-93AD-1B03309F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7B5667-2284-4EAB-9721-C5DD18DE3677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E20A1D-F0F6-4CC4-A002-6973B316C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F0019-3708-4156-8C86-3E54EF180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60466-7DA3-48E1-B808-05EB5364C6A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715036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3EA04-3903-45A5-B8FE-9B3945F0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4B74C-030E-45E8-ADCD-24EFABB0C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0D022-993C-4D12-9037-200E8AEDC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50D5D-72E7-43EF-BD1C-545ED123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78920F-A049-4808-8919-5F35E9381795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535A3-F4C5-4F23-9E92-981121F5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F054-1197-4A90-85ED-7172FF969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1EB8B5-5CAA-4F05-826F-54C640F193C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77894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5CDDF-EE85-4748-8463-B10F9324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2C6FE7-DDDD-4664-ABE2-DC90CC01D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E4196-F69B-499F-B456-A210C8F65B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098D2-53AF-42FD-A3F2-36950C4F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E5C2AA-3FF4-400B-856E-C95B68151801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E52BC-CB0B-4F6F-9765-E39E8BAF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530D6-9E93-4674-AE43-872E8591E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CF3152-644C-46BE-83F8-8337D221B337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87399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CAFF7-A445-4722-9C97-FA815C362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A9C6A6-1066-4BAE-B095-A6F6D4F93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5AE58-19F2-44C5-9831-8676338D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8A60F7-E828-4CF8-B269-8FEBB8B85393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A0047-B563-4E36-B40E-E2033821E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262E3-A190-4AE9-B3DF-F11E1BBD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7B5A66-DF49-4885-BAF6-60B06B5BFFA6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5595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6FC3C-35D2-47C8-A028-DFA62C7DB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2F588-E243-4B41-B9F3-51D08FDC5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6CE50-2AC0-4D25-97DC-69CBF6BC7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138A9A-62E5-49AB-8308-E9FA64D55373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301FB-2844-4FDC-A6C3-DA3DE52E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F7CDF-67FD-4B81-82D2-10407FC0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5184D-FBA1-4371-843F-0ED594C46C4B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72110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832CA6-7F77-4DB7-9309-51E5A1D1F9E1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1C360-F0A2-4E73-96EF-227601137C75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71453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5327BF-2CA6-46D9-AA05-C52F6EF84DC0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B5B21-2B9F-4463-A8C1-8F55F19FA420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169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188D8-2388-44BB-B5DD-E8CCE651C7BF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06620-FDCB-4108-8909-A56B8EB0630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8E2645-9E3F-4076-8364-D56FE65320CE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B76A0-8006-4F30-A39A-E327814FA69E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777953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1BDD8A-1D5D-4403-8C3E-1B2BC3C590AF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57BB5-4AE8-426C-8840-D539960F1253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11233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BB07C6-2049-4665-98BD-8670EAF47B31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C548-D5BF-434E-98C1-241DDC83C5BE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0885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D595FC-4298-4F23-B109-7D51E636B5C4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9D450B-DEB2-4B8D-B14A-01F89BD10472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239308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AE4676-0DA5-497F-97CB-69265C9BC2CB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8A722-7F3C-4788-9B8A-CF00EFA6D798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329927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B3583D-C636-4624-8464-2BF2B0E058FB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91E26-7E31-4F4C-90EC-8B4F90F20A2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090844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EA097F-BED6-483E-BF82-7F9C1995E2B3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5ABDF8-07DF-4396-B6DB-25FEDE718886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28053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E935F7-EA8A-4C0F-BCCA-267BF184969D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4B5CD-3435-490F-A777-EA4D9F6C396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253850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F0FE4C-1712-432B-B114-8A72BF1034E0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F4DF79-73E9-48C5-8C55-D61C5A59383E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84322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51D5-2CFE-4D1B-B41E-9DB76D916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0755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39D1D-7339-456F-BA25-8553D4F38575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E639E-85C1-4015-9F79-94A9F916D6C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981BB-47F5-4334-8B3A-8BE104A37392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296A3-CCB8-4BA8-81E8-8884F278460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E759-8AFF-4967-9310-E2368043DBE4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E66C7-26EF-41B7-8709-24148668474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6000">
              <a:schemeClr val="accent1">
                <a:lumMod val="20000"/>
                <a:lumOff val="80000"/>
                <a:alpha val="51000"/>
              </a:schemeClr>
            </a:gs>
            <a:gs pos="50000">
              <a:schemeClr val="bg1">
                <a:lumMod val="85000"/>
                <a:alpha val="84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grpSp>
          <p:nvGrpSpPr>
            <p:cNvPr id="513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458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2458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51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24642181-0115-46FA-A9D9-1AFCA141F31A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37331855-D254-407C-99A3-44A95E6C051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3" r:id="rId1"/>
    <p:sldLayoutId id="2147484476" r:id="rId2"/>
    <p:sldLayoutId id="2147484477" r:id="rId3"/>
    <p:sldLayoutId id="2147484478" r:id="rId4"/>
    <p:sldLayoutId id="2147484479" r:id="rId5"/>
    <p:sldLayoutId id="2147484480" r:id="rId6"/>
    <p:sldLayoutId id="2147484481" r:id="rId7"/>
    <p:sldLayoutId id="2147484482" r:id="rId8"/>
    <p:sldLayoutId id="2147484483" r:id="rId9"/>
    <p:sldLayoutId id="2147484484" r:id="rId10"/>
    <p:sldLayoutId id="2147484485" r:id="rId11"/>
    <p:sldLayoutId id="214748452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6000">
              <a:schemeClr val="accent1">
                <a:lumMod val="20000"/>
                <a:lumOff val="80000"/>
                <a:alpha val="51000"/>
              </a:schemeClr>
            </a:gs>
            <a:gs pos="50000">
              <a:schemeClr val="bg1">
                <a:lumMod val="85000"/>
                <a:alpha val="84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54275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6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7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8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9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</p:grpSp>
      <p:sp>
        <p:nvSpPr>
          <p:cNvPr id="614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3F52517C-A723-4DFF-816C-E7371C0F6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6000">
              <a:schemeClr val="accent1">
                <a:lumMod val="20000"/>
                <a:lumOff val="80000"/>
                <a:alpha val="51000"/>
              </a:schemeClr>
            </a:gs>
            <a:gs pos="50000">
              <a:schemeClr val="bg1">
                <a:lumMod val="85000"/>
                <a:alpha val="84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grpSp>
          <p:nvGrpSpPr>
            <p:cNvPr id="717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458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 sz="2400">
                  <a:latin typeface="Times New Roman" charset="0"/>
                  <a:cs typeface="+mn-cs"/>
                </a:endParaRPr>
              </a:p>
            </p:txBody>
          </p:sp>
          <p:sp>
            <p:nvSpPr>
              <p:cNvPr id="2458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B3303B30-EC21-4FE8-BA91-6904B2EE2DB8}" type="datetimeFigureOut">
              <a:rPr lang="id-ID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6BBD70E9-ADFB-4C25-9C9E-6EF040C6DF5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6" r:id="rId1"/>
    <p:sldLayoutId id="2147484496" r:id="rId2"/>
    <p:sldLayoutId id="2147484497" r:id="rId3"/>
    <p:sldLayoutId id="2147484498" r:id="rId4"/>
    <p:sldLayoutId id="2147484499" r:id="rId5"/>
    <p:sldLayoutId id="2147484500" r:id="rId6"/>
    <p:sldLayoutId id="2147484501" r:id="rId7"/>
    <p:sldLayoutId id="2147484502" r:id="rId8"/>
    <p:sldLayoutId id="2147484503" r:id="rId9"/>
    <p:sldLayoutId id="2147484504" r:id="rId10"/>
    <p:sldLayoutId id="2147484505" r:id="rId11"/>
    <p:sldLayoutId id="214748452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6000">
              <a:schemeClr val="accent1">
                <a:lumMod val="20000"/>
                <a:lumOff val="80000"/>
                <a:alpha val="51000"/>
              </a:schemeClr>
            </a:gs>
            <a:gs pos="50000">
              <a:schemeClr val="bg1">
                <a:lumMod val="85000"/>
                <a:alpha val="84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54275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6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7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8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  <p:sp>
          <p:nvSpPr>
            <p:cNvPr id="54279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2400">
                <a:latin typeface="Times New Roman" charset="0"/>
                <a:cs typeface="+mn-cs"/>
              </a:endParaRPr>
            </a:p>
          </p:txBody>
        </p:sp>
      </p:grpSp>
      <p:sp>
        <p:nvSpPr>
          <p:cNvPr id="819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E525AE07-BD4A-494C-A461-D2E651C5512D}" type="datetime1">
              <a:rPr lang="id-ID"/>
              <a:pPr>
                <a:defRPr/>
              </a:pPr>
              <a:t>29/10/2021</a:t>
            </a:fld>
            <a:endParaRPr lang="en-US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2007 222Prentice Hall                                                SIM_Badingatus</a:t>
            </a:r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9496F214-3B46-495F-8C3A-4AFD9BBDA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19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8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54426-3239-42FA-BD30-D0B29DA6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86A6C-7AE8-4851-B7BC-B7F62536F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8CC24-33BE-479C-B9F1-B07D40EE1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642181-0115-46FA-A9D9-1AFCA141F31A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94581-8405-4838-9A67-819F31271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334E6-CCC6-4283-909F-02C6D150E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331855-D254-407C-99A3-44A95E6C051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951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642181-0115-46FA-A9D9-1AFCA141F31A}" type="datetimeFigureOut">
              <a:rPr lang="id-ID" smtClean="0"/>
              <a:pPr>
                <a:defRPr/>
              </a:pPr>
              <a:t>29/10/2021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331855-D254-407C-99A3-44A95E6C051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35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0" r:id="rId1"/>
    <p:sldLayoutId id="2147484561" r:id="rId2"/>
    <p:sldLayoutId id="2147484562" r:id="rId3"/>
    <p:sldLayoutId id="2147484563" r:id="rId4"/>
    <p:sldLayoutId id="2147484564" r:id="rId5"/>
    <p:sldLayoutId id="2147484565" r:id="rId6"/>
    <p:sldLayoutId id="2147484566" r:id="rId7"/>
    <p:sldLayoutId id="2147484567" r:id="rId8"/>
    <p:sldLayoutId id="2147484568" r:id="rId9"/>
    <p:sldLayoutId id="2147484569" r:id="rId10"/>
    <p:sldLayoutId id="2147484570" r:id="rId11"/>
    <p:sldLayoutId id="21474845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image" Target="../media/image1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jpe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59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59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wmf"/><Relationship Id="rId7" Type="http://schemas.openxmlformats.org/officeDocument/2006/relationships/diagramColors" Target="../diagrams/colors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8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388424" cy="3024336"/>
          </a:xfrm>
        </p:spPr>
        <p:txBody>
          <a:bodyPr/>
          <a:lstStyle/>
          <a:p>
            <a:pPr algn="ctr" eaLnBrk="1" hangingPunct="1"/>
            <a:r>
              <a:rPr lang="id-ID" sz="6000" dirty="0"/>
              <a:t>MANAJEMEN PERSEDIAAN</a:t>
            </a:r>
            <a:br>
              <a:rPr lang="en-AU" sz="6000" dirty="0"/>
            </a:br>
            <a:endParaRPr lang="id-ID" sz="6000" dirty="0"/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>
          <a:xfrm>
            <a:off x="1428750" y="4214813"/>
            <a:ext cx="6858000" cy="1133475"/>
          </a:xfrm>
        </p:spPr>
        <p:txBody>
          <a:bodyPr/>
          <a:lstStyle/>
          <a:p>
            <a:pPr eaLnBrk="1" hangingPunct="1"/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/>
              <a:t>Hari Rata</a:t>
            </a:r>
            <a:r>
              <a:rPr lang="id-ID" sz="3600"/>
              <a:t>2</a:t>
            </a:r>
            <a:r>
              <a:rPr lang="sv-SE" sz="3600"/>
              <a:t> Barang Disimpan </a:t>
            </a:r>
            <a:r>
              <a:rPr lang="id-ID" sz="3600"/>
              <a:t> di G</a:t>
            </a:r>
            <a:r>
              <a:rPr lang="sv-SE" sz="3600"/>
              <a:t>udang</a:t>
            </a:r>
            <a:endParaRPr lang="id-ID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/>
              <a:t>		   </a:t>
            </a:r>
            <a:r>
              <a:rPr lang="en-US"/>
              <a:t>36</a:t>
            </a:r>
            <a:r>
              <a:rPr lang="id-ID"/>
              <a:t>5</a:t>
            </a:r>
            <a:r>
              <a:rPr lang="en-US"/>
              <a:t> hari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/>
              <a:t>= </a:t>
            </a:r>
            <a:r>
              <a:rPr lang="en-US"/>
              <a:t>-----------</a:t>
            </a:r>
            <a:r>
              <a:rPr lang="id-ID"/>
              <a:t>---------------</a:t>
            </a:r>
            <a:r>
              <a:rPr lang="en-US"/>
              <a:t>   =  </a:t>
            </a:r>
            <a:r>
              <a:rPr lang="id-ID"/>
              <a:t>.......</a:t>
            </a:r>
            <a:r>
              <a:rPr lang="en-US"/>
              <a:t> hari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>
                <a:latin typeface="Tahoma" pitchFamily="34" charset="0"/>
              </a:rPr>
              <a:t> 	Inventory Turnover</a:t>
            </a:r>
            <a:endParaRPr lang="id-ID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CONTOH SOAL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5344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v-SE" sz="1800"/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sv-SE" sz="2400"/>
              <a:t>Persediaan barang per 1 Jan </a:t>
            </a:r>
            <a:r>
              <a:rPr lang="id-ID" sz="2400"/>
              <a:t>2008</a:t>
            </a:r>
            <a:r>
              <a:rPr lang="sv-SE" sz="2400"/>
              <a:t>	  Rp.   20.000.000,00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sv-SE" sz="2400"/>
              <a:t>Pembelian selama tahun </a:t>
            </a:r>
            <a:r>
              <a:rPr lang="id-ID" sz="2400"/>
              <a:t>2008</a:t>
            </a:r>
            <a:r>
              <a:rPr lang="sv-SE" sz="2400"/>
              <a:t>              Rp. 380.000.000,00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sv-SE" sz="2400"/>
              <a:t>Persediaan barang akhir tahun </a:t>
            </a:r>
            <a:r>
              <a:rPr lang="id-ID" sz="2400"/>
              <a:t>2008</a:t>
            </a:r>
            <a:r>
              <a:rPr lang="sv-SE" sz="2400"/>
              <a:t> 	  Rp.   40.000.000,00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None/>
            </a:pPr>
            <a:endParaRPr lang="id-ID" sz="2400"/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id-ID" sz="2400" b="1">
                <a:solidFill>
                  <a:srgbClr val="FF0000"/>
                </a:solidFill>
              </a:rPr>
              <a:t>Hitunglah Inventory Turnover &amp; Hari Rata2 barang disimpan digudang</a:t>
            </a:r>
            <a:endParaRPr lang="sv-SE" sz="2400" b="1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400"/>
              <a:t>				</a:t>
            </a:r>
            <a:endParaRPr lang="en-US" sz="240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0"/>
            <a:ext cx="19288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Jawaban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52149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sv-SE" sz="1800"/>
              <a:t> </a:t>
            </a:r>
            <a:r>
              <a:rPr lang="sv-SE" sz="2000"/>
              <a:t>Harga pokok penjualan ...............	  Rp. 360.000.000,00</a:t>
            </a:r>
            <a:endParaRPr lang="id-ID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12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/>
              <a:t>			        </a:t>
            </a:r>
            <a:r>
              <a:rPr lang="sv-SE" sz="2000"/>
              <a:t>20.000.000</a:t>
            </a:r>
            <a:r>
              <a:rPr lang="id-ID" sz="2000"/>
              <a:t> </a:t>
            </a:r>
            <a:r>
              <a:rPr lang="sv-SE" sz="2000"/>
              <a:t>+  40.000.000</a:t>
            </a:r>
          </a:p>
          <a:p>
            <a:pPr eaLnBrk="1" hangingPunct="1">
              <a:lnSpc>
                <a:spcPct val="80000"/>
              </a:lnSpc>
            </a:pPr>
            <a:r>
              <a:rPr lang="sv-SE" sz="2000"/>
              <a:t>Rata2 </a:t>
            </a:r>
            <a:r>
              <a:rPr lang="id-ID" sz="2000"/>
              <a:t>Pers BD </a:t>
            </a:r>
            <a:r>
              <a:rPr lang="sv-SE" sz="2000"/>
              <a:t>=</a:t>
            </a:r>
            <a:r>
              <a:rPr lang="id-ID" sz="2000"/>
              <a:t>  </a:t>
            </a:r>
            <a:r>
              <a:rPr lang="sv-SE" sz="2000"/>
              <a:t>----------------------</a:t>
            </a:r>
            <a:r>
              <a:rPr lang="id-ID" sz="2000"/>
              <a:t>---------------</a:t>
            </a:r>
            <a:r>
              <a:rPr lang="sv-SE" sz="2000"/>
              <a:t>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000"/>
              <a:t>                                                  </a:t>
            </a:r>
            <a:r>
              <a:rPr lang="id-ID" sz="2000"/>
              <a:t>	 </a:t>
            </a:r>
            <a:r>
              <a:rPr lang="sv-SE" sz="2000"/>
              <a:t>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000"/>
              <a:t>                             </a:t>
            </a:r>
            <a:r>
              <a:rPr lang="id-ID" sz="2000"/>
              <a:t> </a:t>
            </a:r>
            <a:r>
              <a:rPr lang="sv-SE" sz="2000"/>
              <a:t>=   30.000.000,00</a:t>
            </a:r>
            <a:endParaRPr lang="id-ID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00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000"/>
              <a:t>				</a:t>
            </a:r>
            <a:r>
              <a:rPr lang="id-ID" sz="2000"/>
              <a:t>    </a:t>
            </a:r>
            <a:r>
              <a:rPr lang="sv-SE" sz="2000"/>
              <a:t>36</a:t>
            </a:r>
            <a:r>
              <a:rPr lang="id-ID" sz="2000"/>
              <a:t>0</a:t>
            </a:r>
            <a:r>
              <a:rPr lang="sv-SE" sz="2000"/>
              <a:t> JUTA</a:t>
            </a:r>
          </a:p>
          <a:p>
            <a:pPr eaLnBrk="1" hangingPunct="1">
              <a:lnSpc>
                <a:spcPct val="80000"/>
              </a:lnSpc>
            </a:pPr>
            <a:r>
              <a:rPr lang="id-ID" sz="2000" b="1">
                <a:solidFill>
                  <a:srgbClr val="FF0000"/>
                </a:solidFill>
              </a:rPr>
              <a:t>Inventory Turnover</a:t>
            </a:r>
            <a:r>
              <a:rPr lang="sv-SE" sz="2000"/>
              <a:t>  =  -----------------</a:t>
            </a:r>
            <a:r>
              <a:rPr lang="id-ID" sz="2000"/>
              <a:t>  </a:t>
            </a:r>
            <a:r>
              <a:rPr lang="sv-SE" sz="2000"/>
              <a:t>=  12 kali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000"/>
              <a:t>				</a:t>
            </a:r>
            <a:r>
              <a:rPr lang="id-ID" sz="2000"/>
              <a:t>     </a:t>
            </a:r>
            <a:r>
              <a:rPr lang="sv-SE" sz="2000"/>
              <a:t>30</a:t>
            </a:r>
            <a:r>
              <a:rPr lang="id-ID" sz="2000"/>
              <a:t> </a:t>
            </a:r>
            <a:r>
              <a:rPr lang="sv-SE" sz="2000"/>
              <a:t>JUTA</a:t>
            </a:r>
          </a:p>
          <a:p>
            <a:pPr eaLnBrk="1" hangingPunct="1">
              <a:lnSpc>
                <a:spcPct val="80000"/>
              </a:lnSpc>
            </a:pPr>
            <a:r>
              <a:rPr lang="id-ID" sz="2000"/>
              <a:t>H</a:t>
            </a:r>
            <a:r>
              <a:rPr lang="sv-SE" sz="2000"/>
              <a:t>ari rata-rata barang disimpan digudang</a:t>
            </a:r>
            <a:endParaRPr lang="en-US" sz="2000"/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/>
              <a:t>	</a:t>
            </a:r>
            <a:r>
              <a:rPr lang="en-US" sz="2000"/>
              <a:t>36</a:t>
            </a:r>
            <a:r>
              <a:rPr lang="id-ID" sz="2000"/>
              <a:t>5</a:t>
            </a:r>
            <a:r>
              <a:rPr lang="en-US" sz="2000"/>
              <a:t> hari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000"/>
              <a:t>= </a:t>
            </a:r>
            <a:r>
              <a:rPr lang="en-US" sz="2000"/>
              <a:t>-----------   =  30 hari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12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U</a:t>
            </a:r>
            <a:r>
              <a:rPr lang="id-ID" sz="2400"/>
              <a:t>ntuk menilai tingkat efisiensi, rasio tersebut dapat dibandingkan dengan : anggaran, rasio tahun lalu, rasio industri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127440"/>
          </a:xfrm>
        </p:spPr>
        <p:txBody>
          <a:bodyPr/>
          <a:lstStyle/>
          <a:p>
            <a:pPr eaLnBrk="1" hangingPunct="1"/>
            <a:r>
              <a:rPr lang="id-ID" sz="6000" dirty="0"/>
              <a:t>PERSEDIAAN EFEKTIF</a:t>
            </a:r>
            <a:endParaRPr lang="id-ID" dirty="0"/>
          </a:p>
        </p:txBody>
      </p:sp>
      <p:grpSp>
        <p:nvGrpSpPr>
          <p:cNvPr id="2" name="Group 218"/>
          <p:cNvGrpSpPr>
            <a:grpSpLocks/>
          </p:cNvGrpSpPr>
          <p:nvPr/>
        </p:nvGrpSpPr>
        <p:grpSpPr bwMode="auto">
          <a:xfrm>
            <a:off x="1581150" y="3000375"/>
            <a:ext cx="2205038" cy="1571625"/>
            <a:chOff x="528" y="1104"/>
            <a:chExt cx="1344" cy="1152"/>
          </a:xfrm>
        </p:grpSpPr>
        <p:sp>
          <p:nvSpPr>
            <p:cNvPr id="82" name="AutoShape 219"/>
            <p:cNvSpPr>
              <a:spLocks noChangeArrowheads="1"/>
            </p:cNvSpPr>
            <p:nvPr/>
          </p:nvSpPr>
          <p:spPr bwMode="auto">
            <a:xfrm>
              <a:off x="528" y="1104"/>
              <a:ext cx="1344" cy="1152"/>
            </a:xfrm>
            <a:prstGeom prst="cloudCallout">
              <a:avLst>
                <a:gd name="adj1" fmla="val 74818"/>
                <a:gd name="adj2" fmla="val 33671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id-ID" sz="2800">
                <a:latin typeface="Times New Roman" pitchFamily="18" charset="0"/>
              </a:endParaRPr>
            </a:p>
          </p:txBody>
        </p:sp>
        <p:grpSp>
          <p:nvGrpSpPr>
            <p:cNvPr id="34013" name="Group 220"/>
            <p:cNvGrpSpPr>
              <a:grpSpLocks/>
            </p:cNvGrpSpPr>
            <p:nvPr/>
          </p:nvGrpSpPr>
          <p:grpSpPr bwMode="auto">
            <a:xfrm rot="-339726">
              <a:off x="1008" y="1397"/>
              <a:ext cx="543" cy="632"/>
              <a:chOff x="2254" y="1099"/>
              <a:chExt cx="1433" cy="2134"/>
            </a:xfrm>
          </p:grpSpPr>
          <p:sp>
            <p:nvSpPr>
              <p:cNvPr id="34014" name="Freeform 221"/>
              <p:cNvSpPr>
                <a:spLocks/>
              </p:cNvSpPr>
              <p:nvPr/>
            </p:nvSpPr>
            <p:spPr bwMode="auto">
              <a:xfrm>
                <a:off x="2254" y="1157"/>
                <a:ext cx="1140" cy="2076"/>
              </a:xfrm>
              <a:custGeom>
                <a:avLst/>
                <a:gdLst>
                  <a:gd name="T0" fmla="*/ 2 w 2280"/>
                  <a:gd name="T1" fmla="*/ 12 h 4151"/>
                  <a:gd name="T2" fmla="*/ 2 w 2280"/>
                  <a:gd name="T3" fmla="*/ 12 h 4151"/>
                  <a:gd name="T4" fmla="*/ 3 w 2280"/>
                  <a:gd name="T5" fmla="*/ 13 h 4151"/>
                  <a:gd name="T6" fmla="*/ 3 w 2280"/>
                  <a:gd name="T7" fmla="*/ 13 h 4151"/>
                  <a:gd name="T8" fmla="*/ 4 w 2280"/>
                  <a:gd name="T9" fmla="*/ 13 h 4151"/>
                  <a:gd name="T10" fmla="*/ 5 w 2280"/>
                  <a:gd name="T11" fmla="*/ 13 h 4151"/>
                  <a:gd name="T12" fmla="*/ 5 w 2280"/>
                  <a:gd name="T13" fmla="*/ 13 h 4151"/>
                  <a:gd name="T14" fmla="*/ 6 w 2280"/>
                  <a:gd name="T15" fmla="*/ 12 h 4151"/>
                  <a:gd name="T16" fmla="*/ 6 w 2280"/>
                  <a:gd name="T17" fmla="*/ 11 h 4151"/>
                  <a:gd name="T18" fmla="*/ 6 w 2280"/>
                  <a:gd name="T19" fmla="*/ 11 h 4151"/>
                  <a:gd name="T20" fmla="*/ 5 w 2280"/>
                  <a:gd name="T21" fmla="*/ 10 h 4151"/>
                  <a:gd name="T22" fmla="*/ 5 w 2280"/>
                  <a:gd name="T23" fmla="*/ 10 h 4151"/>
                  <a:gd name="T24" fmla="*/ 1 w 2280"/>
                  <a:gd name="T25" fmla="*/ 9 h 4151"/>
                  <a:gd name="T26" fmla="*/ 1 w 2280"/>
                  <a:gd name="T27" fmla="*/ 8 h 4151"/>
                  <a:gd name="T28" fmla="*/ 1 w 2280"/>
                  <a:gd name="T29" fmla="*/ 7 h 4151"/>
                  <a:gd name="T30" fmla="*/ 1 w 2280"/>
                  <a:gd name="T31" fmla="*/ 6 h 4151"/>
                  <a:gd name="T32" fmla="*/ 1 w 2280"/>
                  <a:gd name="T33" fmla="*/ 5 h 4151"/>
                  <a:gd name="T34" fmla="*/ 1 w 2280"/>
                  <a:gd name="T35" fmla="*/ 4 h 4151"/>
                  <a:gd name="T36" fmla="*/ 1 w 2280"/>
                  <a:gd name="T37" fmla="*/ 4 h 4151"/>
                  <a:gd name="T38" fmla="*/ 1 w 2280"/>
                  <a:gd name="T39" fmla="*/ 3 h 4151"/>
                  <a:gd name="T40" fmla="*/ 2 w 2280"/>
                  <a:gd name="T41" fmla="*/ 2 h 4151"/>
                  <a:gd name="T42" fmla="*/ 3 w 2280"/>
                  <a:gd name="T43" fmla="*/ 2 h 4151"/>
                  <a:gd name="T44" fmla="*/ 5 w 2280"/>
                  <a:gd name="T45" fmla="*/ 0 h 4151"/>
                  <a:gd name="T46" fmla="*/ 5 w 2280"/>
                  <a:gd name="T47" fmla="*/ 2 h 4151"/>
                  <a:gd name="T48" fmla="*/ 6 w 2280"/>
                  <a:gd name="T49" fmla="*/ 2 h 4151"/>
                  <a:gd name="T50" fmla="*/ 7 w 2280"/>
                  <a:gd name="T51" fmla="*/ 3 h 4151"/>
                  <a:gd name="T52" fmla="*/ 9 w 2280"/>
                  <a:gd name="T53" fmla="*/ 4 h 4151"/>
                  <a:gd name="T54" fmla="*/ 9 w 2280"/>
                  <a:gd name="T55" fmla="*/ 5 h 4151"/>
                  <a:gd name="T56" fmla="*/ 9 w 2280"/>
                  <a:gd name="T57" fmla="*/ 6 h 4151"/>
                  <a:gd name="T58" fmla="*/ 6 w 2280"/>
                  <a:gd name="T59" fmla="*/ 6 h 4151"/>
                  <a:gd name="T60" fmla="*/ 6 w 2280"/>
                  <a:gd name="T61" fmla="*/ 5 h 4151"/>
                  <a:gd name="T62" fmla="*/ 5 w 2280"/>
                  <a:gd name="T63" fmla="*/ 5 h 4151"/>
                  <a:gd name="T64" fmla="*/ 5 w 2280"/>
                  <a:gd name="T65" fmla="*/ 4 h 4151"/>
                  <a:gd name="T66" fmla="*/ 4 w 2280"/>
                  <a:gd name="T67" fmla="*/ 4 h 4151"/>
                  <a:gd name="T68" fmla="*/ 3 w 2280"/>
                  <a:gd name="T69" fmla="*/ 4 h 4151"/>
                  <a:gd name="T70" fmla="*/ 3 w 2280"/>
                  <a:gd name="T71" fmla="*/ 4 h 4151"/>
                  <a:gd name="T72" fmla="*/ 2 w 2280"/>
                  <a:gd name="T73" fmla="*/ 5 h 4151"/>
                  <a:gd name="T74" fmla="*/ 2 w 2280"/>
                  <a:gd name="T75" fmla="*/ 6 h 4151"/>
                  <a:gd name="T76" fmla="*/ 2 w 2280"/>
                  <a:gd name="T77" fmla="*/ 6 h 4151"/>
                  <a:gd name="T78" fmla="*/ 2 w 2280"/>
                  <a:gd name="T79" fmla="*/ 7 h 4151"/>
                  <a:gd name="T80" fmla="*/ 3 w 2280"/>
                  <a:gd name="T81" fmla="*/ 7 h 4151"/>
                  <a:gd name="T82" fmla="*/ 6 w 2280"/>
                  <a:gd name="T83" fmla="*/ 8 h 4151"/>
                  <a:gd name="T84" fmla="*/ 7 w 2280"/>
                  <a:gd name="T85" fmla="*/ 9 h 4151"/>
                  <a:gd name="T86" fmla="*/ 9 w 2280"/>
                  <a:gd name="T87" fmla="*/ 9 h 4151"/>
                  <a:gd name="T88" fmla="*/ 9 w 2280"/>
                  <a:gd name="T89" fmla="*/ 10 h 4151"/>
                  <a:gd name="T90" fmla="*/ 9 w 2280"/>
                  <a:gd name="T91" fmla="*/ 11 h 4151"/>
                  <a:gd name="T92" fmla="*/ 9 w 2280"/>
                  <a:gd name="T93" fmla="*/ 12 h 4151"/>
                  <a:gd name="T94" fmla="*/ 9 w 2280"/>
                  <a:gd name="T95" fmla="*/ 13 h 4151"/>
                  <a:gd name="T96" fmla="*/ 7 w 2280"/>
                  <a:gd name="T97" fmla="*/ 14 h 4151"/>
                  <a:gd name="T98" fmla="*/ 6 w 2280"/>
                  <a:gd name="T99" fmla="*/ 15 h 4151"/>
                  <a:gd name="T100" fmla="*/ 5 w 2280"/>
                  <a:gd name="T101" fmla="*/ 15 h 4151"/>
                  <a:gd name="T102" fmla="*/ 5 w 2280"/>
                  <a:gd name="T103" fmla="*/ 15 h 4151"/>
                  <a:gd name="T104" fmla="*/ 3 w 2280"/>
                  <a:gd name="T105" fmla="*/ 15 h 4151"/>
                  <a:gd name="T106" fmla="*/ 2 w 2280"/>
                  <a:gd name="T107" fmla="*/ 15 h 4151"/>
                  <a:gd name="T108" fmla="*/ 1 w 2280"/>
                  <a:gd name="T109" fmla="*/ 15 h 4151"/>
                  <a:gd name="T110" fmla="*/ 1 w 2280"/>
                  <a:gd name="T111" fmla="*/ 14 h 4151"/>
                  <a:gd name="T112" fmla="*/ 1 w 2280"/>
                  <a:gd name="T113" fmla="*/ 13 h 4151"/>
                  <a:gd name="T114" fmla="*/ 1 w 2280"/>
                  <a:gd name="T115" fmla="*/ 12 h 4151"/>
                  <a:gd name="T116" fmla="*/ 0 w 2280"/>
                  <a:gd name="T117" fmla="*/ 11 h 415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280"/>
                  <a:gd name="T178" fmla="*/ 0 h 4151"/>
                  <a:gd name="T179" fmla="*/ 2280 w 2280"/>
                  <a:gd name="T180" fmla="*/ 4151 h 415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280" h="4151">
                    <a:moveTo>
                      <a:pt x="620" y="2792"/>
                    </a:moveTo>
                    <a:lnTo>
                      <a:pt x="620" y="2807"/>
                    </a:lnTo>
                    <a:lnTo>
                      <a:pt x="626" y="2864"/>
                    </a:lnTo>
                    <a:lnTo>
                      <a:pt x="639" y="2919"/>
                    </a:lnTo>
                    <a:lnTo>
                      <a:pt x="658" y="2976"/>
                    </a:lnTo>
                    <a:lnTo>
                      <a:pt x="686" y="3022"/>
                    </a:lnTo>
                    <a:lnTo>
                      <a:pt x="722" y="3071"/>
                    </a:lnTo>
                    <a:lnTo>
                      <a:pt x="766" y="3113"/>
                    </a:lnTo>
                    <a:lnTo>
                      <a:pt x="812" y="3153"/>
                    </a:lnTo>
                    <a:lnTo>
                      <a:pt x="869" y="3183"/>
                    </a:lnTo>
                    <a:lnTo>
                      <a:pt x="926" y="3210"/>
                    </a:lnTo>
                    <a:lnTo>
                      <a:pt x="989" y="3231"/>
                    </a:lnTo>
                    <a:lnTo>
                      <a:pt x="1053" y="3244"/>
                    </a:lnTo>
                    <a:lnTo>
                      <a:pt x="1120" y="3248"/>
                    </a:lnTo>
                    <a:lnTo>
                      <a:pt x="1188" y="3246"/>
                    </a:lnTo>
                    <a:lnTo>
                      <a:pt x="1249" y="3235"/>
                    </a:lnTo>
                    <a:lnTo>
                      <a:pt x="1316" y="3220"/>
                    </a:lnTo>
                    <a:lnTo>
                      <a:pt x="1378" y="3197"/>
                    </a:lnTo>
                    <a:lnTo>
                      <a:pt x="1434" y="3164"/>
                    </a:lnTo>
                    <a:lnTo>
                      <a:pt x="1489" y="3134"/>
                    </a:lnTo>
                    <a:lnTo>
                      <a:pt x="1532" y="3090"/>
                    </a:lnTo>
                    <a:lnTo>
                      <a:pt x="1572" y="3047"/>
                    </a:lnTo>
                    <a:lnTo>
                      <a:pt x="1601" y="2997"/>
                    </a:lnTo>
                    <a:lnTo>
                      <a:pt x="1629" y="2946"/>
                    </a:lnTo>
                    <a:lnTo>
                      <a:pt x="1645" y="2891"/>
                    </a:lnTo>
                    <a:lnTo>
                      <a:pt x="1652" y="2836"/>
                    </a:lnTo>
                    <a:lnTo>
                      <a:pt x="1648" y="2780"/>
                    </a:lnTo>
                    <a:lnTo>
                      <a:pt x="1639" y="2720"/>
                    </a:lnTo>
                    <a:lnTo>
                      <a:pt x="1622" y="2665"/>
                    </a:lnTo>
                    <a:lnTo>
                      <a:pt x="1593" y="2615"/>
                    </a:lnTo>
                    <a:lnTo>
                      <a:pt x="1557" y="2568"/>
                    </a:lnTo>
                    <a:lnTo>
                      <a:pt x="1519" y="2526"/>
                    </a:lnTo>
                    <a:lnTo>
                      <a:pt x="1473" y="2484"/>
                    </a:lnTo>
                    <a:lnTo>
                      <a:pt x="1418" y="2450"/>
                    </a:lnTo>
                    <a:lnTo>
                      <a:pt x="1359" y="2421"/>
                    </a:lnTo>
                    <a:lnTo>
                      <a:pt x="1299" y="2397"/>
                    </a:lnTo>
                    <a:lnTo>
                      <a:pt x="654" y="2195"/>
                    </a:lnTo>
                    <a:lnTo>
                      <a:pt x="563" y="2161"/>
                    </a:lnTo>
                    <a:lnTo>
                      <a:pt x="489" y="2121"/>
                    </a:lnTo>
                    <a:lnTo>
                      <a:pt x="411" y="2070"/>
                    </a:lnTo>
                    <a:lnTo>
                      <a:pt x="337" y="2013"/>
                    </a:lnTo>
                    <a:lnTo>
                      <a:pt x="270" y="1952"/>
                    </a:lnTo>
                    <a:lnTo>
                      <a:pt x="209" y="1885"/>
                    </a:lnTo>
                    <a:lnTo>
                      <a:pt x="154" y="1815"/>
                    </a:lnTo>
                    <a:lnTo>
                      <a:pt x="110" y="1739"/>
                    </a:lnTo>
                    <a:lnTo>
                      <a:pt x="74" y="1661"/>
                    </a:lnTo>
                    <a:lnTo>
                      <a:pt x="44" y="1583"/>
                    </a:lnTo>
                    <a:lnTo>
                      <a:pt x="21" y="1501"/>
                    </a:lnTo>
                    <a:lnTo>
                      <a:pt x="10" y="1418"/>
                    </a:lnTo>
                    <a:lnTo>
                      <a:pt x="6" y="1334"/>
                    </a:lnTo>
                    <a:lnTo>
                      <a:pt x="10" y="1248"/>
                    </a:lnTo>
                    <a:lnTo>
                      <a:pt x="21" y="1167"/>
                    </a:lnTo>
                    <a:lnTo>
                      <a:pt x="44" y="1085"/>
                    </a:lnTo>
                    <a:lnTo>
                      <a:pt x="74" y="1003"/>
                    </a:lnTo>
                    <a:lnTo>
                      <a:pt x="112" y="931"/>
                    </a:lnTo>
                    <a:lnTo>
                      <a:pt x="160" y="857"/>
                    </a:lnTo>
                    <a:lnTo>
                      <a:pt x="213" y="785"/>
                    </a:lnTo>
                    <a:lnTo>
                      <a:pt x="270" y="716"/>
                    </a:lnTo>
                    <a:lnTo>
                      <a:pt x="338" y="657"/>
                    </a:lnTo>
                    <a:lnTo>
                      <a:pt x="414" y="600"/>
                    </a:lnTo>
                    <a:lnTo>
                      <a:pt x="492" y="551"/>
                    </a:lnTo>
                    <a:lnTo>
                      <a:pt x="576" y="505"/>
                    </a:lnTo>
                    <a:lnTo>
                      <a:pt x="662" y="465"/>
                    </a:lnTo>
                    <a:lnTo>
                      <a:pt x="757" y="437"/>
                    </a:lnTo>
                    <a:lnTo>
                      <a:pt x="850" y="412"/>
                    </a:lnTo>
                    <a:lnTo>
                      <a:pt x="945" y="393"/>
                    </a:lnTo>
                    <a:lnTo>
                      <a:pt x="977" y="385"/>
                    </a:lnTo>
                    <a:lnTo>
                      <a:pt x="977" y="0"/>
                    </a:lnTo>
                    <a:lnTo>
                      <a:pt x="1319" y="0"/>
                    </a:lnTo>
                    <a:lnTo>
                      <a:pt x="1319" y="385"/>
                    </a:lnTo>
                    <a:lnTo>
                      <a:pt x="1342" y="389"/>
                    </a:lnTo>
                    <a:lnTo>
                      <a:pt x="1435" y="412"/>
                    </a:lnTo>
                    <a:lnTo>
                      <a:pt x="1532" y="437"/>
                    </a:lnTo>
                    <a:lnTo>
                      <a:pt x="1624" y="465"/>
                    </a:lnTo>
                    <a:lnTo>
                      <a:pt x="1711" y="509"/>
                    </a:lnTo>
                    <a:lnTo>
                      <a:pt x="1795" y="551"/>
                    </a:lnTo>
                    <a:lnTo>
                      <a:pt x="1873" y="602"/>
                    </a:lnTo>
                    <a:lnTo>
                      <a:pt x="1947" y="659"/>
                    </a:lnTo>
                    <a:lnTo>
                      <a:pt x="2011" y="720"/>
                    </a:lnTo>
                    <a:lnTo>
                      <a:pt x="2074" y="787"/>
                    </a:lnTo>
                    <a:lnTo>
                      <a:pt x="2127" y="857"/>
                    </a:lnTo>
                    <a:lnTo>
                      <a:pt x="2171" y="933"/>
                    </a:lnTo>
                    <a:lnTo>
                      <a:pt x="2209" y="1011"/>
                    </a:lnTo>
                    <a:lnTo>
                      <a:pt x="2240" y="1089"/>
                    </a:lnTo>
                    <a:lnTo>
                      <a:pt x="2261" y="1169"/>
                    </a:lnTo>
                    <a:lnTo>
                      <a:pt x="2276" y="1252"/>
                    </a:lnTo>
                    <a:lnTo>
                      <a:pt x="2280" y="1340"/>
                    </a:lnTo>
                    <a:lnTo>
                      <a:pt x="2280" y="1357"/>
                    </a:lnTo>
                    <a:lnTo>
                      <a:pt x="1658" y="1357"/>
                    </a:lnTo>
                    <a:lnTo>
                      <a:pt x="1658" y="1345"/>
                    </a:lnTo>
                    <a:lnTo>
                      <a:pt x="1652" y="1286"/>
                    </a:lnTo>
                    <a:lnTo>
                      <a:pt x="1641" y="1233"/>
                    </a:lnTo>
                    <a:lnTo>
                      <a:pt x="1622" y="1178"/>
                    </a:lnTo>
                    <a:lnTo>
                      <a:pt x="1593" y="1127"/>
                    </a:lnTo>
                    <a:lnTo>
                      <a:pt x="1553" y="1079"/>
                    </a:lnTo>
                    <a:lnTo>
                      <a:pt x="1511" y="1032"/>
                    </a:lnTo>
                    <a:lnTo>
                      <a:pt x="1466" y="996"/>
                    </a:lnTo>
                    <a:lnTo>
                      <a:pt x="1411" y="965"/>
                    </a:lnTo>
                    <a:lnTo>
                      <a:pt x="1352" y="937"/>
                    </a:lnTo>
                    <a:lnTo>
                      <a:pt x="1287" y="920"/>
                    </a:lnTo>
                    <a:lnTo>
                      <a:pt x="1224" y="906"/>
                    </a:lnTo>
                    <a:lnTo>
                      <a:pt x="1156" y="901"/>
                    </a:lnTo>
                    <a:lnTo>
                      <a:pt x="1091" y="906"/>
                    </a:lnTo>
                    <a:lnTo>
                      <a:pt x="1027" y="914"/>
                    </a:lnTo>
                    <a:lnTo>
                      <a:pt x="962" y="933"/>
                    </a:lnTo>
                    <a:lnTo>
                      <a:pt x="901" y="952"/>
                    </a:lnTo>
                    <a:lnTo>
                      <a:pt x="844" y="982"/>
                    </a:lnTo>
                    <a:lnTo>
                      <a:pt x="793" y="1017"/>
                    </a:lnTo>
                    <a:lnTo>
                      <a:pt x="747" y="1058"/>
                    </a:lnTo>
                    <a:lnTo>
                      <a:pt x="703" y="1104"/>
                    </a:lnTo>
                    <a:lnTo>
                      <a:pt x="677" y="1150"/>
                    </a:lnTo>
                    <a:lnTo>
                      <a:pt x="648" y="1209"/>
                    </a:lnTo>
                    <a:lnTo>
                      <a:pt x="633" y="1262"/>
                    </a:lnTo>
                    <a:lnTo>
                      <a:pt x="629" y="1315"/>
                    </a:lnTo>
                    <a:lnTo>
                      <a:pt x="629" y="1370"/>
                    </a:lnTo>
                    <a:lnTo>
                      <a:pt x="639" y="1425"/>
                    </a:lnTo>
                    <a:lnTo>
                      <a:pt x="658" y="1480"/>
                    </a:lnTo>
                    <a:lnTo>
                      <a:pt x="686" y="1534"/>
                    </a:lnTo>
                    <a:lnTo>
                      <a:pt x="719" y="1583"/>
                    </a:lnTo>
                    <a:lnTo>
                      <a:pt x="759" y="1629"/>
                    </a:lnTo>
                    <a:lnTo>
                      <a:pt x="806" y="1667"/>
                    </a:lnTo>
                    <a:lnTo>
                      <a:pt x="859" y="1699"/>
                    </a:lnTo>
                    <a:lnTo>
                      <a:pt x="916" y="1729"/>
                    </a:lnTo>
                    <a:lnTo>
                      <a:pt x="1038" y="1769"/>
                    </a:lnTo>
                    <a:lnTo>
                      <a:pt x="1607" y="1950"/>
                    </a:lnTo>
                    <a:lnTo>
                      <a:pt x="1622" y="1957"/>
                    </a:lnTo>
                    <a:lnTo>
                      <a:pt x="1707" y="1988"/>
                    </a:lnTo>
                    <a:lnTo>
                      <a:pt x="1791" y="2030"/>
                    </a:lnTo>
                    <a:lnTo>
                      <a:pt x="1869" y="2077"/>
                    </a:lnTo>
                    <a:lnTo>
                      <a:pt x="1943" y="2138"/>
                    </a:lnTo>
                    <a:lnTo>
                      <a:pt x="2008" y="2199"/>
                    </a:lnTo>
                    <a:lnTo>
                      <a:pt x="2067" y="2265"/>
                    </a:lnTo>
                    <a:lnTo>
                      <a:pt x="2124" y="2338"/>
                    </a:lnTo>
                    <a:lnTo>
                      <a:pt x="2165" y="2412"/>
                    </a:lnTo>
                    <a:lnTo>
                      <a:pt x="2205" y="2488"/>
                    </a:lnTo>
                    <a:lnTo>
                      <a:pt x="2234" y="2568"/>
                    </a:lnTo>
                    <a:lnTo>
                      <a:pt x="2255" y="2647"/>
                    </a:lnTo>
                    <a:lnTo>
                      <a:pt x="2266" y="2729"/>
                    </a:lnTo>
                    <a:lnTo>
                      <a:pt x="2276" y="2815"/>
                    </a:lnTo>
                    <a:lnTo>
                      <a:pt x="2272" y="2900"/>
                    </a:lnTo>
                    <a:lnTo>
                      <a:pt x="2255" y="2984"/>
                    </a:lnTo>
                    <a:lnTo>
                      <a:pt x="2234" y="3066"/>
                    </a:lnTo>
                    <a:lnTo>
                      <a:pt x="2205" y="3144"/>
                    </a:lnTo>
                    <a:lnTo>
                      <a:pt x="2165" y="3220"/>
                    </a:lnTo>
                    <a:lnTo>
                      <a:pt x="2120" y="3296"/>
                    </a:lnTo>
                    <a:lnTo>
                      <a:pt x="2065" y="3364"/>
                    </a:lnTo>
                    <a:lnTo>
                      <a:pt x="2006" y="3432"/>
                    </a:lnTo>
                    <a:lnTo>
                      <a:pt x="1937" y="3489"/>
                    </a:lnTo>
                    <a:lnTo>
                      <a:pt x="1861" y="3548"/>
                    </a:lnTo>
                    <a:lnTo>
                      <a:pt x="1785" y="3598"/>
                    </a:lnTo>
                    <a:lnTo>
                      <a:pt x="1702" y="3643"/>
                    </a:lnTo>
                    <a:lnTo>
                      <a:pt x="1614" y="3681"/>
                    </a:lnTo>
                    <a:lnTo>
                      <a:pt x="1521" y="3714"/>
                    </a:lnTo>
                    <a:lnTo>
                      <a:pt x="1430" y="3739"/>
                    </a:lnTo>
                    <a:lnTo>
                      <a:pt x="1333" y="3758"/>
                    </a:lnTo>
                    <a:lnTo>
                      <a:pt x="1319" y="3759"/>
                    </a:lnTo>
                    <a:lnTo>
                      <a:pt x="1319" y="4151"/>
                    </a:lnTo>
                    <a:lnTo>
                      <a:pt x="977" y="4151"/>
                    </a:lnTo>
                    <a:lnTo>
                      <a:pt x="977" y="3769"/>
                    </a:lnTo>
                    <a:lnTo>
                      <a:pt x="933" y="3759"/>
                    </a:lnTo>
                    <a:lnTo>
                      <a:pt x="840" y="3739"/>
                    </a:lnTo>
                    <a:lnTo>
                      <a:pt x="747" y="3714"/>
                    </a:lnTo>
                    <a:lnTo>
                      <a:pt x="654" y="3681"/>
                    </a:lnTo>
                    <a:lnTo>
                      <a:pt x="567" y="3642"/>
                    </a:lnTo>
                    <a:lnTo>
                      <a:pt x="485" y="3598"/>
                    </a:lnTo>
                    <a:lnTo>
                      <a:pt x="405" y="3548"/>
                    </a:lnTo>
                    <a:lnTo>
                      <a:pt x="329" y="3489"/>
                    </a:lnTo>
                    <a:lnTo>
                      <a:pt x="264" y="3431"/>
                    </a:lnTo>
                    <a:lnTo>
                      <a:pt x="205" y="3362"/>
                    </a:lnTo>
                    <a:lnTo>
                      <a:pt x="150" y="3292"/>
                    </a:lnTo>
                    <a:lnTo>
                      <a:pt x="105" y="3220"/>
                    </a:lnTo>
                    <a:lnTo>
                      <a:pt x="67" y="3138"/>
                    </a:lnTo>
                    <a:lnTo>
                      <a:pt x="38" y="3060"/>
                    </a:lnTo>
                    <a:lnTo>
                      <a:pt x="17" y="2980"/>
                    </a:lnTo>
                    <a:lnTo>
                      <a:pt x="6" y="2895"/>
                    </a:lnTo>
                    <a:lnTo>
                      <a:pt x="0" y="2811"/>
                    </a:lnTo>
                    <a:lnTo>
                      <a:pt x="0" y="2792"/>
                    </a:lnTo>
                    <a:lnTo>
                      <a:pt x="620" y="27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15" name="Freeform 222"/>
              <p:cNvSpPr>
                <a:spLocks/>
              </p:cNvSpPr>
              <p:nvPr/>
            </p:nvSpPr>
            <p:spPr bwMode="auto">
              <a:xfrm>
                <a:off x="2547" y="1099"/>
                <a:ext cx="1140" cy="2074"/>
              </a:xfrm>
              <a:custGeom>
                <a:avLst/>
                <a:gdLst>
                  <a:gd name="T0" fmla="*/ 3 w 2278"/>
                  <a:gd name="T1" fmla="*/ 11 h 4148"/>
                  <a:gd name="T2" fmla="*/ 3 w 2278"/>
                  <a:gd name="T3" fmla="*/ 11 h 4148"/>
                  <a:gd name="T4" fmla="*/ 4 w 2278"/>
                  <a:gd name="T5" fmla="*/ 12 h 4148"/>
                  <a:gd name="T6" fmla="*/ 4 w 2278"/>
                  <a:gd name="T7" fmla="*/ 12 h 4148"/>
                  <a:gd name="T8" fmla="*/ 5 w 2278"/>
                  <a:gd name="T9" fmla="*/ 12 h 4148"/>
                  <a:gd name="T10" fmla="*/ 6 w 2278"/>
                  <a:gd name="T11" fmla="*/ 12 h 4148"/>
                  <a:gd name="T12" fmla="*/ 6 w 2278"/>
                  <a:gd name="T13" fmla="*/ 12 h 4148"/>
                  <a:gd name="T14" fmla="*/ 7 w 2278"/>
                  <a:gd name="T15" fmla="*/ 11 h 4148"/>
                  <a:gd name="T16" fmla="*/ 7 w 2278"/>
                  <a:gd name="T17" fmla="*/ 10 h 4148"/>
                  <a:gd name="T18" fmla="*/ 7 w 2278"/>
                  <a:gd name="T19" fmla="*/ 10 h 4148"/>
                  <a:gd name="T20" fmla="*/ 6 w 2278"/>
                  <a:gd name="T21" fmla="*/ 9 h 4148"/>
                  <a:gd name="T22" fmla="*/ 6 w 2278"/>
                  <a:gd name="T23" fmla="*/ 9 h 4148"/>
                  <a:gd name="T24" fmla="*/ 2 w 2278"/>
                  <a:gd name="T25" fmla="*/ 8 h 4148"/>
                  <a:gd name="T26" fmla="*/ 2 w 2278"/>
                  <a:gd name="T27" fmla="*/ 7 h 4148"/>
                  <a:gd name="T28" fmla="*/ 1 w 2278"/>
                  <a:gd name="T29" fmla="*/ 6 h 4148"/>
                  <a:gd name="T30" fmla="*/ 1 w 2278"/>
                  <a:gd name="T31" fmla="*/ 5 h 4148"/>
                  <a:gd name="T32" fmla="*/ 1 w 2278"/>
                  <a:gd name="T33" fmla="*/ 4 h 4148"/>
                  <a:gd name="T34" fmla="*/ 1 w 2278"/>
                  <a:gd name="T35" fmla="*/ 3 h 4148"/>
                  <a:gd name="T36" fmla="*/ 1 w 2278"/>
                  <a:gd name="T37" fmla="*/ 3 h 4148"/>
                  <a:gd name="T38" fmla="*/ 2 w 2278"/>
                  <a:gd name="T39" fmla="*/ 2 h 4148"/>
                  <a:gd name="T40" fmla="*/ 3 w 2278"/>
                  <a:gd name="T41" fmla="*/ 1 h 4148"/>
                  <a:gd name="T42" fmla="*/ 4 w 2278"/>
                  <a:gd name="T43" fmla="*/ 1 h 4148"/>
                  <a:gd name="T44" fmla="*/ 6 w 2278"/>
                  <a:gd name="T45" fmla="*/ 0 h 4148"/>
                  <a:gd name="T46" fmla="*/ 6 w 2278"/>
                  <a:gd name="T47" fmla="*/ 1 h 4148"/>
                  <a:gd name="T48" fmla="*/ 7 w 2278"/>
                  <a:gd name="T49" fmla="*/ 1 h 4148"/>
                  <a:gd name="T50" fmla="*/ 8 w 2278"/>
                  <a:gd name="T51" fmla="*/ 2 h 4148"/>
                  <a:gd name="T52" fmla="*/ 9 w 2278"/>
                  <a:gd name="T53" fmla="*/ 3 h 4148"/>
                  <a:gd name="T54" fmla="*/ 9 w 2278"/>
                  <a:gd name="T55" fmla="*/ 4 h 4148"/>
                  <a:gd name="T56" fmla="*/ 9 w 2278"/>
                  <a:gd name="T57" fmla="*/ 5 h 4148"/>
                  <a:gd name="T58" fmla="*/ 7 w 2278"/>
                  <a:gd name="T59" fmla="*/ 5 h 4148"/>
                  <a:gd name="T60" fmla="*/ 7 w 2278"/>
                  <a:gd name="T61" fmla="*/ 4 h 4148"/>
                  <a:gd name="T62" fmla="*/ 6 w 2278"/>
                  <a:gd name="T63" fmla="*/ 4 h 4148"/>
                  <a:gd name="T64" fmla="*/ 6 w 2278"/>
                  <a:gd name="T65" fmla="*/ 3 h 4148"/>
                  <a:gd name="T66" fmla="*/ 5 w 2278"/>
                  <a:gd name="T67" fmla="*/ 3 h 4148"/>
                  <a:gd name="T68" fmla="*/ 4 w 2278"/>
                  <a:gd name="T69" fmla="*/ 3 h 4148"/>
                  <a:gd name="T70" fmla="*/ 4 w 2278"/>
                  <a:gd name="T71" fmla="*/ 3 h 4148"/>
                  <a:gd name="T72" fmla="*/ 3 w 2278"/>
                  <a:gd name="T73" fmla="*/ 4 h 4148"/>
                  <a:gd name="T74" fmla="*/ 3 w 2278"/>
                  <a:gd name="T75" fmla="*/ 5 h 4148"/>
                  <a:gd name="T76" fmla="*/ 3 w 2278"/>
                  <a:gd name="T77" fmla="*/ 5 h 4148"/>
                  <a:gd name="T78" fmla="*/ 3 w 2278"/>
                  <a:gd name="T79" fmla="*/ 6 h 4148"/>
                  <a:gd name="T80" fmla="*/ 4 w 2278"/>
                  <a:gd name="T81" fmla="*/ 6 h 4148"/>
                  <a:gd name="T82" fmla="*/ 7 w 2278"/>
                  <a:gd name="T83" fmla="*/ 7 h 4148"/>
                  <a:gd name="T84" fmla="*/ 8 w 2278"/>
                  <a:gd name="T85" fmla="*/ 8 h 4148"/>
                  <a:gd name="T86" fmla="*/ 9 w 2278"/>
                  <a:gd name="T87" fmla="*/ 8 h 4148"/>
                  <a:gd name="T88" fmla="*/ 9 w 2278"/>
                  <a:gd name="T89" fmla="*/ 9 h 4148"/>
                  <a:gd name="T90" fmla="*/ 9 w 2278"/>
                  <a:gd name="T91" fmla="*/ 10 h 4148"/>
                  <a:gd name="T92" fmla="*/ 9 w 2278"/>
                  <a:gd name="T93" fmla="*/ 11 h 4148"/>
                  <a:gd name="T94" fmla="*/ 9 w 2278"/>
                  <a:gd name="T95" fmla="*/ 12 h 4148"/>
                  <a:gd name="T96" fmla="*/ 8 w 2278"/>
                  <a:gd name="T97" fmla="*/ 13 h 4148"/>
                  <a:gd name="T98" fmla="*/ 7 w 2278"/>
                  <a:gd name="T99" fmla="*/ 14 h 4148"/>
                  <a:gd name="T100" fmla="*/ 6 w 2278"/>
                  <a:gd name="T101" fmla="*/ 14 h 4148"/>
                  <a:gd name="T102" fmla="*/ 6 w 2278"/>
                  <a:gd name="T103" fmla="*/ 14 h 4148"/>
                  <a:gd name="T104" fmla="*/ 4 w 2278"/>
                  <a:gd name="T105" fmla="*/ 14 h 4148"/>
                  <a:gd name="T106" fmla="*/ 3 w 2278"/>
                  <a:gd name="T107" fmla="*/ 14 h 4148"/>
                  <a:gd name="T108" fmla="*/ 2 w 2278"/>
                  <a:gd name="T109" fmla="*/ 14 h 4148"/>
                  <a:gd name="T110" fmla="*/ 2 w 2278"/>
                  <a:gd name="T111" fmla="*/ 13 h 4148"/>
                  <a:gd name="T112" fmla="*/ 1 w 2278"/>
                  <a:gd name="T113" fmla="*/ 12 h 4148"/>
                  <a:gd name="T114" fmla="*/ 1 w 2278"/>
                  <a:gd name="T115" fmla="*/ 11 h 4148"/>
                  <a:gd name="T116" fmla="*/ 0 w 2278"/>
                  <a:gd name="T117" fmla="*/ 10 h 414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278"/>
                  <a:gd name="T178" fmla="*/ 0 h 4148"/>
                  <a:gd name="T179" fmla="*/ 2278 w 2278"/>
                  <a:gd name="T180" fmla="*/ 4148 h 4148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278" h="4148">
                    <a:moveTo>
                      <a:pt x="620" y="2792"/>
                    </a:moveTo>
                    <a:lnTo>
                      <a:pt x="620" y="2806"/>
                    </a:lnTo>
                    <a:lnTo>
                      <a:pt x="626" y="2863"/>
                    </a:lnTo>
                    <a:lnTo>
                      <a:pt x="639" y="2918"/>
                    </a:lnTo>
                    <a:lnTo>
                      <a:pt x="658" y="2975"/>
                    </a:lnTo>
                    <a:lnTo>
                      <a:pt x="685" y="3020"/>
                    </a:lnTo>
                    <a:lnTo>
                      <a:pt x="723" y="3070"/>
                    </a:lnTo>
                    <a:lnTo>
                      <a:pt x="767" y="3113"/>
                    </a:lnTo>
                    <a:lnTo>
                      <a:pt x="812" y="3155"/>
                    </a:lnTo>
                    <a:lnTo>
                      <a:pt x="867" y="3182"/>
                    </a:lnTo>
                    <a:lnTo>
                      <a:pt x="926" y="3208"/>
                    </a:lnTo>
                    <a:lnTo>
                      <a:pt x="987" y="3229"/>
                    </a:lnTo>
                    <a:lnTo>
                      <a:pt x="1055" y="3241"/>
                    </a:lnTo>
                    <a:lnTo>
                      <a:pt x="1122" y="3245"/>
                    </a:lnTo>
                    <a:lnTo>
                      <a:pt x="1187" y="3245"/>
                    </a:lnTo>
                    <a:lnTo>
                      <a:pt x="1249" y="3235"/>
                    </a:lnTo>
                    <a:lnTo>
                      <a:pt x="1318" y="3218"/>
                    </a:lnTo>
                    <a:lnTo>
                      <a:pt x="1377" y="3195"/>
                    </a:lnTo>
                    <a:lnTo>
                      <a:pt x="1436" y="3163"/>
                    </a:lnTo>
                    <a:lnTo>
                      <a:pt x="1485" y="3132"/>
                    </a:lnTo>
                    <a:lnTo>
                      <a:pt x="1531" y="3089"/>
                    </a:lnTo>
                    <a:lnTo>
                      <a:pt x="1571" y="3047"/>
                    </a:lnTo>
                    <a:lnTo>
                      <a:pt x="1603" y="2994"/>
                    </a:lnTo>
                    <a:lnTo>
                      <a:pt x="1630" y="2944"/>
                    </a:lnTo>
                    <a:lnTo>
                      <a:pt x="1643" y="2889"/>
                    </a:lnTo>
                    <a:lnTo>
                      <a:pt x="1651" y="2832"/>
                    </a:lnTo>
                    <a:lnTo>
                      <a:pt x="1649" y="2779"/>
                    </a:lnTo>
                    <a:lnTo>
                      <a:pt x="1639" y="2720"/>
                    </a:lnTo>
                    <a:lnTo>
                      <a:pt x="1620" y="2667"/>
                    </a:lnTo>
                    <a:lnTo>
                      <a:pt x="1594" y="2615"/>
                    </a:lnTo>
                    <a:lnTo>
                      <a:pt x="1559" y="2564"/>
                    </a:lnTo>
                    <a:lnTo>
                      <a:pt x="1519" y="2524"/>
                    </a:lnTo>
                    <a:lnTo>
                      <a:pt x="1472" y="2482"/>
                    </a:lnTo>
                    <a:lnTo>
                      <a:pt x="1417" y="2448"/>
                    </a:lnTo>
                    <a:lnTo>
                      <a:pt x="1360" y="2418"/>
                    </a:lnTo>
                    <a:lnTo>
                      <a:pt x="1297" y="2395"/>
                    </a:lnTo>
                    <a:lnTo>
                      <a:pt x="652" y="2193"/>
                    </a:lnTo>
                    <a:lnTo>
                      <a:pt x="561" y="2159"/>
                    </a:lnTo>
                    <a:lnTo>
                      <a:pt x="489" y="2117"/>
                    </a:lnTo>
                    <a:lnTo>
                      <a:pt x="411" y="2068"/>
                    </a:lnTo>
                    <a:lnTo>
                      <a:pt x="335" y="2009"/>
                    </a:lnTo>
                    <a:lnTo>
                      <a:pt x="270" y="1952"/>
                    </a:lnTo>
                    <a:lnTo>
                      <a:pt x="211" y="1884"/>
                    </a:lnTo>
                    <a:lnTo>
                      <a:pt x="154" y="1813"/>
                    </a:lnTo>
                    <a:lnTo>
                      <a:pt x="109" y="1737"/>
                    </a:lnTo>
                    <a:lnTo>
                      <a:pt x="76" y="1659"/>
                    </a:lnTo>
                    <a:lnTo>
                      <a:pt x="44" y="1581"/>
                    </a:lnTo>
                    <a:lnTo>
                      <a:pt x="23" y="1502"/>
                    </a:lnTo>
                    <a:lnTo>
                      <a:pt x="8" y="1416"/>
                    </a:lnTo>
                    <a:lnTo>
                      <a:pt x="4" y="1334"/>
                    </a:lnTo>
                    <a:lnTo>
                      <a:pt x="8" y="1247"/>
                    </a:lnTo>
                    <a:lnTo>
                      <a:pt x="23" y="1163"/>
                    </a:lnTo>
                    <a:lnTo>
                      <a:pt x="44" y="1083"/>
                    </a:lnTo>
                    <a:lnTo>
                      <a:pt x="76" y="1005"/>
                    </a:lnTo>
                    <a:lnTo>
                      <a:pt x="112" y="929"/>
                    </a:lnTo>
                    <a:lnTo>
                      <a:pt x="158" y="855"/>
                    </a:lnTo>
                    <a:lnTo>
                      <a:pt x="213" y="781"/>
                    </a:lnTo>
                    <a:lnTo>
                      <a:pt x="270" y="718"/>
                    </a:lnTo>
                    <a:lnTo>
                      <a:pt x="341" y="658"/>
                    </a:lnTo>
                    <a:lnTo>
                      <a:pt x="415" y="599"/>
                    </a:lnTo>
                    <a:lnTo>
                      <a:pt x="493" y="551"/>
                    </a:lnTo>
                    <a:lnTo>
                      <a:pt x="574" y="504"/>
                    </a:lnTo>
                    <a:lnTo>
                      <a:pt x="662" y="466"/>
                    </a:lnTo>
                    <a:lnTo>
                      <a:pt x="755" y="433"/>
                    </a:lnTo>
                    <a:lnTo>
                      <a:pt x="850" y="409"/>
                    </a:lnTo>
                    <a:lnTo>
                      <a:pt x="943" y="391"/>
                    </a:lnTo>
                    <a:lnTo>
                      <a:pt x="978" y="386"/>
                    </a:lnTo>
                    <a:lnTo>
                      <a:pt x="978" y="0"/>
                    </a:lnTo>
                    <a:lnTo>
                      <a:pt x="1320" y="0"/>
                    </a:lnTo>
                    <a:lnTo>
                      <a:pt x="1320" y="386"/>
                    </a:lnTo>
                    <a:lnTo>
                      <a:pt x="1341" y="388"/>
                    </a:lnTo>
                    <a:lnTo>
                      <a:pt x="1438" y="409"/>
                    </a:lnTo>
                    <a:lnTo>
                      <a:pt x="1531" y="433"/>
                    </a:lnTo>
                    <a:lnTo>
                      <a:pt x="1626" y="466"/>
                    </a:lnTo>
                    <a:lnTo>
                      <a:pt x="1713" y="507"/>
                    </a:lnTo>
                    <a:lnTo>
                      <a:pt x="1795" y="551"/>
                    </a:lnTo>
                    <a:lnTo>
                      <a:pt x="1871" y="602"/>
                    </a:lnTo>
                    <a:lnTo>
                      <a:pt x="1947" y="658"/>
                    </a:lnTo>
                    <a:lnTo>
                      <a:pt x="2014" y="718"/>
                    </a:lnTo>
                    <a:lnTo>
                      <a:pt x="2075" y="785"/>
                    </a:lnTo>
                    <a:lnTo>
                      <a:pt x="2128" y="855"/>
                    </a:lnTo>
                    <a:lnTo>
                      <a:pt x="2172" y="931"/>
                    </a:lnTo>
                    <a:lnTo>
                      <a:pt x="2210" y="1009"/>
                    </a:lnTo>
                    <a:lnTo>
                      <a:pt x="2238" y="1089"/>
                    </a:lnTo>
                    <a:lnTo>
                      <a:pt x="2261" y="1165"/>
                    </a:lnTo>
                    <a:lnTo>
                      <a:pt x="2274" y="1253"/>
                    </a:lnTo>
                    <a:lnTo>
                      <a:pt x="2278" y="1338"/>
                    </a:lnTo>
                    <a:lnTo>
                      <a:pt x="2278" y="1357"/>
                    </a:lnTo>
                    <a:lnTo>
                      <a:pt x="1658" y="1357"/>
                    </a:lnTo>
                    <a:lnTo>
                      <a:pt x="1658" y="1344"/>
                    </a:lnTo>
                    <a:lnTo>
                      <a:pt x="1654" y="1285"/>
                    </a:lnTo>
                    <a:lnTo>
                      <a:pt x="1641" y="1232"/>
                    </a:lnTo>
                    <a:lnTo>
                      <a:pt x="1620" y="1175"/>
                    </a:lnTo>
                    <a:lnTo>
                      <a:pt x="1594" y="1125"/>
                    </a:lnTo>
                    <a:lnTo>
                      <a:pt x="1554" y="1080"/>
                    </a:lnTo>
                    <a:lnTo>
                      <a:pt x="1514" y="1036"/>
                    </a:lnTo>
                    <a:lnTo>
                      <a:pt x="1466" y="996"/>
                    </a:lnTo>
                    <a:lnTo>
                      <a:pt x="1409" y="966"/>
                    </a:lnTo>
                    <a:lnTo>
                      <a:pt x="1350" y="937"/>
                    </a:lnTo>
                    <a:lnTo>
                      <a:pt x="1289" y="920"/>
                    </a:lnTo>
                    <a:lnTo>
                      <a:pt x="1225" y="905"/>
                    </a:lnTo>
                    <a:lnTo>
                      <a:pt x="1158" y="899"/>
                    </a:lnTo>
                    <a:lnTo>
                      <a:pt x="1090" y="905"/>
                    </a:lnTo>
                    <a:lnTo>
                      <a:pt x="1027" y="912"/>
                    </a:lnTo>
                    <a:lnTo>
                      <a:pt x="960" y="931"/>
                    </a:lnTo>
                    <a:lnTo>
                      <a:pt x="901" y="952"/>
                    </a:lnTo>
                    <a:lnTo>
                      <a:pt x="844" y="981"/>
                    </a:lnTo>
                    <a:lnTo>
                      <a:pt x="791" y="1015"/>
                    </a:lnTo>
                    <a:lnTo>
                      <a:pt x="746" y="1057"/>
                    </a:lnTo>
                    <a:lnTo>
                      <a:pt x="706" y="1102"/>
                    </a:lnTo>
                    <a:lnTo>
                      <a:pt x="673" y="1150"/>
                    </a:lnTo>
                    <a:lnTo>
                      <a:pt x="649" y="1205"/>
                    </a:lnTo>
                    <a:lnTo>
                      <a:pt x="633" y="1260"/>
                    </a:lnTo>
                    <a:lnTo>
                      <a:pt x="628" y="1313"/>
                    </a:lnTo>
                    <a:lnTo>
                      <a:pt x="628" y="1372"/>
                    </a:lnTo>
                    <a:lnTo>
                      <a:pt x="639" y="1426"/>
                    </a:lnTo>
                    <a:lnTo>
                      <a:pt x="658" y="1483"/>
                    </a:lnTo>
                    <a:lnTo>
                      <a:pt x="685" y="1530"/>
                    </a:lnTo>
                    <a:lnTo>
                      <a:pt x="719" y="1581"/>
                    </a:lnTo>
                    <a:lnTo>
                      <a:pt x="759" y="1625"/>
                    </a:lnTo>
                    <a:lnTo>
                      <a:pt x="806" y="1665"/>
                    </a:lnTo>
                    <a:lnTo>
                      <a:pt x="862" y="1697"/>
                    </a:lnTo>
                    <a:lnTo>
                      <a:pt x="917" y="1728"/>
                    </a:lnTo>
                    <a:lnTo>
                      <a:pt x="1038" y="1768"/>
                    </a:lnTo>
                    <a:lnTo>
                      <a:pt x="1607" y="1948"/>
                    </a:lnTo>
                    <a:lnTo>
                      <a:pt x="1624" y="1954"/>
                    </a:lnTo>
                    <a:lnTo>
                      <a:pt x="1708" y="1984"/>
                    </a:lnTo>
                    <a:lnTo>
                      <a:pt x="1789" y="2026"/>
                    </a:lnTo>
                    <a:lnTo>
                      <a:pt x="1869" y="2076"/>
                    </a:lnTo>
                    <a:lnTo>
                      <a:pt x="1943" y="2136"/>
                    </a:lnTo>
                    <a:lnTo>
                      <a:pt x="2010" y="2199"/>
                    </a:lnTo>
                    <a:lnTo>
                      <a:pt x="2069" y="2266"/>
                    </a:lnTo>
                    <a:lnTo>
                      <a:pt x="2122" y="2336"/>
                    </a:lnTo>
                    <a:lnTo>
                      <a:pt x="2168" y="2408"/>
                    </a:lnTo>
                    <a:lnTo>
                      <a:pt x="2204" y="2484"/>
                    </a:lnTo>
                    <a:lnTo>
                      <a:pt x="2232" y="2564"/>
                    </a:lnTo>
                    <a:lnTo>
                      <a:pt x="2255" y="2646"/>
                    </a:lnTo>
                    <a:lnTo>
                      <a:pt x="2268" y="2728"/>
                    </a:lnTo>
                    <a:lnTo>
                      <a:pt x="2274" y="2813"/>
                    </a:lnTo>
                    <a:lnTo>
                      <a:pt x="2268" y="2899"/>
                    </a:lnTo>
                    <a:lnTo>
                      <a:pt x="2255" y="2980"/>
                    </a:lnTo>
                    <a:lnTo>
                      <a:pt x="2232" y="3064"/>
                    </a:lnTo>
                    <a:lnTo>
                      <a:pt x="2204" y="3144"/>
                    </a:lnTo>
                    <a:lnTo>
                      <a:pt x="2168" y="3218"/>
                    </a:lnTo>
                    <a:lnTo>
                      <a:pt x="2122" y="3292"/>
                    </a:lnTo>
                    <a:lnTo>
                      <a:pt x="2065" y="3364"/>
                    </a:lnTo>
                    <a:lnTo>
                      <a:pt x="2008" y="3429"/>
                    </a:lnTo>
                    <a:lnTo>
                      <a:pt x="1938" y="3492"/>
                    </a:lnTo>
                    <a:lnTo>
                      <a:pt x="1864" y="3549"/>
                    </a:lnTo>
                    <a:lnTo>
                      <a:pt x="1786" y="3598"/>
                    </a:lnTo>
                    <a:lnTo>
                      <a:pt x="1704" y="3644"/>
                    </a:lnTo>
                    <a:lnTo>
                      <a:pt x="1616" y="3678"/>
                    </a:lnTo>
                    <a:lnTo>
                      <a:pt x="1521" y="3712"/>
                    </a:lnTo>
                    <a:lnTo>
                      <a:pt x="1428" y="3737"/>
                    </a:lnTo>
                    <a:lnTo>
                      <a:pt x="1333" y="3756"/>
                    </a:lnTo>
                    <a:lnTo>
                      <a:pt x="1320" y="3760"/>
                    </a:lnTo>
                    <a:lnTo>
                      <a:pt x="1320" y="4148"/>
                    </a:lnTo>
                    <a:lnTo>
                      <a:pt x="978" y="4148"/>
                    </a:lnTo>
                    <a:lnTo>
                      <a:pt x="978" y="3765"/>
                    </a:lnTo>
                    <a:lnTo>
                      <a:pt x="936" y="3760"/>
                    </a:lnTo>
                    <a:lnTo>
                      <a:pt x="841" y="3737"/>
                    </a:lnTo>
                    <a:lnTo>
                      <a:pt x="746" y="3712"/>
                    </a:lnTo>
                    <a:lnTo>
                      <a:pt x="652" y="3678"/>
                    </a:lnTo>
                    <a:lnTo>
                      <a:pt x="565" y="3640"/>
                    </a:lnTo>
                    <a:lnTo>
                      <a:pt x="485" y="3598"/>
                    </a:lnTo>
                    <a:lnTo>
                      <a:pt x="405" y="3549"/>
                    </a:lnTo>
                    <a:lnTo>
                      <a:pt x="333" y="3492"/>
                    </a:lnTo>
                    <a:lnTo>
                      <a:pt x="265" y="3429"/>
                    </a:lnTo>
                    <a:lnTo>
                      <a:pt x="204" y="3361"/>
                    </a:lnTo>
                    <a:lnTo>
                      <a:pt x="151" y="3292"/>
                    </a:lnTo>
                    <a:lnTo>
                      <a:pt x="105" y="3218"/>
                    </a:lnTo>
                    <a:lnTo>
                      <a:pt x="69" y="3138"/>
                    </a:lnTo>
                    <a:lnTo>
                      <a:pt x="38" y="3058"/>
                    </a:lnTo>
                    <a:lnTo>
                      <a:pt x="17" y="2978"/>
                    </a:lnTo>
                    <a:lnTo>
                      <a:pt x="4" y="2895"/>
                    </a:lnTo>
                    <a:lnTo>
                      <a:pt x="0" y="2809"/>
                    </a:lnTo>
                    <a:lnTo>
                      <a:pt x="0" y="2792"/>
                    </a:lnTo>
                    <a:lnTo>
                      <a:pt x="620" y="2792"/>
                    </a:lnTo>
                    <a:close/>
                  </a:path>
                </a:pathLst>
              </a:custGeom>
              <a:solidFill>
                <a:srgbClr val="0CC1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796" name="Group 86"/>
          <p:cNvGrpSpPr>
            <a:grpSpLocks/>
          </p:cNvGrpSpPr>
          <p:nvPr/>
        </p:nvGrpSpPr>
        <p:grpSpPr bwMode="auto">
          <a:xfrm>
            <a:off x="5929313" y="2500313"/>
            <a:ext cx="2714625" cy="2071687"/>
            <a:chOff x="4343400" y="1600200"/>
            <a:chExt cx="3429000" cy="2362200"/>
          </a:xfrm>
        </p:grpSpPr>
        <p:sp>
          <p:nvSpPr>
            <p:cNvPr id="88" name="AutoShape 148"/>
            <p:cNvSpPr>
              <a:spLocks noChangeArrowheads="1"/>
            </p:cNvSpPr>
            <p:nvPr/>
          </p:nvSpPr>
          <p:spPr bwMode="auto">
            <a:xfrm>
              <a:off x="4343400" y="1600200"/>
              <a:ext cx="3429000" cy="2362200"/>
            </a:xfrm>
            <a:prstGeom prst="cloudCallout">
              <a:avLst>
                <a:gd name="adj1" fmla="val -75055"/>
                <a:gd name="adj2" fmla="val 39472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id-ID" sz="2800">
                <a:latin typeface="Times New Roman" pitchFamily="18" charset="0"/>
              </a:endParaRPr>
            </a:p>
          </p:txBody>
        </p:sp>
        <p:grpSp>
          <p:nvGrpSpPr>
            <p:cNvPr id="33943" name="Group 149"/>
            <p:cNvGrpSpPr>
              <a:grpSpLocks/>
            </p:cNvGrpSpPr>
            <p:nvPr/>
          </p:nvGrpSpPr>
          <p:grpSpPr bwMode="auto">
            <a:xfrm>
              <a:off x="5334000" y="1981200"/>
              <a:ext cx="1477963" cy="1602126"/>
              <a:chOff x="0" y="1920"/>
              <a:chExt cx="1891" cy="1666"/>
            </a:xfrm>
          </p:grpSpPr>
          <p:grpSp>
            <p:nvGrpSpPr>
              <p:cNvPr id="33944" name="Group 150"/>
              <p:cNvGrpSpPr>
                <a:grpSpLocks/>
              </p:cNvGrpSpPr>
              <p:nvPr/>
            </p:nvGrpSpPr>
            <p:grpSpPr bwMode="auto">
              <a:xfrm>
                <a:off x="0" y="1968"/>
                <a:ext cx="979" cy="1282"/>
                <a:chOff x="384" y="1648"/>
                <a:chExt cx="1555" cy="2150"/>
              </a:xfrm>
            </p:grpSpPr>
            <p:sp>
              <p:nvSpPr>
                <p:cNvPr id="33996" name="Freeform 151"/>
                <p:cNvSpPr>
                  <a:spLocks/>
                </p:cNvSpPr>
                <p:nvPr/>
              </p:nvSpPr>
              <p:spPr bwMode="auto">
                <a:xfrm>
                  <a:off x="409" y="1681"/>
                  <a:ext cx="1508" cy="2106"/>
                </a:xfrm>
                <a:custGeom>
                  <a:avLst/>
                  <a:gdLst>
                    <a:gd name="T0" fmla="*/ 1 w 3017"/>
                    <a:gd name="T1" fmla="*/ 2 h 4210"/>
                    <a:gd name="T2" fmla="*/ 0 w 3017"/>
                    <a:gd name="T3" fmla="*/ 5 h 4210"/>
                    <a:gd name="T4" fmla="*/ 0 w 3017"/>
                    <a:gd name="T5" fmla="*/ 6 h 4210"/>
                    <a:gd name="T6" fmla="*/ 0 w 3017"/>
                    <a:gd name="T7" fmla="*/ 9 h 4210"/>
                    <a:gd name="T8" fmla="*/ 1 w 3017"/>
                    <a:gd name="T9" fmla="*/ 15 h 4210"/>
                    <a:gd name="T10" fmla="*/ 2 w 3017"/>
                    <a:gd name="T11" fmla="*/ 16 h 4210"/>
                    <a:gd name="T12" fmla="*/ 3 w 3017"/>
                    <a:gd name="T13" fmla="*/ 17 h 4210"/>
                    <a:gd name="T14" fmla="*/ 6 w 3017"/>
                    <a:gd name="T15" fmla="*/ 17 h 4210"/>
                    <a:gd name="T16" fmla="*/ 9 w 3017"/>
                    <a:gd name="T17" fmla="*/ 16 h 4210"/>
                    <a:gd name="T18" fmla="*/ 10 w 3017"/>
                    <a:gd name="T19" fmla="*/ 16 h 4210"/>
                    <a:gd name="T20" fmla="*/ 11 w 3017"/>
                    <a:gd name="T21" fmla="*/ 11 h 4210"/>
                    <a:gd name="T22" fmla="*/ 11 w 3017"/>
                    <a:gd name="T23" fmla="*/ 8 h 4210"/>
                    <a:gd name="T24" fmla="*/ 11 w 3017"/>
                    <a:gd name="T25" fmla="*/ 5 h 4210"/>
                    <a:gd name="T26" fmla="*/ 10 w 3017"/>
                    <a:gd name="T27" fmla="*/ 3 h 4210"/>
                    <a:gd name="T28" fmla="*/ 10 w 3017"/>
                    <a:gd name="T29" fmla="*/ 2 h 4210"/>
                    <a:gd name="T30" fmla="*/ 10 w 3017"/>
                    <a:gd name="T31" fmla="*/ 1 h 4210"/>
                    <a:gd name="T32" fmla="*/ 9 w 3017"/>
                    <a:gd name="T33" fmla="*/ 1 h 4210"/>
                    <a:gd name="T34" fmla="*/ 7 w 3017"/>
                    <a:gd name="T35" fmla="*/ 1 h 4210"/>
                    <a:gd name="T36" fmla="*/ 5 w 3017"/>
                    <a:gd name="T37" fmla="*/ 0 h 4210"/>
                    <a:gd name="T38" fmla="*/ 3 w 3017"/>
                    <a:gd name="T39" fmla="*/ 1 h 4210"/>
                    <a:gd name="T40" fmla="*/ 1 w 3017"/>
                    <a:gd name="T41" fmla="*/ 1 h 4210"/>
                    <a:gd name="T42" fmla="*/ 1 w 3017"/>
                    <a:gd name="T43" fmla="*/ 2 h 4210"/>
                    <a:gd name="T44" fmla="*/ 1 w 3017"/>
                    <a:gd name="T45" fmla="*/ 2 h 421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17"/>
                    <a:gd name="T70" fmla="*/ 0 h 4210"/>
                    <a:gd name="T71" fmla="*/ 3017 w 3017"/>
                    <a:gd name="T72" fmla="*/ 4210 h 421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17" h="4210">
                      <a:moveTo>
                        <a:pt x="259" y="281"/>
                      </a:moveTo>
                      <a:lnTo>
                        <a:pt x="94" y="1157"/>
                      </a:lnTo>
                      <a:lnTo>
                        <a:pt x="56" y="1488"/>
                      </a:lnTo>
                      <a:lnTo>
                        <a:pt x="0" y="2060"/>
                      </a:lnTo>
                      <a:lnTo>
                        <a:pt x="331" y="3813"/>
                      </a:lnTo>
                      <a:lnTo>
                        <a:pt x="517" y="3967"/>
                      </a:lnTo>
                      <a:lnTo>
                        <a:pt x="903" y="4111"/>
                      </a:lnTo>
                      <a:lnTo>
                        <a:pt x="1707" y="4210"/>
                      </a:lnTo>
                      <a:lnTo>
                        <a:pt x="2312" y="4077"/>
                      </a:lnTo>
                      <a:lnTo>
                        <a:pt x="2654" y="3847"/>
                      </a:lnTo>
                      <a:lnTo>
                        <a:pt x="2985" y="2777"/>
                      </a:lnTo>
                      <a:lnTo>
                        <a:pt x="3017" y="2039"/>
                      </a:lnTo>
                      <a:lnTo>
                        <a:pt x="2951" y="1224"/>
                      </a:lnTo>
                      <a:lnTo>
                        <a:pt x="2797" y="528"/>
                      </a:lnTo>
                      <a:lnTo>
                        <a:pt x="2768" y="313"/>
                      </a:lnTo>
                      <a:lnTo>
                        <a:pt x="2666" y="211"/>
                      </a:lnTo>
                      <a:lnTo>
                        <a:pt x="2460" y="131"/>
                      </a:lnTo>
                      <a:lnTo>
                        <a:pt x="2027" y="23"/>
                      </a:lnTo>
                      <a:lnTo>
                        <a:pt x="1508" y="0"/>
                      </a:lnTo>
                      <a:lnTo>
                        <a:pt x="837" y="34"/>
                      </a:lnTo>
                      <a:lnTo>
                        <a:pt x="455" y="131"/>
                      </a:lnTo>
                      <a:lnTo>
                        <a:pt x="259" y="281"/>
                      </a:lnTo>
                      <a:close/>
                    </a:path>
                  </a:pathLst>
                </a:custGeom>
                <a:solidFill>
                  <a:srgbClr val="CC7F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7" name="Freeform 152"/>
                <p:cNvSpPr>
                  <a:spLocks/>
                </p:cNvSpPr>
                <p:nvPr/>
              </p:nvSpPr>
              <p:spPr bwMode="auto">
                <a:xfrm>
                  <a:off x="515" y="1666"/>
                  <a:ext cx="1278" cy="718"/>
                </a:xfrm>
                <a:custGeom>
                  <a:avLst/>
                  <a:gdLst>
                    <a:gd name="T0" fmla="*/ 0 w 2555"/>
                    <a:gd name="T1" fmla="*/ 1 h 1436"/>
                    <a:gd name="T2" fmla="*/ 1 w 2555"/>
                    <a:gd name="T3" fmla="*/ 1 h 1436"/>
                    <a:gd name="T4" fmla="*/ 2 w 2555"/>
                    <a:gd name="T5" fmla="*/ 1 h 1436"/>
                    <a:gd name="T6" fmla="*/ 4 w 2555"/>
                    <a:gd name="T7" fmla="*/ 1 h 1436"/>
                    <a:gd name="T8" fmla="*/ 5 w 2555"/>
                    <a:gd name="T9" fmla="*/ 0 h 1436"/>
                    <a:gd name="T10" fmla="*/ 8 w 2555"/>
                    <a:gd name="T11" fmla="*/ 1 h 1436"/>
                    <a:gd name="T12" fmla="*/ 10 w 2555"/>
                    <a:gd name="T13" fmla="*/ 1 h 1436"/>
                    <a:gd name="T14" fmla="*/ 10 w 2555"/>
                    <a:gd name="T15" fmla="*/ 1 h 1436"/>
                    <a:gd name="T16" fmla="*/ 10 w 2555"/>
                    <a:gd name="T17" fmla="*/ 1 h 1436"/>
                    <a:gd name="T18" fmla="*/ 10 w 2555"/>
                    <a:gd name="T19" fmla="*/ 3 h 1436"/>
                    <a:gd name="T20" fmla="*/ 9 w 2555"/>
                    <a:gd name="T21" fmla="*/ 3 h 1436"/>
                    <a:gd name="T22" fmla="*/ 7 w 2555"/>
                    <a:gd name="T23" fmla="*/ 3 h 1436"/>
                    <a:gd name="T24" fmla="*/ 7 w 2555"/>
                    <a:gd name="T25" fmla="*/ 6 h 1436"/>
                    <a:gd name="T26" fmla="*/ 6 w 2555"/>
                    <a:gd name="T27" fmla="*/ 3 h 1436"/>
                    <a:gd name="T28" fmla="*/ 4 w 2555"/>
                    <a:gd name="T29" fmla="*/ 3 h 1436"/>
                    <a:gd name="T30" fmla="*/ 3 w 2555"/>
                    <a:gd name="T31" fmla="*/ 6 h 1436"/>
                    <a:gd name="T32" fmla="*/ 3 w 2555"/>
                    <a:gd name="T33" fmla="*/ 3 h 1436"/>
                    <a:gd name="T34" fmla="*/ 1 w 2555"/>
                    <a:gd name="T35" fmla="*/ 3 h 1436"/>
                    <a:gd name="T36" fmla="*/ 0 w 2555"/>
                    <a:gd name="T37" fmla="*/ 1 h 1436"/>
                    <a:gd name="T38" fmla="*/ 0 w 2555"/>
                    <a:gd name="T39" fmla="*/ 1 h 14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555"/>
                    <a:gd name="T61" fmla="*/ 0 h 1436"/>
                    <a:gd name="T62" fmla="*/ 2555 w 2555"/>
                    <a:gd name="T63" fmla="*/ 1436 h 14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555" h="1436">
                      <a:moveTo>
                        <a:pt x="0" y="396"/>
                      </a:moveTo>
                      <a:lnTo>
                        <a:pt x="23" y="308"/>
                      </a:lnTo>
                      <a:lnTo>
                        <a:pt x="257" y="132"/>
                      </a:lnTo>
                      <a:lnTo>
                        <a:pt x="784" y="29"/>
                      </a:lnTo>
                      <a:lnTo>
                        <a:pt x="1251" y="0"/>
                      </a:lnTo>
                      <a:lnTo>
                        <a:pt x="1852" y="44"/>
                      </a:lnTo>
                      <a:lnTo>
                        <a:pt x="2445" y="213"/>
                      </a:lnTo>
                      <a:lnTo>
                        <a:pt x="2555" y="352"/>
                      </a:lnTo>
                      <a:lnTo>
                        <a:pt x="2555" y="491"/>
                      </a:lnTo>
                      <a:lnTo>
                        <a:pt x="2378" y="660"/>
                      </a:lnTo>
                      <a:lnTo>
                        <a:pt x="2167" y="673"/>
                      </a:lnTo>
                      <a:lnTo>
                        <a:pt x="1582" y="770"/>
                      </a:lnTo>
                      <a:lnTo>
                        <a:pt x="1574" y="1436"/>
                      </a:lnTo>
                      <a:lnTo>
                        <a:pt x="1428" y="799"/>
                      </a:lnTo>
                      <a:lnTo>
                        <a:pt x="823" y="759"/>
                      </a:lnTo>
                      <a:lnTo>
                        <a:pt x="578" y="1392"/>
                      </a:lnTo>
                      <a:lnTo>
                        <a:pt x="666" y="719"/>
                      </a:lnTo>
                      <a:lnTo>
                        <a:pt x="234" y="586"/>
                      </a:lnTo>
                      <a:lnTo>
                        <a:pt x="0" y="396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8" name="Freeform 153"/>
                <p:cNvSpPr>
                  <a:spLocks/>
                </p:cNvSpPr>
                <p:nvPr/>
              </p:nvSpPr>
              <p:spPr bwMode="auto">
                <a:xfrm>
                  <a:off x="384" y="2233"/>
                  <a:ext cx="1546" cy="421"/>
                </a:xfrm>
                <a:custGeom>
                  <a:avLst/>
                  <a:gdLst>
                    <a:gd name="T0" fmla="*/ 0 w 3093"/>
                    <a:gd name="T1" fmla="*/ 0 h 842"/>
                    <a:gd name="T2" fmla="*/ 0 w 3093"/>
                    <a:gd name="T3" fmla="*/ 1 h 842"/>
                    <a:gd name="T4" fmla="*/ 0 w 3093"/>
                    <a:gd name="T5" fmla="*/ 2 h 842"/>
                    <a:gd name="T6" fmla="*/ 0 w 3093"/>
                    <a:gd name="T7" fmla="*/ 2 h 842"/>
                    <a:gd name="T8" fmla="*/ 0 w 3093"/>
                    <a:gd name="T9" fmla="*/ 3 h 842"/>
                    <a:gd name="T10" fmla="*/ 5 w 3093"/>
                    <a:gd name="T11" fmla="*/ 3 h 842"/>
                    <a:gd name="T12" fmla="*/ 10 w 3093"/>
                    <a:gd name="T13" fmla="*/ 3 h 842"/>
                    <a:gd name="T14" fmla="*/ 12 w 3093"/>
                    <a:gd name="T15" fmla="*/ 2 h 842"/>
                    <a:gd name="T16" fmla="*/ 12 w 3093"/>
                    <a:gd name="T17" fmla="*/ 1 h 842"/>
                    <a:gd name="T18" fmla="*/ 11 w 3093"/>
                    <a:gd name="T19" fmla="*/ 1 h 842"/>
                    <a:gd name="T20" fmla="*/ 11 w 3093"/>
                    <a:gd name="T21" fmla="*/ 1 h 842"/>
                    <a:gd name="T22" fmla="*/ 10 w 3093"/>
                    <a:gd name="T23" fmla="*/ 2 h 842"/>
                    <a:gd name="T24" fmla="*/ 7 w 3093"/>
                    <a:gd name="T25" fmla="*/ 2 h 842"/>
                    <a:gd name="T26" fmla="*/ 3 w 3093"/>
                    <a:gd name="T27" fmla="*/ 2 h 842"/>
                    <a:gd name="T28" fmla="*/ 1 w 3093"/>
                    <a:gd name="T29" fmla="*/ 2 h 842"/>
                    <a:gd name="T30" fmla="*/ 0 w 3093"/>
                    <a:gd name="T31" fmla="*/ 1 h 842"/>
                    <a:gd name="T32" fmla="*/ 0 w 3093"/>
                    <a:gd name="T33" fmla="*/ 0 h 842"/>
                    <a:gd name="T34" fmla="*/ 0 w 3093"/>
                    <a:gd name="T35" fmla="*/ 0 h 84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3093"/>
                    <a:gd name="T55" fmla="*/ 0 h 842"/>
                    <a:gd name="T56" fmla="*/ 3093 w 3093"/>
                    <a:gd name="T57" fmla="*/ 842 h 84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3093" h="842">
                      <a:moveTo>
                        <a:pt x="127" y="0"/>
                      </a:moveTo>
                      <a:lnTo>
                        <a:pt x="38" y="55"/>
                      </a:lnTo>
                      <a:lnTo>
                        <a:pt x="0" y="358"/>
                      </a:lnTo>
                      <a:lnTo>
                        <a:pt x="38" y="447"/>
                      </a:lnTo>
                      <a:lnTo>
                        <a:pt x="243" y="607"/>
                      </a:lnTo>
                      <a:lnTo>
                        <a:pt x="1304" y="842"/>
                      </a:lnTo>
                      <a:lnTo>
                        <a:pt x="2604" y="738"/>
                      </a:lnTo>
                      <a:lnTo>
                        <a:pt x="3093" y="447"/>
                      </a:lnTo>
                      <a:lnTo>
                        <a:pt x="3083" y="116"/>
                      </a:lnTo>
                      <a:lnTo>
                        <a:pt x="3023" y="55"/>
                      </a:lnTo>
                      <a:lnTo>
                        <a:pt x="2988" y="171"/>
                      </a:lnTo>
                      <a:lnTo>
                        <a:pt x="2654" y="314"/>
                      </a:lnTo>
                      <a:lnTo>
                        <a:pt x="1823" y="441"/>
                      </a:lnTo>
                      <a:lnTo>
                        <a:pt x="964" y="413"/>
                      </a:lnTo>
                      <a:lnTo>
                        <a:pt x="369" y="293"/>
                      </a:lnTo>
                      <a:lnTo>
                        <a:pt x="122" y="143"/>
                      </a:lnTo>
                      <a:lnTo>
                        <a:pt x="12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9" name="Freeform 154"/>
                <p:cNvSpPr>
                  <a:spLocks/>
                </p:cNvSpPr>
                <p:nvPr/>
              </p:nvSpPr>
              <p:spPr bwMode="auto">
                <a:xfrm>
                  <a:off x="412" y="2957"/>
                  <a:ext cx="1499" cy="447"/>
                </a:xfrm>
                <a:custGeom>
                  <a:avLst/>
                  <a:gdLst>
                    <a:gd name="T0" fmla="*/ 0 w 3000"/>
                    <a:gd name="T1" fmla="*/ 0 h 893"/>
                    <a:gd name="T2" fmla="*/ 0 w 3000"/>
                    <a:gd name="T3" fmla="*/ 1 h 893"/>
                    <a:gd name="T4" fmla="*/ 0 w 3000"/>
                    <a:gd name="T5" fmla="*/ 3 h 893"/>
                    <a:gd name="T6" fmla="*/ 0 w 3000"/>
                    <a:gd name="T7" fmla="*/ 3 h 893"/>
                    <a:gd name="T8" fmla="*/ 1 w 3000"/>
                    <a:gd name="T9" fmla="*/ 3 h 893"/>
                    <a:gd name="T10" fmla="*/ 6 w 3000"/>
                    <a:gd name="T11" fmla="*/ 4 h 893"/>
                    <a:gd name="T12" fmla="*/ 10 w 3000"/>
                    <a:gd name="T13" fmla="*/ 3 h 893"/>
                    <a:gd name="T14" fmla="*/ 11 w 3000"/>
                    <a:gd name="T15" fmla="*/ 2 h 893"/>
                    <a:gd name="T16" fmla="*/ 11 w 3000"/>
                    <a:gd name="T17" fmla="*/ 1 h 893"/>
                    <a:gd name="T18" fmla="*/ 11 w 3000"/>
                    <a:gd name="T19" fmla="*/ 2 h 893"/>
                    <a:gd name="T20" fmla="*/ 10 w 3000"/>
                    <a:gd name="T21" fmla="*/ 2 h 893"/>
                    <a:gd name="T22" fmla="*/ 7 w 3000"/>
                    <a:gd name="T23" fmla="*/ 3 h 893"/>
                    <a:gd name="T24" fmla="*/ 4 w 3000"/>
                    <a:gd name="T25" fmla="*/ 3 h 893"/>
                    <a:gd name="T26" fmla="*/ 2 w 3000"/>
                    <a:gd name="T27" fmla="*/ 2 h 893"/>
                    <a:gd name="T28" fmla="*/ 0 w 3000"/>
                    <a:gd name="T29" fmla="*/ 2 h 893"/>
                    <a:gd name="T30" fmla="*/ 0 w 3000"/>
                    <a:gd name="T31" fmla="*/ 0 h 893"/>
                    <a:gd name="T32" fmla="*/ 0 w 3000"/>
                    <a:gd name="T33" fmla="*/ 0 h 8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00"/>
                    <a:gd name="T52" fmla="*/ 0 h 893"/>
                    <a:gd name="T53" fmla="*/ 3000 w 3000"/>
                    <a:gd name="T54" fmla="*/ 893 h 8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00" h="893">
                      <a:moveTo>
                        <a:pt x="67" y="0"/>
                      </a:moveTo>
                      <a:lnTo>
                        <a:pt x="0" y="133"/>
                      </a:lnTo>
                      <a:lnTo>
                        <a:pt x="72" y="513"/>
                      </a:lnTo>
                      <a:lnTo>
                        <a:pt x="148" y="585"/>
                      </a:lnTo>
                      <a:lnTo>
                        <a:pt x="502" y="762"/>
                      </a:lnTo>
                      <a:lnTo>
                        <a:pt x="1713" y="893"/>
                      </a:lnTo>
                      <a:lnTo>
                        <a:pt x="2654" y="745"/>
                      </a:lnTo>
                      <a:lnTo>
                        <a:pt x="2950" y="496"/>
                      </a:lnTo>
                      <a:lnTo>
                        <a:pt x="3000" y="199"/>
                      </a:lnTo>
                      <a:lnTo>
                        <a:pt x="2880" y="353"/>
                      </a:lnTo>
                      <a:lnTo>
                        <a:pt x="2587" y="446"/>
                      </a:lnTo>
                      <a:lnTo>
                        <a:pt x="1911" y="519"/>
                      </a:lnTo>
                      <a:lnTo>
                        <a:pt x="1260" y="557"/>
                      </a:lnTo>
                      <a:lnTo>
                        <a:pt x="721" y="490"/>
                      </a:lnTo>
                      <a:lnTo>
                        <a:pt x="143" y="260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0" name="Freeform 155"/>
                <p:cNvSpPr>
                  <a:spLocks/>
                </p:cNvSpPr>
                <p:nvPr/>
              </p:nvSpPr>
              <p:spPr bwMode="auto">
                <a:xfrm>
                  <a:off x="523" y="2234"/>
                  <a:ext cx="1416" cy="414"/>
                </a:xfrm>
                <a:custGeom>
                  <a:avLst/>
                  <a:gdLst>
                    <a:gd name="T0" fmla="*/ 1 w 2832"/>
                    <a:gd name="T1" fmla="*/ 1 h 829"/>
                    <a:gd name="T2" fmla="*/ 3 w 2832"/>
                    <a:gd name="T3" fmla="*/ 2 h 829"/>
                    <a:gd name="T4" fmla="*/ 6 w 2832"/>
                    <a:gd name="T5" fmla="*/ 2 h 829"/>
                    <a:gd name="T6" fmla="*/ 9 w 2832"/>
                    <a:gd name="T7" fmla="*/ 1 h 829"/>
                    <a:gd name="T8" fmla="*/ 10 w 2832"/>
                    <a:gd name="T9" fmla="*/ 1 h 829"/>
                    <a:gd name="T10" fmla="*/ 9 w 2832"/>
                    <a:gd name="T11" fmla="*/ 1 h 829"/>
                    <a:gd name="T12" fmla="*/ 11 w 2832"/>
                    <a:gd name="T13" fmla="*/ 0 h 829"/>
                    <a:gd name="T14" fmla="*/ 11 w 2832"/>
                    <a:gd name="T15" fmla="*/ 0 h 829"/>
                    <a:gd name="T16" fmla="*/ 11 w 2832"/>
                    <a:gd name="T17" fmla="*/ 0 h 829"/>
                    <a:gd name="T18" fmla="*/ 11 w 2832"/>
                    <a:gd name="T19" fmla="*/ 1 h 829"/>
                    <a:gd name="T20" fmla="*/ 10 w 2832"/>
                    <a:gd name="T21" fmla="*/ 2 h 829"/>
                    <a:gd name="T22" fmla="*/ 7 w 2832"/>
                    <a:gd name="T23" fmla="*/ 2 h 829"/>
                    <a:gd name="T24" fmla="*/ 5 w 2832"/>
                    <a:gd name="T25" fmla="*/ 3 h 829"/>
                    <a:gd name="T26" fmla="*/ 3 w 2832"/>
                    <a:gd name="T27" fmla="*/ 2 h 829"/>
                    <a:gd name="T28" fmla="*/ 0 w 2832"/>
                    <a:gd name="T29" fmla="*/ 2 h 829"/>
                    <a:gd name="T30" fmla="*/ 3 w 2832"/>
                    <a:gd name="T31" fmla="*/ 2 h 829"/>
                    <a:gd name="T32" fmla="*/ 5 w 2832"/>
                    <a:gd name="T33" fmla="*/ 2 h 829"/>
                    <a:gd name="T34" fmla="*/ 3 w 2832"/>
                    <a:gd name="T35" fmla="*/ 2 h 829"/>
                    <a:gd name="T36" fmla="*/ 1 w 2832"/>
                    <a:gd name="T37" fmla="*/ 1 h 829"/>
                    <a:gd name="T38" fmla="*/ 1 w 2832"/>
                    <a:gd name="T39" fmla="*/ 1 h 82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832"/>
                    <a:gd name="T61" fmla="*/ 0 h 829"/>
                    <a:gd name="T62" fmla="*/ 2832 w 2832"/>
                    <a:gd name="T63" fmla="*/ 829 h 82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832" h="829">
                      <a:moveTo>
                        <a:pt x="79" y="405"/>
                      </a:moveTo>
                      <a:lnTo>
                        <a:pt x="739" y="513"/>
                      </a:lnTo>
                      <a:lnTo>
                        <a:pt x="1499" y="557"/>
                      </a:lnTo>
                      <a:lnTo>
                        <a:pt x="2267" y="462"/>
                      </a:lnTo>
                      <a:lnTo>
                        <a:pt x="2547" y="352"/>
                      </a:lnTo>
                      <a:lnTo>
                        <a:pt x="2283" y="359"/>
                      </a:lnTo>
                      <a:lnTo>
                        <a:pt x="2745" y="192"/>
                      </a:lnTo>
                      <a:lnTo>
                        <a:pt x="2701" y="0"/>
                      </a:lnTo>
                      <a:lnTo>
                        <a:pt x="2824" y="82"/>
                      </a:lnTo>
                      <a:lnTo>
                        <a:pt x="2832" y="449"/>
                      </a:lnTo>
                      <a:lnTo>
                        <a:pt x="2473" y="683"/>
                      </a:lnTo>
                      <a:lnTo>
                        <a:pt x="1792" y="742"/>
                      </a:lnTo>
                      <a:lnTo>
                        <a:pt x="1089" y="829"/>
                      </a:lnTo>
                      <a:lnTo>
                        <a:pt x="562" y="762"/>
                      </a:lnTo>
                      <a:lnTo>
                        <a:pt x="0" y="601"/>
                      </a:lnTo>
                      <a:lnTo>
                        <a:pt x="922" y="683"/>
                      </a:lnTo>
                      <a:lnTo>
                        <a:pt x="1083" y="616"/>
                      </a:lnTo>
                      <a:lnTo>
                        <a:pt x="629" y="601"/>
                      </a:lnTo>
                      <a:lnTo>
                        <a:pt x="79" y="405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1" name="Freeform 156"/>
                <p:cNvSpPr>
                  <a:spLocks/>
                </p:cNvSpPr>
                <p:nvPr/>
              </p:nvSpPr>
              <p:spPr bwMode="auto">
                <a:xfrm>
                  <a:off x="563" y="3095"/>
                  <a:ext cx="1339" cy="311"/>
                </a:xfrm>
                <a:custGeom>
                  <a:avLst/>
                  <a:gdLst>
                    <a:gd name="T0" fmla="*/ 0 w 2679"/>
                    <a:gd name="T1" fmla="*/ 0 h 624"/>
                    <a:gd name="T2" fmla="*/ 1 w 2679"/>
                    <a:gd name="T3" fmla="*/ 1 h 624"/>
                    <a:gd name="T4" fmla="*/ 4 w 2679"/>
                    <a:gd name="T5" fmla="*/ 1 h 624"/>
                    <a:gd name="T6" fmla="*/ 7 w 2679"/>
                    <a:gd name="T7" fmla="*/ 1 h 624"/>
                    <a:gd name="T8" fmla="*/ 8 w 2679"/>
                    <a:gd name="T9" fmla="*/ 1 h 624"/>
                    <a:gd name="T10" fmla="*/ 6 w 2679"/>
                    <a:gd name="T11" fmla="*/ 0 h 624"/>
                    <a:gd name="T12" fmla="*/ 9 w 2679"/>
                    <a:gd name="T13" fmla="*/ 0 h 624"/>
                    <a:gd name="T14" fmla="*/ 10 w 2679"/>
                    <a:gd name="T15" fmla="*/ 0 h 624"/>
                    <a:gd name="T16" fmla="*/ 10 w 2679"/>
                    <a:gd name="T17" fmla="*/ 0 h 624"/>
                    <a:gd name="T18" fmla="*/ 8 w 2679"/>
                    <a:gd name="T19" fmla="*/ 2 h 624"/>
                    <a:gd name="T20" fmla="*/ 6 w 2679"/>
                    <a:gd name="T21" fmla="*/ 2 h 624"/>
                    <a:gd name="T22" fmla="*/ 3 w 2679"/>
                    <a:gd name="T23" fmla="*/ 2 h 624"/>
                    <a:gd name="T24" fmla="*/ 2 w 2679"/>
                    <a:gd name="T25" fmla="*/ 2 h 624"/>
                    <a:gd name="T26" fmla="*/ 3 w 2679"/>
                    <a:gd name="T27" fmla="*/ 1 h 624"/>
                    <a:gd name="T28" fmla="*/ 1 w 2679"/>
                    <a:gd name="T29" fmla="*/ 1 h 624"/>
                    <a:gd name="T30" fmla="*/ 0 w 2679"/>
                    <a:gd name="T31" fmla="*/ 0 h 624"/>
                    <a:gd name="T32" fmla="*/ 0 w 2679"/>
                    <a:gd name="T33" fmla="*/ 0 h 6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679"/>
                    <a:gd name="T52" fmla="*/ 0 h 624"/>
                    <a:gd name="T53" fmla="*/ 2679 w 2679"/>
                    <a:gd name="T54" fmla="*/ 624 h 6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679" h="624">
                      <a:moveTo>
                        <a:pt x="0" y="147"/>
                      </a:moveTo>
                      <a:lnTo>
                        <a:pt x="476" y="331"/>
                      </a:lnTo>
                      <a:lnTo>
                        <a:pt x="1171" y="346"/>
                      </a:lnTo>
                      <a:lnTo>
                        <a:pt x="1888" y="331"/>
                      </a:lnTo>
                      <a:lnTo>
                        <a:pt x="2093" y="295"/>
                      </a:lnTo>
                      <a:lnTo>
                        <a:pt x="1785" y="249"/>
                      </a:lnTo>
                      <a:lnTo>
                        <a:pt x="2445" y="154"/>
                      </a:lnTo>
                      <a:lnTo>
                        <a:pt x="2679" y="0"/>
                      </a:lnTo>
                      <a:lnTo>
                        <a:pt x="2628" y="221"/>
                      </a:lnTo>
                      <a:lnTo>
                        <a:pt x="2283" y="557"/>
                      </a:lnTo>
                      <a:lnTo>
                        <a:pt x="1618" y="588"/>
                      </a:lnTo>
                      <a:lnTo>
                        <a:pt x="791" y="624"/>
                      </a:lnTo>
                      <a:lnTo>
                        <a:pt x="578" y="536"/>
                      </a:lnTo>
                      <a:lnTo>
                        <a:pt x="820" y="493"/>
                      </a:lnTo>
                      <a:lnTo>
                        <a:pt x="470" y="441"/>
                      </a:lnTo>
                      <a:lnTo>
                        <a:pt x="0" y="147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2" name="Freeform 157"/>
                <p:cNvSpPr>
                  <a:spLocks/>
                </p:cNvSpPr>
                <p:nvPr/>
              </p:nvSpPr>
              <p:spPr bwMode="auto">
                <a:xfrm>
                  <a:off x="480" y="2536"/>
                  <a:ext cx="573" cy="331"/>
                </a:xfrm>
                <a:custGeom>
                  <a:avLst/>
                  <a:gdLst>
                    <a:gd name="T0" fmla="*/ 4 w 1146"/>
                    <a:gd name="T1" fmla="*/ 2 h 661"/>
                    <a:gd name="T2" fmla="*/ 2 w 1146"/>
                    <a:gd name="T3" fmla="*/ 2 h 661"/>
                    <a:gd name="T4" fmla="*/ 2 w 1146"/>
                    <a:gd name="T5" fmla="*/ 3 h 661"/>
                    <a:gd name="T6" fmla="*/ 1 w 1146"/>
                    <a:gd name="T7" fmla="*/ 1 h 661"/>
                    <a:gd name="T8" fmla="*/ 1 w 1146"/>
                    <a:gd name="T9" fmla="*/ 1 h 661"/>
                    <a:gd name="T10" fmla="*/ 1 w 1146"/>
                    <a:gd name="T11" fmla="*/ 2 h 661"/>
                    <a:gd name="T12" fmla="*/ 0 w 1146"/>
                    <a:gd name="T13" fmla="*/ 0 h 661"/>
                    <a:gd name="T14" fmla="*/ 4 w 1146"/>
                    <a:gd name="T15" fmla="*/ 2 h 661"/>
                    <a:gd name="T16" fmla="*/ 4 w 1146"/>
                    <a:gd name="T17" fmla="*/ 2 h 66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6"/>
                    <a:gd name="T28" fmla="*/ 0 h 661"/>
                    <a:gd name="T29" fmla="*/ 1146 w 1146"/>
                    <a:gd name="T30" fmla="*/ 661 h 66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6" h="661">
                      <a:moveTo>
                        <a:pt x="1146" y="342"/>
                      </a:moveTo>
                      <a:lnTo>
                        <a:pt x="717" y="330"/>
                      </a:lnTo>
                      <a:lnTo>
                        <a:pt x="551" y="661"/>
                      </a:lnTo>
                      <a:lnTo>
                        <a:pt x="508" y="220"/>
                      </a:lnTo>
                      <a:lnTo>
                        <a:pt x="122" y="142"/>
                      </a:lnTo>
                      <a:lnTo>
                        <a:pt x="23" y="473"/>
                      </a:lnTo>
                      <a:lnTo>
                        <a:pt x="0" y="0"/>
                      </a:lnTo>
                      <a:lnTo>
                        <a:pt x="1146" y="342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3" name="Freeform 158"/>
                <p:cNvSpPr>
                  <a:spLocks/>
                </p:cNvSpPr>
                <p:nvPr/>
              </p:nvSpPr>
              <p:spPr bwMode="auto">
                <a:xfrm>
                  <a:off x="384" y="2337"/>
                  <a:ext cx="1550" cy="834"/>
                </a:xfrm>
                <a:custGeom>
                  <a:avLst/>
                  <a:gdLst>
                    <a:gd name="T0" fmla="*/ 12 w 3100"/>
                    <a:gd name="T1" fmla="*/ 1 h 1667"/>
                    <a:gd name="T2" fmla="*/ 12 w 3100"/>
                    <a:gd name="T3" fmla="*/ 4 h 1667"/>
                    <a:gd name="T4" fmla="*/ 12 w 3100"/>
                    <a:gd name="T5" fmla="*/ 4 h 1667"/>
                    <a:gd name="T6" fmla="*/ 10 w 3100"/>
                    <a:gd name="T7" fmla="*/ 7 h 1667"/>
                    <a:gd name="T8" fmla="*/ 10 w 3100"/>
                    <a:gd name="T9" fmla="*/ 4 h 1667"/>
                    <a:gd name="T10" fmla="*/ 7 w 3100"/>
                    <a:gd name="T11" fmla="*/ 7 h 1667"/>
                    <a:gd name="T12" fmla="*/ 7 w 3100"/>
                    <a:gd name="T13" fmla="*/ 6 h 1667"/>
                    <a:gd name="T14" fmla="*/ 7 w 3100"/>
                    <a:gd name="T15" fmla="*/ 6 h 1667"/>
                    <a:gd name="T16" fmla="*/ 7 w 3100"/>
                    <a:gd name="T17" fmla="*/ 6 h 1667"/>
                    <a:gd name="T18" fmla="*/ 7 w 3100"/>
                    <a:gd name="T19" fmla="*/ 6 h 1667"/>
                    <a:gd name="T20" fmla="*/ 7 w 3100"/>
                    <a:gd name="T21" fmla="*/ 6 h 1667"/>
                    <a:gd name="T22" fmla="*/ 6 w 3100"/>
                    <a:gd name="T23" fmla="*/ 6 h 1667"/>
                    <a:gd name="T24" fmla="*/ 6 w 3100"/>
                    <a:gd name="T25" fmla="*/ 6 h 1667"/>
                    <a:gd name="T26" fmla="*/ 6 w 3100"/>
                    <a:gd name="T27" fmla="*/ 6 h 1667"/>
                    <a:gd name="T28" fmla="*/ 6 w 3100"/>
                    <a:gd name="T29" fmla="*/ 6 h 1667"/>
                    <a:gd name="T30" fmla="*/ 6 w 3100"/>
                    <a:gd name="T31" fmla="*/ 6 h 1667"/>
                    <a:gd name="T32" fmla="*/ 6 w 3100"/>
                    <a:gd name="T33" fmla="*/ 6 h 1667"/>
                    <a:gd name="T34" fmla="*/ 6 w 3100"/>
                    <a:gd name="T35" fmla="*/ 6 h 1667"/>
                    <a:gd name="T36" fmla="*/ 6 w 3100"/>
                    <a:gd name="T37" fmla="*/ 6 h 1667"/>
                    <a:gd name="T38" fmla="*/ 6 w 3100"/>
                    <a:gd name="T39" fmla="*/ 6 h 1667"/>
                    <a:gd name="T40" fmla="*/ 6 w 3100"/>
                    <a:gd name="T41" fmla="*/ 5 h 1667"/>
                    <a:gd name="T42" fmla="*/ 6 w 3100"/>
                    <a:gd name="T43" fmla="*/ 5 h 1667"/>
                    <a:gd name="T44" fmla="*/ 6 w 3100"/>
                    <a:gd name="T45" fmla="*/ 5 h 1667"/>
                    <a:gd name="T46" fmla="*/ 6 w 3100"/>
                    <a:gd name="T47" fmla="*/ 5 h 1667"/>
                    <a:gd name="T48" fmla="*/ 6 w 3100"/>
                    <a:gd name="T49" fmla="*/ 5 h 1667"/>
                    <a:gd name="T50" fmla="*/ 6 w 3100"/>
                    <a:gd name="T51" fmla="*/ 5 h 1667"/>
                    <a:gd name="T52" fmla="*/ 6 w 3100"/>
                    <a:gd name="T53" fmla="*/ 5 h 1667"/>
                    <a:gd name="T54" fmla="*/ 6 w 3100"/>
                    <a:gd name="T55" fmla="*/ 5 h 1667"/>
                    <a:gd name="T56" fmla="*/ 6 w 3100"/>
                    <a:gd name="T57" fmla="*/ 5 h 1667"/>
                    <a:gd name="T58" fmla="*/ 6 w 3100"/>
                    <a:gd name="T59" fmla="*/ 5 h 1667"/>
                    <a:gd name="T60" fmla="*/ 6 w 3100"/>
                    <a:gd name="T61" fmla="*/ 5 h 1667"/>
                    <a:gd name="T62" fmla="*/ 6 w 3100"/>
                    <a:gd name="T63" fmla="*/ 5 h 1667"/>
                    <a:gd name="T64" fmla="*/ 6 w 3100"/>
                    <a:gd name="T65" fmla="*/ 5 h 1667"/>
                    <a:gd name="T66" fmla="*/ 6 w 3100"/>
                    <a:gd name="T67" fmla="*/ 3 h 1667"/>
                    <a:gd name="T68" fmla="*/ 3 w 3100"/>
                    <a:gd name="T69" fmla="*/ 3 h 1667"/>
                    <a:gd name="T70" fmla="*/ 3 w 3100"/>
                    <a:gd name="T71" fmla="*/ 6 h 1667"/>
                    <a:gd name="T72" fmla="*/ 3 w 3100"/>
                    <a:gd name="T73" fmla="*/ 3 h 1667"/>
                    <a:gd name="T74" fmla="*/ 1 w 3100"/>
                    <a:gd name="T75" fmla="*/ 4 h 1667"/>
                    <a:gd name="T76" fmla="*/ 0 w 3100"/>
                    <a:gd name="T77" fmla="*/ 1 h 1667"/>
                    <a:gd name="T78" fmla="*/ 1 w 3100"/>
                    <a:gd name="T79" fmla="*/ 1 h 1667"/>
                    <a:gd name="T80" fmla="*/ 3 w 3100"/>
                    <a:gd name="T81" fmla="*/ 2 h 1667"/>
                    <a:gd name="T82" fmla="*/ 7 w 3100"/>
                    <a:gd name="T83" fmla="*/ 3 h 1667"/>
                    <a:gd name="T84" fmla="*/ 12 w 3100"/>
                    <a:gd name="T85" fmla="*/ 2 h 1667"/>
                    <a:gd name="T86" fmla="*/ 12 w 3100"/>
                    <a:gd name="T87" fmla="*/ 0 h 166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00"/>
                    <a:gd name="T133" fmla="*/ 0 h 1667"/>
                    <a:gd name="T134" fmla="*/ 3100 w 3100"/>
                    <a:gd name="T135" fmla="*/ 1667 h 166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00" h="1667">
                      <a:moveTo>
                        <a:pt x="3099" y="0"/>
                      </a:moveTo>
                      <a:lnTo>
                        <a:pt x="3100" y="253"/>
                      </a:lnTo>
                      <a:lnTo>
                        <a:pt x="3030" y="331"/>
                      </a:lnTo>
                      <a:lnTo>
                        <a:pt x="3072" y="803"/>
                      </a:lnTo>
                      <a:lnTo>
                        <a:pt x="3023" y="1234"/>
                      </a:lnTo>
                      <a:lnTo>
                        <a:pt x="2988" y="915"/>
                      </a:lnTo>
                      <a:lnTo>
                        <a:pt x="2703" y="1181"/>
                      </a:lnTo>
                      <a:lnTo>
                        <a:pt x="2549" y="1618"/>
                      </a:lnTo>
                      <a:lnTo>
                        <a:pt x="2582" y="1059"/>
                      </a:lnTo>
                      <a:lnTo>
                        <a:pt x="2439" y="915"/>
                      </a:lnTo>
                      <a:lnTo>
                        <a:pt x="1922" y="804"/>
                      </a:lnTo>
                      <a:lnTo>
                        <a:pt x="1895" y="1576"/>
                      </a:lnTo>
                      <a:lnTo>
                        <a:pt x="1814" y="1667"/>
                      </a:lnTo>
                      <a:lnTo>
                        <a:pt x="1795" y="1398"/>
                      </a:lnTo>
                      <a:lnTo>
                        <a:pt x="1795" y="1396"/>
                      </a:lnTo>
                      <a:lnTo>
                        <a:pt x="1795" y="1392"/>
                      </a:lnTo>
                      <a:lnTo>
                        <a:pt x="1795" y="1390"/>
                      </a:lnTo>
                      <a:lnTo>
                        <a:pt x="1795" y="1386"/>
                      </a:lnTo>
                      <a:lnTo>
                        <a:pt x="1793" y="1380"/>
                      </a:lnTo>
                      <a:lnTo>
                        <a:pt x="1793" y="1375"/>
                      </a:lnTo>
                      <a:lnTo>
                        <a:pt x="1793" y="1363"/>
                      </a:lnTo>
                      <a:lnTo>
                        <a:pt x="1791" y="1352"/>
                      </a:lnTo>
                      <a:lnTo>
                        <a:pt x="1791" y="1346"/>
                      </a:lnTo>
                      <a:lnTo>
                        <a:pt x="1789" y="1340"/>
                      </a:lnTo>
                      <a:lnTo>
                        <a:pt x="1789" y="1339"/>
                      </a:lnTo>
                      <a:lnTo>
                        <a:pt x="1789" y="1335"/>
                      </a:lnTo>
                      <a:lnTo>
                        <a:pt x="1789" y="1329"/>
                      </a:lnTo>
                      <a:lnTo>
                        <a:pt x="1789" y="1327"/>
                      </a:lnTo>
                      <a:lnTo>
                        <a:pt x="1789" y="1323"/>
                      </a:lnTo>
                      <a:lnTo>
                        <a:pt x="1789" y="1321"/>
                      </a:lnTo>
                      <a:lnTo>
                        <a:pt x="1787" y="1318"/>
                      </a:lnTo>
                      <a:lnTo>
                        <a:pt x="1787" y="1312"/>
                      </a:lnTo>
                      <a:lnTo>
                        <a:pt x="1787" y="1308"/>
                      </a:lnTo>
                      <a:lnTo>
                        <a:pt x="1787" y="1302"/>
                      </a:lnTo>
                      <a:lnTo>
                        <a:pt x="1785" y="1297"/>
                      </a:lnTo>
                      <a:lnTo>
                        <a:pt x="1785" y="1287"/>
                      </a:lnTo>
                      <a:lnTo>
                        <a:pt x="1783" y="1276"/>
                      </a:lnTo>
                      <a:lnTo>
                        <a:pt x="1783" y="1266"/>
                      </a:lnTo>
                      <a:lnTo>
                        <a:pt x="1781" y="1257"/>
                      </a:lnTo>
                      <a:lnTo>
                        <a:pt x="1781" y="1247"/>
                      </a:lnTo>
                      <a:lnTo>
                        <a:pt x="1779" y="1238"/>
                      </a:lnTo>
                      <a:lnTo>
                        <a:pt x="1779" y="1234"/>
                      </a:lnTo>
                      <a:lnTo>
                        <a:pt x="1779" y="1230"/>
                      </a:lnTo>
                      <a:lnTo>
                        <a:pt x="1777" y="1213"/>
                      </a:lnTo>
                      <a:lnTo>
                        <a:pt x="1777" y="1209"/>
                      </a:lnTo>
                      <a:lnTo>
                        <a:pt x="1777" y="1206"/>
                      </a:lnTo>
                      <a:lnTo>
                        <a:pt x="1777" y="1204"/>
                      </a:lnTo>
                      <a:lnTo>
                        <a:pt x="1777" y="1202"/>
                      </a:lnTo>
                      <a:lnTo>
                        <a:pt x="1776" y="1198"/>
                      </a:lnTo>
                      <a:lnTo>
                        <a:pt x="1776" y="1187"/>
                      </a:lnTo>
                      <a:lnTo>
                        <a:pt x="1774" y="1181"/>
                      </a:lnTo>
                      <a:lnTo>
                        <a:pt x="1774" y="1175"/>
                      </a:lnTo>
                      <a:lnTo>
                        <a:pt x="1774" y="1169"/>
                      </a:lnTo>
                      <a:lnTo>
                        <a:pt x="1774" y="1166"/>
                      </a:lnTo>
                      <a:lnTo>
                        <a:pt x="1772" y="1160"/>
                      </a:lnTo>
                      <a:lnTo>
                        <a:pt x="1772" y="1154"/>
                      </a:lnTo>
                      <a:lnTo>
                        <a:pt x="1715" y="746"/>
                      </a:lnTo>
                      <a:lnTo>
                        <a:pt x="1251" y="717"/>
                      </a:lnTo>
                      <a:lnTo>
                        <a:pt x="795" y="592"/>
                      </a:lnTo>
                      <a:lnTo>
                        <a:pt x="751" y="880"/>
                      </a:lnTo>
                      <a:lnTo>
                        <a:pt x="772" y="1323"/>
                      </a:lnTo>
                      <a:lnTo>
                        <a:pt x="667" y="858"/>
                      </a:lnTo>
                      <a:lnTo>
                        <a:pt x="660" y="548"/>
                      </a:lnTo>
                      <a:lnTo>
                        <a:pt x="253" y="428"/>
                      </a:lnTo>
                      <a:lnTo>
                        <a:pt x="196" y="852"/>
                      </a:lnTo>
                      <a:lnTo>
                        <a:pt x="175" y="386"/>
                      </a:lnTo>
                      <a:lnTo>
                        <a:pt x="0" y="219"/>
                      </a:lnTo>
                      <a:lnTo>
                        <a:pt x="21" y="14"/>
                      </a:lnTo>
                      <a:lnTo>
                        <a:pt x="76" y="238"/>
                      </a:lnTo>
                      <a:lnTo>
                        <a:pt x="266" y="373"/>
                      </a:lnTo>
                      <a:lnTo>
                        <a:pt x="675" y="451"/>
                      </a:lnTo>
                      <a:lnTo>
                        <a:pt x="1293" y="542"/>
                      </a:lnTo>
                      <a:lnTo>
                        <a:pt x="1855" y="521"/>
                      </a:lnTo>
                      <a:lnTo>
                        <a:pt x="2601" y="436"/>
                      </a:lnTo>
                      <a:lnTo>
                        <a:pt x="2975" y="295"/>
                      </a:lnTo>
                      <a:lnTo>
                        <a:pt x="3051" y="225"/>
                      </a:lnTo>
                      <a:lnTo>
                        <a:pt x="309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4" name="Freeform 159"/>
                <p:cNvSpPr>
                  <a:spLocks/>
                </p:cNvSpPr>
                <p:nvPr/>
              </p:nvSpPr>
              <p:spPr bwMode="auto">
                <a:xfrm>
                  <a:off x="432" y="2976"/>
                  <a:ext cx="1507" cy="691"/>
                </a:xfrm>
                <a:custGeom>
                  <a:avLst/>
                  <a:gdLst>
                    <a:gd name="T0" fmla="*/ 11 w 3015"/>
                    <a:gd name="T1" fmla="*/ 0 h 1382"/>
                    <a:gd name="T2" fmla="*/ 11 w 3015"/>
                    <a:gd name="T3" fmla="*/ 1 h 1382"/>
                    <a:gd name="T4" fmla="*/ 11 w 3015"/>
                    <a:gd name="T5" fmla="*/ 1 h 1382"/>
                    <a:gd name="T6" fmla="*/ 11 w 3015"/>
                    <a:gd name="T7" fmla="*/ 3 h 1382"/>
                    <a:gd name="T8" fmla="*/ 10 w 3015"/>
                    <a:gd name="T9" fmla="*/ 5 h 1382"/>
                    <a:gd name="T10" fmla="*/ 10 w 3015"/>
                    <a:gd name="T11" fmla="*/ 3 h 1382"/>
                    <a:gd name="T12" fmla="*/ 9 w 3015"/>
                    <a:gd name="T13" fmla="*/ 3 h 1382"/>
                    <a:gd name="T14" fmla="*/ 8 w 3015"/>
                    <a:gd name="T15" fmla="*/ 5 h 1382"/>
                    <a:gd name="T16" fmla="*/ 8 w 3015"/>
                    <a:gd name="T17" fmla="*/ 5 h 1382"/>
                    <a:gd name="T18" fmla="*/ 6 w 3015"/>
                    <a:gd name="T19" fmla="*/ 3 h 1382"/>
                    <a:gd name="T20" fmla="*/ 6 w 3015"/>
                    <a:gd name="T21" fmla="*/ 5 h 1382"/>
                    <a:gd name="T22" fmla="*/ 6 w 3015"/>
                    <a:gd name="T23" fmla="*/ 5 h 1382"/>
                    <a:gd name="T24" fmla="*/ 4 w 3015"/>
                    <a:gd name="T25" fmla="*/ 3 h 1382"/>
                    <a:gd name="T26" fmla="*/ 3 w 3015"/>
                    <a:gd name="T27" fmla="*/ 3 h 1382"/>
                    <a:gd name="T28" fmla="*/ 3 w 3015"/>
                    <a:gd name="T29" fmla="*/ 5 h 1382"/>
                    <a:gd name="T30" fmla="*/ 2 w 3015"/>
                    <a:gd name="T31" fmla="*/ 3 h 1382"/>
                    <a:gd name="T32" fmla="*/ 1 w 3015"/>
                    <a:gd name="T33" fmla="*/ 3 h 1382"/>
                    <a:gd name="T34" fmla="*/ 1 w 3015"/>
                    <a:gd name="T35" fmla="*/ 5 h 1382"/>
                    <a:gd name="T36" fmla="*/ 1 w 3015"/>
                    <a:gd name="T37" fmla="*/ 3 h 1382"/>
                    <a:gd name="T38" fmla="*/ 0 w 3015"/>
                    <a:gd name="T39" fmla="*/ 3 h 1382"/>
                    <a:gd name="T40" fmla="*/ 0 w 3015"/>
                    <a:gd name="T41" fmla="*/ 1 h 1382"/>
                    <a:gd name="T42" fmla="*/ 0 w 3015"/>
                    <a:gd name="T43" fmla="*/ 3 h 1382"/>
                    <a:gd name="T44" fmla="*/ 1 w 3015"/>
                    <a:gd name="T45" fmla="*/ 3 h 1382"/>
                    <a:gd name="T46" fmla="*/ 3 w 3015"/>
                    <a:gd name="T47" fmla="*/ 3 h 1382"/>
                    <a:gd name="T48" fmla="*/ 5 w 3015"/>
                    <a:gd name="T49" fmla="*/ 3 h 1382"/>
                    <a:gd name="T50" fmla="*/ 8 w 3015"/>
                    <a:gd name="T51" fmla="*/ 3 h 1382"/>
                    <a:gd name="T52" fmla="*/ 10 w 3015"/>
                    <a:gd name="T53" fmla="*/ 3 h 1382"/>
                    <a:gd name="T54" fmla="*/ 11 w 3015"/>
                    <a:gd name="T55" fmla="*/ 1 h 1382"/>
                    <a:gd name="T56" fmla="*/ 11 w 3015"/>
                    <a:gd name="T57" fmla="*/ 1 h 1382"/>
                    <a:gd name="T58" fmla="*/ 10 w 3015"/>
                    <a:gd name="T59" fmla="*/ 1 h 1382"/>
                    <a:gd name="T60" fmla="*/ 9 w 3015"/>
                    <a:gd name="T61" fmla="*/ 1 h 1382"/>
                    <a:gd name="T62" fmla="*/ 6 w 3015"/>
                    <a:gd name="T63" fmla="*/ 3 h 1382"/>
                    <a:gd name="T64" fmla="*/ 3 w 3015"/>
                    <a:gd name="T65" fmla="*/ 1 h 1382"/>
                    <a:gd name="T66" fmla="*/ 1 w 3015"/>
                    <a:gd name="T67" fmla="*/ 1 h 1382"/>
                    <a:gd name="T68" fmla="*/ 3 w 3015"/>
                    <a:gd name="T69" fmla="*/ 1 h 1382"/>
                    <a:gd name="T70" fmla="*/ 6 w 3015"/>
                    <a:gd name="T71" fmla="*/ 1 h 1382"/>
                    <a:gd name="T72" fmla="*/ 9 w 3015"/>
                    <a:gd name="T73" fmla="*/ 1 h 1382"/>
                    <a:gd name="T74" fmla="*/ 10 w 3015"/>
                    <a:gd name="T75" fmla="*/ 1 h 1382"/>
                    <a:gd name="T76" fmla="*/ 11 w 3015"/>
                    <a:gd name="T77" fmla="*/ 1 h 1382"/>
                    <a:gd name="T78" fmla="*/ 11 w 3015"/>
                    <a:gd name="T79" fmla="*/ 0 h 1382"/>
                    <a:gd name="T80" fmla="*/ 11 w 3015"/>
                    <a:gd name="T81" fmla="*/ 0 h 138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015"/>
                    <a:gd name="T124" fmla="*/ 0 h 1382"/>
                    <a:gd name="T125" fmla="*/ 3015 w 3015"/>
                    <a:gd name="T126" fmla="*/ 1382 h 138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015" h="1382">
                      <a:moveTo>
                        <a:pt x="2924" y="0"/>
                      </a:moveTo>
                      <a:lnTo>
                        <a:pt x="3015" y="165"/>
                      </a:lnTo>
                      <a:lnTo>
                        <a:pt x="2935" y="477"/>
                      </a:lnTo>
                      <a:lnTo>
                        <a:pt x="2817" y="640"/>
                      </a:lnTo>
                      <a:lnTo>
                        <a:pt x="2623" y="1176"/>
                      </a:lnTo>
                      <a:lnTo>
                        <a:pt x="2620" y="1003"/>
                      </a:lnTo>
                      <a:lnTo>
                        <a:pt x="2443" y="905"/>
                      </a:lnTo>
                      <a:lnTo>
                        <a:pt x="2266" y="1313"/>
                      </a:lnTo>
                      <a:lnTo>
                        <a:pt x="2245" y="1093"/>
                      </a:lnTo>
                      <a:lnTo>
                        <a:pt x="1772" y="994"/>
                      </a:lnTo>
                      <a:lnTo>
                        <a:pt x="1648" y="1382"/>
                      </a:lnTo>
                      <a:lnTo>
                        <a:pt x="1661" y="1049"/>
                      </a:lnTo>
                      <a:lnTo>
                        <a:pt x="1144" y="1003"/>
                      </a:lnTo>
                      <a:lnTo>
                        <a:pt x="800" y="815"/>
                      </a:lnTo>
                      <a:lnTo>
                        <a:pt x="836" y="1332"/>
                      </a:lnTo>
                      <a:lnTo>
                        <a:pt x="681" y="823"/>
                      </a:lnTo>
                      <a:lnTo>
                        <a:pt x="350" y="716"/>
                      </a:lnTo>
                      <a:lnTo>
                        <a:pt x="441" y="1127"/>
                      </a:lnTo>
                      <a:lnTo>
                        <a:pt x="272" y="667"/>
                      </a:lnTo>
                      <a:lnTo>
                        <a:pt x="36" y="517"/>
                      </a:lnTo>
                      <a:lnTo>
                        <a:pt x="0" y="230"/>
                      </a:lnTo>
                      <a:lnTo>
                        <a:pt x="129" y="519"/>
                      </a:lnTo>
                      <a:lnTo>
                        <a:pt x="392" y="661"/>
                      </a:lnTo>
                      <a:lnTo>
                        <a:pt x="857" y="752"/>
                      </a:lnTo>
                      <a:lnTo>
                        <a:pt x="1500" y="789"/>
                      </a:lnTo>
                      <a:lnTo>
                        <a:pt x="2215" y="745"/>
                      </a:lnTo>
                      <a:lnTo>
                        <a:pt x="2673" y="625"/>
                      </a:lnTo>
                      <a:lnTo>
                        <a:pt x="2857" y="456"/>
                      </a:lnTo>
                      <a:lnTo>
                        <a:pt x="2893" y="308"/>
                      </a:lnTo>
                      <a:lnTo>
                        <a:pt x="2766" y="384"/>
                      </a:lnTo>
                      <a:lnTo>
                        <a:pt x="2445" y="481"/>
                      </a:lnTo>
                      <a:lnTo>
                        <a:pt x="1711" y="524"/>
                      </a:lnTo>
                      <a:lnTo>
                        <a:pt x="819" y="502"/>
                      </a:lnTo>
                      <a:lnTo>
                        <a:pt x="306" y="296"/>
                      </a:lnTo>
                      <a:lnTo>
                        <a:pt x="768" y="422"/>
                      </a:lnTo>
                      <a:lnTo>
                        <a:pt x="1698" y="450"/>
                      </a:lnTo>
                      <a:lnTo>
                        <a:pt x="2458" y="384"/>
                      </a:lnTo>
                      <a:lnTo>
                        <a:pt x="2766" y="281"/>
                      </a:lnTo>
                      <a:lnTo>
                        <a:pt x="2905" y="173"/>
                      </a:lnTo>
                      <a:lnTo>
                        <a:pt x="292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5" name="Freeform 160"/>
                <p:cNvSpPr>
                  <a:spLocks/>
                </p:cNvSpPr>
                <p:nvPr/>
              </p:nvSpPr>
              <p:spPr bwMode="auto">
                <a:xfrm>
                  <a:off x="399" y="2563"/>
                  <a:ext cx="158" cy="545"/>
                </a:xfrm>
                <a:custGeom>
                  <a:avLst/>
                  <a:gdLst>
                    <a:gd name="T0" fmla="*/ 1 w 316"/>
                    <a:gd name="T1" fmla="*/ 0 h 1089"/>
                    <a:gd name="T2" fmla="*/ 1 w 316"/>
                    <a:gd name="T3" fmla="*/ 4 h 1089"/>
                    <a:gd name="T4" fmla="*/ 1 w 316"/>
                    <a:gd name="T5" fmla="*/ 5 h 1089"/>
                    <a:gd name="T6" fmla="*/ 1 w 316"/>
                    <a:gd name="T7" fmla="*/ 5 h 1089"/>
                    <a:gd name="T8" fmla="*/ 1 w 316"/>
                    <a:gd name="T9" fmla="*/ 4 h 1089"/>
                    <a:gd name="T10" fmla="*/ 0 w 316"/>
                    <a:gd name="T11" fmla="*/ 2 h 1089"/>
                    <a:gd name="T12" fmla="*/ 1 w 316"/>
                    <a:gd name="T13" fmla="*/ 0 h 1089"/>
                    <a:gd name="T14" fmla="*/ 1 w 316"/>
                    <a:gd name="T15" fmla="*/ 0 h 10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6"/>
                    <a:gd name="T25" fmla="*/ 0 h 1089"/>
                    <a:gd name="T26" fmla="*/ 316 w 316"/>
                    <a:gd name="T27" fmla="*/ 1089 h 108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6" h="1089">
                      <a:moveTo>
                        <a:pt x="54" y="0"/>
                      </a:moveTo>
                      <a:lnTo>
                        <a:pt x="135" y="884"/>
                      </a:lnTo>
                      <a:lnTo>
                        <a:pt x="316" y="1089"/>
                      </a:lnTo>
                      <a:lnTo>
                        <a:pt x="181" y="1068"/>
                      </a:lnTo>
                      <a:lnTo>
                        <a:pt x="61" y="948"/>
                      </a:lnTo>
                      <a:lnTo>
                        <a:pt x="0" y="401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6" name="Freeform 161"/>
                <p:cNvSpPr>
                  <a:spLocks/>
                </p:cNvSpPr>
                <p:nvPr/>
              </p:nvSpPr>
              <p:spPr bwMode="auto">
                <a:xfrm>
                  <a:off x="535" y="3367"/>
                  <a:ext cx="1195" cy="431"/>
                </a:xfrm>
                <a:custGeom>
                  <a:avLst/>
                  <a:gdLst>
                    <a:gd name="T0" fmla="*/ 0 w 2390"/>
                    <a:gd name="T1" fmla="*/ 0 h 861"/>
                    <a:gd name="T2" fmla="*/ 1 w 2390"/>
                    <a:gd name="T3" fmla="*/ 2 h 861"/>
                    <a:gd name="T4" fmla="*/ 1 w 2390"/>
                    <a:gd name="T5" fmla="*/ 3 h 861"/>
                    <a:gd name="T6" fmla="*/ 2 w 2390"/>
                    <a:gd name="T7" fmla="*/ 3 h 861"/>
                    <a:gd name="T8" fmla="*/ 5 w 2390"/>
                    <a:gd name="T9" fmla="*/ 4 h 861"/>
                    <a:gd name="T10" fmla="*/ 7 w 2390"/>
                    <a:gd name="T11" fmla="*/ 3 h 861"/>
                    <a:gd name="T12" fmla="*/ 9 w 2390"/>
                    <a:gd name="T13" fmla="*/ 2 h 861"/>
                    <a:gd name="T14" fmla="*/ 9 w 2390"/>
                    <a:gd name="T15" fmla="*/ 3 h 861"/>
                    <a:gd name="T16" fmla="*/ 5 w 2390"/>
                    <a:gd name="T17" fmla="*/ 4 h 861"/>
                    <a:gd name="T18" fmla="*/ 2 w 2390"/>
                    <a:gd name="T19" fmla="*/ 4 h 861"/>
                    <a:gd name="T20" fmla="*/ 1 w 2390"/>
                    <a:gd name="T21" fmla="*/ 3 h 861"/>
                    <a:gd name="T22" fmla="*/ 1 w 2390"/>
                    <a:gd name="T23" fmla="*/ 2 h 861"/>
                    <a:gd name="T24" fmla="*/ 0 w 2390"/>
                    <a:gd name="T25" fmla="*/ 0 h 861"/>
                    <a:gd name="T26" fmla="*/ 0 w 2390"/>
                    <a:gd name="T27" fmla="*/ 0 h 86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390"/>
                    <a:gd name="T43" fmla="*/ 0 h 861"/>
                    <a:gd name="T44" fmla="*/ 2390 w 2390"/>
                    <a:gd name="T45" fmla="*/ 861 h 86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390" h="861">
                      <a:moveTo>
                        <a:pt x="0" y="0"/>
                      </a:moveTo>
                      <a:lnTo>
                        <a:pt x="166" y="464"/>
                      </a:lnTo>
                      <a:lnTo>
                        <a:pt x="276" y="551"/>
                      </a:lnTo>
                      <a:lnTo>
                        <a:pt x="607" y="673"/>
                      </a:lnTo>
                      <a:lnTo>
                        <a:pt x="1411" y="772"/>
                      </a:lnTo>
                      <a:lnTo>
                        <a:pt x="2027" y="650"/>
                      </a:lnTo>
                      <a:lnTo>
                        <a:pt x="2390" y="485"/>
                      </a:lnTo>
                      <a:lnTo>
                        <a:pt x="2070" y="728"/>
                      </a:lnTo>
                      <a:lnTo>
                        <a:pt x="1466" y="861"/>
                      </a:lnTo>
                      <a:lnTo>
                        <a:pt x="639" y="783"/>
                      </a:lnTo>
                      <a:lnTo>
                        <a:pt x="232" y="618"/>
                      </a:lnTo>
                      <a:lnTo>
                        <a:pt x="67" y="40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7" name="Freeform 162"/>
                <p:cNvSpPr>
                  <a:spLocks/>
                </p:cNvSpPr>
                <p:nvPr/>
              </p:nvSpPr>
              <p:spPr bwMode="auto">
                <a:xfrm>
                  <a:off x="1302" y="1842"/>
                  <a:ext cx="546" cy="304"/>
                </a:xfrm>
                <a:custGeom>
                  <a:avLst/>
                  <a:gdLst>
                    <a:gd name="T0" fmla="*/ 0 w 1091"/>
                    <a:gd name="T1" fmla="*/ 1 h 608"/>
                    <a:gd name="T2" fmla="*/ 3 w 1091"/>
                    <a:gd name="T3" fmla="*/ 1 h 608"/>
                    <a:gd name="T4" fmla="*/ 4 w 1091"/>
                    <a:gd name="T5" fmla="*/ 1 h 608"/>
                    <a:gd name="T6" fmla="*/ 4 w 1091"/>
                    <a:gd name="T7" fmla="*/ 0 h 608"/>
                    <a:gd name="T8" fmla="*/ 5 w 1091"/>
                    <a:gd name="T9" fmla="*/ 2 h 608"/>
                    <a:gd name="T10" fmla="*/ 4 w 1091"/>
                    <a:gd name="T11" fmla="*/ 1 h 608"/>
                    <a:gd name="T12" fmla="*/ 3 w 1091"/>
                    <a:gd name="T13" fmla="*/ 1 h 608"/>
                    <a:gd name="T14" fmla="*/ 3 w 1091"/>
                    <a:gd name="T15" fmla="*/ 2 h 608"/>
                    <a:gd name="T16" fmla="*/ 3 w 1091"/>
                    <a:gd name="T17" fmla="*/ 1 h 608"/>
                    <a:gd name="T18" fmla="*/ 0 w 1091"/>
                    <a:gd name="T19" fmla="*/ 1 h 608"/>
                    <a:gd name="T20" fmla="*/ 0 w 1091"/>
                    <a:gd name="T21" fmla="*/ 1 h 60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91"/>
                    <a:gd name="T34" fmla="*/ 0 h 608"/>
                    <a:gd name="T35" fmla="*/ 1091 w 1091"/>
                    <a:gd name="T36" fmla="*/ 608 h 60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91" h="608">
                      <a:moveTo>
                        <a:pt x="0" y="403"/>
                      </a:moveTo>
                      <a:lnTo>
                        <a:pt x="563" y="329"/>
                      </a:lnTo>
                      <a:lnTo>
                        <a:pt x="915" y="190"/>
                      </a:lnTo>
                      <a:lnTo>
                        <a:pt x="989" y="0"/>
                      </a:lnTo>
                      <a:lnTo>
                        <a:pt x="1091" y="608"/>
                      </a:lnTo>
                      <a:lnTo>
                        <a:pt x="1010" y="454"/>
                      </a:lnTo>
                      <a:lnTo>
                        <a:pt x="681" y="344"/>
                      </a:lnTo>
                      <a:lnTo>
                        <a:pt x="645" y="593"/>
                      </a:lnTo>
                      <a:lnTo>
                        <a:pt x="555" y="380"/>
                      </a:lnTo>
                      <a:lnTo>
                        <a:pt x="0" y="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8" name="Freeform 163"/>
                <p:cNvSpPr>
                  <a:spLocks/>
                </p:cNvSpPr>
                <p:nvPr/>
              </p:nvSpPr>
              <p:spPr bwMode="auto">
                <a:xfrm>
                  <a:off x="600" y="1718"/>
                  <a:ext cx="1136" cy="288"/>
                </a:xfrm>
                <a:custGeom>
                  <a:avLst/>
                  <a:gdLst>
                    <a:gd name="T0" fmla="*/ 8 w 2271"/>
                    <a:gd name="T1" fmla="*/ 1 h 578"/>
                    <a:gd name="T2" fmla="*/ 9 w 2271"/>
                    <a:gd name="T3" fmla="*/ 1 h 578"/>
                    <a:gd name="T4" fmla="*/ 9 w 2271"/>
                    <a:gd name="T5" fmla="*/ 0 h 578"/>
                    <a:gd name="T6" fmla="*/ 9 w 2271"/>
                    <a:gd name="T7" fmla="*/ 0 h 578"/>
                    <a:gd name="T8" fmla="*/ 7 w 2271"/>
                    <a:gd name="T9" fmla="*/ 0 h 578"/>
                    <a:gd name="T10" fmla="*/ 6 w 2271"/>
                    <a:gd name="T11" fmla="*/ 0 h 578"/>
                    <a:gd name="T12" fmla="*/ 3 w 2271"/>
                    <a:gd name="T13" fmla="*/ 0 h 578"/>
                    <a:gd name="T14" fmla="*/ 2 w 2271"/>
                    <a:gd name="T15" fmla="*/ 0 h 578"/>
                    <a:gd name="T16" fmla="*/ 1 w 2271"/>
                    <a:gd name="T17" fmla="*/ 0 h 578"/>
                    <a:gd name="T18" fmla="*/ 0 w 2271"/>
                    <a:gd name="T19" fmla="*/ 0 h 578"/>
                    <a:gd name="T20" fmla="*/ 1 w 2271"/>
                    <a:gd name="T21" fmla="*/ 1 h 578"/>
                    <a:gd name="T22" fmla="*/ 2 w 2271"/>
                    <a:gd name="T23" fmla="*/ 1 h 578"/>
                    <a:gd name="T24" fmla="*/ 3 w 2271"/>
                    <a:gd name="T25" fmla="*/ 1 h 578"/>
                    <a:gd name="T26" fmla="*/ 5 w 2271"/>
                    <a:gd name="T27" fmla="*/ 2 h 578"/>
                    <a:gd name="T28" fmla="*/ 6 w 2271"/>
                    <a:gd name="T29" fmla="*/ 2 h 578"/>
                    <a:gd name="T30" fmla="*/ 5 w 2271"/>
                    <a:gd name="T31" fmla="*/ 2 h 578"/>
                    <a:gd name="T32" fmla="*/ 3 w 2271"/>
                    <a:gd name="T33" fmla="*/ 1 h 578"/>
                    <a:gd name="T34" fmla="*/ 2 w 2271"/>
                    <a:gd name="T35" fmla="*/ 1 h 578"/>
                    <a:gd name="T36" fmla="*/ 3 w 2271"/>
                    <a:gd name="T37" fmla="*/ 0 h 578"/>
                    <a:gd name="T38" fmla="*/ 4 w 2271"/>
                    <a:gd name="T39" fmla="*/ 0 h 578"/>
                    <a:gd name="T40" fmla="*/ 6 w 2271"/>
                    <a:gd name="T41" fmla="*/ 0 h 578"/>
                    <a:gd name="T42" fmla="*/ 7 w 2271"/>
                    <a:gd name="T43" fmla="*/ 0 h 578"/>
                    <a:gd name="T44" fmla="*/ 9 w 2271"/>
                    <a:gd name="T45" fmla="*/ 0 h 578"/>
                    <a:gd name="T46" fmla="*/ 9 w 2271"/>
                    <a:gd name="T47" fmla="*/ 1 h 578"/>
                    <a:gd name="T48" fmla="*/ 8 w 2271"/>
                    <a:gd name="T49" fmla="*/ 1 h 578"/>
                    <a:gd name="T50" fmla="*/ 8 w 2271"/>
                    <a:gd name="T51" fmla="*/ 1 h 57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271"/>
                    <a:gd name="T79" fmla="*/ 0 h 578"/>
                    <a:gd name="T80" fmla="*/ 2271 w 2271"/>
                    <a:gd name="T81" fmla="*/ 578 h 57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271" h="578">
                      <a:moveTo>
                        <a:pt x="1967" y="462"/>
                      </a:moveTo>
                      <a:lnTo>
                        <a:pt x="2224" y="367"/>
                      </a:lnTo>
                      <a:lnTo>
                        <a:pt x="2271" y="253"/>
                      </a:lnTo>
                      <a:lnTo>
                        <a:pt x="2178" y="183"/>
                      </a:lnTo>
                      <a:lnTo>
                        <a:pt x="1733" y="44"/>
                      </a:lnTo>
                      <a:lnTo>
                        <a:pt x="1330" y="0"/>
                      </a:lnTo>
                      <a:lnTo>
                        <a:pt x="752" y="21"/>
                      </a:lnTo>
                      <a:lnTo>
                        <a:pt x="306" y="95"/>
                      </a:lnTo>
                      <a:lnTo>
                        <a:pt x="95" y="175"/>
                      </a:lnTo>
                      <a:lnTo>
                        <a:pt x="0" y="249"/>
                      </a:lnTo>
                      <a:lnTo>
                        <a:pt x="108" y="352"/>
                      </a:lnTo>
                      <a:lnTo>
                        <a:pt x="292" y="432"/>
                      </a:lnTo>
                      <a:lnTo>
                        <a:pt x="547" y="506"/>
                      </a:lnTo>
                      <a:lnTo>
                        <a:pt x="1075" y="578"/>
                      </a:lnTo>
                      <a:lnTo>
                        <a:pt x="1515" y="542"/>
                      </a:lnTo>
                      <a:lnTo>
                        <a:pt x="1081" y="521"/>
                      </a:lnTo>
                      <a:lnTo>
                        <a:pt x="665" y="475"/>
                      </a:lnTo>
                      <a:lnTo>
                        <a:pt x="475" y="403"/>
                      </a:lnTo>
                      <a:lnTo>
                        <a:pt x="520" y="215"/>
                      </a:lnTo>
                      <a:lnTo>
                        <a:pt x="802" y="143"/>
                      </a:lnTo>
                      <a:lnTo>
                        <a:pt x="1363" y="88"/>
                      </a:lnTo>
                      <a:lnTo>
                        <a:pt x="1786" y="131"/>
                      </a:lnTo>
                      <a:lnTo>
                        <a:pt x="2129" y="241"/>
                      </a:lnTo>
                      <a:lnTo>
                        <a:pt x="2092" y="352"/>
                      </a:lnTo>
                      <a:lnTo>
                        <a:pt x="1967" y="4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9" name="Freeform 164"/>
                <p:cNvSpPr>
                  <a:spLocks/>
                </p:cNvSpPr>
                <p:nvPr/>
              </p:nvSpPr>
              <p:spPr bwMode="auto">
                <a:xfrm>
                  <a:off x="503" y="2001"/>
                  <a:ext cx="126" cy="375"/>
                </a:xfrm>
                <a:custGeom>
                  <a:avLst/>
                  <a:gdLst>
                    <a:gd name="T0" fmla="*/ 1 w 252"/>
                    <a:gd name="T1" fmla="*/ 3 h 750"/>
                    <a:gd name="T2" fmla="*/ 1 w 252"/>
                    <a:gd name="T3" fmla="*/ 3 h 750"/>
                    <a:gd name="T4" fmla="*/ 1 w 252"/>
                    <a:gd name="T5" fmla="*/ 0 h 750"/>
                    <a:gd name="T6" fmla="*/ 0 w 252"/>
                    <a:gd name="T7" fmla="*/ 3 h 750"/>
                    <a:gd name="T8" fmla="*/ 1 w 252"/>
                    <a:gd name="T9" fmla="*/ 3 h 750"/>
                    <a:gd name="T10" fmla="*/ 1 w 252"/>
                    <a:gd name="T11" fmla="*/ 3 h 7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2"/>
                    <a:gd name="T19" fmla="*/ 0 h 750"/>
                    <a:gd name="T20" fmla="*/ 252 w 252"/>
                    <a:gd name="T21" fmla="*/ 750 h 75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2" h="750">
                      <a:moveTo>
                        <a:pt x="186" y="750"/>
                      </a:moveTo>
                      <a:lnTo>
                        <a:pt x="142" y="672"/>
                      </a:lnTo>
                      <a:lnTo>
                        <a:pt x="252" y="0"/>
                      </a:lnTo>
                      <a:lnTo>
                        <a:pt x="0" y="695"/>
                      </a:lnTo>
                      <a:lnTo>
                        <a:pt x="186" y="750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10" name="Freeform 165"/>
                <p:cNvSpPr>
                  <a:spLocks/>
                </p:cNvSpPr>
                <p:nvPr/>
              </p:nvSpPr>
              <p:spPr bwMode="auto">
                <a:xfrm>
                  <a:off x="412" y="2030"/>
                  <a:ext cx="1516" cy="440"/>
                </a:xfrm>
                <a:custGeom>
                  <a:avLst/>
                  <a:gdLst>
                    <a:gd name="T0" fmla="*/ 1 w 3032"/>
                    <a:gd name="T1" fmla="*/ 1 h 881"/>
                    <a:gd name="T2" fmla="*/ 1 w 3032"/>
                    <a:gd name="T3" fmla="*/ 1 h 881"/>
                    <a:gd name="T4" fmla="*/ 0 w 3032"/>
                    <a:gd name="T5" fmla="*/ 2 h 881"/>
                    <a:gd name="T6" fmla="*/ 1 w 3032"/>
                    <a:gd name="T7" fmla="*/ 2 h 881"/>
                    <a:gd name="T8" fmla="*/ 1 w 3032"/>
                    <a:gd name="T9" fmla="*/ 2 h 881"/>
                    <a:gd name="T10" fmla="*/ 3 w 3032"/>
                    <a:gd name="T11" fmla="*/ 3 h 881"/>
                    <a:gd name="T12" fmla="*/ 6 w 3032"/>
                    <a:gd name="T13" fmla="*/ 3 h 881"/>
                    <a:gd name="T14" fmla="*/ 11 w 3032"/>
                    <a:gd name="T15" fmla="*/ 3 h 881"/>
                    <a:gd name="T16" fmla="*/ 12 w 3032"/>
                    <a:gd name="T17" fmla="*/ 2 h 881"/>
                    <a:gd name="T18" fmla="*/ 12 w 3032"/>
                    <a:gd name="T19" fmla="*/ 2 h 881"/>
                    <a:gd name="T20" fmla="*/ 12 w 3032"/>
                    <a:gd name="T21" fmla="*/ 1 h 881"/>
                    <a:gd name="T22" fmla="*/ 12 w 3032"/>
                    <a:gd name="T23" fmla="*/ 1 h 881"/>
                    <a:gd name="T24" fmla="*/ 12 w 3032"/>
                    <a:gd name="T25" fmla="*/ 2 h 881"/>
                    <a:gd name="T26" fmla="*/ 12 w 3032"/>
                    <a:gd name="T27" fmla="*/ 2 h 881"/>
                    <a:gd name="T28" fmla="*/ 11 w 3032"/>
                    <a:gd name="T29" fmla="*/ 2 h 881"/>
                    <a:gd name="T30" fmla="*/ 10 w 3032"/>
                    <a:gd name="T31" fmla="*/ 0 h 881"/>
                    <a:gd name="T32" fmla="*/ 10 w 3032"/>
                    <a:gd name="T33" fmla="*/ 2 h 881"/>
                    <a:gd name="T34" fmla="*/ 7 w 3032"/>
                    <a:gd name="T35" fmla="*/ 3 h 881"/>
                    <a:gd name="T36" fmla="*/ 6 w 3032"/>
                    <a:gd name="T37" fmla="*/ 0 h 881"/>
                    <a:gd name="T38" fmla="*/ 6 w 3032"/>
                    <a:gd name="T39" fmla="*/ 3 h 881"/>
                    <a:gd name="T40" fmla="*/ 5 w 3032"/>
                    <a:gd name="T41" fmla="*/ 3 h 881"/>
                    <a:gd name="T42" fmla="*/ 3 w 3032"/>
                    <a:gd name="T43" fmla="*/ 3 h 881"/>
                    <a:gd name="T44" fmla="*/ 3 w 3032"/>
                    <a:gd name="T45" fmla="*/ 0 h 881"/>
                    <a:gd name="T46" fmla="*/ 3 w 3032"/>
                    <a:gd name="T47" fmla="*/ 2 h 881"/>
                    <a:gd name="T48" fmla="*/ 1 w 3032"/>
                    <a:gd name="T49" fmla="*/ 2 h 881"/>
                    <a:gd name="T50" fmla="*/ 1 w 3032"/>
                    <a:gd name="T51" fmla="*/ 2 h 881"/>
                    <a:gd name="T52" fmla="*/ 1 w 3032"/>
                    <a:gd name="T53" fmla="*/ 0 h 881"/>
                    <a:gd name="T54" fmla="*/ 1 w 3032"/>
                    <a:gd name="T55" fmla="*/ 2 h 881"/>
                    <a:gd name="T56" fmla="*/ 1 w 3032"/>
                    <a:gd name="T57" fmla="*/ 1 h 881"/>
                    <a:gd name="T58" fmla="*/ 1 w 3032"/>
                    <a:gd name="T59" fmla="*/ 1 h 881"/>
                    <a:gd name="T60" fmla="*/ 1 w 3032"/>
                    <a:gd name="T61" fmla="*/ 1 h 88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3032"/>
                    <a:gd name="T94" fmla="*/ 0 h 881"/>
                    <a:gd name="T95" fmla="*/ 3032 w 3032"/>
                    <a:gd name="T96" fmla="*/ 881 h 88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3032" h="881">
                      <a:moveTo>
                        <a:pt x="112" y="381"/>
                      </a:moveTo>
                      <a:lnTo>
                        <a:pt x="15" y="445"/>
                      </a:lnTo>
                      <a:lnTo>
                        <a:pt x="0" y="542"/>
                      </a:lnTo>
                      <a:lnTo>
                        <a:pt x="86" y="635"/>
                      </a:lnTo>
                      <a:lnTo>
                        <a:pt x="352" y="732"/>
                      </a:lnTo>
                      <a:lnTo>
                        <a:pt x="964" y="846"/>
                      </a:lnTo>
                      <a:lnTo>
                        <a:pt x="1724" y="881"/>
                      </a:lnTo>
                      <a:lnTo>
                        <a:pt x="2561" y="776"/>
                      </a:lnTo>
                      <a:lnTo>
                        <a:pt x="2962" y="620"/>
                      </a:lnTo>
                      <a:lnTo>
                        <a:pt x="3032" y="529"/>
                      </a:lnTo>
                      <a:lnTo>
                        <a:pt x="2954" y="422"/>
                      </a:lnTo>
                      <a:lnTo>
                        <a:pt x="2884" y="367"/>
                      </a:lnTo>
                      <a:lnTo>
                        <a:pt x="2926" y="516"/>
                      </a:lnTo>
                      <a:lnTo>
                        <a:pt x="2842" y="599"/>
                      </a:lnTo>
                      <a:lnTo>
                        <a:pt x="2593" y="603"/>
                      </a:lnTo>
                      <a:lnTo>
                        <a:pt x="2363" y="21"/>
                      </a:lnTo>
                      <a:lnTo>
                        <a:pt x="2471" y="670"/>
                      </a:lnTo>
                      <a:lnTo>
                        <a:pt x="1810" y="791"/>
                      </a:lnTo>
                      <a:lnTo>
                        <a:pt x="1631" y="37"/>
                      </a:lnTo>
                      <a:lnTo>
                        <a:pt x="1675" y="804"/>
                      </a:lnTo>
                      <a:lnTo>
                        <a:pt x="1118" y="797"/>
                      </a:lnTo>
                      <a:lnTo>
                        <a:pt x="795" y="768"/>
                      </a:lnTo>
                      <a:lnTo>
                        <a:pt x="865" y="0"/>
                      </a:lnTo>
                      <a:lnTo>
                        <a:pt x="717" y="747"/>
                      </a:lnTo>
                      <a:lnTo>
                        <a:pt x="331" y="670"/>
                      </a:lnTo>
                      <a:lnTo>
                        <a:pt x="240" y="620"/>
                      </a:lnTo>
                      <a:lnTo>
                        <a:pt x="369" y="52"/>
                      </a:lnTo>
                      <a:lnTo>
                        <a:pt x="177" y="578"/>
                      </a:lnTo>
                      <a:lnTo>
                        <a:pt x="99" y="508"/>
                      </a:lnTo>
                      <a:lnTo>
                        <a:pt x="112" y="3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11" name="Freeform 166"/>
                <p:cNvSpPr>
                  <a:spLocks/>
                </p:cNvSpPr>
                <p:nvPr/>
              </p:nvSpPr>
              <p:spPr bwMode="auto">
                <a:xfrm>
                  <a:off x="472" y="1648"/>
                  <a:ext cx="1269" cy="532"/>
                </a:xfrm>
                <a:custGeom>
                  <a:avLst/>
                  <a:gdLst>
                    <a:gd name="T0" fmla="*/ 0 w 2538"/>
                    <a:gd name="T1" fmla="*/ 4 h 1065"/>
                    <a:gd name="T2" fmla="*/ 1 w 2538"/>
                    <a:gd name="T3" fmla="*/ 2 h 1065"/>
                    <a:gd name="T4" fmla="*/ 1 w 2538"/>
                    <a:gd name="T5" fmla="*/ 2 h 1065"/>
                    <a:gd name="T6" fmla="*/ 1 w 2538"/>
                    <a:gd name="T7" fmla="*/ 1 h 1065"/>
                    <a:gd name="T8" fmla="*/ 1 w 2538"/>
                    <a:gd name="T9" fmla="*/ 1 h 1065"/>
                    <a:gd name="T10" fmla="*/ 1 w 2538"/>
                    <a:gd name="T11" fmla="*/ 0 h 1065"/>
                    <a:gd name="T12" fmla="*/ 3 w 2538"/>
                    <a:gd name="T13" fmla="*/ 0 h 1065"/>
                    <a:gd name="T14" fmla="*/ 5 w 2538"/>
                    <a:gd name="T15" fmla="*/ 0 h 1065"/>
                    <a:gd name="T16" fmla="*/ 7 w 2538"/>
                    <a:gd name="T17" fmla="*/ 0 h 1065"/>
                    <a:gd name="T18" fmla="*/ 10 w 2538"/>
                    <a:gd name="T19" fmla="*/ 1 h 1065"/>
                    <a:gd name="T20" fmla="*/ 7 w 2538"/>
                    <a:gd name="T21" fmla="*/ 0 h 1065"/>
                    <a:gd name="T22" fmla="*/ 6 w 2538"/>
                    <a:gd name="T23" fmla="*/ 0 h 1065"/>
                    <a:gd name="T24" fmla="*/ 5 w 2538"/>
                    <a:gd name="T25" fmla="*/ 0 h 1065"/>
                    <a:gd name="T26" fmla="*/ 3 w 2538"/>
                    <a:gd name="T27" fmla="*/ 0 h 1065"/>
                    <a:gd name="T28" fmla="*/ 1 w 2538"/>
                    <a:gd name="T29" fmla="*/ 0 h 1065"/>
                    <a:gd name="T30" fmla="*/ 1 w 2538"/>
                    <a:gd name="T31" fmla="*/ 1 h 1065"/>
                    <a:gd name="T32" fmla="*/ 0 w 2538"/>
                    <a:gd name="T33" fmla="*/ 4 h 1065"/>
                    <a:gd name="T34" fmla="*/ 0 w 2538"/>
                    <a:gd name="T35" fmla="*/ 4 h 106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538"/>
                    <a:gd name="T55" fmla="*/ 0 h 1065"/>
                    <a:gd name="T56" fmla="*/ 2538 w 2538"/>
                    <a:gd name="T57" fmla="*/ 1065 h 106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538" h="1065">
                      <a:moveTo>
                        <a:pt x="0" y="1065"/>
                      </a:moveTo>
                      <a:lnTo>
                        <a:pt x="125" y="586"/>
                      </a:lnTo>
                      <a:lnTo>
                        <a:pt x="369" y="635"/>
                      </a:lnTo>
                      <a:lnTo>
                        <a:pt x="137" y="481"/>
                      </a:lnTo>
                      <a:lnTo>
                        <a:pt x="142" y="354"/>
                      </a:lnTo>
                      <a:lnTo>
                        <a:pt x="407" y="177"/>
                      </a:lnTo>
                      <a:lnTo>
                        <a:pt x="929" y="84"/>
                      </a:lnTo>
                      <a:lnTo>
                        <a:pt x="1386" y="46"/>
                      </a:lnTo>
                      <a:lnTo>
                        <a:pt x="1954" y="90"/>
                      </a:lnTo>
                      <a:lnTo>
                        <a:pt x="2538" y="266"/>
                      </a:lnTo>
                      <a:lnTo>
                        <a:pt x="2024" y="73"/>
                      </a:lnTo>
                      <a:lnTo>
                        <a:pt x="1756" y="40"/>
                      </a:lnTo>
                      <a:lnTo>
                        <a:pt x="1365" y="0"/>
                      </a:lnTo>
                      <a:lnTo>
                        <a:pt x="857" y="35"/>
                      </a:lnTo>
                      <a:lnTo>
                        <a:pt x="308" y="156"/>
                      </a:lnTo>
                      <a:lnTo>
                        <a:pt x="87" y="331"/>
                      </a:lnTo>
                      <a:lnTo>
                        <a:pt x="0" y="10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3945" name="Group 167"/>
              <p:cNvGrpSpPr>
                <a:grpSpLocks/>
              </p:cNvGrpSpPr>
              <p:nvPr/>
            </p:nvGrpSpPr>
            <p:grpSpPr bwMode="auto">
              <a:xfrm>
                <a:off x="528" y="1920"/>
                <a:ext cx="979" cy="1282"/>
                <a:chOff x="384" y="1648"/>
                <a:chExt cx="1555" cy="2150"/>
              </a:xfrm>
            </p:grpSpPr>
            <p:sp>
              <p:nvSpPr>
                <p:cNvPr id="33980" name="Freeform 168"/>
                <p:cNvSpPr>
                  <a:spLocks/>
                </p:cNvSpPr>
                <p:nvPr/>
              </p:nvSpPr>
              <p:spPr bwMode="auto">
                <a:xfrm>
                  <a:off x="409" y="1681"/>
                  <a:ext cx="1508" cy="2106"/>
                </a:xfrm>
                <a:custGeom>
                  <a:avLst/>
                  <a:gdLst>
                    <a:gd name="T0" fmla="*/ 1 w 3017"/>
                    <a:gd name="T1" fmla="*/ 2 h 4210"/>
                    <a:gd name="T2" fmla="*/ 0 w 3017"/>
                    <a:gd name="T3" fmla="*/ 5 h 4210"/>
                    <a:gd name="T4" fmla="*/ 0 w 3017"/>
                    <a:gd name="T5" fmla="*/ 6 h 4210"/>
                    <a:gd name="T6" fmla="*/ 0 w 3017"/>
                    <a:gd name="T7" fmla="*/ 9 h 4210"/>
                    <a:gd name="T8" fmla="*/ 1 w 3017"/>
                    <a:gd name="T9" fmla="*/ 15 h 4210"/>
                    <a:gd name="T10" fmla="*/ 2 w 3017"/>
                    <a:gd name="T11" fmla="*/ 16 h 4210"/>
                    <a:gd name="T12" fmla="*/ 3 w 3017"/>
                    <a:gd name="T13" fmla="*/ 17 h 4210"/>
                    <a:gd name="T14" fmla="*/ 6 w 3017"/>
                    <a:gd name="T15" fmla="*/ 17 h 4210"/>
                    <a:gd name="T16" fmla="*/ 9 w 3017"/>
                    <a:gd name="T17" fmla="*/ 16 h 4210"/>
                    <a:gd name="T18" fmla="*/ 10 w 3017"/>
                    <a:gd name="T19" fmla="*/ 16 h 4210"/>
                    <a:gd name="T20" fmla="*/ 11 w 3017"/>
                    <a:gd name="T21" fmla="*/ 11 h 4210"/>
                    <a:gd name="T22" fmla="*/ 11 w 3017"/>
                    <a:gd name="T23" fmla="*/ 8 h 4210"/>
                    <a:gd name="T24" fmla="*/ 11 w 3017"/>
                    <a:gd name="T25" fmla="*/ 5 h 4210"/>
                    <a:gd name="T26" fmla="*/ 10 w 3017"/>
                    <a:gd name="T27" fmla="*/ 3 h 4210"/>
                    <a:gd name="T28" fmla="*/ 10 w 3017"/>
                    <a:gd name="T29" fmla="*/ 2 h 4210"/>
                    <a:gd name="T30" fmla="*/ 10 w 3017"/>
                    <a:gd name="T31" fmla="*/ 1 h 4210"/>
                    <a:gd name="T32" fmla="*/ 9 w 3017"/>
                    <a:gd name="T33" fmla="*/ 1 h 4210"/>
                    <a:gd name="T34" fmla="*/ 7 w 3017"/>
                    <a:gd name="T35" fmla="*/ 1 h 4210"/>
                    <a:gd name="T36" fmla="*/ 5 w 3017"/>
                    <a:gd name="T37" fmla="*/ 0 h 4210"/>
                    <a:gd name="T38" fmla="*/ 3 w 3017"/>
                    <a:gd name="T39" fmla="*/ 1 h 4210"/>
                    <a:gd name="T40" fmla="*/ 1 w 3017"/>
                    <a:gd name="T41" fmla="*/ 1 h 4210"/>
                    <a:gd name="T42" fmla="*/ 1 w 3017"/>
                    <a:gd name="T43" fmla="*/ 2 h 4210"/>
                    <a:gd name="T44" fmla="*/ 1 w 3017"/>
                    <a:gd name="T45" fmla="*/ 2 h 421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17"/>
                    <a:gd name="T70" fmla="*/ 0 h 4210"/>
                    <a:gd name="T71" fmla="*/ 3017 w 3017"/>
                    <a:gd name="T72" fmla="*/ 4210 h 421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17" h="4210">
                      <a:moveTo>
                        <a:pt x="259" y="281"/>
                      </a:moveTo>
                      <a:lnTo>
                        <a:pt x="94" y="1157"/>
                      </a:lnTo>
                      <a:lnTo>
                        <a:pt x="56" y="1488"/>
                      </a:lnTo>
                      <a:lnTo>
                        <a:pt x="0" y="2060"/>
                      </a:lnTo>
                      <a:lnTo>
                        <a:pt x="331" y="3813"/>
                      </a:lnTo>
                      <a:lnTo>
                        <a:pt x="517" y="3967"/>
                      </a:lnTo>
                      <a:lnTo>
                        <a:pt x="903" y="4111"/>
                      </a:lnTo>
                      <a:lnTo>
                        <a:pt x="1707" y="4210"/>
                      </a:lnTo>
                      <a:lnTo>
                        <a:pt x="2312" y="4077"/>
                      </a:lnTo>
                      <a:lnTo>
                        <a:pt x="2654" y="3847"/>
                      </a:lnTo>
                      <a:lnTo>
                        <a:pt x="2985" y="2777"/>
                      </a:lnTo>
                      <a:lnTo>
                        <a:pt x="3017" y="2039"/>
                      </a:lnTo>
                      <a:lnTo>
                        <a:pt x="2951" y="1224"/>
                      </a:lnTo>
                      <a:lnTo>
                        <a:pt x="2797" y="528"/>
                      </a:lnTo>
                      <a:lnTo>
                        <a:pt x="2768" y="313"/>
                      </a:lnTo>
                      <a:lnTo>
                        <a:pt x="2666" y="211"/>
                      </a:lnTo>
                      <a:lnTo>
                        <a:pt x="2460" y="131"/>
                      </a:lnTo>
                      <a:lnTo>
                        <a:pt x="2027" y="23"/>
                      </a:lnTo>
                      <a:lnTo>
                        <a:pt x="1508" y="0"/>
                      </a:lnTo>
                      <a:lnTo>
                        <a:pt x="837" y="34"/>
                      </a:lnTo>
                      <a:lnTo>
                        <a:pt x="455" y="131"/>
                      </a:lnTo>
                      <a:lnTo>
                        <a:pt x="259" y="281"/>
                      </a:lnTo>
                      <a:close/>
                    </a:path>
                  </a:pathLst>
                </a:custGeom>
                <a:solidFill>
                  <a:srgbClr val="CC7F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1" name="Freeform 169"/>
                <p:cNvSpPr>
                  <a:spLocks/>
                </p:cNvSpPr>
                <p:nvPr/>
              </p:nvSpPr>
              <p:spPr bwMode="auto">
                <a:xfrm>
                  <a:off x="515" y="1666"/>
                  <a:ext cx="1278" cy="718"/>
                </a:xfrm>
                <a:custGeom>
                  <a:avLst/>
                  <a:gdLst>
                    <a:gd name="T0" fmla="*/ 0 w 2555"/>
                    <a:gd name="T1" fmla="*/ 1 h 1436"/>
                    <a:gd name="T2" fmla="*/ 1 w 2555"/>
                    <a:gd name="T3" fmla="*/ 1 h 1436"/>
                    <a:gd name="T4" fmla="*/ 2 w 2555"/>
                    <a:gd name="T5" fmla="*/ 1 h 1436"/>
                    <a:gd name="T6" fmla="*/ 4 w 2555"/>
                    <a:gd name="T7" fmla="*/ 1 h 1436"/>
                    <a:gd name="T8" fmla="*/ 5 w 2555"/>
                    <a:gd name="T9" fmla="*/ 0 h 1436"/>
                    <a:gd name="T10" fmla="*/ 8 w 2555"/>
                    <a:gd name="T11" fmla="*/ 1 h 1436"/>
                    <a:gd name="T12" fmla="*/ 10 w 2555"/>
                    <a:gd name="T13" fmla="*/ 1 h 1436"/>
                    <a:gd name="T14" fmla="*/ 10 w 2555"/>
                    <a:gd name="T15" fmla="*/ 1 h 1436"/>
                    <a:gd name="T16" fmla="*/ 10 w 2555"/>
                    <a:gd name="T17" fmla="*/ 1 h 1436"/>
                    <a:gd name="T18" fmla="*/ 10 w 2555"/>
                    <a:gd name="T19" fmla="*/ 3 h 1436"/>
                    <a:gd name="T20" fmla="*/ 9 w 2555"/>
                    <a:gd name="T21" fmla="*/ 3 h 1436"/>
                    <a:gd name="T22" fmla="*/ 7 w 2555"/>
                    <a:gd name="T23" fmla="*/ 3 h 1436"/>
                    <a:gd name="T24" fmla="*/ 7 w 2555"/>
                    <a:gd name="T25" fmla="*/ 6 h 1436"/>
                    <a:gd name="T26" fmla="*/ 6 w 2555"/>
                    <a:gd name="T27" fmla="*/ 3 h 1436"/>
                    <a:gd name="T28" fmla="*/ 4 w 2555"/>
                    <a:gd name="T29" fmla="*/ 3 h 1436"/>
                    <a:gd name="T30" fmla="*/ 3 w 2555"/>
                    <a:gd name="T31" fmla="*/ 6 h 1436"/>
                    <a:gd name="T32" fmla="*/ 3 w 2555"/>
                    <a:gd name="T33" fmla="*/ 3 h 1436"/>
                    <a:gd name="T34" fmla="*/ 1 w 2555"/>
                    <a:gd name="T35" fmla="*/ 3 h 1436"/>
                    <a:gd name="T36" fmla="*/ 0 w 2555"/>
                    <a:gd name="T37" fmla="*/ 1 h 1436"/>
                    <a:gd name="T38" fmla="*/ 0 w 2555"/>
                    <a:gd name="T39" fmla="*/ 1 h 14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555"/>
                    <a:gd name="T61" fmla="*/ 0 h 1436"/>
                    <a:gd name="T62" fmla="*/ 2555 w 2555"/>
                    <a:gd name="T63" fmla="*/ 1436 h 14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555" h="1436">
                      <a:moveTo>
                        <a:pt x="0" y="396"/>
                      </a:moveTo>
                      <a:lnTo>
                        <a:pt x="23" y="308"/>
                      </a:lnTo>
                      <a:lnTo>
                        <a:pt x="257" y="132"/>
                      </a:lnTo>
                      <a:lnTo>
                        <a:pt x="784" y="29"/>
                      </a:lnTo>
                      <a:lnTo>
                        <a:pt x="1251" y="0"/>
                      </a:lnTo>
                      <a:lnTo>
                        <a:pt x="1852" y="44"/>
                      </a:lnTo>
                      <a:lnTo>
                        <a:pt x="2445" y="213"/>
                      </a:lnTo>
                      <a:lnTo>
                        <a:pt x="2555" y="352"/>
                      </a:lnTo>
                      <a:lnTo>
                        <a:pt x="2555" y="491"/>
                      </a:lnTo>
                      <a:lnTo>
                        <a:pt x="2378" y="660"/>
                      </a:lnTo>
                      <a:lnTo>
                        <a:pt x="2167" y="673"/>
                      </a:lnTo>
                      <a:lnTo>
                        <a:pt x="1582" y="770"/>
                      </a:lnTo>
                      <a:lnTo>
                        <a:pt x="1574" y="1436"/>
                      </a:lnTo>
                      <a:lnTo>
                        <a:pt x="1428" y="799"/>
                      </a:lnTo>
                      <a:lnTo>
                        <a:pt x="823" y="759"/>
                      </a:lnTo>
                      <a:lnTo>
                        <a:pt x="578" y="1392"/>
                      </a:lnTo>
                      <a:lnTo>
                        <a:pt x="666" y="719"/>
                      </a:lnTo>
                      <a:lnTo>
                        <a:pt x="234" y="586"/>
                      </a:lnTo>
                      <a:lnTo>
                        <a:pt x="0" y="396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2" name="Freeform 170"/>
                <p:cNvSpPr>
                  <a:spLocks/>
                </p:cNvSpPr>
                <p:nvPr/>
              </p:nvSpPr>
              <p:spPr bwMode="auto">
                <a:xfrm>
                  <a:off x="384" y="2233"/>
                  <a:ext cx="1546" cy="421"/>
                </a:xfrm>
                <a:custGeom>
                  <a:avLst/>
                  <a:gdLst>
                    <a:gd name="T0" fmla="*/ 0 w 3093"/>
                    <a:gd name="T1" fmla="*/ 0 h 842"/>
                    <a:gd name="T2" fmla="*/ 0 w 3093"/>
                    <a:gd name="T3" fmla="*/ 1 h 842"/>
                    <a:gd name="T4" fmla="*/ 0 w 3093"/>
                    <a:gd name="T5" fmla="*/ 2 h 842"/>
                    <a:gd name="T6" fmla="*/ 0 w 3093"/>
                    <a:gd name="T7" fmla="*/ 2 h 842"/>
                    <a:gd name="T8" fmla="*/ 0 w 3093"/>
                    <a:gd name="T9" fmla="*/ 3 h 842"/>
                    <a:gd name="T10" fmla="*/ 5 w 3093"/>
                    <a:gd name="T11" fmla="*/ 3 h 842"/>
                    <a:gd name="T12" fmla="*/ 10 w 3093"/>
                    <a:gd name="T13" fmla="*/ 3 h 842"/>
                    <a:gd name="T14" fmla="*/ 12 w 3093"/>
                    <a:gd name="T15" fmla="*/ 2 h 842"/>
                    <a:gd name="T16" fmla="*/ 12 w 3093"/>
                    <a:gd name="T17" fmla="*/ 1 h 842"/>
                    <a:gd name="T18" fmla="*/ 11 w 3093"/>
                    <a:gd name="T19" fmla="*/ 1 h 842"/>
                    <a:gd name="T20" fmla="*/ 11 w 3093"/>
                    <a:gd name="T21" fmla="*/ 1 h 842"/>
                    <a:gd name="T22" fmla="*/ 10 w 3093"/>
                    <a:gd name="T23" fmla="*/ 2 h 842"/>
                    <a:gd name="T24" fmla="*/ 7 w 3093"/>
                    <a:gd name="T25" fmla="*/ 2 h 842"/>
                    <a:gd name="T26" fmla="*/ 3 w 3093"/>
                    <a:gd name="T27" fmla="*/ 2 h 842"/>
                    <a:gd name="T28" fmla="*/ 1 w 3093"/>
                    <a:gd name="T29" fmla="*/ 2 h 842"/>
                    <a:gd name="T30" fmla="*/ 0 w 3093"/>
                    <a:gd name="T31" fmla="*/ 1 h 842"/>
                    <a:gd name="T32" fmla="*/ 0 w 3093"/>
                    <a:gd name="T33" fmla="*/ 0 h 842"/>
                    <a:gd name="T34" fmla="*/ 0 w 3093"/>
                    <a:gd name="T35" fmla="*/ 0 h 84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3093"/>
                    <a:gd name="T55" fmla="*/ 0 h 842"/>
                    <a:gd name="T56" fmla="*/ 3093 w 3093"/>
                    <a:gd name="T57" fmla="*/ 842 h 84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3093" h="842">
                      <a:moveTo>
                        <a:pt x="127" y="0"/>
                      </a:moveTo>
                      <a:lnTo>
                        <a:pt x="38" y="55"/>
                      </a:lnTo>
                      <a:lnTo>
                        <a:pt x="0" y="358"/>
                      </a:lnTo>
                      <a:lnTo>
                        <a:pt x="38" y="447"/>
                      </a:lnTo>
                      <a:lnTo>
                        <a:pt x="243" y="607"/>
                      </a:lnTo>
                      <a:lnTo>
                        <a:pt x="1304" y="842"/>
                      </a:lnTo>
                      <a:lnTo>
                        <a:pt x="2604" y="738"/>
                      </a:lnTo>
                      <a:lnTo>
                        <a:pt x="3093" y="447"/>
                      </a:lnTo>
                      <a:lnTo>
                        <a:pt x="3083" y="116"/>
                      </a:lnTo>
                      <a:lnTo>
                        <a:pt x="3023" y="55"/>
                      </a:lnTo>
                      <a:lnTo>
                        <a:pt x="2988" y="171"/>
                      </a:lnTo>
                      <a:lnTo>
                        <a:pt x="2654" y="314"/>
                      </a:lnTo>
                      <a:lnTo>
                        <a:pt x="1823" y="441"/>
                      </a:lnTo>
                      <a:lnTo>
                        <a:pt x="964" y="413"/>
                      </a:lnTo>
                      <a:lnTo>
                        <a:pt x="369" y="293"/>
                      </a:lnTo>
                      <a:lnTo>
                        <a:pt x="122" y="143"/>
                      </a:lnTo>
                      <a:lnTo>
                        <a:pt x="12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3" name="Freeform 171"/>
                <p:cNvSpPr>
                  <a:spLocks/>
                </p:cNvSpPr>
                <p:nvPr/>
              </p:nvSpPr>
              <p:spPr bwMode="auto">
                <a:xfrm>
                  <a:off x="412" y="2957"/>
                  <a:ext cx="1499" cy="447"/>
                </a:xfrm>
                <a:custGeom>
                  <a:avLst/>
                  <a:gdLst>
                    <a:gd name="T0" fmla="*/ 0 w 3000"/>
                    <a:gd name="T1" fmla="*/ 0 h 893"/>
                    <a:gd name="T2" fmla="*/ 0 w 3000"/>
                    <a:gd name="T3" fmla="*/ 1 h 893"/>
                    <a:gd name="T4" fmla="*/ 0 w 3000"/>
                    <a:gd name="T5" fmla="*/ 3 h 893"/>
                    <a:gd name="T6" fmla="*/ 0 w 3000"/>
                    <a:gd name="T7" fmla="*/ 3 h 893"/>
                    <a:gd name="T8" fmla="*/ 1 w 3000"/>
                    <a:gd name="T9" fmla="*/ 3 h 893"/>
                    <a:gd name="T10" fmla="*/ 6 w 3000"/>
                    <a:gd name="T11" fmla="*/ 4 h 893"/>
                    <a:gd name="T12" fmla="*/ 10 w 3000"/>
                    <a:gd name="T13" fmla="*/ 3 h 893"/>
                    <a:gd name="T14" fmla="*/ 11 w 3000"/>
                    <a:gd name="T15" fmla="*/ 2 h 893"/>
                    <a:gd name="T16" fmla="*/ 11 w 3000"/>
                    <a:gd name="T17" fmla="*/ 1 h 893"/>
                    <a:gd name="T18" fmla="*/ 11 w 3000"/>
                    <a:gd name="T19" fmla="*/ 2 h 893"/>
                    <a:gd name="T20" fmla="*/ 10 w 3000"/>
                    <a:gd name="T21" fmla="*/ 2 h 893"/>
                    <a:gd name="T22" fmla="*/ 7 w 3000"/>
                    <a:gd name="T23" fmla="*/ 3 h 893"/>
                    <a:gd name="T24" fmla="*/ 4 w 3000"/>
                    <a:gd name="T25" fmla="*/ 3 h 893"/>
                    <a:gd name="T26" fmla="*/ 2 w 3000"/>
                    <a:gd name="T27" fmla="*/ 2 h 893"/>
                    <a:gd name="T28" fmla="*/ 0 w 3000"/>
                    <a:gd name="T29" fmla="*/ 2 h 893"/>
                    <a:gd name="T30" fmla="*/ 0 w 3000"/>
                    <a:gd name="T31" fmla="*/ 0 h 893"/>
                    <a:gd name="T32" fmla="*/ 0 w 3000"/>
                    <a:gd name="T33" fmla="*/ 0 h 8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00"/>
                    <a:gd name="T52" fmla="*/ 0 h 893"/>
                    <a:gd name="T53" fmla="*/ 3000 w 3000"/>
                    <a:gd name="T54" fmla="*/ 893 h 8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00" h="893">
                      <a:moveTo>
                        <a:pt x="67" y="0"/>
                      </a:moveTo>
                      <a:lnTo>
                        <a:pt x="0" y="133"/>
                      </a:lnTo>
                      <a:lnTo>
                        <a:pt x="72" y="513"/>
                      </a:lnTo>
                      <a:lnTo>
                        <a:pt x="148" y="585"/>
                      </a:lnTo>
                      <a:lnTo>
                        <a:pt x="502" y="762"/>
                      </a:lnTo>
                      <a:lnTo>
                        <a:pt x="1713" y="893"/>
                      </a:lnTo>
                      <a:lnTo>
                        <a:pt x="2654" y="745"/>
                      </a:lnTo>
                      <a:lnTo>
                        <a:pt x="2950" y="496"/>
                      </a:lnTo>
                      <a:lnTo>
                        <a:pt x="3000" y="199"/>
                      </a:lnTo>
                      <a:lnTo>
                        <a:pt x="2880" y="353"/>
                      </a:lnTo>
                      <a:lnTo>
                        <a:pt x="2587" y="446"/>
                      </a:lnTo>
                      <a:lnTo>
                        <a:pt x="1911" y="519"/>
                      </a:lnTo>
                      <a:lnTo>
                        <a:pt x="1260" y="557"/>
                      </a:lnTo>
                      <a:lnTo>
                        <a:pt x="721" y="490"/>
                      </a:lnTo>
                      <a:lnTo>
                        <a:pt x="143" y="260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4" name="Freeform 172"/>
                <p:cNvSpPr>
                  <a:spLocks/>
                </p:cNvSpPr>
                <p:nvPr/>
              </p:nvSpPr>
              <p:spPr bwMode="auto">
                <a:xfrm>
                  <a:off x="523" y="2234"/>
                  <a:ext cx="1416" cy="414"/>
                </a:xfrm>
                <a:custGeom>
                  <a:avLst/>
                  <a:gdLst>
                    <a:gd name="T0" fmla="*/ 1 w 2832"/>
                    <a:gd name="T1" fmla="*/ 1 h 829"/>
                    <a:gd name="T2" fmla="*/ 3 w 2832"/>
                    <a:gd name="T3" fmla="*/ 2 h 829"/>
                    <a:gd name="T4" fmla="*/ 6 w 2832"/>
                    <a:gd name="T5" fmla="*/ 2 h 829"/>
                    <a:gd name="T6" fmla="*/ 9 w 2832"/>
                    <a:gd name="T7" fmla="*/ 1 h 829"/>
                    <a:gd name="T8" fmla="*/ 10 w 2832"/>
                    <a:gd name="T9" fmla="*/ 1 h 829"/>
                    <a:gd name="T10" fmla="*/ 9 w 2832"/>
                    <a:gd name="T11" fmla="*/ 1 h 829"/>
                    <a:gd name="T12" fmla="*/ 11 w 2832"/>
                    <a:gd name="T13" fmla="*/ 0 h 829"/>
                    <a:gd name="T14" fmla="*/ 11 w 2832"/>
                    <a:gd name="T15" fmla="*/ 0 h 829"/>
                    <a:gd name="T16" fmla="*/ 11 w 2832"/>
                    <a:gd name="T17" fmla="*/ 0 h 829"/>
                    <a:gd name="T18" fmla="*/ 11 w 2832"/>
                    <a:gd name="T19" fmla="*/ 1 h 829"/>
                    <a:gd name="T20" fmla="*/ 10 w 2832"/>
                    <a:gd name="T21" fmla="*/ 2 h 829"/>
                    <a:gd name="T22" fmla="*/ 7 w 2832"/>
                    <a:gd name="T23" fmla="*/ 2 h 829"/>
                    <a:gd name="T24" fmla="*/ 5 w 2832"/>
                    <a:gd name="T25" fmla="*/ 3 h 829"/>
                    <a:gd name="T26" fmla="*/ 3 w 2832"/>
                    <a:gd name="T27" fmla="*/ 2 h 829"/>
                    <a:gd name="T28" fmla="*/ 0 w 2832"/>
                    <a:gd name="T29" fmla="*/ 2 h 829"/>
                    <a:gd name="T30" fmla="*/ 3 w 2832"/>
                    <a:gd name="T31" fmla="*/ 2 h 829"/>
                    <a:gd name="T32" fmla="*/ 5 w 2832"/>
                    <a:gd name="T33" fmla="*/ 2 h 829"/>
                    <a:gd name="T34" fmla="*/ 3 w 2832"/>
                    <a:gd name="T35" fmla="*/ 2 h 829"/>
                    <a:gd name="T36" fmla="*/ 1 w 2832"/>
                    <a:gd name="T37" fmla="*/ 1 h 829"/>
                    <a:gd name="T38" fmla="*/ 1 w 2832"/>
                    <a:gd name="T39" fmla="*/ 1 h 82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832"/>
                    <a:gd name="T61" fmla="*/ 0 h 829"/>
                    <a:gd name="T62" fmla="*/ 2832 w 2832"/>
                    <a:gd name="T63" fmla="*/ 829 h 82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832" h="829">
                      <a:moveTo>
                        <a:pt x="79" y="405"/>
                      </a:moveTo>
                      <a:lnTo>
                        <a:pt x="739" y="513"/>
                      </a:lnTo>
                      <a:lnTo>
                        <a:pt x="1499" y="557"/>
                      </a:lnTo>
                      <a:lnTo>
                        <a:pt x="2267" y="462"/>
                      </a:lnTo>
                      <a:lnTo>
                        <a:pt x="2547" y="352"/>
                      </a:lnTo>
                      <a:lnTo>
                        <a:pt x="2283" y="359"/>
                      </a:lnTo>
                      <a:lnTo>
                        <a:pt x="2745" y="192"/>
                      </a:lnTo>
                      <a:lnTo>
                        <a:pt x="2701" y="0"/>
                      </a:lnTo>
                      <a:lnTo>
                        <a:pt x="2824" y="82"/>
                      </a:lnTo>
                      <a:lnTo>
                        <a:pt x="2832" y="449"/>
                      </a:lnTo>
                      <a:lnTo>
                        <a:pt x="2473" y="683"/>
                      </a:lnTo>
                      <a:lnTo>
                        <a:pt x="1792" y="742"/>
                      </a:lnTo>
                      <a:lnTo>
                        <a:pt x="1089" y="829"/>
                      </a:lnTo>
                      <a:lnTo>
                        <a:pt x="562" y="762"/>
                      </a:lnTo>
                      <a:lnTo>
                        <a:pt x="0" y="601"/>
                      </a:lnTo>
                      <a:lnTo>
                        <a:pt x="922" y="683"/>
                      </a:lnTo>
                      <a:lnTo>
                        <a:pt x="1083" y="616"/>
                      </a:lnTo>
                      <a:lnTo>
                        <a:pt x="629" y="601"/>
                      </a:lnTo>
                      <a:lnTo>
                        <a:pt x="79" y="405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5" name="Freeform 173"/>
                <p:cNvSpPr>
                  <a:spLocks/>
                </p:cNvSpPr>
                <p:nvPr/>
              </p:nvSpPr>
              <p:spPr bwMode="auto">
                <a:xfrm>
                  <a:off x="563" y="3095"/>
                  <a:ext cx="1339" cy="311"/>
                </a:xfrm>
                <a:custGeom>
                  <a:avLst/>
                  <a:gdLst>
                    <a:gd name="T0" fmla="*/ 0 w 2679"/>
                    <a:gd name="T1" fmla="*/ 0 h 624"/>
                    <a:gd name="T2" fmla="*/ 1 w 2679"/>
                    <a:gd name="T3" fmla="*/ 1 h 624"/>
                    <a:gd name="T4" fmla="*/ 4 w 2679"/>
                    <a:gd name="T5" fmla="*/ 1 h 624"/>
                    <a:gd name="T6" fmla="*/ 7 w 2679"/>
                    <a:gd name="T7" fmla="*/ 1 h 624"/>
                    <a:gd name="T8" fmla="*/ 8 w 2679"/>
                    <a:gd name="T9" fmla="*/ 1 h 624"/>
                    <a:gd name="T10" fmla="*/ 6 w 2679"/>
                    <a:gd name="T11" fmla="*/ 0 h 624"/>
                    <a:gd name="T12" fmla="*/ 9 w 2679"/>
                    <a:gd name="T13" fmla="*/ 0 h 624"/>
                    <a:gd name="T14" fmla="*/ 10 w 2679"/>
                    <a:gd name="T15" fmla="*/ 0 h 624"/>
                    <a:gd name="T16" fmla="*/ 10 w 2679"/>
                    <a:gd name="T17" fmla="*/ 0 h 624"/>
                    <a:gd name="T18" fmla="*/ 8 w 2679"/>
                    <a:gd name="T19" fmla="*/ 2 h 624"/>
                    <a:gd name="T20" fmla="*/ 6 w 2679"/>
                    <a:gd name="T21" fmla="*/ 2 h 624"/>
                    <a:gd name="T22" fmla="*/ 3 w 2679"/>
                    <a:gd name="T23" fmla="*/ 2 h 624"/>
                    <a:gd name="T24" fmla="*/ 2 w 2679"/>
                    <a:gd name="T25" fmla="*/ 2 h 624"/>
                    <a:gd name="T26" fmla="*/ 3 w 2679"/>
                    <a:gd name="T27" fmla="*/ 1 h 624"/>
                    <a:gd name="T28" fmla="*/ 1 w 2679"/>
                    <a:gd name="T29" fmla="*/ 1 h 624"/>
                    <a:gd name="T30" fmla="*/ 0 w 2679"/>
                    <a:gd name="T31" fmla="*/ 0 h 624"/>
                    <a:gd name="T32" fmla="*/ 0 w 2679"/>
                    <a:gd name="T33" fmla="*/ 0 h 6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679"/>
                    <a:gd name="T52" fmla="*/ 0 h 624"/>
                    <a:gd name="T53" fmla="*/ 2679 w 2679"/>
                    <a:gd name="T54" fmla="*/ 624 h 6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679" h="624">
                      <a:moveTo>
                        <a:pt x="0" y="147"/>
                      </a:moveTo>
                      <a:lnTo>
                        <a:pt x="476" y="331"/>
                      </a:lnTo>
                      <a:lnTo>
                        <a:pt x="1171" y="346"/>
                      </a:lnTo>
                      <a:lnTo>
                        <a:pt x="1888" y="331"/>
                      </a:lnTo>
                      <a:lnTo>
                        <a:pt x="2093" y="295"/>
                      </a:lnTo>
                      <a:lnTo>
                        <a:pt x="1785" y="249"/>
                      </a:lnTo>
                      <a:lnTo>
                        <a:pt x="2445" y="154"/>
                      </a:lnTo>
                      <a:lnTo>
                        <a:pt x="2679" y="0"/>
                      </a:lnTo>
                      <a:lnTo>
                        <a:pt x="2628" y="221"/>
                      </a:lnTo>
                      <a:lnTo>
                        <a:pt x="2283" y="557"/>
                      </a:lnTo>
                      <a:lnTo>
                        <a:pt x="1618" y="588"/>
                      </a:lnTo>
                      <a:lnTo>
                        <a:pt x="791" y="624"/>
                      </a:lnTo>
                      <a:lnTo>
                        <a:pt x="578" y="536"/>
                      </a:lnTo>
                      <a:lnTo>
                        <a:pt x="820" y="493"/>
                      </a:lnTo>
                      <a:lnTo>
                        <a:pt x="470" y="441"/>
                      </a:lnTo>
                      <a:lnTo>
                        <a:pt x="0" y="147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6" name="Freeform 174"/>
                <p:cNvSpPr>
                  <a:spLocks/>
                </p:cNvSpPr>
                <p:nvPr/>
              </p:nvSpPr>
              <p:spPr bwMode="auto">
                <a:xfrm>
                  <a:off x="480" y="2536"/>
                  <a:ext cx="573" cy="331"/>
                </a:xfrm>
                <a:custGeom>
                  <a:avLst/>
                  <a:gdLst>
                    <a:gd name="T0" fmla="*/ 4 w 1146"/>
                    <a:gd name="T1" fmla="*/ 2 h 661"/>
                    <a:gd name="T2" fmla="*/ 2 w 1146"/>
                    <a:gd name="T3" fmla="*/ 2 h 661"/>
                    <a:gd name="T4" fmla="*/ 2 w 1146"/>
                    <a:gd name="T5" fmla="*/ 3 h 661"/>
                    <a:gd name="T6" fmla="*/ 1 w 1146"/>
                    <a:gd name="T7" fmla="*/ 1 h 661"/>
                    <a:gd name="T8" fmla="*/ 1 w 1146"/>
                    <a:gd name="T9" fmla="*/ 1 h 661"/>
                    <a:gd name="T10" fmla="*/ 1 w 1146"/>
                    <a:gd name="T11" fmla="*/ 2 h 661"/>
                    <a:gd name="T12" fmla="*/ 0 w 1146"/>
                    <a:gd name="T13" fmla="*/ 0 h 661"/>
                    <a:gd name="T14" fmla="*/ 4 w 1146"/>
                    <a:gd name="T15" fmla="*/ 2 h 661"/>
                    <a:gd name="T16" fmla="*/ 4 w 1146"/>
                    <a:gd name="T17" fmla="*/ 2 h 66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6"/>
                    <a:gd name="T28" fmla="*/ 0 h 661"/>
                    <a:gd name="T29" fmla="*/ 1146 w 1146"/>
                    <a:gd name="T30" fmla="*/ 661 h 66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6" h="661">
                      <a:moveTo>
                        <a:pt x="1146" y="342"/>
                      </a:moveTo>
                      <a:lnTo>
                        <a:pt x="717" y="330"/>
                      </a:lnTo>
                      <a:lnTo>
                        <a:pt x="551" y="661"/>
                      </a:lnTo>
                      <a:lnTo>
                        <a:pt x="508" y="220"/>
                      </a:lnTo>
                      <a:lnTo>
                        <a:pt x="122" y="142"/>
                      </a:lnTo>
                      <a:lnTo>
                        <a:pt x="23" y="473"/>
                      </a:lnTo>
                      <a:lnTo>
                        <a:pt x="0" y="0"/>
                      </a:lnTo>
                      <a:lnTo>
                        <a:pt x="1146" y="342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7" name="Freeform 175"/>
                <p:cNvSpPr>
                  <a:spLocks/>
                </p:cNvSpPr>
                <p:nvPr/>
              </p:nvSpPr>
              <p:spPr bwMode="auto">
                <a:xfrm>
                  <a:off x="384" y="2337"/>
                  <a:ext cx="1550" cy="834"/>
                </a:xfrm>
                <a:custGeom>
                  <a:avLst/>
                  <a:gdLst>
                    <a:gd name="T0" fmla="*/ 12 w 3100"/>
                    <a:gd name="T1" fmla="*/ 1 h 1667"/>
                    <a:gd name="T2" fmla="*/ 12 w 3100"/>
                    <a:gd name="T3" fmla="*/ 4 h 1667"/>
                    <a:gd name="T4" fmla="*/ 12 w 3100"/>
                    <a:gd name="T5" fmla="*/ 4 h 1667"/>
                    <a:gd name="T6" fmla="*/ 10 w 3100"/>
                    <a:gd name="T7" fmla="*/ 7 h 1667"/>
                    <a:gd name="T8" fmla="*/ 10 w 3100"/>
                    <a:gd name="T9" fmla="*/ 4 h 1667"/>
                    <a:gd name="T10" fmla="*/ 7 w 3100"/>
                    <a:gd name="T11" fmla="*/ 7 h 1667"/>
                    <a:gd name="T12" fmla="*/ 7 w 3100"/>
                    <a:gd name="T13" fmla="*/ 6 h 1667"/>
                    <a:gd name="T14" fmla="*/ 7 w 3100"/>
                    <a:gd name="T15" fmla="*/ 6 h 1667"/>
                    <a:gd name="T16" fmla="*/ 7 w 3100"/>
                    <a:gd name="T17" fmla="*/ 6 h 1667"/>
                    <a:gd name="T18" fmla="*/ 7 w 3100"/>
                    <a:gd name="T19" fmla="*/ 6 h 1667"/>
                    <a:gd name="T20" fmla="*/ 7 w 3100"/>
                    <a:gd name="T21" fmla="*/ 6 h 1667"/>
                    <a:gd name="T22" fmla="*/ 6 w 3100"/>
                    <a:gd name="T23" fmla="*/ 6 h 1667"/>
                    <a:gd name="T24" fmla="*/ 6 w 3100"/>
                    <a:gd name="T25" fmla="*/ 6 h 1667"/>
                    <a:gd name="T26" fmla="*/ 6 w 3100"/>
                    <a:gd name="T27" fmla="*/ 6 h 1667"/>
                    <a:gd name="T28" fmla="*/ 6 w 3100"/>
                    <a:gd name="T29" fmla="*/ 6 h 1667"/>
                    <a:gd name="T30" fmla="*/ 6 w 3100"/>
                    <a:gd name="T31" fmla="*/ 6 h 1667"/>
                    <a:gd name="T32" fmla="*/ 6 w 3100"/>
                    <a:gd name="T33" fmla="*/ 6 h 1667"/>
                    <a:gd name="T34" fmla="*/ 6 w 3100"/>
                    <a:gd name="T35" fmla="*/ 6 h 1667"/>
                    <a:gd name="T36" fmla="*/ 6 w 3100"/>
                    <a:gd name="T37" fmla="*/ 6 h 1667"/>
                    <a:gd name="T38" fmla="*/ 6 w 3100"/>
                    <a:gd name="T39" fmla="*/ 6 h 1667"/>
                    <a:gd name="T40" fmla="*/ 6 w 3100"/>
                    <a:gd name="T41" fmla="*/ 5 h 1667"/>
                    <a:gd name="T42" fmla="*/ 6 w 3100"/>
                    <a:gd name="T43" fmla="*/ 5 h 1667"/>
                    <a:gd name="T44" fmla="*/ 6 w 3100"/>
                    <a:gd name="T45" fmla="*/ 5 h 1667"/>
                    <a:gd name="T46" fmla="*/ 6 w 3100"/>
                    <a:gd name="T47" fmla="*/ 5 h 1667"/>
                    <a:gd name="T48" fmla="*/ 6 w 3100"/>
                    <a:gd name="T49" fmla="*/ 5 h 1667"/>
                    <a:gd name="T50" fmla="*/ 6 w 3100"/>
                    <a:gd name="T51" fmla="*/ 5 h 1667"/>
                    <a:gd name="T52" fmla="*/ 6 w 3100"/>
                    <a:gd name="T53" fmla="*/ 5 h 1667"/>
                    <a:gd name="T54" fmla="*/ 6 w 3100"/>
                    <a:gd name="T55" fmla="*/ 5 h 1667"/>
                    <a:gd name="T56" fmla="*/ 6 w 3100"/>
                    <a:gd name="T57" fmla="*/ 5 h 1667"/>
                    <a:gd name="T58" fmla="*/ 6 w 3100"/>
                    <a:gd name="T59" fmla="*/ 5 h 1667"/>
                    <a:gd name="T60" fmla="*/ 6 w 3100"/>
                    <a:gd name="T61" fmla="*/ 5 h 1667"/>
                    <a:gd name="T62" fmla="*/ 6 w 3100"/>
                    <a:gd name="T63" fmla="*/ 5 h 1667"/>
                    <a:gd name="T64" fmla="*/ 6 w 3100"/>
                    <a:gd name="T65" fmla="*/ 5 h 1667"/>
                    <a:gd name="T66" fmla="*/ 6 w 3100"/>
                    <a:gd name="T67" fmla="*/ 3 h 1667"/>
                    <a:gd name="T68" fmla="*/ 3 w 3100"/>
                    <a:gd name="T69" fmla="*/ 3 h 1667"/>
                    <a:gd name="T70" fmla="*/ 3 w 3100"/>
                    <a:gd name="T71" fmla="*/ 6 h 1667"/>
                    <a:gd name="T72" fmla="*/ 3 w 3100"/>
                    <a:gd name="T73" fmla="*/ 3 h 1667"/>
                    <a:gd name="T74" fmla="*/ 1 w 3100"/>
                    <a:gd name="T75" fmla="*/ 4 h 1667"/>
                    <a:gd name="T76" fmla="*/ 0 w 3100"/>
                    <a:gd name="T77" fmla="*/ 1 h 1667"/>
                    <a:gd name="T78" fmla="*/ 1 w 3100"/>
                    <a:gd name="T79" fmla="*/ 1 h 1667"/>
                    <a:gd name="T80" fmla="*/ 3 w 3100"/>
                    <a:gd name="T81" fmla="*/ 2 h 1667"/>
                    <a:gd name="T82" fmla="*/ 7 w 3100"/>
                    <a:gd name="T83" fmla="*/ 3 h 1667"/>
                    <a:gd name="T84" fmla="*/ 12 w 3100"/>
                    <a:gd name="T85" fmla="*/ 2 h 1667"/>
                    <a:gd name="T86" fmla="*/ 12 w 3100"/>
                    <a:gd name="T87" fmla="*/ 0 h 166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00"/>
                    <a:gd name="T133" fmla="*/ 0 h 1667"/>
                    <a:gd name="T134" fmla="*/ 3100 w 3100"/>
                    <a:gd name="T135" fmla="*/ 1667 h 166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00" h="1667">
                      <a:moveTo>
                        <a:pt x="3099" y="0"/>
                      </a:moveTo>
                      <a:lnTo>
                        <a:pt x="3100" y="253"/>
                      </a:lnTo>
                      <a:lnTo>
                        <a:pt x="3030" y="331"/>
                      </a:lnTo>
                      <a:lnTo>
                        <a:pt x="3072" y="803"/>
                      </a:lnTo>
                      <a:lnTo>
                        <a:pt x="3023" y="1234"/>
                      </a:lnTo>
                      <a:lnTo>
                        <a:pt x="2988" y="915"/>
                      </a:lnTo>
                      <a:lnTo>
                        <a:pt x="2703" y="1181"/>
                      </a:lnTo>
                      <a:lnTo>
                        <a:pt x="2549" y="1618"/>
                      </a:lnTo>
                      <a:lnTo>
                        <a:pt x="2582" y="1059"/>
                      </a:lnTo>
                      <a:lnTo>
                        <a:pt x="2439" y="915"/>
                      </a:lnTo>
                      <a:lnTo>
                        <a:pt x="1922" y="804"/>
                      </a:lnTo>
                      <a:lnTo>
                        <a:pt x="1895" y="1576"/>
                      </a:lnTo>
                      <a:lnTo>
                        <a:pt x="1814" y="1667"/>
                      </a:lnTo>
                      <a:lnTo>
                        <a:pt x="1795" y="1398"/>
                      </a:lnTo>
                      <a:lnTo>
                        <a:pt x="1795" y="1396"/>
                      </a:lnTo>
                      <a:lnTo>
                        <a:pt x="1795" y="1392"/>
                      </a:lnTo>
                      <a:lnTo>
                        <a:pt x="1795" y="1390"/>
                      </a:lnTo>
                      <a:lnTo>
                        <a:pt x="1795" y="1386"/>
                      </a:lnTo>
                      <a:lnTo>
                        <a:pt x="1793" y="1380"/>
                      </a:lnTo>
                      <a:lnTo>
                        <a:pt x="1793" y="1375"/>
                      </a:lnTo>
                      <a:lnTo>
                        <a:pt x="1793" y="1363"/>
                      </a:lnTo>
                      <a:lnTo>
                        <a:pt x="1791" y="1352"/>
                      </a:lnTo>
                      <a:lnTo>
                        <a:pt x="1791" y="1346"/>
                      </a:lnTo>
                      <a:lnTo>
                        <a:pt x="1789" y="1340"/>
                      </a:lnTo>
                      <a:lnTo>
                        <a:pt x="1789" y="1339"/>
                      </a:lnTo>
                      <a:lnTo>
                        <a:pt x="1789" y="1335"/>
                      </a:lnTo>
                      <a:lnTo>
                        <a:pt x="1789" y="1329"/>
                      </a:lnTo>
                      <a:lnTo>
                        <a:pt x="1789" y="1327"/>
                      </a:lnTo>
                      <a:lnTo>
                        <a:pt x="1789" y="1323"/>
                      </a:lnTo>
                      <a:lnTo>
                        <a:pt x="1789" y="1321"/>
                      </a:lnTo>
                      <a:lnTo>
                        <a:pt x="1787" y="1318"/>
                      </a:lnTo>
                      <a:lnTo>
                        <a:pt x="1787" y="1312"/>
                      </a:lnTo>
                      <a:lnTo>
                        <a:pt x="1787" y="1308"/>
                      </a:lnTo>
                      <a:lnTo>
                        <a:pt x="1787" y="1302"/>
                      </a:lnTo>
                      <a:lnTo>
                        <a:pt x="1785" y="1297"/>
                      </a:lnTo>
                      <a:lnTo>
                        <a:pt x="1785" y="1287"/>
                      </a:lnTo>
                      <a:lnTo>
                        <a:pt x="1783" y="1276"/>
                      </a:lnTo>
                      <a:lnTo>
                        <a:pt x="1783" y="1266"/>
                      </a:lnTo>
                      <a:lnTo>
                        <a:pt x="1781" y="1257"/>
                      </a:lnTo>
                      <a:lnTo>
                        <a:pt x="1781" y="1247"/>
                      </a:lnTo>
                      <a:lnTo>
                        <a:pt x="1779" y="1238"/>
                      </a:lnTo>
                      <a:lnTo>
                        <a:pt x="1779" y="1234"/>
                      </a:lnTo>
                      <a:lnTo>
                        <a:pt x="1779" y="1230"/>
                      </a:lnTo>
                      <a:lnTo>
                        <a:pt x="1777" y="1213"/>
                      </a:lnTo>
                      <a:lnTo>
                        <a:pt x="1777" y="1209"/>
                      </a:lnTo>
                      <a:lnTo>
                        <a:pt x="1777" y="1206"/>
                      </a:lnTo>
                      <a:lnTo>
                        <a:pt x="1777" y="1204"/>
                      </a:lnTo>
                      <a:lnTo>
                        <a:pt x="1777" y="1202"/>
                      </a:lnTo>
                      <a:lnTo>
                        <a:pt x="1776" y="1198"/>
                      </a:lnTo>
                      <a:lnTo>
                        <a:pt x="1776" y="1187"/>
                      </a:lnTo>
                      <a:lnTo>
                        <a:pt x="1774" y="1181"/>
                      </a:lnTo>
                      <a:lnTo>
                        <a:pt x="1774" y="1175"/>
                      </a:lnTo>
                      <a:lnTo>
                        <a:pt x="1774" y="1169"/>
                      </a:lnTo>
                      <a:lnTo>
                        <a:pt x="1774" y="1166"/>
                      </a:lnTo>
                      <a:lnTo>
                        <a:pt x="1772" y="1160"/>
                      </a:lnTo>
                      <a:lnTo>
                        <a:pt x="1772" y="1154"/>
                      </a:lnTo>
                      <a:lnTo>
                        <a:pt x="1715" y="746"/>
                      </a:lnTo>
                      <a:lnTo>
                        <a:pt x="1251" y="717"/>
                      </a:lnTo>
                      <a:lnTo>
                        <a:pt x="795" y="592"/>
                      </a:lnTo>
                      <a:lnTo>
                        <a:pt x="751" y="880"/>
                      </a:lnTo>
                      <a:lnTo>
                        <a:pt x="772" y="1323"/>
                      </a:lnTo>
                      <a:lnTo>
                        <a:pt x="667" y="858"/>
                      </a:lnTo>
                      <a:lnTo>
                        <a:pt x="660" y="548"/>
                      </a:lnTo>
                      <a:lnTo>
                        <a:pt x="253" y="428"/>
                      </a:lnTo>
                      <a:lnTo>
                        <a:pt x="196" y="852"/>
                      </a:lnTo>
                      <a:lnTo>
                        <a:pt x="175" y="386"/>
                      </a:lnTo>
                      <a:lnTo>
                        <a:pt x="0" y="219"/>
                      </a:lnTo>
                      <a:lnTo>
                        <a:pt x="21" y="14"/>
                      </a:lnTo>
                      <a:lnTo>
                        <a:pt x="76" y="238"/>
                      </a:lnTo>
                      <a:lnTo>
                        <a:pt x="266" y="373"/>
                      </a:lnTo>
                      <a:lnTo>
                        <a:pt x="675" y="451"/>
                      </a:lnTo>
                      <a:lnTo>
                        <a:pt x="1293" y="542"/>
                      </a:lnTo>
                      <a:lnTo>
                        <a:pt x="1855" y="521"/>
                      </a:lnTo>
                      <a:lnTo>
                        <a:pt x="2601" y="436"/>
                      </a:lnTo>
                      <a:lnTo>
                        <a:pt x="2975" y="295"/>
                      </a:lnTo>
                      <a:lnTo>
                        <a:pt x="3051" y="225"/>
                      </a:lnTo>
                      <a:lnTo>
                        <a:pt x="309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8" name="Freeform 176"/>
                <p:cNvSpPr>
                  <a:spLocks/>
                </p:cNvSpPr>
                <p:nvPr/>
              </p:nvSpPr>
              <p:spPr bwMode="auto">
                <a:xfrm>
                  <a:off x="432" y="2976"/>
                  <a:ext cx="1507" cy="691"/>
                </a:xfrm>
                <a:custGeom>
                  <a:avLst/>
                  <a:gdLst>
                    <a:gd name="T0" fmla="*/ 11 w 3015"/>
                    <a:gd name="T1" fmla="*/ 0 h 1382"/>
                    <a:gd name="T2" fmla="*/ 11 w 3015"/>
                    <a:gd name="T3" fmla="*/ 1 h 1382"/>
                    <a:gd name="T4" fmla="*/ 11 w 3015"/>
                    <a:gd name="T5" fmla="*/ 1 h 1382"/>
                    <a:gd name="T6" fmla="*/ 11 w 3015"/>
                    <a:gd name="T7" fmla="*/ 3 h 1382"/>
                    <a:gd name="T8" fmla="*/ 10 w 3015"/>
                    <a:gd name="T9" fmla="*/ 5 h 1382"/>
                    <a:gd name="T10" fmla="*/ 10 w 3015"/>
                    <a:gd name="T11" fmla="*/ 3 h 1382"/>
                    <a:gd name="T12" fmla="*/ 9 w 3015"/>
                    <a:gd name="T13" fmla="*/ 3 h 1382"/>
                    <a:gd name="T14" fmla="*/ 8 w 3015"/>
                    <a:gd name="T15" fmla="*/ 5 h 1382"/>
                    <a:gd name="T16" fmla="*/ 8 w 3015"/>
                    <a:gd name="T17" fmla="*/ 5 h 1382"/>
                    <a:gd name="T18" fmla="*/ 6 w 3015"/>
                    <a:gd name="T19" fmla="*/ 3 h 1382"/>
                    <a:gd name="T20" fmla="*/ 6 w 3015"/>
                    <a:gd name="T21" fmla="*/ 5 h 1382"/>
                    <a:gd name="T22" fmla="*/ 6 w 3015"/>
                    <a:gd name="T23" fmla="*/ 5 h 1382"/>
                    <a:gd name="T24" fmla="*/ 4 w 3015"/>
                    <a:gd name="T25" fmla="*/ 3 h 1382"/>
                    <a:gd name="T26" fmla="*/ 3 w 3015"/>
                    <a:gd name="T27" fmla="*/ 3 h 1382"/>
                    <a:gd name="T28" fmla="*/ 3 w 3015"/>
                    <a:gd name="T29" fmla="*/ 5 h 1382"/>
                    <a:gd name="T30" fmla="*/ 2 w 3015"/>
                    <a:gd name="T31" fmla="*/ 3 h 1382"/>
                    <a:gd name="T32" fmla="*/ 1 w 3015"/>
                    <a:gd name="T33" fmla="*/ 3 h 1382"/>
                    <a:gd name="T34" fmla="*/ 1 w 3015"/>
                    <a:gd name="T35" fmla="*/ 5 h 1382"/>
                    <a:gd name="T36" fmla="*/ 1 w 3015"/>
                    <a:gd name="T37" fmla="*/ 3 h 1382"/>
                    <a:gd name="T38" fmla="*/ 0 w 3015"/>
                    <a:gd name="T39" fmla="*/ 3 h 1382"/>
                    <a:gd name="T40" fmla="*/ 0 w 3015"/>
                    <a:gd name="T41" fmla="*/ 1 h 1382"/>
                    <a:gd name="T42" fmla="*/ 0 w 3015"/>
                    <a:gd name="T43" fmla="*/ 3 h 1382"/>
                    <a:gd name="T44" fmla="*/ 1 w 3015"/>
                    <a:gd name="T45" fmla="*/ 3 h 1382"/>
                    <a:gd name="T46" fmla="*/ 3 w 3015"/>
                    <a:gd name="T47" fmla="*/ 3 h 1382"/>
                    <a:gd name="T48" fmla="*/ 5 w 3015"/>
                    <a:gd name="T49" fmla="*/ 3 h 1382"/>
                    <a:gd name="T50" fmla="*/ 8 w 3015"/>
                    <a:gd name="T51" fmla="*/ 3 h 1382"/>
                    <a:gd name="T52" fmla="*/ 10 w 3015"/>
                    <a:gd name="T53" fmla="*/ 3 h 1382"/>
                    <a:gd name="T54" fmla="*/ 11 w 3015"/>
                    <a:gd name="T55" fmla="*/ 1 h 1382"/>
                    <a:gd name="T56" fmla="*/ 11 w 3015"/>
                    <a:gd name="T57" fmla="*/ 1 h 1382"/>
                    <a:gd name="T58" fmla="*/ 10 w 3015"/>
                    <a:gd name="T59" fmla="*/ 1 h 1382"/>
                    <a:gd name="T60" fmla="*/ 9 w 3015"/>
                    <a:gd name="T61" fmla="*/ 1 h 1382"/>
                    <a:gd name="T62" fmla="*/ 6 w 3015"/>
                    <a:gd name="T63" fmla="*/ 3 h 1382"/>
                    <a:gd name="T64" fmla="*/ 3 w 3015"/>
                    <a:gd name="T65" fmla="*/ 1 h 1382"/>
                    <a:gd name="T66" fmla="*/ 1 w 3015"/>
                    <a:gd name="T67" fmla="*/ 1 h 1382"/>
                    <a:gd name="T68" fmla="*/ 3 w 3015"/>
                    <a:gd name="T69" fmla="*/ 1 h 1382"/>
                    <a:gd name="T70" fmla="*/ 6 w 3015"/>
                    <a:gd name="T71" fmla="*/ 1 h 1382"/>
                    <a:gd name="T72" fmla="*/ 9 w 3015"/>
                    <a:gd name="T73" fmla="*/ 1 h 1382"/>
                    <a:gd name="T74" fmla="*/ 10 w 3015"/>
                    <a:gd name="T75" fmla="*/ 1 h 1382"/>
                    <a:gd name="T76" fmla="*/ 11 w 3015"/>
                    <a:gd name="T77" fmla="*/ 1 h 1382"/>
                    <a:gd name="T78" fmla="*/ 11 w 3015"/>
                    <a:gd name="T79" fmla="*/ 0 h 1382"/>
                    <a:gd name="T80" fmla="*/ 11 w 3015"/>
                    <a:gd name="T81" fmla="*/ 0 h 138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015"/>
                    <a:gd name="T124" fmla="*/ 0 h 1382"/>
                    <a:gd name="T125" fmla="*/ 3015 w 3015"/>
                    <a:gd name="T126" fmla="*/ 1382 h 138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015" h="1382">
                      <a:moveTo>
                        <a:pt x="2924" y="0"/>
                      </a:moveTo>
                      <a:lnTo>
                        <a:pt x="3015" y="165"/>
                      </a:lnTo>
                      <a:lnTo>
                        <a:pt x="2935" y="477"/>
                      </a:lnTo>
                      <a:lnTo>
                        <a:pt x="2817" y="640"/>
                      </a:lnTo>
                      <a:lnTo>
                        <a:pt x="2623" y="1176"/>
                      </a:lnTo>
                      <a:lnTo>
                        <a:pt x="2620" y="1003"/>
                      </a:lnTo>
                      <a:lnTo>
                        <a:pt x="2443" y="905"/>
                      </a:lnTo>
                      <a:lnTo>
                        <a:pt x="2266" y="1313"/>
                      </a:lnTo>
                      <a:lnTo>
                        <a:pt x="2245" y="1093"/>
                      </a:lnTo>
                      <a:lnTo>
                        <a:pt x="1772" y="994"/>
                      </a:lnTo>
                      <a:lnTo>
                        <a:pt x="1648" y="1382"/>
                      </a:lnTo>
                      <a:lnTo>
                        <a:pt x="1661" y="1049"/>
                      </a:lnTo>
                      <a:lnTo>
                        <a:pt x="1144" y="1003"/>
                      </a:lnTo>
                      <a:lnTo>
                        <a:pt x="800" y="815"/>
                      </a:lnTo>
                      <a:lnTo>
                        <a:pt x="836" y="1332"/>
                      </a:lnTo>
                      <a:lnTo>
                        <a:pt x="681" y="823"/>
                      </a:lnTo>
                      <a:lnTo>
                        <a:pt x="350" y="716"/>
                      </a:lnTo>
                      <a:lnTo>
                        <a:pt x="441" y="1127"/>
                      </a:lnTo>
                      <a:lnTo>
                        <a:pt x="272" y="667"/>
                      </a:lnTo>
                      <a:lnTo>
                        <a:pt x="36" y="517"/>
                      </a:lnTo>
                      <a:lnTo>
                        <a:pt x="0" y="230"/>
                      </a:lnTo>
                      <a:lnTo>
                        <a:pt x="129" y="519"/>
                      </a:lnTo>
                      <a:lnTo>
                        <a:pt x="392" y="661"/>
                      </a:lnTo>
                      <a:lnTo>
                        <a:pt x="857" y="752"/>
                      </a:lnTo>
                      <a:lnTo>
                        <a:pt x="1500" y="789"/>
                      </a:lnTo>
                      <a:lnTo>
                        <a:pt x="2215" y="745"/>
                      </a:lnTo>
                      <a:lnTo>
                        <a:pt x="2673" y="625"/>
                      </a:lnTo>
                      <a:lnTo>
                        <a:pt x="2857" y="456"/>
                      </a:lnTo>
                      <a:lnTo>
                        <a:pt x="2893" y="308"/>
                      </a:lnTo>
                      <a:lnTo>
                        <a:pt x="2766" y="384"/>
                      </a:lnTo>
                      <a:lnTo>
                        <a:pt x="2445" y="481"/>
                      </a:lnTo>
                      <a:lnTo>
                        <a:pt x="1711" y="524"/>
                      </a:lnTo>
                      <a:lnTo>
                        <a:pt x="819" y="502"/>
                      </a:lnTo>
                      <a:lnTo>
                        <a:pt x="306" y="296"/>
                      </a:lnTo>
                      <a:lnTo>
                        <a:pt x="768" y="422"/>
                      </a:lnTo>
                      <a:lnTo>
                        <a:pt x="1698" y="450"/>
                      </a:lnTo>
                      <a:lnTo>
                        <a:pt x="2458" y="384"/>
                      </a:lnTo>
                      <a:lnTo>
                        <a:pt x="2766" y="281"/>
                      </a:lnTo>
                      <a:lnTo>
                        <a:pt x="2905" y="173"/>
                      </a:lnTo>
                      <a:lnTo>
                        <a:pt x="292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9" name="Freeform 177"/>
                <p:cNvSpPr>
                  <a:spLocks/>
                </p:cNvSpPr>
                <p:nvPr/>
              </p:nvSpPr>
              <p:spPr bwMode="auto">
                <a:xfrm>
                  <a:off x="399" y="2563"/>
                  <a:ext cx="158" cy="545"/>
                </a:xfrm>
                <a:custGeom>
                  <a:avLst/>
                  <a:gdLst>
                    <a:gd name="T0" fmla="*/ 1 w 316"/>
                    <a:gd name="T1" fmla="*/ 0 h 1089"/>
                    <a:gd name="T2" fmla="*/ 1 w 316"/>
                    <a:gd name="T3" fmla="*/ 4 h 1089"/>
                    <a:gd name="T4" fmla="*/ 1 w 316"/>
                    <a:gd name="T5" fmla="*/ 5 h 1089"/>
                    <a:gd name="T6" fmla="*/ 1 w 316"/>
                    <a:gd name="T7" fmla="*/ 5 h 1089"/>
                    <a:gd name="T8" fmla="*/ 1 w 316"/>
                    <a:gd name="T9" fmla="*/ 4 h 1089"/>
                    <a:gd name="T10" fmla="*/ 0 w 316"/>
                    <a:gd name="T11" fmla="*/ 2 h 1089"/>
                    <a:gd name="T12" fmla="*/ 1 w 316"/>
                    <a:gd name="T13" fmla="*/ 0 h 1089"/>
                    <a:gd name="T14" fmla="*/ 1 w 316"/>
                    <a:gd name="T15" fmla="*/ 0 h 10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6"/>
                    <a:gd name="T25" fmla="*/ 0 h 1089"/>
                    <a:gd name="T26" fmla="*/ 316 w 316"/>
                    <a:gd name="T27" fmla="*/ 1089 h 108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6" h="1089">
                      <a:moveTo>
                        <a:pt x="54" y="0"/>
                      </a:moveTo>
                      <a:lnTo>
                        <a:pt x="135" y="884"/>
                      </a:lnTo>
                      <a:lnTo>
                        <a:pt x="316" y="1089"/>
                      </a:lnTo>
                      <a:lnTo>
                        <a:pt x="181" y="1068"/>
                      </a:lnTo>
                      <a:lnTo>
                        <a:pt x="61" y="948"/>
                      </a:lnTo>
                      <a:lnTo>
                        <a:pt x="0" y="401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0" name="Freeform 178"/>
                <p:cNvSpPr>
                  <a:spLocks/>
                </p:cNvSpPr>
                <p:nvPr/>
              </p:nvSpPr>
              <p:spPr bwMode="auto">
                <a:xfrm>
                  <a:off x="535" y="3367"/>
                  <a:ext cx="1195" cy="431"/>
                </a:xfrm>
                <a:custGeom>
                  <a:avLst/>
                  <a:gdLst>
                    <a:gd name="T0" fmla="*/ 0 w 2390"/>
                    <a:gd name="T1" fmla="*/ 0 h 861"/>
                    <a:gd name="T2" fmla="*/ 1 w 2390"/>
                    <a:gd name="T3" fmla="*/ 2 h 861"/>
                    <a:gd name="T4" fmla="*/ 1 w 2390"/>
                    <a:gd name="T5" fmla="*/ 3 h 861"/>
                    <a:gd name="T6" fmla="*/ 2 w 2390"/>
                    <a:gd name="T7" fmla="*/ 3 h 861"/>
                    <a:gd name="T8" fmla="*/ 5 w 2390"/>
                    <a:gd name="T9" fmla="*/ 4 h 861"/>
                    <a:gd name="T10" fmla="*/ 7 w 2390"/>
                    <a:gd name="T11" fmla="*/ 3 h 861"/>
                    <a:gd name="T12" fmla="*/ 9 w 2390"/>
                    <a:gd name="T13" fmla="*/ 2 h 861"/>
                    <a:gd name="T14" fmla="*/ 9 w 2390"/>
                    <a:gd name="T15" fmla="*/ 3 h 861"/>
                    <a:gd name="T16" fmla="*/ 5 w 2390"/>
                    <a:gd name="T17" fmla="*/ 4 h 861"/>
                    <a:gd name="T18" fmla="*/ 2 w 2390"/>
                    <a:gd name="T19" fmla="*/ 4 h 861"/>
                    <a:gd name="T20" fmla="*/ 1 w 2390"/>
                    <a:gd name="T21" fmla="*/ 3 h 861"/>
                    <a:gd name="T22" fmla="*/ 1 w 2390"/>
                    <a:gd name="T23" fmla="*/ 2 h 861"/>
                    <a:gd name="T24" fmla="*/ 0 w 2390"/>
                    <a:gd name="T25" fmla="*/ 0 h 861"/>
                    <a:gd name="T26" fmla="*/ 0 w 2390"/>
                    <a:gd name="T27" fmla="*/ 0 h 86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390"/>
                    <a:gd name="T43" fmla="*/ 0 h 861"/>
                    <a:gd name="T44" fmla="*/ 2390 w 2390"/>
                    <a:gd name="T45" fmla="*/ 861 h 86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390" h="861">
                      <a:moveTo>
                        <a:pt x="0" y="0"/>
                      </a:moveTo>
                      <a:lnTo>
                        <a:pt x="166" y="464"/>
                      </a:lnTo>
                      <a:lnTo>
                        <a:pt x="276" y="551"/>
                      </a:lnTo>
                      <a:lnTo>
                        <a:pt x="607" y="673"/>
                      </a:lnTo>
                      <a:lnTo>
                        <a:pt x="1411" y="772"/>
                      </a:lnTo>
                      <a:lnTo>
                        <a:pt x="2027" y="650"/>
                      </a:lnTo>
                      <a:lnTo>
                        <a:pt x="2390" y="485"/>
                      </a:lnTo>
                      <a:lnTo>
                        <a:pt x="2070" y="728"/>
                      </a:lnTo>
                      <a:lnTo>
                        <a:pt x="1466" y="861"/>
                      </a:lnTo>
                      <a:lnTo>
                        <a:pt x="639" y="783"/>
                      </a:lnTo>
                      <a:lnTo>
                        <a:pt x="232" y="618"/>
                      </a:lnTo>
                      <a:lnTo>
                        <a:pt x="67" y="40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1" name="Freeform 179"/>
                <p:cNvSpPr>
                  <a:spLocks/>
                </p:cNvSpPr>
                <p:nvPr/>
              </p:nvSpPr>
              <p:spPr bwMode="auto">
                <a:xfrm>
                  <a:off x="1302" y="1842"/>
                  <a:ext cx="546" cy="304"/>
                </a:xfrm>
                <a:custGeom>
                  <a:avLst/>
                  <a:gdLst>
                    <a:gd name="T0" fmla="*/ 0 w 1091"/>
                    <a:gd name="T1" fmla="*/ 1 h 608"/>
                    <a:gd name="T2" fmla="*/ 3 w 1091"/>
                    <a:gd name="T3" fmla="*/ 1 h 608"/>
                    <a:gd name="T4" fmla="*/ 4 w 1091"/>
                    <a:gd name="T5" fmla="*/ 1 h 608"/>
                    <a:gd name="T6" fmla="*/ 4 w 1091"/>
                    <a:gd name="T7" fmla="*/ 0 h 608"/>
                    <a:gd name="T8" fmla="*/ 5 w 1091"/>
                    <a:gd name="T9" fmla="*/ 2 h 608"/>
                    <a:gd name="T10" fmla="*/ 4 w 1091"/>
                    <a:gd name="T11" fmla="*/ 1 h 608"/>
                    <a:gd name="T12" fmla="*/ 3 w 1091"/>
                    <a:gd name="T13" fmla="*/ 1 h 608"/>
                    <a:gd name="T14" fmla="*/ 3 w 1091"/>
                    <a:gd name="T15" fmla="*/ 2 h 608"/>
                    <a:gd name="T16" fmla="*/ 3 w 1091"/>
                    <a:gd name="T17" fmla="*/ 1 h 608"/>
                    <a:gd name="T18" fmla="*/ 0 w 1091"/>
                    <a:gd name="T19" fmla="*/ 1 h 608"/>
                    <a:gd name="T20" fmla="*/ 0 w 1091"/>
                    <a:gd name="T21" fmla="*/ 1 h 60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91"/>
                    <a:gd name="T34" fmla="*/ 0 h 608"/>
                    <a:gd name="T35" fmla="*/ 1091 w 1091"/>
                    <a:gd name="T36" fmla="*/ 608 h 60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91" h="608">
                      <a:moveTo>
                        <a:pt x="0" y="403"/>
                      </a:moveTo>
                      <a:lnTo>
                        <a:pt x="563" y="329"/>
                      </a:lnTo>
                      <a:lnTo>
                        <a:pt x="915" y="190"/>
                      </a:lnTo>
                      <a:lnTo>
                        <a:pt x="989" y="0"/>
                      </a:lnTo>
                      <a:lnTo>
                        <a:pt x="1091" y="608"/>
                      </a:lnTo>
                      <a:lnTo>
                        <a:pt x="1010" y="454"/>
                      </a:lnTo>
                      <a:lnTo>
                        <a:pt x="681" y="344"/>
                      </a:lnTo>
                      <a:lnTo>
                        <a:pt x="645" y="593"/>
                      </a:lnTo>
                      <a:lnTo>
                        <a:pt x="555" y="380"/>
                      </a:lnTo>
                      <a:lnTo>
                        <a:pt x="0" y="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2" name="Freeform 180"/>
                <p:cNvSpPr>
                  <a:spLocks/>
                </p:cNvSpPr>
                <p:nvPr/>
              </p:nvSpPr>
              <p:spPr bwMode="auto">
                <a:xfrm>
                  <a:off x="600" y="1718"/>
                  <a:ext cx="1136" cy="288"/>
                </a:xfrm>
                <a:custGeom>
                  <a:avLst/>
                  <a:gdLst>
                    <a:gd name="T0" fmla="*/ 8 w 2271"/>
                    <a:gd name="T1" fmla="*/ 1 h 578"/>
                    <a:gd name="T2" fmla="*/ 9 w 2271"/>
                    <a:gd name="T3" fmla="*/ 1 h 578"/>
                    <a:gd name="T4" fmla="*/ 9 w 2271"/>
                    <a:gd name="T5" fmla="*/ 0 h 578"/>
                    <a:gd name="T6" fmla="*/ 9 w 2271"/>
                    <a:gd name="T7" fmla="*/ 0 h 578"/>
                    <a:gd name="T8" fmla="*/ 7 w 2271"/>
                    <a:gd name="T9" fmla="*/ 0 h 578"/>
                    <a:gd name="T10" fmla="*/ 6 w 2271"/>
                    <a:gd name="T11" fmla="*/ 0 h 578"/>
                    <a:gd name="T12" fmla="*/ 3 w 2271"/>
                    <a:gd name="T13" fmla="*/ 0 h 578"/>
                    <a:gd name="T14" fmla="*/ 2 w 2271"/>
                    <a:gd name="T15" fmla="*/ 0 h 578"/>
                    <a:gd name="T16" fmla="*/ 1 w 2271"/>
                    <a:gd name="T17" fmla="*/ 0 h 578"/>
                    <a:gd name="T18" fmla="*/ 0 w 2271"/>
                    <a:gd name="T19" fmla="*/ 0 h 578"/>
                    <a:gd name="T20" fmla="*/ 1 w 2271"/>
                    <a:gd name="T21" fmla="*/ 1 h 578"/>
                    <a:gd name="T22" fmla="*/ 2 w 2271"/>
                    <a:gd name="T23" fmla="*/ 1 h 578"/>
                    <a:gd name="T24" fmla="*/ 3 w 2271"/>
                    <a:gd name="T25" fmla="*/ 1 h 578"/>
                    <a:gd name="T26" fmla="*/ 5 w 2271"/>
                    <a:gd name="T27" fmla="*/ 2 h 578"/>
                    <a:gd name="T28" fmla="*/ 6 w 2271"/>
                    <a:gd name="T29" fmla="*/ 2 h 578"/>
                    <a:gd name="T30" fmla="*/ 5 w 2271"/>
                    <a:gd name="T31" fmla="*/ 2 h 578"/>
                    <a:gd name="T32" fmla="*/ 3 w 2271"/>
                    <a:gd name="T33" fmla="*/ 1 h 578"/>
                    <a:gd name="T34" fmla="*/ 2 w 2271"/>
                    <a:gd name="T35" fmla="*/ 1 h 578"/>
                    <a:gd name="T36" fmla="*/ 3 w 2271"/>
                    <a:gd name="T37" fmla="*/ 0 h 578"/>
                    <a:gd name="T38" fmla="*/ 4 w 2271"/>
                    <a:gd name="T39" fmla="*/ 0 h 578"/>
                    <a:gd name="T40" fmla="*/ 6 w 2271"/>
                    <a:gd name="T41" fmla="*/ 0 h 578"/>
                    <a:gd name="T42" fmla="*/ 7 w 2271"/>
                    <a:gd name="T43" fmla="*/ 0 h 578"/>
                    <a:gd name="T44" fmla="*/ 9 w 2271"/>
                    <a:gd name="T45" fmla="*/ 0 h 578"/>
                    <a:gd name="T46" fmla="*/ 9 w 2271"/>
                    <a:gd name="T47" fmla="*/ 1 h 578"/>
                    <a:gd name="T48" fmla="*/ 8 w 2271"/>
                    <a:gd name="T49" fmla="*/ 1 h 578"/>
                    <a:gd name="T50" fmla="*/ 8 w 2271"/>
                    <a:gd name="T51" fmla="*/ 1 h 57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271"/>
                    <a:gd name="T79" fmla="*/ 0 h 578"/>
                    <a:gd name="T80" fmla="*/ 2271 w 2271"/>
                    <a:gd name="T81" fmla="*/ 578 h 57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271" h="578">
                      <a:moveTo>
                        <a:pt x="1967" y="462"/>
                      </a:moveTo>
                      <a:lnTo>
                        <a:pt x="2224" y="367"/>
                      </a:lnTo>
                      <a:lnTo>
                        <a:pt x="2271" y="253"/>
                      </a:lnTo>
                      <a:lnTo>
                        <a:pt x="2178" y="183"/>
                      </a:lnTo>
                      <a:lnTo>
                        <a:pt x="1733" y="44"/>
                      </a:lnTo>
                      <a:lnTo>
                        <a:pt x="1330" y="0"/>
                      </a:lnTo>
                      <a:lnTo>
                        <a:pt x="752" y="21"/>
                      </a:lnTo>
                      <a:lnTo>
                        <a:pt x="306" y="95"/>
                      </a:lnTo>
                      <a:lnTo>
                        <a:pt x="95" y="175"/>
                      </a:lnTo>
                      <a:lnTo>
                        <a:pt x="0" y="249"/>
                      </a:lnTo>
                      <a:lnTo>
                        <a:pt x="108" y="352"/>
                      </a:lnTo>
                      <a:lnTo>
                        <a:pt x="292" y="432"/>
                      </a:lnTo>
                      <a:lnTo>
                        <a:pt x="547" y="506"/>
                      </a:lnTo>
                      <a:lnTo>
                        <a:pt x="1075" y="578"/>
                      </a:lnTo>
                      <a:lnTo>
                        <a:pt x="1515" y="542"/>
                      </a:lnTo>
                      <a:lnTo>
                        <a:pt x="1081" y="521"/>
                      </a:lnTo>
                      <a:lnTo>
                        <a:pt x="665" y="475"/>
                      </a:lnTo>
                      <a:lnTo>
                        <a:pt x="475" y="403"/>
                      </a:lnTo>
                      <a:lnTo>
                        <a:pt x="520" y="215"/>
                      </a:lnTo>
                      <a:lnTo>
                        <a:pt x="802" y="143"/>
                      </a:lnTo>
                      <a:lnTo>
                        <a:pt x="1363" y="88"/>
                      </a:lnTo>
                      <a:lnTo>
                        <a:pt x="1786" y="131"/>
                      </a:lnTo>
                      <a:lnTo>
                        <a:pt x="2129" y="241"/>
                      </a:lnTo>
                      <a:lnTo>
                        <a:pt x="2092" y="352"/>
                      </a:lnTo>
                      <a:lnTo>
                        <a:pt x="1967" y="4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3" name="Freeform 181"/>
                <p:cNvSpPr>
                  <a:spLocks/>
                </p:cNvSpPr>
                <p:nvPr/>
              </p:nvSpPr>
              <p:spPr bwMode="auto">
                <a:xfrm>
                  <a:off x="503" y="2001"/>
                  <a:ext cx="126" cy="375"/>
                </a:xfrm>
                <a:custGeom>
                  <a:avLst/>
                  <a:gdLst>
                    <a:gd name="T0" fmla="*/ 1 w 252"/>
                    <a:gd name="T1" fmla="*/ 3 h 750"/>
                    <a:gd name="T2" fmla="*/ 1 w 252"/>
                    <a:gd name="T3" fmla="*/ 3 h 750"/>
                    <a:gd name="T4" fmla="*/ 1 w 252"/>
                    <a:gd name="T5" fmla="*/ 0 h 750"/>
                    <a:gd name="T6" fmla="*/ 0 w 252"/>
                    <a:gd name="T7" fmla="*/ 3 h 750"/>
                    <a:gd name="T8" fmla="*/ 1 w 252"/>
                    <a:gd name="T9" fmla="*/ 3 h 750"/>
                    <a:gd name="T10" fmla="*/ 1 w 252"/>
                    <a:gd name="T11" fmla="*/ 3 h 7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2"/>
                    <a:gd name="T19" fmla="*/ 0 h 750"/>
                    <a:gd name="T20" fmla="*/ 252 w 252"/>
                    <a:gd name="T21" fmla="*/ 750 h 75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2" h="750">
                      <a:moveTo>
                        <a:pt x="186" y="750"/>
                      </a:moveTo>
                      <a:lnTo>
                        <a:pt x="142" y="672"/>
                      </a:lnTo>
                      <a:lnTo>
                        <a:pt x="252" y="0"/>
                      </a:lnTo>
                      <a:lnTo>
                        <a:pt x="0" y="695"/>
                      </a:lnTo>
                      <a:lnTo>
                        <a:pt x="186" y="750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4" name="Freeform 182"/>
                <p:cNvSpPr>
                  <a:spLocks/>
                </p:cNvSpPr>
                <p:nvPr/>
              </p:nvSpPr>
              <p:spPr bwMode="auto">
                <a:xfrm>
                  <a:off x="412" y="2030"/>
                  <a:ext cx="1516" cy="440"/>
                </a:xfrm>
                <a:custGeom>
                  <a:avLst/>
                  <a:gdLst>
                    <a:gd name="T0" fmla="*/ 1 w 3032"/>
                    <a:gd name="T1" fmla="*/ 1 h 881"/>
                    <a:gd name="T2" fmla="*/ 1 w 3032"/>
                    <a:gd name="T3" fmla="*/ 1 h 881"/>
                    <a:gd name="T4" fmla="*/ 0 w 3032"/>
                    <a:gd name="T5" fmla="*/ 2 h 881"/>
                    <a:gd name="T6" fmla="*/ 1 w 3032"/>
                    <a:gd name="T7" fmla="*/ 2 h 881"/>
                    <a:gd name="T8" fmla="*/ 1 w 3032"/>
                    <a:gd name="T9" fmla="*/ 2 h 881"/>
                    <a:gd name="T10" fmla="*/ 3 w 3032"/>
                    <a:gd name="T11" fmla="*/ 3 h 881"/>
                    <a:gd name="T12" fmla="*/ 6 w 3032"/>
                    <a:gd name="T13" fmla="*/ 3 h 881"/>
                    <a:gd name="T14" fmla="*/ 11 w 3032"/>
                    <a:gd name="T15" fmla="*/ 3 h 881"/>
                    <a:gd name="T16" fmla="*/ 12 w 3032"/>
                    <a:gd name="T17" fmla="*/ 2 h 881"/>
                    <a:gd name="T18" fmla="*/ 12 w 3032"/>
                    <a:gd name="T19" fmla="*/ 2 h 881"/>
                    <a:gd name="T20" fmla="*/ 12 w 3032"/>
                    <a:gd name="T21" fmla="*/ 1 h 881"/>
                    <a:gd name="T22" fmla="*/ 12 w 3032"/>
                    <a:gd name="T23" fmla="*/ 1 h 881"/>
                    <a:gd name="T24" fmla="*/ 12 w 3032"/>
                    <a:gd name="T25" fmla="*/ 2 h 881"/>
                    <a:gd name="T26" fmla="*/ 12 w 3032"/>
                    <a:gd name="T27" fmla="*/ 2 h 881"/>
                    <a:gd name="T28" fmla="*/ 11 w 3032"/>
                    <a:gd name="T29" fmla="*/ 2 h 881"/>
                    <a:gd name="T30" fmla="*/ 10 w 3032"/>
                    <a:gd name="T31" fmla="*/ 0 h 881"/>
                    <a:gd name="T32" fmla="*/ 10 w 3032"/>
                    <a:gd name="T33" fmla="*/ 2 h 881"/>
                    <a:gd name="T34" fmla="*/ 7 w 3032"/>
                    <a:gd name="T35" fmla="*/ 3 h 881"/>
                    <a:gd name="T36" fmla="*/ 6 w 3032"/>
                    <a:gd name="T37" fmla="*/ 0 h 881"/>
                    <a:gd name="T38" fmla="*/ 6 w 3032"/>
                    <a:gd name="T39" fmla="*/ 3 h 881"/>
                    <a:gd name="T40" fmla="*/ 5 w 3032"/>
                    <a:gd name="T41" fmla="*/ 3 h 881"/>
                    <a:gd name="T42" fmla="*/ 3 w 3032"/>
                    <a:gd name="T43" fmla="*/ 3 h 881"/>
                    <a:gd name="T44" fmla="*/ 3 w 3032"/>
                    <a:gd name="T45" fmla="*/ 0 h 881"/>
                    <a:gd name="T46" fmla="*/ 3 w 3032"/>
                    <a:gd name="T47" fmla="*/ 2 h 881"/>
                    <a:gd name="T48" fmla="*/ 1 w 3032"/>
                    <a:gd name="T49" fmla="*/ 2 h 881"/>
                    <a:gd name="T50" fmla="*/ 1 w 3032"/>
                    <a:gd name="T51" fmla="*/ 2 h 881"/>
                    <a:gd name="T52" fmla="*/ 1 w 3032"/>
                    <a:gd name="T53" fmla="*/ 0 h 881"/>
                    <a:gd name="T54" fmla="*/ 1 w 3032"/>
                    <a:gd name="T55" fmla="*/ 2 h 881"/>
                    <a:gd name="T56" fmla="*/ 1 w 3032"/>
                    <a:gd name="T57" fmla="*/ 1 h 881"/>
                    <a:gd name="T58" fmla="*/ 1 w 3032"/>
                    <a:gd name="T59" fmla="*/ 1 h 881"/>
                    <a:gd name="T60" fmla="*/ 1 w 3032"/>
                    <a:gd name="T61" fmla="*/ 1 h 88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3032"/>
                    <a:gd name="T94" fmla="*/ 0 h 881"/>
                    <a:gd name="T95" fmla="*/ 3032 w 3032"/>
                    <a:gd name="T96" fmla="*/ 881 h 88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3032" h="881">
                      <a:moveTo>
                        <a:pt x="112" y="381"/>
                      </a:moveTo>
                      <a:lnTo>
                        <a:pt x="15" y="445"/>
                      </a:lnTo>
                      <a:lnTo>
                        <a:pt x="0" y="542"/>
                      </a:lnTo>
                      <a:lnTo>
                        <a:pt x="86" y="635"/>
                      </a:lnTo>
                      <a:lnTo>
                        <a:pt x="352" y="732"/>
                      </a:lnTo>
                      <a:lnTo>
                        <a:pt x="964" y="846"/>
                      </a:lnTo>
                      <a:lnTo>
                        <a:pt x="1724" y="881"/>
                      </a:lnTo>
                      <a:lnTo>
                        <a:pt x="2561" y="776"/>
                      </a:lnTo>
                      <a:lnTo>
                        <a:pt x="2962" y="620"/>
                      </a:lnTo>
                      <a:lnTo>
                        <a:pt x="3032" y="529"/>
                      </a:lnTo>
                      <a:lnTo>
                        <a:pt x="2954" y="422"/>
                      </a:lnTo>
                      <a:lnTo>
                        <a:pt x="2884" y="367"/>
                      </a:lnTo>
                      <a:lnTo>
                        <a:pt x="2926" y="516"/>
                      </a:lnTo>
                      <a:lnTo>
                        <a:pt x="2842" y="599"/>
                      </a:lnTo>
                      <a:lnTo>
                        <a:pt x="2593" y="603"/>
                      </a:lnTo>
                      <a:lnTo>
                        <a:pt x="2363" y="21"/>
                      </a:lnTo>
                      <a:lnTo>
                        <a:pt x="2471" y="670"/>
                      </a:lnTo>
                      <a:lnTo>
                        <a:pt x="1810" y="791"/>
                      </a:lnTo>
                      <a:lnTo>
                        <a:pt x="1631" y="37"/>
                      </a:lnTo>
                      <a:lnTo>
                        <a:pt x="1675" y="804"/>
                      </a:lnTo>
                      <a:lnTo>
                        <a:pt x="1118" y="797"/>
                      </a:lnTo>
                      <a:lnTo>
                        <a:pt x="795" y="768"/>
                      </a:lnTo>
                      <a:lnTo>
                        <a:pt x="865" y="0"/>
                      </a:lnTo>
                      <a:lnTo>
                        <a:pt x="717" y="747"/>
                      </a:lnTo>
                      <a:lnTo>
                        <a:pt x="331" y="670"/>
                      </a:lnTo>
                      <a:lnTo>
                        <a:pt x="240" y="620"/>
                      </a:lnTo>
                      <a:lnTo>
                        <a:pt x="369" y="52"/>
                      </a:lnTo>
                      <a:lnTo>
                        <a:pt x="177" y="578"/>
                      </a:lnTo>
                      <a:lnTo>
                        <a:pt x="99" y="508"/>
                      </a:lnTo>
                      <a:lnTo>
                        <a:pt x="112" y="3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5" name="Freeform 183"/>
                <p:cNvSpPr>
                  <a:spLocks/>
                </p:cNvSpPr>
                <p:nvPr/>
              </p:nvSpPr>
              <p:spPr bwMode="auto">
                <a:xfrm>
                  <a:off x="472" y="1648"/>
                  <a:ext cx="1269" cy="532"/>
                </a:xfrm>
                <a:custGeom>
                  <a:avLst/>
                  <a:gdLst>
                    <a:gd name="T0" fmla="*/ 0 w 2538"/>
                    <a:gd name="T1" fmla="*/ 4 h 1065"/>
                    <a:gd name="T2" fmla="*/ 1 w 2538"/>
                    <a:gd name="T3" fmla="*/ 2 h 1065"/>
                    <a:gd name="T4" fmla="*/ 1 w 2538"/>
                    <a:gd name="T5" fmla="*/ 2 h 1065"/>
                    <a:gd name="T6" fmla="*/ 1 w 2538"/>
                    <a:gd name="T7" fmla="*/ 1 h 1065"/>
                    <a:gd name="T8" fmla="*/ 1 w 2538"/>
                    <a:gd name="T9" fmla="*/ 1 h 1065"/>
                    <a:gd name="T10" fmla="*/ 1 w 2538"/>
                    <a:gd name="T11" fmla="*/ 0 h 1065"/>
                    <a:gd name="T12" fmla="*/ 3 w 2538"/>
                    <a:gd name="T13" fmla="*/ 0 h 1065"/>
                    <a:gd name="T14" fmla="*/ 5 w 2538"/>
                    <a:gd name="T15" fmla="*/ 0 h 1065"/>
                    <a:gd name="T16" fmla="*/ 7 w 2538"/>
                    <a:gd name="T17" fmla="*/ 0 h 1065"/>
                    <a:gd name="T18" fmla="*/ 10 w 2538"/>
                    <a:gd name="T19" fmla="*/ 1 h 1065"/>
                    <a:gd name="T20" fmla="*/ 7 w 2538"/>
                    <a:gd name="T21" fmla="*/ 0 h 1065"/>
                    <a:gd name="T22" fmla="*/ 6 w 2538"/>
                    <a:gd name="T23" fmla="*/ 0 h 1065"/>
                    <a:gd name="T24" fmla="*/ 5 w 2538"/>
                    <a:gd name="T25" fmla="*/ 0 h 1065"/>
                    <a:gd name="T26" fmla="*/ 3 w 2538"/>
                    <a:gd name="T27" fmla="*/ 0 h 1065"/>
                    <a:gd name="T28" fmla="*/ 1 w 2538"/>
                    <a:gd name="T29" fmla="*/ 0 h 1065"/>
                    <a:gd name="T30" fmla="*/ 1 w 2538"/>
                    <a:gd name="T31" fmla="*/ 1 h 1065"/>
                    <a:gd name="T32" fmla="*/ 0 w 2538"/>
                    <a:gd name="T33" fmla="*/ 4 h 1065"/>
                    <a:gd name="T34" fmla="*/ 0 w 2538"/>
                    <a:gd name="T35" fmla="*/ 4 h 106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538"/>
                    <a:gd name="T55" fmla="*/ 0 h 1065"/>
                    <a:gd name="T56" fmla="*/ 2538 w 2538"/>
                    <a:gd name="T57" fmla="*/ 1065 h 106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538" h="1065">
                      <a:moveTo>
                        <a:pt x="0" y="1065"/>
                      </a:moveTo>
                      <a:lnTo>
                        <a:pt x="125" y="586"/>
                      </a:lnTo>
                      <a:lnTo>
                        <a:pt x="369" y="635"/>
                      </a:lnTo>
                      <a:lnTo>
                        <a:pt x="137" y="481"/>
                      </a:lnTo>
                      <a:lnTo>
                        <a:pt x="142" y="354"/>
                      </a:lnTo>
                      <a:lnTo>
                        <a:pt x="407" y="177"/>
                      </a:lnTo>
                      <a:lnTo>
                        <a:pt x="929" y="84"/>
                      </a:lnTo>
                      <a:lnTo>
                        <a:pt x="1386" y="46"/>
                      </a:lnTo>
                      <a:lnTo>
                        <a:pt x="1954" y="90"/>
                      </a:lnTo>
                      <a:lnTo>
                        <a:pt x="2538" y="266"/>
                      </a:lnTo>
                      <a:lnTo>
                        <a:pt x="2024" y="73"/>
                      </a:lnTo>
                      <a:lnTo>
                        <a:pt x="1756" y="40"/>
                      </a:lnTo>
                      <a:lnTo>
                        <a:pt x="1365" y="0"/>
                      </a:lnTo>
                      <a:lnTo>
                        <a:pt x="857" y="35"/>
                      </a:lnTo>
                      <a:lnTo>
                        <a:pt x="308" y="156"/>
                      </a:lnTo>
                      <a:lnTo>
                        <a:pt x="87" y="331"/>
                      </a:lnTo>
                      <a:lnTo>
                        <a:pt x="0" y="10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3946" name="Group 184"/>
              <p:cNvGrpSpPr>
                <a:grpSpLocks/>
              </p:cNvGrpSpPr>
              <p:nvPr/>
            </p:nvGrpSpPr>
            <p:grpSpPr bwMode="auto">
              <a:xfrm>
                <a:off x="912" y="2112"/>
                <a:ext cx="979" cy="1282"/>
                <a:chOff x="384" y="1648"/>
                <a:chExt cx="1555" cy="2150"/>
              </a:xfrm>
            </p:grpSpPr>
            <p:sp>
              <p:nvSpPr>
                <p:cNvPr id="33964" name="Freeform 185"/>
                <p:cNvSpPr>
                  <a:spLocks/>
                </p:cNvSpPr>
                <p:nvPr/>
              </p:nvSpPr>
              <p:spPr bwMode="auto">
                <a:xfrm>
                  <a:off x="409" y="1681"/>
                  <a:ext cx="1508" cy="2106"/>
                </a:xfrm>
                <a:custGeom>
                  <a:avLst/>
                  <a:gdLst>
                    <a:gd name="T0" fmla="*/ 1 w 3017"/>
                    <a:gd name="T1" fmla="*/ 2 h 4210"/>
                    <a:gd name="T2" fmla="*/ 0 w 3017"/>
                    <a:gd name="T3" fmla="*/ 5 h 4210"/>
                    <a:gd name="T4" fmla="*/ 0 w 3017"/>
                    <a:gd name="T5" fmla="*/ 6 h 4210"/>
                    <a:gd name="T6" fmla="*/ 0 w 3017"/>
                    <a:gd name="T7" fmla="*/ 9 h 4210"/>
                    <a:gd name="T8" fmla="*/ 1 w 3017"/>
                    <a:gd name="T9" fmla="*/ 15 h 4210"/>
                    <a:gd name="T10" fmla="*/ 2 w 3017"/>
                    <a:gd name="T11" fmla="*/ 16 h 4210"/>
                    <a:gd name="T12" fmla="*/ 3 w 3017"/>
                    <a:gd name="T13" fmla="*/ 17 h 4210"/>
                    <a:gd name="T14" fmla="*/ 6 w 3017"/>
                    <a:gd name="T15" fmla="*/ 17 h 4210"/>
                    <a:gd name="T16" fmla="*/ 9 w 3017"/>
                    <a:gd name="T17" fmla="*/ 16 h 4210"/>
                    <a:gd name="T18" fmla="*/ 10 w 3017"/>
                    <a:gd name="T19" fmla="*/ 16 h 4210"/>
                    <a:gd name="T20" fmla="*/ 11 w 3017"/>
                    <a:gd name="T21" fmla="*/ 11 h 4210"/>
                    <a:gd name="T22" fmla="*/ 11 w 3017"/>
                    <a:gd name="T23" fmla="*/ 8 h 4210"/>
                    <a:gd name="T24" fmla="*/ 11 w 3017"/>
                    <a:gd name="T25" fmla="*/ 5 h 4210"/>
                    <a:gd name="T26" fmla="*/ 10 w 3017"/>
                    <a:gd name="T27" fmla="*/ 3 h 4210"/>
                    <a:gd name="T28" fmla="*/ 10 w 3017"/>
                    <a:gd name="T29" fmla="*/ 2 h 4210"/>
                    <a:gd name="T30" fmla="*/ 10 w 3017"/>
                    <a:gd name="T31" fmla="*/ 1 h 4210"/>
                    <a:gd name="T32" fmla="*/ 9 w 3017"/>
                    <a:gd name="T33" fmla="*/ 1 h 4210"/>
                    <a:gd name="T34" fmla="*/ 7 w 3017"/>
                    <a:gd name="T35" fmla="*/ 1 h 4210"/>
                    <a:gd name="T36" fmla="*/ 5 w 3017"/>
                    <a:gd name="T37" fmla="*/ 0 h 4210"/>
                    <a:gd name="T38" fmla="*/ 3 w 3017"/>
                    <a:gd name="T39" fmla="*/ 1 h 4210"/>
                    <a:gd name="T40" fmla="*/ 1 w 3017"/>
                    <a:gd name="T41" fmla="*/ 1 h 4210"/>
                    <a:gd name="T42" fmla="*/ 1 w 3017"/>
                    <a:gd name="T43" fmla="*/ 2 h 4210"/>
                    <a:gd name="T44" fmla="*/ 1 w 3017"/>
                    <a:gd name="T45" fmla="*/ 2 h 421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17"/>
                    <a:gd name="T70" fmla="*/ 0 h 4210"/>
                    <a:gd name="T71" fmla="*/ 3017 w 3017"/>
                    <a:gd name="T72" fmla="*/ 4210 h 421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17" h="4210">
                      <a:moveTo>
                        <a:pt x="259" y="281"/>
                      </a:moveTo>
                      <a:lnTo>
                        <a:pt x="94" y="1157"/>
                      </a:lnTo>
                      <a:lnTo>
                        <a:pt x="56" y="1488"/>
                      </a:lnTo>
                      <a:lnTo>
                        <a:pt x="0" y="2060"/>
                      </a:lnTo>
                      <a:lnTo>
                        <a:pt x="331" y="3813"/>
                      </a:lnTo>
                      <a:lnTo>
                        <a:pt x="517" y="3967"/>
                      </a:lnTo>
                      <a:lnTo>
                        <a:pt x="903" y="4111"/>
                      </a:lnTo>
                      <a:lnTo>
                        <a:pt x="1707" y="4210"/>
                      </a:lnTo>
                      <a:lnTo>
                        <a:pt x="2312" y="4077"/>
                      </a:lnTo>
                      <a:lnTo>
                        <a:pt x="2654" y="3847"/>
                      </a:lnTo>
                      <a:lnTo>
                        <a:pt x="2985" y="2777"/>
                      </a:lnTo>
                      <a:lnTo>
                        <a:pt x="3017" y="2039"/>
                      </a:lnTo>
                      <a:lnTo>
                        <a:pt x="2951" y="1224"/>
                      </a:lnTo>
                      <a:lnTo>
                        <a:pt x="2797" y="528"/>
                      </a:lnTo>
                      <a:lnTo>
                        <a:pt x="2768" y="313"/>
                      </a:lnTo>
                      <a:lnTo>
                        <a:pt x="2666" y="211"/>
                      </a:lnTo>
                      <a:lnTo>
                        <a:pt x="2460" y="131"/>
                      </a:lnTo>
                      <a:lnTo>
                        <a:pt x="2027" y="23"/>
                      </a:lnTo>
                      <a:lnTo>
                        <a:pt x="1508" y="0"/>
                      </a:lnTo>
                      <a:lnTo>
                        <a:pt x="837" y="34"/>
                      </a:lnTo>
                      <a:lnTo>
                        <a:pt x="455" y="131"/>
                      </a:lnTo>
                      <a:lnTo>
                        <a:pt x="259" y="281"/>
                      </a:lnTo>
                      <a:close/>
                    </a:path>
                  </a:pathLst>
                </a:custGeom>
                <a:solidFill>
                  <a:srgbClr val="CC7F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5" name="Freeform 186"/>
                <p:cNvSpPr>
                  <a:spLocks/>
                </p:cNvSpPr>
                <p:nvPr/>
              </p:nvSpPr>
              <p:spPr bwMode="auto">
                <a:xfrm>
                  <a:off x="515" y="1666"/>
                  <a:ext cx="1278" cy="718"/>
                </a:xfrm>
                <a:custGeom>
                  <a:avLst/>
                  <a:gdLst>
                    <a:gd name="T0" fmla="*/ 0 w 2555"/>
                    <a:gd name="T1" fmla="*/ 1 h 1436"/>
                    <a:gd name="T2" fmla="*/ 1 w 2555"/>
                    <a:gd name="T3" fmla="*/ 1 h 1436"/>
                    <a:gd name="T4" fmla="*/ 2 w 2555"/>
                    <a:gd name="T5" fmla="*/ 1 h 1436"/>
                    <a:gd name="T6" fmla="*/ 4 w 2555"/>
                    <a:gd name="T7" fmla="*/ 1 h 1436"/>
                    <a:gd name="T8" fmla="*/ 5 w 2555"/>
                    <a:gd name="T9" fmla="*/ 0 h 1436"/>
                    <a:gd name="T10" fmla="*/ 8 w 2555"/>
                    <a:gd name="T11" fmla="*/ 1 h 1436"/>
                    <a:gd name="T12" fmla="*/ 10 w 2555"/>
                    <a:gd name="T13" fmla="*/ 1 h 1436"/>
                    <a:gd name="T14" fmla="*/ 10 w 2555"/>
                    <a:gd name="T15" fmla="*/ 1 h 1436"/>
                    <a:gd name="T16" fmla="*/ 10 w 2555"/>
                    <a:gd name="T17" fmla="*/ 1 h 1436"/>
                    <a:gd name="T18" fmla="*/ 10 w 2555"/>
                    <a:gd name="T19" fmla="*/ 3 h 1436"/>
                    <a:gd name="T20" fmla="*/ 9 w 2555"/>
                    <a:gd name="T21" fmla="*/ 3 h 1436"/>
                    <a:gd name="T22" fmla="*/ 7 w 2555"/>
                    <a:gd name="T23" fmla="*/ 3 h 1436"/>
                    <a:gd name="T24" fmla="*/ 7 w 2555"/>
                    <a:gd name="T25" fmla="*/ 6 h 1436"/>
                    <a:gd name="T26" fmla="*/ 6 w 2555"/>
                    <a:gd name="T27" fmla="*/ 3 h 1436"/>
                    <a:gd name="T28" fmla="*/ 4 w 2555"/>
                    <a:gd name="T29" fmla="*/ 3 h 1436"/>
                    <a:gd name="T30" fmla="*/ 3 w 2555"/>
                    <a:gd name="T31" fmla="*/ 6 h 1436"/>
                    <a:gd name="T32" fmla="*/ 3 w 2555"/>
                    <a:gd name="T33" fmla="*/ 3 h 1436"/>
                    <a:gd name="T34" fmla="*/ 1 w 2555"/>
                    <a:gd name="T35" fmla="*/ 3 h 1436"/>
                    <a:gd name="T36" fmla="*/ 0 w 2555"/>
                    <a:gd name="T37" fmla="*/ 1 h 1436"/>
                    <a:gd name="T38" fmla="*/ 0 w 2555"/>
                    <a:gd name="T39" fmla="*/ 1 h 14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555"/>
                    <a:gd name="T61" fmla="*/ 0 h 1436"/>
                    <a:gd name="T62" fmla="*/ 2555 w 2555"/>
                    <a:gd name="T63" fmla="*/ 1436 h 14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555" h="1436">
                      <a:moveTo>
                        <a:pt x="0" y="396"/>
                      </a:moveTo>
                      <a:lnTo>
                        <a:pt x="23" y="308"/>
                      </a:lnTo>
                      <a:lnTo>
                        <a:pt x="257" y="132"/>
                      </a:lnTo>
                      <a:lnTo>
                        <a:pt x="784" y="29"/>
                      </a:lnTo>
                      <a:lnTo>
                        <a:pt x="1251" y="0"/>
                      </a:lnTo>
                      <a:lnTo>
                        <a:pt x="1852" y="44"/>
                      </a:lnTo>
                      <a:lnTo>
                        <a:pt x="2445" y="213"/>
                      </a:lnTo>
                      <a:lnTo>
                        <a:pt x="2555" y="352"/>
                      </a:lnTo>
                      <a:lnTo>
                        <a:pt x="2555" y="491"/>
                      </a:lnTo>
                      <a:lnTo>
                        <a:pt x="2378" y="660"/>
                      </a:lnTo>
                      <a:lnTo>
                        <a:pt x="2167" y="673"/>
                      </a:lnTo>
                      <a:lnTo>
                        <a:pt x="1582" y="770"/>
                      </a:lnTo>
                      <a:lnTo>
                        <a:pt x="1574" y="1436"/>
                      </a:lnTo>
                      <a:lnTo>
                        <a:pt x="1428" y="799"/>
                      </a:lnTo>
                      <a:lnTo>
                        <a:pt x="823" y="759"/>
                      </a:lnTo>
                      <a:lnTo>
                        <a:pt x="578" y="1392"/>
                      </a:lnTo>
                      <a:lnTo>
                        <a:pt x="666" y="719"/>
                      </a:lnTo>
                      <a:lnTo>
                        <a:pt x="234" y="586"/>
                      </a:lnTo>
                      <a:lnTo>
                        <a:pt x="0" y="396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6" name="Freeform 187"/>
                <p:cNvSpPr>
                  <a:spLocks/>
                </p:cNvSpPr>
                <p:nvPr/>
              </p:nvSpPr>
              <p:spPr bwMode="auto">
                <a:xfrm>
                  <a:off x="384" y="2233"/>
                  <a:ext cx="1546" cy="421"/>
                </a:xfrm>
                <a:custGeom>
                  <a:avLst/>
                  <a:gdLst>
                    <a:gd name="T0" fmla="*/ 0 w 3093"/>
                    <a:gd name="T1" fmla="*/ 0 h 842"/>
                    <a:gd name="T2" fmla="*/ 0 w 3093"/>
                    <a:gd name="T3" fmla="*/ 1 h 842"/>
                    <a:gd name="T4" fmla="*/ 0 w 3093"/>
                    <a:gd name="T5" fmla="*/ 2 h 842"/>
                    <a:gd name="T6" fmla="*/ 0 w 3093"/>
                    <a:gd name="T7" fmla="*/ 2 h 842"/>
                    <a:gd name="T8" fmla="*/ 0 w 3093"/>
                    <a:gd name="T9" fmla="*/ 3 h 842"/>
                    <a:gd name="T10" fmla="*/ 5 w 3093"/>
                    <a:gd name="T11" fmla="*/ 3 h 842"/>
                    <a:gd name="T12" fmla="*/ 10 w 3093"/>
                    <a:gd name="T13" fmla="*/ 3 h 842"/>
                    <a:gd name="T14" fmla="*/ 12 w 3093"/>
                    <a:gd name="T15" fmla="*/ 2 h 842"/>
                    <a:gd name="T16" fmla="*/ 12 w 3093"/>
                    <a:gd name="T17" fmla="*/ 1 h 842"/>
                    <a:gd name="T18" fmla="*/ 11 w 3093"/>
                    <a:gd name="T19" fmla="*/ 1 h 842"/>
                    <a:gd name="T20" fmla="*/ 11 w 3093"/>
                    <a:gd name="T21" fmla="*/ 1 h 842"/>
                    <a:gd name="T22" fmla="*/ 10 w 3093"/>
                    <a:gd name="T23" fmla="*/ 2 h 842"/>
                    <a:gd name="T24" fmla="*/ 7 w 3093"/>
                    <a:gd name="T25" fmla="*/ 2 h 842"/>
                    <a:gd name="T26" fmla="*/ 3 w 3093"/>
                    <a:gd name="T27" fmla="*/ 2 h 842"/>
                    <a:gd name="T28" fmla="*/ 1 w 3093"/>
                    <a:gd name="T29" fmla="*/ 2 h 842"/>
                    <a:gd name="T30" fmla="*/ 0 w 3093"/>
                    <a:gd name="T31" fmla="*/ 1 h 842"/>
                    <a:gd name="T32" fmla="*/ 0 w 3093"/>
                    <a:gd name="T33" fmla="*/ 0 h 842"/>
                    <a:gd name="T34" fmla="*/ 0 w 3093"/>
                    <a:gd name="T35" fmla="*/ 0 h 84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3093"/>
                    <a:gd name="T55" fmla="*/ 0 h 842"/>
                    <a:gd name="T56" fmla="*/ 3093 w 3093"/>
                    <a:gd name="T57" fmla="*/ 842 h 84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3093" h="842">
                      <a:moveTo>
                        <a:pt x="127" y="0"/>
                      </a:moveTo>
                      <a:lnTo>
                        <a:pt x="38" y="55"/>
                      </a:lnTo>
                      <a:lnTo>
                        <a:pt x="0" y="358"/>
                      </a:lnTo>
                      <a:lnTo>
                        <a:pt x="38" y="447"/>
                      </a:lnTo>
                      <a:lnTo>
                        <a:pt x="243" y="607"/>
                      </a:lnTo>
                      <a:lnTo>
                        <a:pt x="1304" y="842"/>
                      </a:lnTo>
                      <a:lnTo>
                        <a:pt x="2604" y="738"/>
                      </a:lnTo>
                      <a:lnTo>
                        <a:pt x="3093" y="447"/>
                      </a:lnTo>
                      <a:lnTo>
                        <a:pt x="3083" y="116"/>
                      </a:lnTo>
                      <a:lnTo>
                        <a:pt x="3023" y="55"/>
                      </a:lnTo>
                      <a:lnTo>
                        <a:pt x="2988" y="171"/>
                      </a:lnTo>
                      <a:lnTo>
                        <a:pt x="2654" y="314"/>
                      </a:lnTo>
                      <a:lnTo>
                        <a:pt x="1823" y="441"/>
                      </a:lnTo>
                      <a:lnTo>
                        <a:pt x="964" y="413"/>
                      </a:lnTo>
                      <a:lnTo>
                        <a:pt x="369" y="293"/>
                      </a:lnTo>
                      <a:lnTo>
                        <a:pt x="122" y="143"/>
                      </a:lnTo>
                      <a:lnTo>
                        <a:pt x="12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7" name="Freeform 188"/>
                <p:cNvSpPr>
                  <a:spLocks/>
                </p:cNvSpPr>
                <p:nvPr/>
              </p:nvSpPr>
              <p:spPr bwMode="auto">
                <a:xfrm>
                  <a:off x="412" y="2957"/>
                  <a:ext cx="1499" cy="447"/>
                </a:xfrm>
                <a:custGeom>
                  <a:avLst/>
                  <a:gdLst>
                    <a:gd name="T0" fmla="*/ 0 w 3000"/>
                    <a:gd name="T1" fmla="*/ 0 h 893"/>
                    <a:gd name="T2" fmla="*/ 0 w 3000"/>
                    <a:gd name="T3" fmla="*/ 1 h 893"/>
                    <a:gd name="T4" fmla="*/ 0 w 3000"/>
                    <a:gd name="T5" fmla="*/ 3 h 893"/>
                    <a:gd name="T6" fmla="*/ 0 w 3000"/>
                    <a:gd name="T7" fmla="*/ 3 h 893"/>
                    <a:gd name="T8" fmla="*/ 1 w 3000"/>
                    <a:gd name="T9" fmla="*/ 3 h 893"/>
                    <a:gd name="T10" fmla="*/ 6 w 3000"/>
                    <a:gd name="T11" fmla="*/ 4 h 893"/>
                    <a:gd name="T12" fmla="*/ 10 w 3000"/>
                    <a:gd name="T13" fmla="*/ 3 h 893"/>
                    <a:gd name="T14" fmla="*/ 11 w 3000"/>
                    <a:gd name="T15" fmla="*/ 2 h 893"/>
                    <a:gd name="T16" fmla="*/ 11 w 3000"/>
                    <a:gd name="T17" fmla="*/ 1 h 893"/>
                    <a:gd name="T18" fmla="*/ 11 w 3000"/>
                    <a:gd name="T19" fmla="*/ 2 h 893"/>
                    <a:gd name="T20" fmla="*/ 10 w 3000"/>
                    <a:gd name="T21" fmla="*/ 2 h 893"/>
                    <a:gd name="T22" fmla="*/ 7 w 3000"/>
                    <a:gd name="T23" fmla="*/ 3 h 893"/>
                    <a:gd name="T24" fmla="*/ 4 w 3000"/>
                    <a:gd name="T25" fmla="*/ 3 h 893"/>
                    <a:gd name="T26" fmla="*/ 2 w 3000"/>
                    <a:gd name="T27" fmla="*/ 2 h 893"/>
                    <a:gd name="T28" fmla="*/ 0 w 3000"/>
                    <a:gd name="T29" fmla="*/ 2 h 893"/>
                    <a:gd name="T30" fmla="*/ 0 w 3000"/>
                    <a:gd name="T31" fmla="*/ 0 h 893"/>
                    <a:gd name="T32" fmla="*/ 0 w 3000"/>
                    <a:gd name="T33" fmla="*/ 0 h 8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00"/>
                    <a:gd name="T52" fmla="*/ 0 h 893"/>
                    <a:gd name="T53" fmla="*/ 3000 w 3000"/>
                    <a:gd name="T54" fmla="*/ 893 h 8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00" h="893">
                      <a:moveTo>
                        <a:pt x="67" y="0"/>
                      </a:moveTo>
                      <a:lnTo>
                        <a:pt x="0" y="133"/>
                      </a:lnTo>
                      <a:lnTo>
                        <a:pt x="72" y="513"/>
                      </a:lnTo>
                      <a:lnTo>
                        <a:pt x="148" y="585"/>
                      </a:lnTo>
                      <a:lnTo>
                        <a:pt x="502" y="762"/>
                      </a:lnTo>
                      <a:lnTo>
                        <a:pt x="1713" y="893"/>
                      </a:lnTo>
                      <a:lnTo>
                        <a:pt x="2654" y="745"/>
                      </a:lnTo>
                      <a:lnTo>
                        <a:pt x="2950" y="496"/>
                      </a:lnTo>
                      <a:lnTo>
                        <a:pt x="3000" y="199"/>
                      </a:lnTo>
                      <a:lnTo>
                        <a:pt x="2880" y="353"/>
                      </a:lnTo>
                      <a:lnTo>
                        <a:pt x="2587" y="446"/>
                      </a:lnTo>
                      <a:lnTo>
                        <a:pt x="1911" y="519"/>
                      </a:lnTo>
                      <a:lnTo>
                        <a:pt x="1260" y="557"/>
                      </a:lnTo>
                      <a:lnTo>
                        <a:pt x="721" y="490"/>
                      </a:lnTo>
                      <a:lnTo>
                        <a:pt x="143" y="260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8" name="Freeform 189"/>
                <p:cNvSpPr>
                  <a:spLocks/>
                </p:cNvSpPr>
                <p:nvPr/>
              </p:nvSpPr>
              <p:spPr bwMode="auto">
                <a:xfrm>
                  <a:off x="523" y="2234"/>
                  <a:ext cx="1416" cy="414"/>
                </a:xfrm>
                <a:custGeom>
                  <a:avLst/>
                  <a:gdLst>
                    <a:gd name="T0" fmla="*/ 1 w 2832"/>
                    <a:gd name="T1" fmla="*/ 1 h 829"/>
                    <a:gd name="T2" fmla="*/ 3 w 2832"/>
                    <a:gd name="T3" fmla="*/ 2 h 829"/>
                    <a:gd name="T4" fmla="*/ 6 w 2832"/>
                    <a:gd name="T5" fmla="*/ 2 h 829"/>
                    <a:gd name="T6" fmla="*/ 9 w 2832"/>
                    <a:gd name="T7" fmla="*/ 1 h 829"/>
                    <a:gd name="T8" fmla="*/ 10 w 2832"/>
                    <a:gd name="T9" fmla="*/ 1 h 829"/>
                    <a:gd name="T10" fmla="*/ 9 w 2832"/>
                    <a:gd name="T11" fmla="*/ 1 h 829"/>
                    <a:gd name="T12" fmla="*/ 11 w 2832"/>
                    <a:gd name="T13" fmla="*/ 0 h 829"/>
                    <a:gd name="T14" fmla="*/ 11 w 2832"/>
                    <a:gd name="T15" fmla="*/ 0 h 829"/>
                    <a:gd name="T16" fmla="*/ 11 w 2832"/>
                    <a:gd name="T17" fmla="*/ 0 h 829"/>
                    <a:gd name="T18" fmla="*/ 11 w 2832"/>
                    <a:gd name="T19" fmla="*/ 1 h 829"/>
                    <a:gd name="T20" fmla="*/ 10 w 2832"/>
                    <a:gd name="T21" fmla="*/ 2 h 829"/>
                    <a:gd name="T22" fmla="*/ 7 w 2832"/>
                    <a:gd name="T23" fmla="*/ 2 h 829"/>
                    <a:gd name="T24" fmla="*/ 5 w 2832"/>
                    <a:gd name="T25" fmla="*/ 3 h 829"/>
                    <a:gd name="T26" fmla="*/ 3 w 2832"/>
                    <a:gd name="T27" fmla="*/ 2 h 829"/>
                    <a:gd name="T28" fmla="*/ 0 w 2832"/>
                    <a:gd name="T29" fmla="*/ 2 h 829"/>
                    <a:gd name="T30" fmla="*/ 3 w 2832"/>
                    <a:gd name="T31" fmla="*/ 2 h 829"/>
                    <a:gd name="T32" fmla="*/ 5 w 2832"/>
                    <a:gd name="T33" fmla="*/ 2 h 829"/>
                    <a:gd name="T34" fmla="*/ 3 w 2832"/>
                    <a:gd name="T35" fmla="*/ 2 h 829"/>
                    <a:gd name="T36" fmla="*/ 1 w 2832"/>
                    <a:gd name="T37" fmla="*/ 1 h 829"/>
                    <a:gd name="T38" fmla="*/ 1 w 2832"/>
                    <a:gd name="T39" fmla="*/ 1 h 82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832"/>
                    <a:gd name="T61" fmla="*/ 0 h 829"/>
                    <a:gd name="T62" fmla="*/ 2832 w 2832"/>
                    <a:gd name="T63" fmla="*/ 829 h 82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832" h="829">
                      <a:moveTo>
                        <a:pt x="79" y="405"/>
                      </a:moveTo>
                      <a:lnTo>
                        <a:pt x="739" y="513"/>
                      </a:lnTo>
                      <a:lnTo>
                        <a:pt x="1499" y="557"/>
                      </a:lnTo>
                      <a:lnTo>
                        <a:pt x="2267" y="462"/>
                      </a:lnTo>
                      <a:lnTo>
                        <a:pt x="2547" y="352"/>
                      </a:lnTo>
                      <a:lnTo>
                        <a:pt x="2283" y="359"/>
                      </a:lnTo>
                      <a:lnTo>
                        <a:pt x="2745" y="192"/>
                      </a:lnTo>
                      <a:lnTo>
                        <a:pt x="2701" y="0"/>
                      </a:lnTo>
                      <a:lnTo>
                        <a:pt x="2824" y="82"/>
                      </a:lnTo>
                      <a:lnTo>
                        <a:pt x="2832" y="449"/>
                      </a:lnTo>
                      <a:lnTo>
                        <a:pt x="2473" y="683"/>
                      </a:lnTo>
                      <a:lnTo>
                        <a:pt x="1792" y="742"/>
                      </a:lnTo>
                      <a:lnTo>
                        <a:pt x="1089" y="829"/>
                      </a:lnTo>
                      <a:lnTo>
                        <a:pt x="562" y="762"/>
                      </a:lnTo>
                      <a:lnTo>
                        <a:pt x="0" y="601"/>
                      </a:lnTo>
                      <a:lnTo>
                        <a:pt x="922" y="683"/>
                      </a:lnTo>
                      <a:lnTo>
                        <a:pt x="1083" y="616"/>
                      </a:lnTo>
                      <a:lnTo>
                        <a:pt x="629" y="601"/>
                      </a:lnTo>
                      <a:lnTo>
                        <a:pt x="79" y="405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9" name="Freeform 190"/>
                <p:cNvSpPr>
                  <a:spLocks/>
                </p:cNvSpPr>
                <p:nvPr/>
              </p:nvSpPr>
              <p:spPr bwMode="auto">
                <a:xfrm>
                  <a:off x="563" y="3095"/>
                  <a:ext cx="1339" cy="311"/>
                </a:xfrm>
                <a:custGeom>
                  <a:avLst/>
                  <a:gdLst>
                    <a:gd name="T0" fmla="*/ 0 w 2679"/>
                    <a:gd name="T1" fmla="*/ 0 h 624"/>
                    <a:gd name="T2" fmla="*/ 1 w 2679"/>
                    <a:gd name="T3" fmla="*/ 1 h 624"/>
                    <a:gd name="T4" fmla="*/ 4 w 2679"/>
                    <a:gd name="T5" fmla="*/ 1 h 624"/>
                    <a:gd name="T6" fmla="*/ 7 w 2679"/>
                    <a:gd name="T7" fmla="*/ 1 h 624"/>
                    <a:gd name="T8" fmla="*/ 8 w 2679"/>
                    <a:gd name="T9" fmla="*/ 1 h 624"/>
                    <a:gd name="T10" fmla="*/ 6 w 2679"/>
                    <a:gd name="T11" fmla="*/ 0 h 624"/>
                    <a:gd name="T12" fmla="*/ 9 w 2679"/>
                    <a:gd name="T13" fmla="*/ 0 h 624"/>
                    <a:gd name="T14" fmla="*/ 10 w 2679"/>
                    <a:gd name="T15" fmla="*/ 0 h 624"/>
                    <a:gd name="T16" fmla="*/ 10 w 2679"/>
                    <a:gd name="T17" fmla="*/ 0 h 624"/>
                    <a:gd name="T18" fmla="*/ 8 w 2679"/>
                    <a:gd name="T19" fmla="*/ 2 h 624"/>
                    <a:gd name="T20" fmla="*/ 6 w 2679"/>
                    <a:gd name="T21" fmla="*/ 2 h 624"/>
                    <a:gd name="T22" fmla="*/ 3 w 2679"/>
                    <a:gd name="T23" fmla="*/ 2 h 624"/>
                    <a:gd name="T24" fmla="*/ 2 w 2679"/>
                    <a:gd name="T25" fmla="*/ 2 h 624"/>
                    <a:gd name="T26" fmla="*/ 3 w 2679"/>
                    <a:gd name="T27" fmla="*/ 1 h 624"/>
                    <a:gd name="T28" fmla="*/ 1 w 2679"/>
                    <a:gd name="T29" fmla="*/ 1 h 624"/>
                    <a:gd name="T30" fmla="*/ 0 w 2679"/>
                    <a:gd name="T31" fmla="*/ 0 h 624"/>
                    <a:gd name="T32" fmla="*/ 0 w 2679"/>
                    <a:gd name="T33" fmla="*/ 0 h 6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679"/>
                    <a:gd name="T52" fmla="*/ 0 h 624"/>
                    <a:gd name="T53" fmla="*/ 2679 w 2679"/>
                    <a:gd name="T54" fmla="*/ 624 h 6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679" h="624">
                      <a:moveTo>
                        <a:pt x="0" y="147"/>
                      </a:moveTo>
                      <a:lnTo>
                        <a:pt x="476" y="331"/>
                      </a:lnTo>
                      <a:lnTo>
                        <a:pt x="1171" y="346"/>
                      </a:lnTo>
                      <a:lnTo>
                        <a:pt x="1888" y="331"/>
                      </a:lnTo>
                      <a:lnTo>
                        <a:pt x="2093" y="295"/>
                      </a:lnTo>
                      <a:lnTo>
                        <a:pt x="1785" y="249"/>
                      </a:lnTo>
                      <a:lnTo>
                        <a:pt x="2445" y="154"/>
                      </a:lnTo>
                      <a:lnTo>
                        <a:pt x="2679" y="0"/>
                      </a:lnTo>
                      <a:lnTo>
                        <a:pt x="2628" y="221"/>
                      </a:lnTo>
                      <a:lnTo>
                        <a:pt x="2283" y="557"/>
                      </a:lnTo>
                      <a:lnTo>
                        <a:pt x="1618" y="588"/>
                      </a:lnTo>
                      <a:lnTo>
                        <a:pt x="791" y="624"/>
                      </a:lnTo>
                      <a:lnTo>
                        <a:pt x="578" y="536"/>
                      </a:lnTo>
                      <a:lnTo>
                        <a:pt x="820" y="493"/>
                      </a:lnTo>
                      <a:lnTo>
                        <a:pt x="470" y="441"/>
                      </a:lnTo>
                      <a:lnTo>
                        <a:pt x="0" y="147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0" name="Freeform 191"/>
                <p:cNvSpPr>
                  <a:spLocks/>
                </p:cNvSpPr>
                <p:nvPr/>
              </p:nvSpPr>
              <p:spPr bwMode="auto">
                <a:xfrm>
                  <a:off x="480" y="2536"/>
                  <a:ext cx="573" cy="331"/>
                </a:xfrm>
                <a:custGeom>
                  <a:avLst/>
                  <a:gdLst>
                    <a:gd name="T0" fmla="*/ 4 w 1146"/>
                    <a:gd name="T1" fmla="*/ 2 h 661"/>
                    <a:gd name="T2" fmla="*/ 2 w 1146"/>
                    <a:gd name="T3" fmla="*/ 2 h 661"/>
                    <a:gd name="T4" fmla="*/ 2 w 1146"/>
                    <a:gd name="T5" fmla="*/ 3 h 661"/>
                    <a:gd name="T6" fmla="*/ 1 w 1146"/>
                    <a:gd name="T7" fmla="*/ 1 h 661"/>
                    <a:gd name="T8" fmla="*/ 1 w 1146"/>
                    <a:gd name="T9" fmla="*/ 1 h 661"/>
                    <a:gd name="T10" fmla="*/ 1 w 1146"/>
                    <a:gd name="T11" fmla="*/ 2 h 661"/>
                    <a:gd name="T12" fmla="*/ 0 w 1146"/>
                    <a:gd name="T13" fmla="*/ 0 h 661"/>
                    <a:gd name="T14" fmla="*/ 4 w 1146"/>
                    <a:gd name="T15" fmla="*/ 2 h 661"/>
                    <a:gd name="T16" fmla="*/ 4 w 1146"/>
                    <a:gd name="T17" fmla="*/ 2 h 66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6"/>
                    <a:gd name="T28" fmla="*/ 0 h 661"/>
                    <a:gd name="T29" fmla="*/ 1146 w 1146"/>
                    <a:gd name="T30" fmla="*/ 661 h 66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6" h="661">
                      <a:moveTo>
                        <a:pt x="1146" y="342"/>
                      </a:moveTo>
                      <a:lnTo>
                        <a:pt x="717" y="330"/>
                      </a:lnTo>
                      <a:lnTo>
                        <a:pt x="551" y="661"/>
                      </a:lnTo>
                      <a:lnTo>
                        <a:pt x="508" y="220"/>
                      </a:lnTo>
                      <a:lnTo>
                        <a:pt x="122" y="142"/>
                      </a:lnTo>
                      <a:lnTo>
                        <a:pt x="23" y="473"/>
                      </a:lnTo>
                      <a:lnTo>
                        <a:pt x="0" y="0"/>
                      </a:lnTo>
                      <a:lnTo>
                        <a:pt x="1146" y="342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1" name="Freeform 192"/>
                <p:cNvSpPr>
                  <a:spLocks/>
                </p:cNvSpPr>
                <p:nvPr/>
              </p:nvSpPr>
              <p:spPr bwMode="auto">
                <a:xfrm>
                  <a:off x="384" y="2337"/>
                  <a:ext cx="1550" cy="834"/>
                </a:xfrm>
                <a:custGeom>
                  <a:avLst/>
                  <a:gdLst>
                    <a:gd name="T0" fmla="*/ 12 w 3100"/>
                    <a:gd name="T1" fmla="*/ 1 h 1667"/>
                    <a:gd name="T2" fmla="*/ 12 w 3100"/>
                    <a:gd name="T3" fmla="*/ 4 h 1667"/>
                    <a:gd name="T4" fmla="*/ 12 w 3100"/>
                    <a:gd name="T5" fmla="*/ 4 h 1667"/>
                    <a:gd name="T6" fmla="*/ 10 w 3100"/>
                    <a:gd name="T7" fmla="*/ 7 h 1667"/>
                    <a:gd name="T8" fmla="*/ 10 w 3100"/>
                    <a:gd name="T9" fmla="*/ 4 h 1667"/>
                    <a:gd name="T10" fmla="*/ 7 w 3100"/>
                    <a:gd name="T11" fmla="*/ 7 h 1667"/>
                    <a:gd name="T12" fmla="*/ 7 w 3100"/>
                    <a:gd name="T13" fmla="*/ 6 h 1667"/>
                    <a:gd name="T14" fmla="*/ 7 w 3100"/>
                    <a:gd name="T15" fmla="*/ 6 h 1667"/>
                    <a:gd name="T16" fmla="*/ 7 w 3100"/>
                    <a:gd name="T17" fmla="*/ 6 h 1667"/>
                    <a:gd name="T18" fmla="*/ 7 w 3100"/>
                    <a:gd name="T19" fmla="*/ 6 h 1667"/>
                    <a:gd name="T20" fmla="*/ 7 w 3100"/>
                    <a:gd name="T21" fmla="*/ 6 h 1667"/>
                    <a:gd name="T22" fmla="*/ 6 w 3100"/>
                    <a:gd name="T23" fmla="*/ 6 h 1667"/>
                    <a:gd name="T24" fmla="*/ 6 w 3100"/>
                    <a:gd name="T25" fmla="*/ 6 h 1667"/>
                    <a:gd name="T26" fmla="*/ 6 w 3100"/>
                    <a:gd name="T27" fmla="*/ 6 h 1667"/>
                    <a:gd name="T28" fmla="*/ 6 w 3100"/>
                    <a:gd name="T29" fmla="*/ 6 h 1667"/>
                    <a:gd name="T30" fmla="*/ 6 w 3100"/>
                    <a:gd name="T31" fmla="*/ 6 h 1667"/>
                    <a:gd name="T32" fmla="*/ 6 w 3100"/>
                    <a:gd name="T33" fmla="*/ 6 h 1667"/>
                    <a:gd name="T34" fmla="*/ 6 w 3100"/>
                    <a:gd name="T35" fmla="*/ 6 h 1667"/>
                    <a:gd name="T36" fmla="*/ 6 w 3100"/>
                    <a:gd name="T37" fmla="*/ 6 h 1667"/>
                    <a:gd name="T38" fmla="*/ 6 w 3100"/>
                    <a:gd name="T39" fmla="*/ 6 h 1667"/>
                    <a:gd name="T40" fmla="*/ 6 w 3100"/>
                    <a:gd name="T41" fmla="*/ 5 h 1667"/>
                    <a:gd name="T42" fmla="*/ 6 w 3100"/>
                    <a:gd name="T43" fmla="*/ 5 h 1667"/>
                    <a:gd name="T44" fmla="*/ 6 w 3100"/>
                    <a:gd name="T45" fmla="*/ 5 h 1667"/>
                    <a:gd name="T46" fmla="*/ 6 w 3100"/>
                    <a:gd name="T47" fmla="*/ 5 h 1667"/>
                    <a:gd name="T48" fmla="*/ 6 w 3100"/>
                    <a:gd name="T49" fmla="*/ 5 h 1667"/>
                    <a:gd name="T50" fmla="*/ 6 w 3100"/>
                    <a:gd name="T51" fmla="*/ 5 h 1667"/>
                    <a:gd name="T52" fmla="*/ 6 w 3100"/>
                    <a:gd name="T53" fmla="*/ 5 h 1667"/>
                    <a:gd name="T54" fmla="*/ 6 w 3100"/>
                    <a:gd name="T55" fmla="*/ 5 h 1667"/>
                    <a:gd name="T56" fmla="*/ 6 w 3100"/>
                    <a:gd name="T57" fmla="*/ 5 h 1667"/>
                    <a:gd name="T58" fmla="*/ 6 w 3100"/>
                    <a:gd name="T59" fmla="*/ 5 h 1667"/>
                    <a:gd name="T60" fmla="*/ 6 w 3100"/>
                    <a:gd name="T61" fmla="*/ 5 h 1667"/>
                    <a:gd name="T62" fmla="*/ 6 w 3100"/>
                    <a:gd name="T63" fmla="*/ 5 h 1667"/>
                    <a:gd name="T64" fmla="*/ 6 w 3100"/>
                    <a:gd name="T65" fmla="*/ 5 h 1667"/>
                    <a:gd name="T66" fmla="*/ 6 w 3100"/>
                    <a:gd name="T67" fmla="*/ 3 h 1667"/>
                    <a:gd name="T68" fmla="*/ 3 w 3100"/>
                    <a:gd name="T69" fmla="*/ 3 h 1667"/>
                    <a:gd name="T70" fmla="*/ 3 w 3100"/>
                    <a:gd name="T71" fmla="*/ 6 h 1667"/>
                    <a:gd name="T72" fmla="*/ 3 w 3100"/>
                    <a:gd name="T73" fmla="*/ 3 h 1667"/>
                    <a:gd name="T74" fmla="*/ 1 w 3100"/>
                    <a:gd name="T75" fmla="*/ 4 h 1667"/>
                    <a:gd name="T76" fmla="*/ 0 w 3100"/>
                    <a:gd name="T77" fmla="*/ 1 h 1667"/>
                    <a:gd name="T78" fmla="*/ 1 w 3100"/>
                    <a:gd name="T79" fmla="*/ 1 h 1667"/>
                    <a:gd name="T80" fmla="*/ 3 w 3100"/>
                    <a:gd name="T81" fmla="*/ 2 h 1667"/>
                    <a:gd name="T82" fmla="*/ 7 w 3100"/>
                    <a:gd name="T83" fmla="*/ 3 h 1667"/>
                    <a:gd name="T84" fmla="*/ 12 w 3100"/>
                    <a:gd name="T85" fmla="*/ 2 h 1667"/>
                    <a:gd name="T86" fmla="*/ 12 w 3100"/>
                    <a:gd name="T87" fmla="*/ 0 h 166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00"/>
                    <a:gd name="T133" fmla="*/ 0 h 1667"/>
                    <a:gd name="T134" fmla="*/ 3100 w 3100"/>
                    <a:gd name="T135" fmla="*/ 1667 h 166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00" h="1667">
                      <a:moveTo>
                        <a:pt x="3099" y="0"/>
                      </a:moveTo>
                      <a:lnTo>
                        <a:pt x="3100" y="253"/>
                      </a:lnTo>
                      <a:lnTo>
                        <a:pt x="3030" y="331"/>
                      </a:lnTo>
                      <a:lnTo>
                        <a:pt x="3072" y="803"/>
                      </a:lnTo>
                      <a:lnTo>
                        <a:pt x="3023" y="1234"/>
                      </a:lnTo>
                      <a:lnTo>
                        <a:pt x="2988" y="915"/>
                      </a:lnTo>
                      <a:lnTo>
                        <a:pt x="2703" y="1181"/>
                      </a:lnTo>
                      <a:lnTo>
                        <a:pt x="2549" y="1618"/>
                      </a:lnTo>
                      <a:lnTo>
                        <a:pt x="2582" y="1059"/>
                      </a:lnTo>
                      <a:lnTo>
                        <a:pt x="2439" y="915"/>
                      </a:lnTo>
                      <a:lnTo>
                        <a:pt x="1922" y="804"/>
                      </a:lnTo>
                      <a:lnTo>
                        <a:pt x="1895" y="1576"/>
                      </a:lnTo>
                      <a:lnTo>
                        <a:pt x="1814" y="1667"/>
                      </a:lnTo>
                      <a:lnTo>
                        <a:pt x="1795" y="1398"/>
                      </a:lnTo>
                      <a:lnTo>
                        <a:pt x="1795" y="1396"/>
                      </a:lnTo>
                      <a:lnTo>
                        <a:pt x="1795" y="1392"/>
                      </a:lnTo>
                      <a:lnTo>
                        <a:pt x="1795" y="1390"/>
                      </a:lnTo>
                      <a:lnTo>
                        <a:pt x="1795" y="1386"/>
                      </a:lnTo>
                      <a:lnTo>
                        <a:pt x="1793" y="1380"/>
                      </a:lnTo>
                      <a:lnTo>
                        <a:pt x="1793" y="1375"/>
                      </a:lnTo>
                      <a:lnTo>
                        <a:pt x="1793" y="1363"/>
                      </a:lnTo>
                      <a:lnTo>
                        <a:pt x="1791" y="1352"/>
                      </a:lnTo>
                      <a:lnTo>
                        <a:pt x="1791" y="1346"/>
                      </a:lnTo>
                      <a:lnTo>
                        <a:pt x="1789" y="1340"/>
                      </a:lnTo>
                      <a:lnTo>
                        <a:pt x="1789" y="1339"/>
                      </a:lnTo>
                      <a:lnTo>
                        <a:pt x="1789" y="1335"/>
                      </a:lnTo>
                      <a:lnTo>
                        <a:pt x="1789" y="1329"/>
                      </a:lnTo>
                      <a:lnTo>
                        <a:pt x="1789" y="1327"/>
                      </a:lnTo>
                      <a:lnTo>
                        <a:pt x="1789" y="1323"/>
                      </a:lnTo>
                      <a:lnTo>
                        <a:pt x="1789" y="1321"/>
                      </a:lnTo>
                      <a:lnTo>
                        <a:pt x="1787" y="1318"/>
                      </a:lnTo>
                      <a:lnTo>
                        <a:pt x="1787" y="1312"/>
                      </a:lnTo>
                      <a:lnTo>
                        <a:pt x="1787" y="1308"/>
                      </a:lnTo>
                      <a:lnTo>
                        <a:pt x="1787" y="1302"/>
                      </a:lnTo>
                      <a:lnTo>
                        <a:pt x="1785" y="1297"/>
                      </a:lnTo>
                      <a:lnTo>
                        <a:pt x="1785" y="1287"/>
                      </a:lnTo>
                      <a:lnTo>
                        <a:pt x="1783" y="1276"/>
                      </a:lnTo>
                      <a:lnTo>
                        <a:pt x="1783" y="1266"/>
                      </a:lnTo>
                      <a:lnTo>
                        <a:pt x="1781" y="1257"/>
                      </a:lnTo>
                      <a:lnTo>
                        <a:pt x="1781" y="1247"/>
                      </a:lnTo>
                      <a:lnTo>
                        <a:pt x="1779" y="1238"/>
                      </a:lnTo>
                      <a:lnTo>
                        <a:pt x="1779" y="1234"/>
                      </a:lnTo>
                      <a:lnTo>
                        <a:pt x="1779" y="1230"/>
                      </a:lnTo>
                      <a:lnTo>
                        <a:pt x="1777" y="1213"/>
                      </a:lnTo>
                      <a:lnTo>
                        <a:pt x="1777" y="1209"/>
                      </a:lnTo>
                      <a:lnTo>
                        <a:pt x="1777" y="1206"/>
                      </a:lnTo>
                      <a:lnTo>
                        <a:pt x="1777" y="1204"/>
                      </a:lnTo>
                      <a:lnTo>
                        <a:pt x="1777" y="1202"/>
                      </a:lnTo>
                      <a:lnTo>
                        <a:pt x="1776" y="1198"/>
                      </a:lnTo>
                      <a:lnTo>
                        <a:pt x="1776" y="1187"/>
                      </a:lnTo>
                      <a:lnTo>
                        <a:pt x="1774" y="1181"/>
                      </a:lnTo>
                      <a:lnTo>
                        <a:pt x="1774" y="1175"/>
                      </a:lnTo>
                      <a:lnTo>
                        <a:pt x="1774" y="1169"/>
                      </a:lnTo>
                      <a:lnTo>
                        <a:pt x="1774" y="1166"/>
                      </a:lnTo>
                      <a:lnTo>
                        <a:pt x="1772" y="1160"/>
                      </a:lnTo>
                      <a:lnTo>
                        <a:pt x="1772" y="1154"/>
                      </a:lnTo>
                      <a:lnTo>
                        <a:pt x="1715" y="746"/>
                      </a:lnTo>
                      <a:lnTo>
                        <a:pt x="1251" y="717"/>
                      </a:lnTo>
                      <a:lnTo>
                        <a:pt x="795" y="592"/>
                      </a:lnTo>
                      <a:lnTo>
                        <a:pt x="751" y="880"/>
                      </a:lnTo>
                      <a:lnTo>
                        <a:pt x="772" y="1323"/>
                      </a:lnTo>
                      <a:lnTo>
                        <a:pt x="667" y="858"/>
                      </a:lnTo>
                      <a:lnTo>
                        <a:pt x="660" y="548"/>
                      </a:lnTo>
                      <a:lnTo>
                        <a:pt x="253" y="428"/>
                      </a:lnTo>
                      <a:lnTo>
                        <a:pt x="196" y="852"/>
                      </a:lnTo>
                      <a:lnTo>
                        <a:pt x="175" y="386"/>
                      </a:lnTo>
                      <a:lnTo>
                        <a:pt x="0" y="219"/>
                      </a:lnTo>
                      <a:lnTo>
                        <a:pt x="21" y="14"/>
                      </a:lnTo>
                      <a:lnTo>
                        <a:pt x="76" y="238"/>
                      </a:lnTo>
                      <a:lnTo>
                        <a:pt x="266" y="373"/>
                      </a:lnTo>
                      <a:lnTo>
                        <a:pt x="675" y="451"/>
                      </a:lnTo>
                      <a:lnTo>
                        <a:pt x="1293" y="542"/>
                      </a:lnTo>
                      <a:lnTo>
                        <a:pt x="1855" y="521"/>
                      </a:lnTo>
                      <a:lnTo>
                        <a:pt x="2601" y="436"/>
                      </a:lnTo>
                      <a:lnTo>
                        <a:pt x="2975" y="295"/>
                      </a:lnTo>
                      <a:lnTo>
                        <a:pt x="3051" y="225"/>
                      </a:lnTo>
                      <a:lnTo>
                        <a:pt x="309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2" name="Freeform 193"/>
                <p:cNvSpPr>
                  <a:spLocks/>
                </p:cNvSpPr>
                <p:nvPr/>
              </p:nvSpPr>
              <p:spPr bwMode="auto">
                <a:xfrm>
                  <a:off x="432" y="2976"/>
                  <a:ext cx="1507" cy="691"/>
                </a:xfrm>
                <a:custGeom>
                  <a:avLst/>
                  <a:gdLst>
                    <a:gd name="T0" fmla="*/ 11 w 3015"/>
                    <a:gd name="T1" fmla="*/ 0 h 1382"/>
                    <a:gd name="T2" fmla="*/ 11 w 3015"/>
                    <a:gd name="T3" fmla="*/ 1 h 1382"/>
                    <a:gd name="T4" fmla="*/ 11 w 3015"/>
                    <a:gd name="T5" fmla="*/ 1 h 1382"/>
                    <a:gd name="T6" fmla="*/ 11 w 3015"/>
                    <a:gd name="T7" fmla="*/ 3 h 1382"/>
                    <a:gd name="T8" fmla="*/ 10 w 3015"/>
                    <a:gd name="T9" fmla="*/ 5 h 1382"/>
                    <a:gd name="T10" fmla="*/ 10 w 3015"/>
                    <a:gd name="T11" fmla="*/ 3 h 1382"/>
                    <a:gd name="T12" fmla="*/ 9 w 3015"/>
                    <a:gd name="T13" fmla="*/ 3 h 1382"/>
                    <a:gd name="T14" fmla="*/ 8 w 3015"/>
                    <a:gd name="T15" fmla="*/ 5 h 1382"/>
                    <a:gd name="T16" fmla="*/ 8 w 3015"/>
                    <a:gd name="T17" fmla="*/ 5 h 1382"/>
                    <a:gd name="T18" fmla="*/ 6 w 3015"/>
                    <a:gd name="T19" fmla="*/ 3 h 1382"/>
                    <a:gd name="T20" fmla="*/ 6 w 3015"/>
                    <a:gd name="T21" fmla="*/ 5 h 1382"/>
                    <a:gd name="T22" fmla="*/ 6 w 3015"/>
                    <a:gd name="T23" fmla="*/ 5 h 1382"/>
                    <a:gd name="T24" fmla="*/ 4 w 3015"/>
                    <a:gd name="T25" fmla="*/ 3 h 1382"/>
                    <a:gd name="T26" fmla="*/ 3 w 3015"/>
                    <a:gd name="T27" fmla="*/ 3 h 1382"/>
                    <a:gd name="T28" fmla="*/ 3 w 3015"/>
                    <a:gd name="T29" fmla="*/ 5 h 1382"/>
                    <a:gd name="T30" fmla="*/ 2 w 3015"/>
                    <a:gd name="T31" fmla="*/ 3 h 1382"/>
                    <a:gd name="T32" fmla="*/ 1 w 3015"/>
                    <a:gd name="T33" fmla="*/ 3 h 1382"/>
                    <a:gd name="T34" fmla="*/ 1 w 3015"/>
                    <a:gd name="T35" fmla="*/ 5 h 1382"/>
                    <a:gd name="T36" fmla="*/ 1 w 3015"/>
                    <a:gd name="T37" fmla="*/ 3 h 1382"/>
                    <a:gd name="T38" fmla="*/ 0 w 3015"/>
                    <a:gd name="T39" fmla="*/ 3 h 1382"/>
                    <a:gd name="T40" fmla="*/ 0 w 3015"/>
                    <a:gd name="T41" fmla="*/ 1 h 1382"/>
                    <a:gd name="T42" fmla="*/ 0 w 3015"/>
                    <a:gd name="T43" fmla="*/ 3 h 1382"/>
                    <a:gd name="T44" fmla="*/ 1 w 3015"/>
                    <a:gd name="T45" fmla="*/ 3 h 1382"/>
                    <a:gd name="T46" fmla="*/ 3 w 3015"/>
                    <a:gd name="T47" fmla="*/ 3 h 1382"/>
                    <a:gd name="T48" fmla="*/ 5 w 3015"/>
                    <a:gd name="T49" fmla="*/ 3 h 1382"/>
                    <a:gd name="T50" fmla="*/ 8 w 3015"/>
                    <a:gd name="T51" fmla="*/ 3 h 1382"/>
                    <a:gd name="T52" fmla="*/ 10 w 3015"/>
                    <a:gd name="T53" fmla="*/ 3 h 1382"/>
                    <a:gd name="T54" fmla="*/ 11 w 3015"/>
                    <a:gd name="T55" fmla="*/ 1 h 1382"/>
                    <a:gd name="T56" fmla="*/ 11 w 3015"/>
                    <a:gd name="T57" fmla="*/ 1 h 1382"/>
                    <a:gd name="T58" fmla="*/ 10 w 3015"/>
                    <a:gd name="T59" fmla="*/ 1 h 1382"/>
                    <a:gd name="T60" fmla="*/ 9 w 3015"/>
                    <a:gd name="T61" fmla="*/ 1 h 1382"/>
                    <a:gd name="T62" fmla="*/ 6 w 3015"/>
                    <a:gd name="T63" fmla="*/ 3 h 1382"/>
                    <a:gd name="T64" fmla="*/ 3 w 3015"/>
                    <a:gd name="T65" fmla="*/ 1 h 1382"/>
                    <a:gd name="T66" fmla="*/ 1 w 3015"/>
                    <a:gd name="T67" fmla="*/ 1 h 1382"/>
                    <a:gd name="T68" fmla="*/ 3 w 3015"/>
                    <a:gd name="T69" fmla="*/ 1 h 1382"/>
                    <a:gd name="T70" fmla="*/ 6 w 3015"/>
                    <a:gd name="T71" fmla="*/ 1 h 1382"/>
                    <a:gd name="T72" fmla="*/ 9 w 3015"/>
                    <a:gd name="T73" fmla="*/ 1 h 1382"/>
                    <a:gd name="T74" fmla="*/ 10 w 3015"/>
                    <a:gd name="T75" fmla="*/ 1 h 1382"/>
                    <a:gd name="T76" fmla="*/ 11 w 3015"/>
                    <a:gd name="T77" fmla="*/ 1 h 1382"/>
                    <a:gd name="T78" fmla="*/ 11 w 3015"/>
                    <a:gd name="T79" fmla="*/ 0 h 1382"/>
                    <a:gd name="T80" fmla="*/ 11 w 3015"/>
                    <a:gd name="T81" fmla="*/ 0 h 138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015"/>
                    <a:gd name="T124" fmla="*/ 0 h 1382"/>
                    <a:gd name="T125" fmla="*/ 3015 w 3015"/>
                    <a:gd name="T126" fmla="*/ 1382 h 138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015" h="1382">
                      <a:moveTo>
                        <a:pt x="2924" y="0"/>
                      </a:moveTo>
                      <a:lnTo>
                        <a:pt x="3015" y="165"/>
                      </a:lnTo>
                      <a:lnTo>
                        <a:pt x="2935" y="477"/>
                      </a:lnTo>
                      <a:lnTo>
                        <a:pt x="2817" y="640"/>
                      </a:lnTo>
                      <a:lnTo>
                        <a:pt x="2623" y="1176"/>
                      </a:lnTo>
                      <a:lnTo>
                        <a:pt x="2620" y="1003"/>
                      </a:lnTo>
                      <a:lnTo>
                        <a:pt x="2443" y="905"/>
                      </a:lnTo>
                      <a:lnTo>
                        <a:pt x="2266" y="1313"/>
                      </a:lnTo>
                      <a:lnTo>
                        <a:pt x="2245" y="1093"/>
                      </a:lnTo>
                      <a:lnTo>
                        <a:pt x="1772" y="994"/>
                      </a:lnTo>
                      <a:lnTo>
                        <a:pt x="1648" y="1382"/>
                      </a:lnTo>
                      <a:lnTo>
                        <a:pt x="1661" y="1049"/>
                      </a:lnTo>
                      <a:lnTo>
                        <a:pt x="1144" y="1003"/>
                      </a:lnTo>
                      <a:lnTo>
                        <a:pt x="800" y="815"/>
                      </a:lnTo>
                      <a:lnTo>
                        <a:pt x="836" y="1332"/>
                      </a:lnTo>
                      <a:lnTo>
                        <a:pt x="681" y="823"/>
                      </a:lnTo>
                      <a:lnTo>
                        <a:pt x="350" y="716"/>
                      </a:lnTo>
                      <a:lnTo>
                        <a:pt x="441" y="1127"/>
                      </a:lnTo>
                      <a:lnTo>
                        <a:pt x="272" y="667"/>
                      </a:lnTo>
                      <a:lnTo>
                        <a:pt x="36" y="517"/>
                      </a:lnTo>
                      <a:lnTo>
                        <a:pt x="0" y="230"/>
                      </a:lnTo>
                      <a:lnTo>
                        <a:pt x="129" y="519"/>
                      </a:lnTo>
                      <a:lnTo>
                        <a:pt x="392" y="661"/>
                      </a:lnTo>
                      <a:lnTo>
                        <a:pt x="857" y="752"/>
                      </a:lnTo>
                      <a:lnTo>
                        <a:pt x="1500" y="789"/>
                      </a:lnTo>
                      <a:lnTo>
                        <a:pt x="2215" y="745"/>
                      </a:lnTo>
                      <a:lnTo>
                        <a:pt x="2673" y="625"/>
                      </a:lnTo>
                      <a:lnTo>
                        <a:pt x="2857" y="456"/>
                      </a:lnTo>
                      <a:lnTo>
                        <a:pt x="2893" y="308"/>
                      </a:lnTo>
                      <a:lnTo>
                        <a:pt x="2766" y="384"/>
                      </a:lnTo>
                      <a:lnTo>
                        <a:pt x="2445" y="481"/>
                      </a:lnTo>
                      <a:lnTo>
                        <a:pt x="1711" y="524"/>
                      </a:lnTo>
                      <a:lnTo>
                        <a:pt x="819" y="502"/>
                      </a:lnTo>
                      <a:lnTo>
                        <a:pt x="306" y="296"/>
                      </a:lnTo>
                      <a:lnTo>
                        <a:pt x="768" y="422"/>
                      </a:lnTo>
                      <a:lnTo>
                        <a:pt x="1698" y="450"/>
                      </a:lnTo>
                      <a:lnTo>
                        <a:pt x="2458" y="384"/>
                      </a:lnTo>
                      <a:lnTo>
                        <a:pt x="2766" y="281"/>
                      </a:lnTo>
                      <a:lnTo>
                        <a:pt x="2905" y="173"/>
                      </a:lnTo>
                      <a:lnTo>
                        <a:pt x="292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3" name="Freeform 194"/>
                <p:cNvSpPr>
                  <a:spLocks/>
                </p:cNvSpPr>
                <p:nvPr/>
              </p:nvSpPr>
              <p:spPr bwMode="auto">
                <a:xfrm>
                  <a:off x="399" y="2563"/>
                  <a:ext cx="158" cy="545"/>
                </a:xfrm>
                <a:custGeom>
                  <a:avLst/>
                  <a:gdLst>
                    <a:gd name="T0" fmla="*/ 1 w 316"/>
                    <a:gd name="T1" fmla="*/ 0 h 1089"/>
                    <a:gd name="T2" fmla="*/ 1 w 316"/>
                    <a:gd name="T3" fmla="*/ 4 h 1089"/>
                    <a:gd name="T4" fmla="*/ 1 w 316"/>
                    <a:gd name="T5" fmla="*/ 5 h 1089"/>
                    <a:gd name="T6" fmla="*/ 1 w 316"/>
                    <a:gd name="T7" fmla="*/ 5 h 1089"/>
                    <a:gd name="T8" fmla="*/ 1 w 316"/>
                    <a:gd name="T9" fmla="*/ 4 h 1089"/>
                    <a:gd name="T10" fmla="*/ 0 w 316"/>
                    <a:gd name="T11" fmla="*/ 2 h 1089"/>
                    <a:gd name="T12" fmla="*/ 1 w 316"/>
                    <a:gd name="T13" fmla="*/ 0 h 1089"/>
                    <a:gd name="T14" fmla="*/ 1 w 316"/>
                    <a:gd name="T15" fmla="*/ 0 h 10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6"/>
                    <a:gd name="T25" fmla="*/ 0 h 1089"/>
                    <a:gd name="T26" fmla="*/ 316 w 316"/>
                    <a:gd name="T27" fmla="*/ 1089 h 108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6" h="1089">
                      <a:moveTo>
                        <a:pt x="54" y="0"/>
                      </a:moveTo>
                      <a:lnTo>
                        <a:pt x="135" y="884"/>
                      </a:lnTo>
                      <a:lnTo>
                        <a:pt x="316" y="1089"/>
                      </a:lnTo>
                      <a:lnTo>
                        <a:pt x="181" y="1068"/>
                      </a:lnTo>
                      <a:lnTo>
                        <a:pt x="61" y="948"/>
                      </a:lnTo>
                      <a:lnTo>
                        <a:pt x="0" y="401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4" name="Freeform 195"/>
                <p:cNvSpPr>
                  <a:spLocks/>
                </p:cNvSpPr>
                <p:nvPr/>
              </p:nvSpPr>
              <p:spPr bwMode="auto">
                <a:xfrm>
                  <a:off x="535" y="3367"/>
                  <a:ext cx="1195" cy="431"/>
                </a:xfrm>
                <a:custGeom>
                  <a:avLst/>
                  <a:gdLst>
                    <a:gd name="T0" fmla="*/ 0 w 2390"/>
                    <a:gd name="T1" fmla="*/ 0 h 861"/>
                    <a:gd name="T2" fmla="*/ 1 w 2390"/>
                    <a:gd name="T3" fmla="*/ 2 h 861"/>
                    <a:gd name="T4" fmla="*/ 1 w 2390"/>
                    <a:gd name="T5" fmla="*/ 3 h 861"/>
                    <a:gd name="T6" fmla="*/ 2 w 2390"/>
                    <a:gd name="T7" fmla="*/ 3 h 861"/>
                    <a:gd name="T8" fmla="*/ 5 w 2390"/>
                    <a:gd name="T9" fmla="*/ 4 h 861"/>
                    <a:gd name="T10" fmla="*/ 7 w 2390"/>
                    <a:gd name="T11" fmla="*/ 3 h 861"/>
                    <a:gd name="T12" fmla="*/ 9 w 2390"/>
                    <a:gd name="T13" fmla="*/ 2 h 861"/>
                    <a:gd name="T14" fmla="*/ 9 w 2390"/>
                    <a:gd name="T15" fmla="*/ 3 h 861"/>
                    <a:gd name="T16" fmla="*/ 5 w 2390"/>
                    <a:gd name="T17" fmla="*/ 4 h 861"/>
                    <a:gd name="T18" fmla="*/ 2 w 2390"/>
                    <a:gd name="T19" fmla="*/ 4 h 861"/>
                    <a:gd name="T20" fmla="*/ 1 w 2390"/>
                    <a:gd name="T21" fmla="*/ 3 h 861"/>
                    <a:gd name="T22" fmla="*/ 1 w 2390"/>
                    <a:gd name="T23" fmla="*/ 2 h 861"/>
                    <a:gd name="T24" fmla="*/ 0 w 2390"/>
                    <a:gd name="T25" fmla="*/ 0 h 861"/>
                    <a:gd name="T26" fmla="*/ 0 w 2390"/>
                    <a:gd name="T27" fmla="*/ 0 h 86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390"/>
                    <a:gd name="T43" fmla="*/ 0 h 861"/>
                    <a:gd name="T44" fmla="*/ 2390 w 2390"/>
                    <a:gd name="T45" fmla="*/ 861 h 86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390" h="861">
                      <a:moveTo>
                        <a:pt x="0" y="0"/>
                      </a:moveTo>
                      <a:lnTo>
                        <a:pt x="166" y="464"/>
                      </a:lnTo>
                      <a:lnTo>
                        <a:pt x="276" y="551"/>
                      </a:lnTo>
                      <a:lnTo>
                        <a:pt x="607" y="673"/>
                      </a:lnTo>
                      <a:lnTo>
                        <a:pt x="1411" y="772"/>
                      </a:lnTo>
                      <a:lnTo>
                        <a:pt x="2027" y="650"/>
                      </a:lnTo>
                      <a:lnTo>
                        <a:pt x="2390" y="485"/>
                      </a:lnTo>
                      <a:lnTo>
                        <a:pt x="2070" y="728"/>
                      </a:lnTo>
                      <a:lnTo>
                        <a:pt x="1466" y="861"/>
                      </a:lnTo>
                      <a:lnTo>
                        <a:pt x="639" y="783"/>
                      </a:lnTo>
                      <a:lnTo>
                        <a:pt x="232" y="618"/>
                      </a:lnTo>
                      <a:lnTo>
                        <a:pt x="67" y="40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5" name="Freeform 196"/>
                <p:cNvSpPr>
                  <a:spLocks/>
                </p:cNvSpPr>
                <p:nvPr/>
              </p:nvSpPr>
              <p:spPr bwMode="auto">
                <a:xfrm>
                  <a:off x="1302" y="1842"/>
                  <a:ext cx="546" cy="304"/>
                </a:xfrm>
                <a:custGeom>
                  <a:avLst/>
                  <a:gdLst>
                    <a:gd name="T0" fmla="*/ 0 w 1091"/>
                    <a:gd name="T1" fmla="*/ 1 h 608"/>
                    <a:gd name="T2" fmla="*/ 3 w 1091"/>
                    <a:gd name="T3" fmla="*/ 1 h 608"/>
                    <a:gd name="T4" fmla="*/ 4 w 1091"/>
                    <a:gd name="T5" fmla="*/ 1 h 608"/>
                    <a:gd name="T6" fmla="*/ 4 w 1091"/>
                    <a:gd name="T7" fmla="*/ 0 h 608"/>
                    <a:gd name="T8" fmla="*/ 5 w 1091"/>
                    <a:gd name="T9" fmla="*/ 2 h 608"/>
                    <a:gd name="T10" fmla="*/ 4 w 1091"/>
                    <a:gd name="T11" fmla="*/ 1 h 608"/>
                    <a:gd name="T12" fmla="*/ 3 w 1091"/>
                    <a:gd name="T13" fmla="*/ 1 h 608"/>
                    <a:gd name="T14" fmla="*/ 3 w 1091"/>
                    <a:gd name="T15" fmla="*/ 2 h 608"/>
                    <a:gd name="T16" fmla="*/ 3 w 1091"/>
                    <a:gd name="T17" fmla="*/ 1 h 608"/>
                    <a:gd name="T18" fmla="*/ 0 w 1091"/>
                    <a:gd name="T19" fmla="*/ 1 h 608"/>
                    <a:gd name="T20" fmla="*/ 0 w 1091"/>
                    <a:gd name="T21" fmla="*/ 1 h 60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91"/>
                    <a:gd name="T34" fmla="*/ 0 h 608"/>
                    <a:gd name="T35" fmla="*/ 1091 w 1091"/>
                    <a:gd name="T36" fmla="*/ 608 h 60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91" h="608">
                      <a:moveTo>
                        <a:pt x="0" y="403"/>
                      </a:moveTo>
                      <a:lnTo>
                        <a:pt x="563" y="329"/>
                      </a:lnTo>
                      <a:lnTo>
                        <a:pt x="915" y="190"/>
                      </a:lnTo>
                      <a:lnTo>
                        <a:pt x="989" y="0"/>
                      </a:lnTo>
                      <a:lnTo>
                        <a:pt x="1091" y="608"/>
                      </a:lnTo>
                      <a:lnTo>
                        <a:pt x="1010" y="454"/>
                      </a:lnTo>
                      <a:lnTo>
                        <a:pt x="681" y="344"/>
                      </a:lnTo>
                      <a:lnTo>
                        <a:pt x="645" y="593"/>
                      </a:lnTo>
                      <a:lnTo>
                        <a:pt x="555" y="380"/>
                      </a:lnTo>
                      <a:lnTo>
                        <a:pt x="0" y="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6" name="Freeform 197"/>
                <p:cNvSpPr>
                  <a:spLocks/>
                </p:cNvSpPr>
                <p:nvPr/>
              </p:nvSpPr>
              <p:spPr bwMode="auto">
                <a:xfrm>
                  <a:off x="600" y="1718"/>
                  <a:ext cx="1136" cy="288"/>
                </a:xfrm>
                <a:custGeom>
                  <a:avLst/>
                  <a:gdLst>
                    <a:gd name="T0" fmla="*/ 8 w 2271"/>
                    <a:gd name="T1" fmla="*/ 1 h 578"/>
                    <a:gd name="T2" fmla="*/ 9 w 2271"/>
                    <a:gd name="T3" fmla="*/ 1 h 578"/>
                    <a:gd name="T4" fmla="*/ 9 w 2271"/>
                    <a:gd name="T5" fmla="*/ 0 h 578"/>
                    <a:gd name="T6" fmla="*/ 9 w 2271"/>
                    <a:gd name="T7" fmla="*/ 0 h 578"/>
                    <a:gd name="T8" fmla="*/ 7 w 2271"/>
                    <a:gd name="T9" fmla="*/ 0 h 578"/>
                    <a:gd name="T10" fmla="*/ 6 w 2271"/>
                    <a:gd name="T11" fmla="*/ 0 h 578"/>
                    <a:gd name="T12" fmla="*/ 3 w 2271"/>
                    <a:gd name="T13" fmla="*/ 0 h 578"/>
                    <a:gd name="T14" fmla="*/ 2 w 2271"/>
                    <a:gd name="T15" fmla="*/ 0 h 578"/>
                    <a:gd name="T16" fmla="*/ 1 w 2271"/>
                    <a:gd name="T17" fmla="*/ 0 h 578"/>
                    <a:gd name="T18" fmla="*/ 0 w 2271"/>
                    <a:gd name="T19" fmla="*/ 0 h 578"/>
                    <a:gd name="T20" fmla="*/ 1 w 2271"/>
                    <a:gd name="T21" fmla="*/ 1 h 578"/>
                    <a:gd name="T22" fmla="*/ 2 w 2271"/>
                    <a:gd name="T23" fmla="*/ 1 h 578"/>
                    <a:gd name="T24" fmla="*/ 3 w 2271"/>
                    <a:gd name="T25" fmla="*/ 1 h 578"/>
                    <a:gd name="T26" fmla="*/ 5 w 2271"/>
                    <a:gd name="T27" fmla="*/ 2 h 578"/>
                    <a:gd name="T28" fmla="*/ 6 w 2271"/>
                    <a:gd name="T29" fmla="*/ 2 h 578"/>
                    <a:gd name="T30" fmla="*/ 5 w 2271"/>
                    <a:gd name="T31" fmla="*/ 2 h 578"/>
                    <a:gd name="T32" fmla="*/ 3 w 2271"/>
                    <a:gd name="T33" fmla="*/ 1 h 578"/>
                    <a:gd name="T34" fmla="*/ 2 w 2271"/>
                    <a:gd name="T35" fmla="*/ 1 h 578"/>
                    <a:gd name="T36" fmla="*/ 3 w 2271"/>
                    <a:gd name="T37" fmla="*/ 0 h 578"/>
                    <a:gd name="T38" fmla="*/ 4 w 2271"/>
                    <a:gd name="T39" fmla="*/ 0 h 578"/>
                    <a:gd name="T40" fmla="*/ 6 w 2271"/>
                    <a:gd name="T41" fmla="*/ 0 h 578"/>
                    <a:gd name="T42" fmla="*/ 7 w 2271"/>
                    <a:gd name="T43" fmla="*/ 0 h 578"/>
                    <a:gd name="T44" fmla="*/ 9 w 2271"/>
                    <a:gd name="T45" fmla="*/ 0 h 578"/>
                    <a:gd name="T46" fmla="*/ 9 w 2271"/>
                    <a:gd name="T47" fmla="*/ 1 h 578"/>
                    <a:gd name="T48" fmla="*/ 8 w 2271"/>
                    <a:gd name="T49" fmla="*/ 1 h 578"/>
                    <a:gd name="T50" fmla="*/ 8 w 2271"/>
                    <a:gd name="T51" fmla="*/ 1 h 57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271"/>
                    <a:gd name="T79" fmla="*/ 0 h 578"/>
                    <a:gd name="T80" fmla="*/ 2271 w 2271"/>
                    <a:gd name="T81" fmla="*/ 578 h 57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271" h="578">
                      <a:moveTo>
                        <a:pt x="1967" y="462"/>
                      </a:moveTo>
                      <a:lnTo>
                        <a:pt x="2224" y="367"/>
                      </a:lnTo>
                      <a:lnTo>
                        <a:pt x="2271" y="253"/>
                      </a:lnTo>
                      <a:lnTo>
                        <a:pt x="2178" y="183"/>
                      </a:lnTo>
                      <a:lnTo>
                        <a:pt x="1733" y="44"/>
                      </a:lnTo>
                      <a:lnTo>
                        <a:pt x="1330" y="0"/>
                      </a:lnTo>
                      <a:lnTo>
                        <a:pt x="752" y="21"/>
                      </a:lnTo>
                      <a:lnTo>
                        <a:pt x="306" y="95"/>
                      </a:lnTo>
                      <a:lnTo>
                        <a:pt x="95" y="175"/>
                      </a:lnTo>
                      <a:lnTo>
                        <a:pt x="0" y="249"/>
                      </a:lnTo>
                      <a:lnTo>
                        <a:pt x="108" y="352"/>
                      </a:lnTo>
                      <a:lnTo>
                        <a:pt x="292" y="432"/>
                      </a:lnTo>
                      <a:lnTo>
                        <a:pt x="547" y="506"/>
                      </a:lnTo>
                      <a:lnTo>
                        <a:pt x="1075" y="578"/>
                      </a:lnTo>
                      <a:lnTo>
                        <a:pt x="1515" y="542"/>
                      </a:lnTo>
                      <a:lnTo>
                        <a:pt x="1081" y="521"/>
                      </a:lnTo>
                      <a:lnTo>
                        <a:pt x="665" y="475"/>
                      </a:lnTo>
                      <a:lnTo>
                        <a:pt x="475" y="403"/>
                      </a:lnTo>
                      <a:lnTo>
                        <a:pt x="520" y="215"/>
                      </a:lnTo>
                      <a:lnTo>
                        <a:pt x="802" y="143"/>
                      </a:lnTo>
                      <a:lnTo>
                        <a:pt x="1363" y="88"/>
                      </a:lnTo>
                      <a:lnTo>
                        <a:pt x="1786" y="131"/>
                      </a:lnTo>
                      <a:lnTo>
                        <a:pt x="2129" y="241"/>
                      </a:lnTo>
                      <a:lnTo>
                        <a:pt x="2092" y="352"/>
                      </a:lnTo>
                      <a:lnTo>
                        <a:pt x="1967" y="4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7" name="Freeform 198"/>
                <p:cNvSpPr>
                  <a:spLocks/>
                </p:cNvSpPr>
                <p:nvPr/>
              </p:nvSpPr>
              <p:spPr bwMode="auto">
                <a:xfrm>
                  <a:off x="503" y="2001"/>
                  <a:ext cx="126" cy="375"/>
                </a:xfrm>
                <a:custGeom>
                  <a:avLst/>
                  <a:gdLst>
                    <a:gd name="T0" fmla="*/ 1 w 252"/>
                    <a:gd name="T1" fmla="*/ 3 h 750"/>
                    <a:gd name="T2" fmla="*/ 1 w 252"/>
                    <a:gd name="T3" fmla="*/ 3 h 750"/>
                    <a:gd name="T4" fmla="*/ 1 w 252"/>
                    <a:gd name="T5" fmla="*/ 0 h 750"/>
                    <a:gd name="T6" fmla="*/ 0 w 252"/>
                    <a:gd name="T7" fmla="*/ 3 h 750"/>
                    <a:gd name="T8" fmla="*/ 1 w 252"/>
                    <a:gd name="T9" fmla="*/ 3 h 750"/>
                    <a:gd name="T10" fmla="*/ 1 w 252"/>
                    <a:gd name="T11" fmla="*/ 3 h 7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2"/>
                    <a:gd name="T19" fmla="*/ 0 h 750"/>
                    <a:gd name="T20" fmla="*/ 252 w 252"/>
                    <a:gd name="T21" fmla="*/ 750 h 75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2" h="750">
                      <a:moveTo>
                        <a:pt x="186" y="750"/>
                      </a:moveTo>
                      <a:lnTo>
                        <a:pt x="142" y="672"/>
                      </a:lnTo>
                      <a:lnTo>
                        <a:pt x="252" y="0"/>
                      </a:lnTo>
                      <a:lnTo>
                        <a:pt x="0" y="695"/>
                      </a:lnTo>
                      <a:lnTo>
                        <a:pt x="186" y="750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8" name="Freeform 199"/>
                <p:cNvSpPr>
                  <a:spLocks/>
                </p:cNvSpPr>
                <p:nvPr/>
              </p:nvSpPr>
              <p:spPr bwMode="auto">
                <a:xfrm>
                  <a:off x="412" y="2030"/>
                  <a:ext cx="1516" cy="440"/>
                </a:xfrm>
                <a:custGeom>
                  <a:avLst/>
                  <a:gdLst>
                    <a:gd name="T0" fmla="*/ 1 w 3032"/>
                    <a:gd name="T1" fmla="*/ 1 h 881"/>
                    <a:gd name="T2" fmla="*/ 1 w 3032"/>
                    <a:gd name="T3" fmla="*/ 1 h 881"/>
                    <a:gd name="T4" fmla="*/ 0 w 3032"/>
                    <a:gd name="T5" fmla="*/ 2 h 881"/>
                    <a:gd name="T6" fmla="*/ 1 w 3032"/>
                    <a:gd name="T7" fmla="*/ 2 h 881"/>
                    <a:gd name="T8" fmla="*/ 1 w 3032"/>
                    <a:gd name="T9" fmla="*/ 2 h 881"/>
                    <a:gd name="T10" fmla="*/ 3 w 3032"/>
                    <a:gd name="T11" fmla="*/ 3 h 881"/>
                    <a:gd name="T12" fmla="*/ 6 w 3032"/>
                    <a:gd name="T13" fmla="*/ 3 h 881"/>
                    <a:gd name="T14" fmla="*/ 11 w 3032"/>
                    <a:gd name="T15" fmla="*/ 3 h 881"/>
                    <a:gd name="T16" fmla="*/ 12 w 3032"/>
                    <a:gd name="T17" fmla="*/ 2 h 881"/>
                    <a:gd name="T18" fmla="*/ 12 w 3032"/>
                    <a:gd name="T19" fmla="*/ 2 h 881"/>
                    <a:gd name="T20" fmla="*/ 12 w 3032"/>
                    <a:gd name="T21" fmla="*/ 1 h 881"/>
                    <a:gd name="T22" fmla="*/ 12 w 3032"/>
                    <a:gd name="T23" fmla="*/ 1 h 881"/>
                    <a:gd name="T24" fmla="*/ 12 w 3032"/>
                    <a:gd name="T25" fmla="*/ 2 h 881"/>
                    <a:gd name="T26" fmla="*/ 12 w 3032"/>
                    <a:gd name="T27" fmla="*/ 2 h 881"/>
                    <a:gd name="T28" fmla="*/ 11 w 3032"/>
                    <a:gd name="T29" fmla="*/ 2 h 881"/>
                    <a:gd name="T30" fmla="*/ 10 w 3032"/>
                    <a:gd name="T31" fmla="*/ 0 h 881"/>
                    <a:gd name="T32" fmla="*/ 10 w 3032"/>
                    <a:gd name="T33" fmla="*/ 2 h 881"/>
                    <a:gd name="T34" fmla="*/ 7 w 3032"/>
                    <a:gd name="T35" fmla="*/ 3 h 881"/>
                    <a:gd name="T36" fmla="*/ 6 w 3032"/>
                    <a:gd name="T37" fmla="*/ 0 h 881"/>
                    <a:gd name="T38" fmla="*/ 6 w 3032"/>
                    <a:gd name="T39" fmla="*/ 3 h 881"/>
                    <a:gd name="T40" fmla="*/ 5 w 3032"/>
                    <a:gd name="T41" fmla="*/ 3 h 881"/>
                    <a:gd name="T42" fmla="*/ 3 w 3032"/>
                    <a:gd name="T43" fmla="*/ 3 h 881"/>
                    <a:gd name="T44" fmla="*/ 3 w 3032"/>
                    <a:gd name="T45" fmla="*/ 0 h 881"/>
                    <a:gd name="T46" fmla="*/ 3 w 3032"/>
                    <a:gd name="T47" fmla="*/ 2 h 881"/>
                    <a:gd name="T48" fmla="*/ 1 w 3032"/>
                    <a:gd name="T49" fmla="*/ 2 h 881"/>
                    <a:gd name="T50" fmla="*/ 1 w 3032"/>
                    <a:gd name="T51" fmla="*/ 2 h 881"/>
                    <a:gd name="T52" fmla="*/ 1 w 3032"/>
                    <a:gd name="T53" fmla="*/ 0 h 881"/>
                    <a:gd name="T54" fmla="*/ 1 w 3032"/>
                    <a:gd name="T55" fmla="*/ 2 h 881"/>
                    <a:gd name="T56" fmla="*/ 1 w 3032"/>
                    <a:gd name="T57" fmla="*/ 1 h 881"/>
                    <a:gd name="T58" fmla="*/ 1 w 3032"/>
                    <a:gd name="T59" fmla="*/ 1 h 881"/>
                    <a:gd name="T60" fmla="*/ 1 w 3032"/>
                    <a:gd name="T61" fmla="*/ 1 h 88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3032"/>
                    <a:gd name="T94" fmla="*/ 0 h 881"/>
                    <a:gd name="T95" fmla="*/ 3032 w 3032"/>
                    <a:gd name="T96" fmla="*/ 881 h 88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3032" h="881">
                      <a:moveTo>
                        <a:pt x="112" y="381"/>
                      </a:moveTo>
                      <a:lnTo>
                        <a:pt x="15" y="445"/>
                      </a:lnTo>
                      <a:lnTo>
                        <a:pt x="0" y="542"/>
                      </a:lnTo>
                      <a:lnTo>
                        <a:pt x="86" y="635"/>
                      </a:lnTo>
                      <a:lnTo>
                        <a:pt x="352" y="732"/>
                      </a:lnTo>
                      <a:lnTo>
                        <a:pt x="964" y="846"/>
                      </a:lnTo>
                      <a:lnTo>
                        <a:pt x="1724" y="881"/>
                      </a:lnTo>
                      <a:lnTo>
                        <a:pt x="2561" y="776"/>
                      </a:lnTo>
                      <a:lnTo>
                        <a:pt x="2962" y="620"/>
                      </a:lnTo>
                      <a:lnTo>
                        <a:pt x="3032" y="529"/>
                      </a:lnTo>
                      <a:lnTo>
                        <a:pt x="2954" y="422"/>
                      </a:lnTo>
                      <a:lnTo>
                        <a:pt x="2884" y="367"/>
                      </a:lnTo>
                      <a:lnTo>
                        <a:pt x="2926" y="516"/>
                      </a:lnTo>
                      <a:lnTo>
                        <a:pt x="2842" y="599"/>
                      </a:lnTo>
                      <a:lnTo>
                        <a:pt x="2593" y="603"/>
                      </a:lnTo>
                      <a:lnTo>
                        <a:pt x="2363" y="21"/>
                      </a:lnTo>
                      <a:lnTo>
                        <a:pt x="2471" y="670"/>
                      </a:lnTo>
                      <a:lnTo>
                        <a:pt x="1810" y="791"/>
                      </a:lnTo>
                      <a:lnTo>
                        <a:pt x="1631" y="37"/>
                      </a:lnTo>
                      <a:lnTo>
                        <a:pt x="1675" y="804"/>
                      </a:lnTo>
                      <a:lnTo>
                        <a:pt x="1118" y="797"/>
                      </a:lnTo>
                      <a:lnTo>
                        <a:pt x="795" y="768"/>
                      </a:lnTo>
                      <a:lnTo>
                        <a:pt x="865" y="0"/>
                      </a:lnTo>
                      <a:lnTo>
                        <a:pt x="717" y="747"/>
                      </a:lnTo>
                      <a:lnTo>
                        <a:pt x="331" y="670"/>
                      </a:lnTo>
                      <a:lnTo>
                        <a:pt x="240" y="620"/>
                      </a:lnTo>
                      <a:lnTo>
                        <a:pt x="369" y="52"/>
                      </a:lnTo>
                      <a:lnTo>
                        <a:pt x="177" y="578"/>
                      </a:lnTo>
                      <a:lnTo>
                        <a:pt x="99" y="508"/>
                      </a:lnTo>
                      <a:lnTo>
                        <a:pt x="112" y="3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9" name="Freeform 200"/>
                <p:cNvSpPr>
                  <a:spLocks/>
                </p:cNvSpPr>
                <p:nvPr/>
              </p:nvSpPr>
              <p:spPr bwMode="auto">
                <a:xfrm>
                  <a:off x="472" y="1648"/>
                  <a:ext cx="1269" cy="532"/>
                </a:xfrm>
                <a:custGeom>
                  <a:avLst/>
                  <a:gdLst>
                    <a:gd name="T0" fmla="*/ 0 w 2538"/>
                    <a:gd name="T1" fmla="*/ 4 h 1065"/>
                    <a:gd name="T2" fmla="*/ 1 w 2538"/>
                    <a:gd name="T3" fmla="*/ 2 h 1065"/>
                    <a:gd name="T4" fmla="*/ 1 w 2538"/>
                    <a:gd name="T5" fmla="*/ 2 h 1065"/>
                    <a:gd name="T6" fmla="*/ 1 w 2538"/>
                    <a:gd name="T7" fmla="*/ 1 h 1065"/>
                    <a:gd name="T8" fmla="*/ 1 w 2538"/>
                    <a:gd name="T9" fmla="*/ 1 h 1065"/>
                    <a:gd name="T10" fmla="*/ 1 w 2538"/>
                    <a:gd name="T11" fmla="*/ 0 h 1065"/>
                    <a:gd name="T12" fmla="*/ 3 w 2538"/>
                    <a:gd name="T13" fmla="*/ 0 h 1065"/>
                    <a:gd name="T14" fmla="*/ 5 w 2538"/>
                    <a:gd name="T15" fmla="*/ 0 h 1065"/>
                    <a:gd name="T16" fmla="*/ 7 w 2538"/>
                    <a:gd name="T17" fmla="*/ 0 h 1065"/>
                    <a:gd name="T18" fmla="*/ 10 w 2538"/>
                    <a:gd name="T19" fmla="*/ 1 h 1065"/>
                    <a:gd name="T20" fmla="*/ 7 w 2538"/>
                    <a:gd name="T21" fmla="*/ 0 h 1065"/>
                    <a:gd name="T22" fmla="*/ 6 w 2538"/>
                    <a:gd name="T23" fmla="*/ 0 h 1065"/>
                    <a:gd name="T24" fmla="*/ 5 w 2538"/>
                    <a:gd name="T25" fmla="*/ 0 h 1065"/>
                    <a:gd name="T26" fmla="*/ 3 w 2538"/>
                    <a:gd name="T27" fmla="*/ 0 h 1065"/>
                    <a:gd name="T28" fmla="*/ 1 w 2538"/>
                    <a:gd name="T29" fmla="*/ 0 h 1065"/>
                    <a:gd name="T30" fmla="*/ 1 w 2538"/>
                    <a:gd name="T31" fmla="*/ 1 h 1065"/>
                    <a:gd name="T32" fmla="*/ 0 w 2538"/>
                    <a:gd name="T33" fmla="*/ 4 h 1065"/>
                    <a:gd name="T34" fmla="*/ 0 w 2538"/>
                    <a:gd name="T35" fmla="*/ 4 h 106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538"/>
                    <a:gd name="T55" fmla="*/ 0 h 1065"/>
                    <a:gd name="T56" fmla="*/ 2538 w 2538"/>
                    <a:gd name="T57" fmla="*/ 1065 h 106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538" h="1065">
                      <a:moveTo>
                        <a:pt x="0" y="1065"/>
                      </a:moveTo>
                      <a:lnTo>
                        <a:pt x="125" y="586"/>
                      </a:lnTo>
                      <a:lnTo>
                        <a:pt x="369" y="635"/>
                      </a:lnTo>
                      <a:lnTo>
                        <a:pt x="137" y="481"/>
                      </a:lnTo>
                      <a:lnTo>
                        <a:pt x="142" y="354"/>
                      </a:lnTo>
                      <a:lnTo>
                        <a:pt x="407" y="177"/>
                      </a:lnTo>
                      <a:lnTo>
                        <a:pt x="929" y="84"/>
                      </a:lnTo>
                      <a:lnTo>
                        <a:pt x="1386" y="46"/>
                      </a:lnTo>
                      <a:lnTo>
                        <a:pt x="1954" y="90"/>
                      </a:lnTo>
                      <a:lnTo>
                        <a:pt x="2538" y="266"/>
                      </a:lnTo>
                      <a:lnTo>
                        <a:pt x="2024" y="73"/>
                      </a:lnTo>
                      <a:lnTo>
                        <a:pt x="1756" y="40"/>
                      </a:lnTo>
                      <a:lnTo>
                        <a:pt x="1365" y="0"/>
                      </a:lnTo>
                      <a:lnTo>
                        <a:pt x="857" y="35"/>
                      </a:lnTo>
                      <a:lnTo>
                        <a:pt x="308" y="156"/>
                      </a:lnTo>
                      <a:lnTo>
                        <a:pt x="87" y="331"/>
                      </a:lnTo>
                      <a:lnTo>
                        <a:pt x="0" y="10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3947" name="Group 201"/>
              <p:cNvGrpSpPr>
                <a:grpSpLocks/>
              </p:cNvGrpSpPr>
              <p:nvPr/>
            </p:nvGrpSpPr>
            <p:grpSpPr bwMode="auto">
              <a:xfrm>
                <a:off x="432" y="2304"/>
                <a:ext cx="979" cy="1282"/>
                <a:chOff x="384" y="1648"/>
                <a:chExt cx="1555" cy="2150"/>
              </a:xfrm>
            </p:grpSpPr>
            <p:sp>
              <p:nvSpPr>
                <p:cNvPr id="33948" name="Freeform 202"/>
                <p:cNvSpPr>
                  <a:spLocks/>
                </p:cNvSpPr>
                <p:nvPr/>
              </p:nvSpPr>
              <p:spPr bwMode="auto">
                <a:xfrm>
                  <a:off x="409" y="1681"/>
                  <a:ext cx="1508" cy="2106"/>
                </a:xfrm>
                <a:custGeom>
                  <a:avLst/>
                  <a:gdLst>
                    <a:gd name="T0" fmla="*/ 1 w 3017"/>
                    <a:gd name="T1" fmla="*/ 2 h 4210"/>
                    <a:gd name="T2" fmla="*/ 0 w 3017"/>
                    <a:gd name="T3" fmla="*/ 5 h 4210"/>
                    <a:gd name="T4" fmla="*/ 0 w 3017"/>
                    <a:gd name="T5" fmla="*/ 6 h 4210"/>
                    <a:gd name="T6" fmla="*/ 0 w 3017"/>
                    <a:gd name="T7" fmla="*/ 9 h 4210"/>
                    <a:gd name="T8" fmla="*/ 1 w 3017"/>
                    <a:gd name="T9" fmla="*/ 15 h 4210"/>
                    <a:gd name="T10" fmla="*/ 2 w 3017"/>
                    <a:gd name="T11" fmla="*/ 16 h 4210"/>
                    <a:gd name="T12" fmla="*/ 3 w 3017"/>
                    <a:gd name="T13" fmla="*/ 17 h 4210"/>
                    <a:gd name="T14" fmla="*/ 6 w 3017"/>
                    <a:gd name="T15" fmla="*/ 17 h 4210"/>
                    <a:gd name="T16" fmla="*/ 9 w 3017"/>
                    <a:gd name="T17" fmla="*/ 16 h 4210"/>
                    <a:gd name="T18" fmla="*/ 10 w 3017"/>
                    <a:gd name="T19" fmla="*/ 16 h 4210"/>
                    <a:gd name="T20" fmla="*/ 11 w 3017"/>
                    <a:gd name="T21" fmla="*/ 11 h 4210"/>
                    <a:gd name="T22" fmla="*/ 11 w 3017"/>
                    <a:gd name="T23" fmla="*/ 8 h 4210"/>
                    <a:gd name="T24" fmla="*/ 11 w 3017"/>
                    <a:gd name="T25" fmla="*/ 5 h 4210"/>
                    <a:gd name="T26" fmla="*/ 10 w 3017"/>
                    <a:gd name="T27" fmla="*/ 3 h 4210"/>
                    <a:gd name="T28" fmla="*/ 10 w 3017"/>
                    <a:gd name="T29" fmla="*/ 2 h 4210"/>
                    <a:gd name="T30" fmla="*/ 10 w 3017"/>
                    <a:gd name="T31" fmla="*/ 1 h 4210"/>
                    <a:gd name="T32" fmla="*/ 9 w 3017"/>
                    <a:gd name="T33" fmla="*/ 1 h 4210"/>
                    <a:gd name="T34" fmla="*/ 7 w 3017"/>
                    <a:gd name="T35" fmla="*/ 1 h 4210"/>
                    <a:gd name="T36" fmla="*/ 5 w 3017"/>
                    <a:gd name="T37" fmla="*/ 0 h 4210"/>
                    <a:gd name="T38" fmla="*/ 3 w 3017"/>
                    <a:gd name="T39" fmla="*/ 1 h 4210"/>
                    <a:gd name="T40" fmla="*/ 1 w 3017"/>
                    <a:gd name="T41" fmla="*/ 1 h 4210"/>
                    <a:gd name="T42" fmla="*/ 1 w 3017"/>
                    <a:gd name="T43" fmla="*/ 2 h 4210"/>
                    <a:gd name="T44" fmla="*/ 1 w 3017"/>
                    <a:gd name="T45" fmla="*/ 2 h 421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17"/>
                    <a:gd name="T70" fmla="*/ 0 h 4210"/>
                    <a:gd name="T71" fmla="*/ 3017 w 3017"/>
                    <a:gd name="T72" fmla="*/ 4210 h 421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17" h="4210">
                      <a:moveTo>
                        <a:pt x="259" y="281"/>
                      </a:moveTo>
                      <a:lnTo>
                        <a:pt x="94" y="1157"/>
                      </a:lnTo>
                      <a:lnTo>
                        <a:pt x="56" y="1488"/>
                      </a:lnTo>
                      <a:lnTo>
                        <a:pt x="0" y="2060"/>
                      </a:lnTo>
                      <a:lnTo>
                        <a:pt x="331" y="3813"/>
                      </a:lnTo>
                      <a:lnTo>
                        <a:pt x="517" y="3967"/>
                      </a:lnTo>
                      <a:lnTo>
                        <a:pt x="903" y="4111"/>
                      </a:lnTo>
                      <a:lnTo>
                        <a:pt x="1707" y="4210"/>
                      </a:lnTo>
                      <a:lnTo>
                        <a:pt x="2312" y="4077"/>
                      </a:lnTo>
                      <a:lnTo>
                        <a:pt x="2654" y="3847"/>
                      </a:lnTo>
                      <a:lnTo>
                        <a:pt x="2985" y="2777"/>
                      </a:lnTo>
                      <a:lnTo>
                        <a:pt x="3017" y="2039"/>
                      </a:lnTo>
                      <a:lnTo>
                        <a:pt x="2951" y="1224"/>
                      </a:lnTo>
                      <a:lnTo>
                        <a:pt x="2797" y="528"/>
                      </a:lnTo>
                      <a:lnTo>
                        <a:pt x="2768" y="313"/>
                      </a:lnTo>
                      <a:lnTo>
                        <a:pt x="2666" y="211"/>
                      </a:lnTo>
                      <a:lnTo>
                        <a:pt x="2460" y="131"/>
                      </a:lnTo>
                      <a:lnTo>
                        <a:pt x="2027" y="23"/>
                      </a:lnTo>
                      <a:lnTo>
                        <a:pt x="1508" y="0"/>
                      </a:lnTo>
                      <a:lnTo>
                        <a:pt x="837" y="34"/>
                      </a:lnTo>
                      <a:lnTo>
                        <a:pt x="455" y="131"/>
                      </a:lnTo>
                      <a:lnTo>
                        <a:pt x="259" y="281"/>
                      </a:lnTo>
                      <a:close/>
                    </a:path>
                  </a:pathLst>
                </a:custGeom>
                <a:solidFill>
                  <a:srgbClr val="CC7F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49" name="Freeform 203"/>
                <p:cNvSpPr>
                  <a:spLocks/>
                </p:cNvSpPr>
                <p:nvPr/>
              </p:nvSpPr>
              <p:spPr bwMode="auto">
                <a:xfrm>
                  <a:off x="515" y="1666"/>
                  <a:ext cx="1278" cy="718"/>
                </a:xfrm>
                <a:custGeom>
                  <a:avLst/>
                  <a:gdLst>
                    <a:gd name="T0" fmla="*/ 0 w 2555"/>
                    <a:gd name="T1" fmla="*/ 1 h 1436"/>
                    <a:gd name="T2" fmla="*/ 1 w 2555"/>
                    <a:gd name="T3" fmla="*/ 1 h 1436"/>
                    <a:gd name="T4" fmla="*/ 2 w 2555"/>
                    <a:gd name="T5" fmla="*/ 1 h 1436"/>
                    <a:gd name="T6" fmla="*/ 4 w 2555"/>
                    <a:gd name="T7" fmla="*/ 1 h 1436"/>
                    <a:gd name="T8" fmla="*/ 5 w 2555"/>
                    <a:gd name="T9" fmla="*/ 0 h 1436"/>
                    <a:gd name="T10" fmla="*/ 8 w 2555"/>
                    <a:gd name="T11" fmla="*/ 1 h 1436"/>
                    <a:gd name="T12" fmla="*/ 10 w 2555"/>
                    <a:gd name="T13" fmla="*/ 1 h 1436"/>
                    <a:gd name="T14" fmla="*/ 10 w 2555"/>
                    <a:gd name="T15" fmla="*/ 1 h 1436"/>
                    <a:gd name="T16" fmla="*/ 10 w 2555"/>
                    <a:gd name="T17" fmla="*/ 1 h 1436"/>
                    <a:gd name="T18" fmla="*/ 10 w 2555"/>
                    <a:gd name="T19" fmla="*/ 3 h 1436"/>
                    <a:gd name="T20" fmla="*/ 9 w 2555"/>
                    <a:gd name="T21" fmla="*/ 3 h 1436"/>
                    <a:gd name="T22" fmla="*/ 7 w 2555"/>
                    <a:gd name="T23" fmla="*/ 3 h 1436"/>
                    <a:gd name="T24" fmla="*/ 7 w 2555"/>
                    <a:gd name="T25" fmla="*/ 6 h 1436"/>
                    <a:gd name="T26" fmla="*/ 6 w 2555"/>
                    <a:gd name="T27" fmla="*/ 3 h 1436"/>
                    <a:gd name="T28" fmla="*/ 4 w 2555"/>
                    <a:gd name="T29" fmla="*/ 3 h 1436"/>
                    <a:gd name="T30" fmla="*/ 3 w 2555"/>
                    <a:gd name="T31" fmla="*/ 6 h 1436"/>
                    <a:gd name="T32" fmla="*/ 3 w 2555"/>
                    <a:gd name="T33" fmla="*/ 3 h 1436"/>
                    <a:gd name="T34" fmla="*/ 1 w 2555"/>
                    <a:gd name="T35" fmla="*/ 3 h 1436"/>
                    <a:gd name="T36" fmla="*/ 0 w 2555"/>
                    <a:gd name="T37" fmla="*/ 1 h 1436"/>
                    <a:gd name="T38" fmla="*/ 0 w 2555"/>
                    <a:gd name="T39" fmla="*/ 1 h 14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555"/>
                    <a:gd name="T61" fmla="*/ 0 h 1436"/>
                    <a:gd name="T62" fmla="*/ 2555 w 2555"/>
                    <a:gd name="T63" fmla="*/ 1436 h 14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555" h="1436">
                      <a:moveTo>
                        <a:pt x="0" y="396"/>
                      </a:moveTo>
                      <a:lnTo>
                        <a:pt x="23" y="308"/>
                      </a:lnTo>
                      <a:lnTo>
                        <a:pt x="257" y="132"/>
                      </a:lnTo>
                      <a:lnTo>
                        <a:pt x="784" y="29"/>
                      </a:lnTo>
                      <a:lnTo>
                        <a:pt x="1251" y="0"/>
                      </a:lnTo>
                      <a:lnTo>
                        <a:pt x="1852" y="44"/>
                      </a:lnTo>
                      <a:lnTo>
                        <a:pt x="2445" y="213"/>
                      </a:lnTo>
                      <a:lnTo>
                        <a:pt x="2555" y="352"/>
                      </a:lnTo>
                      <a:lnTo>
                        <a:pt x="2555" y="491"/>
                      </a:lnTo>
                      <a:lnTo>
                        <a:pt x="2378" y="660"/>
                      </a:lnTo>
                      <a:lnTo>
                        <a:pt x="2167" y="673"/>
                      </a:lnTo>
                      <a:lnTo>
                        <a:pt x="1582" y="770"/>
                      </a:lnTo>
                      <a:lnTo>
                        <a:pt x="1574" y="1436"/>
                      </a:lnTo>
                      <a:lnTo>
                        <a:pt x="1428" y="799"/>
                      </a:lnTo>
                      <a:lnTo>
                        <a:pt x="823" y="759"/>
                      </a:lnTo>
                      <a:lnTo>
                        <a:pt x="578" y="1392"/>
                      </a:lnTo>
                      <a:lnTo>
                        <a:pt x="666" y="719"/>
                      </a:lnTo>
                      <a:lnTo>
                        <a:pt x="234" y="586"/>
                      </a:lnTo>
                      <a:lnTo>
                        <a:pt x="0" y="396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0" name="Freeform 204"/>
                <p:cNvSpPr>
                  <a:spLocks/>
                </p:cNvSpPr>
                <p:nvPr/>
              </p:nvSpPr>
              <p:spPr bwMode="auto">
                <a:xfrm>
                  <a:off x="384" y="2233"/>
                  <a:ext cx="1546" cy="421"/>
                </a:xfrm>
                <a:custGeom>
                  <a:avLst/>
                  <a:gdLst>
                    <a:gd name="T0" fmla="*/ 0 w 3093"/>
                    <a:gd name="T1" fmla="*/ 0 h 842"/>
                    <a:gd name="T2" fmla="*/ 0 w 3093"/>
                    <a:gd name="T3" fmla="*/ 1 h 842"/>
                    <a:gd name="T4" fmla="*/ 0 w 3093"/>
                    <a:gd name="T5" fmla="*/ 2 h 842"/>
                    <a:gd name="T6" fmla="*/ 0 w 3093"/>
                    <a:gd name="T7" fmla="*/ 2 h 842"/>
                    <a:gd name="T8" fmla="*/ 0 w 3093"/>
                    <a:gd name="T9" fmla="*/ 3 h 842"/>
                    <a:gd name="T10" fmla="*/ 5 w 3093"/>
                    <a:gd name="T11" fmla="*/ 3 h 842"/>
                    <a:gd name="T12" fmla="*/ 10 w 3093"/>
                    <a:gd name="T13" fmla="*/ 3 h 842"/>
                    <a:gd name="T14" fmla="*/ 12 w 3093"/>
                    <a:gd name="T15" fmla="*/ 2 h 842"/>
                    <a:gd name="T16" fmla="*/ 12 w 3093"/>
                    <a:gd name="T17" fmla="*/ 1 h 842"/>
                    <a:gd name="T18" fmla="*/ 11 w 3093"/>
                    <a:gd name="T19" fmla="*/ 1 h 842"/>
                    <a:gd name="T20" fmla="*/ 11 w 3093"/>
                    <a:gd name="T21" fmla="*/ 1 h 842"/>
                    <a:gd name="T22" fmla="*/ 10 w 3093"/>
                    <a:gd name="T23" fmla="*/ 2 h 842"/>
                    <a:gd name="T24" fmla="*/ 7 w 3093"/>
                    <a:gd name="T25" fmla="*/ 2 h 842"/>
                    <a:gd name="T26" fmla="*/ 3 w 3093"/>
                    <a:gd name="T27" fmla="*/ 2 h 842"/>
                    <a:gd name="T28" fmla="*/ 1 w 3093"/>
                    <a:gd name="T29" fmla="*/ 2 h 842"/>
                    <a:gd name="T30" fmla="*/ 0 w 3093"/>
                    <a:gd name="T31" fmla="*/ 1 h 842"/>
                    <a:gd name="T32" fmla="*/ 0 w 3093"/>
                    <a:gd name="T33" fmla="*/ 0 h 842"/>
                    <a:gd name="T34" fmla="*/ 0 w 3093"/>
                    <a:gd name="T35" fmla="*/ 0 h 84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3093"/>
                    <a:gd name="T55" fmla="*/ 0 h 842"/>
                    <a:gd name="T56" fmla="*/ 3093 w 3093"/>
                    <a:gd name="T57" fmla="*/ 842 h 84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3093" h="842">
                      <a:moveTo>
                        <a:pt x="127" y="0"/>
                      </a:moveTo>
                      <a:lnTo>
                        <a:pt x="38" y="55"/>
                      </a:lnTo>
                      <a:lnTo>
                        <a:pt x="0" y="358"/>
                      </a:lnTo>
                      <a:lnTo>
                        <a:pt x="38" y="447"/>
                      </a:lnTo>
                      <a:lnTo>
                        <a:pt x="243" y="607"/>
                      </a:lnTo>
                      <a:lnTo>
                        <a:pt x="1304" y="842"/>
                      </a:lnTo>
                      <a:lnTo>
                        <a:pt x="2604" y="738"/>
                      </a:lnTo>
                      <a:lnTo>
                        <a:pt x="3093" y="447"/>
                      </a:lnTo>
                      <a:lnTo>
                        <a:pt x="3083" y="116"/>
                      </a:lnTo>
                      <a:lnTo>
                        <a:pt x="3023" y="55"/>
                      </a:lnTo>
                      <a:lnTo>
                        <a:pt x="2988" y="171"/>
                      </a:lnTo>
                      <a:lnTo>
                        <a:pt x="2654" y="314"/>
                      </a:lnTo>
                      <a:lnTo>
                        <a:pt x="1823" y="441"/>
                      </a:lnTo>
                      <a:lnTo>
                        <a:pt x="964" y="413"/>
                      </a:lnTo>
                      <a:lnTo>
                        <a:pt x="369" y="293"/>
                      </a:lnTo>
                      <a:lnTo>
                        <a:pt x="122" y="143"/>
                      </a:lnTo>
                      <a:lnTo>
                        <a:pt x="12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1" name="Freeform 205"/>
                <p:cNvSpPr>
                  <a:spLocks/>
                </p:cNvSpPr>
                <p:nvPr/>
              </p:nvSpPr>
              <p:spPr bwMode="auto">
                <a:xfrm>
                  <a:off x="412" y="2957"/>
                  <a:ext cx="1499" cy="447"/>
                </a:xfrm>
                <a:custGeom>
                  <a:avLst/>
                  <a:gdLst>
                    <a:gd name="T0" fmla="*/ 0 w 3000"/>
                    <a:gd name="T1" fmla="*/ 0 h 893"/>
                    <a:gd name="T2" fmla="*/ 0 w 3000"/>
                    <a:gd name="T3" fmla="*/ 1 h 893"/>
                    <a:gd name="T4" fmla="*/ 0 w 3000"/>
                    <a:gd name="T5" fmla="*/ 3 h 893"/>
                    <a:gd name="T6" fmla="*/ 0 w 3000"/>
                    <a:gd name="T7" fmla="*/ 3 h 893"/>
                    <a:gd name="T8" fmla="*/ 1 w 3000"/>
                    <a:gd name="T9" fmla="*/ 3 h 893"/>
                    <a:gd name="T10" fmla="*/ 6 w 3000"/>
                    <a:gd name="T11" fmla="*/ 4 h 893"/>
                    <a:gd name="T12" fmla="*/ 10 w 3000"/>
                    <a:gd name="T13" fmla="*/ 3 h 893"/>
                    <a:gd name="T14" fmla="*/ 11 w 3000"/>
                    <a:gd name="T15" fmla="*/ 2 h 893"/>
                    <a:gd name="T16" fmla="*/ 11 w 3000"/>
                    <a:gd name="T17" fmla="*/ 1 h 893"/>
                    <a:gd name="T18" fmla="*/ 11 w 3000"/>
                    <a:gd name="T19" fmla="*/ 2 h 893"/>
                    <a:gd name="T20" fmla="*/ 10 w 3000"/>
                    <a:gd name="T21" fmla="*/ 2 h 893"/>
                    <a:gd name="T22" fmla="*/ 7 w 3000"/>
                    <a:gd name="T23" fmla="*/ 3 h 893"/>
                    <a:gd name="T24" fmla="*/ 4 w 3000"/>
                    <a:gd name="T25" fmla="*/ 3 h 893"/>
                    <a:gd name="T26" fmla="*/ 2 w 3000"/>
                    <a:gd name="T27" fmla="*/ 2 h 893"/>
                    <a:gd name="T28" fmla="*/ 0 w 3000"/>
                    <a:gd name="T29" fmla="*/ 2 h 893"/>
                    <a:gd name="T30" fmla="*/ 0 w 3000"/>
                    <a:gd name="T31" fmla="*/ 0 h 893"/>
                    <a:gd name="T32" fmla="*/ 0 w 3000"/>
                    <a:gd name="T33" fmla="*/ 0 h 8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00"/>
                    <a:gd name="T52" fmla="*/ 0 h 893"/>
                    <a:gd name="T53" fmla="*/ 3000 w 3000"/>
                    <a:gd name="T54" fmla="*/ 893 h 8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00" h="893">
                      <a:moveTo>
                        <a:pt x="67" y="0"/>
                      </a:moveTo>
                      <a:lnTo>
                        <a:pt x="0" y="133"/>
                      </a:lnTo>
                      <a:lnTo>
                        <a:pt x="72" y="513"/>
                      </a:lnTo>
                      <a:lnTo>
                        <a:pt x="148" y="585"/>
                      </a:lnTo>
                      <a:lnTo>
                        <a:pt x="502" y="762"/>
                      </a:lnTo>
                      <a:lnTo>
                        <a:pt x="1713" y="893"/>
                      </a:lnTo>
                      <a:lnTo>
                        <a:pt x="2654" y="745"/>
                      </a:lnTo>
                      <a:lnTo>
                        <a:pt x="2950" y="496"/>
                      </a:lnTo>
                      <a:lnTo>
                        <a:pt x="3000" y="199"/>
                      </a:lnTo>
                      <a:lnTo>
                        <a:pt x="2880" y="353"/>
                      </a:lnTo>
                      <a:lnTo>
                        <a:pt x="2587" y="446"/>
                      </a:lnTo>
                      <a:lnTo>
                        <a:pt x="1911" y="519"/>
                      </a:lnTo>
                      <a:lnTo>
                        <a:pt x="1260" y="557"/>
                      </a:lnTo>
                      <a:lnTo>
                        <a:pt x="721" y="490"/>
                      </a:lnTo>
                      <a:lnTo>
                        <a:pt x="143" y="260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B2FA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2" name="Freeform 206"/>
                <p:cNvSpPr>
                  <a:spLocks/>
                </p:cNvSpPr>
                <p:nvPr/>
              </p:nvSpPr>
              <p:spPr bwMode="auto">
                <a:xfrm>
                  <a:off x="523" y="2234"/>
                  <a:ext cx="1416" cy="414"/>
                </a:xfrm>
                <a:custGeom>
                  <a:avLst/>
                  <a:gdLst>
                    <a:gd name="T0" fmla="*/ 1 w 2832"/>
                    <a:gd name="T1" fmla="*/ 1 h 829"/>
                    <a:gd name="T2" fmla="*/ 3 w 2832"/>
                    <a:gd name="T3" fmla="*/ 2 h 829"/>
                    <a:gd name="T4" fmla="*/ 6 w 2832"/>
                    <a:gd name="T5" fmla="*/ 2 h 829"/>
                    <a:gd name="T6" fmla="*/ 9 w 2832"/>
                    <a:gd name="T7" fmla="*/ 1 h 829"/>
                    <a:gd name="T8" fmla="*/ 10 w 2832"/>
                    <a:gd name="T9" fmla="*/ 1 h 829"/>
                    <a:gd name="T10" fmla="*/ 9 w 2832"/>
                    <a:gd name="T11" fmla="*/ 1 h 829"/>
                    <a:gd name="T12" fmla="*/ 11 w 2832"/>
                    <a:gd name="T13" fmla="*/ 0 h 829"/>
                    <a:gd name="T14" fmla="*/ 11 w 2832"/>
                    <a:gd name="T15" fmla="*/ 0 h 829"/>
                    <a:gd name="T16" fmla="*/ 11 w 2832"/>
                    <a:gd name="T17" fmla="*/ 0 h 829"/>
                    <a:gd name="T18" fmla="*/ 11 w 2832"/>
                    <a:gd name="T19" fmla="*/ 1 h 829"/>
                    <a:gd name="T20" fmla="*/ 10 w 2832"/>
                    <a:gd name="T21" fmla="*/ 2 h 829"/>
                    <a:gd name="T22" fmla="*/ 7 w 2832"/>
                    <a:gd name="T23" fmla="*/ 2 h 829"/>
                    <a:gd name="T24" fmla="*/ 5 w 2832"/>
                    <a:gd name="T25" fmla="*/ 3 h 829"/>
                    <a:gd name="T26" fmla="*/ 3 w 2832"/>
                    <a:gd name="T27" fmla="*/ 2 h 829"/>
                    <a:gd name="T28" fmla="*/ 0 w 2832"/>
                    <a:gd name="T29" fmla="*/ 2 h 829"/>
                    <a:gd name="T30" fmla="*/ 3 w 2832"/>
                    <a:gd name="T31" fmla="*/ 2 h 829"/>
                    <a:gd name="T32" fmla="*/ 5 w 2832"/>
                    <a:gd name="T33" fmla="*/ 2 h 829"/>
                    <a:gd name="T34" fmla="*/ 3 w 2832"/>
                    <a:gd name="T35" fmla="*/ 2 h 829"/>
                    <a:gd name="T36" fmla="*/ 1 w 2832"/>
                    <a:gd name="T37" fmla="*/ 1 h 829"/>
                    <a:gd name="T38" fmla="*/ 1 w 2832"/>
                    <a:gd name="T39" fmla="*/ 1 h 82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2832"/>
                    <a:gd name="T61" fmla="*/ 0 h 829"/>
                    <a:gd name="T62" fmla="*/ 2832 w 2832"/>
                    <a:gd name="T63" fmla="*/ 829 h 82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2832" h="829">
                      <a:moveTo>
                        <a:pt x="79" y="405"/>
                      </a:moveTo>
                      <a:lnTo>
                        <a:pt x="739" y="513"/>
                      </a:lnTo>
                      <a:lnTo>
                        <a:pt x="1499" y="557"/>
                      </a:lnTo>
                      <a:lnTo>
                        <a:pt x="2267" y="462"/>
                      </a:lnTo>
                      <a:lnTo>
                        <a:pt x="2547" y="352"/>
                      </a:lnTo>
                      <a:lnTo>
                        <a:pt x="2283" y="359"/>
                      </a:lnTo>
                      <a:lnTo>
                        <a:pt x="2745" y="192"/>
                      </a:lnTo>
                      <a:lnTo>
                        <a:pt x="2701" y="0"/>
                      </a:lnTo>
                      <a:lnTo>
                        <a:pt x="2824" y="82"/>
                      </a:lnTo>
                      <a:lnTo>
                        <a:pt x="2832" y="449"/>
                      </a:lnTo>
                      <a:lnTo>
                        <a:pt x="2473" y="683"/>
                      </a:lnTo>
                      <a:lnTo>
                        <a:pt x="1792" y="742"/>
                      </a:lnTo>
                      <a:lnTo>
                        <a:pt x="1089" y="829"/>
                      </a:lnTo>
                      <a:lnTo>
                        <a:pt x="562" y="762"/>
                      </a:lnTo>
                      <a:lnTo>
                        <a:pt x="0" y="601"/>
                      </a:lnTo>
                      <a:lnTo>
                        <a:pt x="922" y="683"/>
                      </a:lnTo>
                      <a:lnTo>
                        <a:pt x="1083" y="616"/>
                      </a:lnTo>
                      <a:lnTo>
                        <a:pt x="629" y="601"/>
                      </a:lnTo>
                      <a:lnTo>
                        <a:pt x="79" y="405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3" name="Freeform 207"/>
                <p:cNvSpPr>
                  <a:spLocks/>
                </p:cNvSpPr>
                <p:nvPr/>
              </p:nvSpPr>
              <p:spPr bwMode="auto">
                <a:xfrm>
                  <a:off x="563" y="3095"/>
                  <a:ext cx="1339" cy="311"/>
                </a:xfrm>
                <a:custGeom>
                  <a:avLst/>
                  <a:gdLst>
                    <a:gd name="T0" fmla="*/ 0 w 2679"/>
                    <a:gd name="T1" fmla="*/ 0 h 624"/>
                    <a:gd name="T2" fmla="*/ 1 w 2679"/>
                    <a:gd name="T3" fmla="*/ 1 h 624"/>
                    <a:gd name="T4" fmla="*/ 4 w 2679"/>
                    <a:gd name="T5" fmla="*/ 1 h 624"/>
                    <a:gd name="T6" fmla="*/ 7 w 2679"/>
                    <a:gd name="T7" fmla="*/ 1 h 624"/>
                    <a:gd name="T8" fmla="*/ 8 w 2679"/>
                    <a:gd name="T9" fmla="*/ 1 h 624"/>
                    <a:gd name="T10" fmla="*/ 6 w 2679"/>
                    <a:gd name="T11" fmla="*/ 0 h 624"/>
                    <a:gd name="T12" fmla="*/ 9 w 2679"/>
                    <a:gd name="T13" fmla="*/ 0 h 624"/>
                    <a:gd name="T14" fmla="*/ 10 w 2679"/>
                    <a:gd name="T15" fmla="*/ 0 h 624"/>
                    <a:gd name="T16" fmla="*/ 10 w 2679"/>
                    <a:gd name="T17" fmla="*/ 0 h 624"/>
                    <a:gd name="T18" fmla="*/ 8 w 2679"/>
                    <a:gd name="T19" fmla="*/ 2 h 624"/>
                    <a:gd name="T20" fmla="*/ 6 w 2679"/>
                    <a:gd name="T21" fmla="*/ 2 h 624"/>
                    <a:gd name="T22" fmla="*/ 3 w 2679"/>
                    <a:gd name="T23" fmla="*/ 2 h 624"/>
                    <a:gd name="T24" fmla="*/ 2 w 2679"/>
                    <a:gd name="T25" fmla="*/ 2 h 624"/>
                    <a:gd name="T26" fmla="*/ 3 w 2679"/>
                    <a:gd name="T27" fmla="*/ 1 h 624"/>
                    <a:gd name="T28" fmla="*/ 1 w 2679"/>
                    <a:gd name="T29" fmla="*/ 1 h 624"/>
                    <a:gd name="T30" fmla="*/ 0 w 2679"/>
                    <a:gd name="T31" fmla="*/ 0 h 624"/>
                    <a:gd name="T32" fmla="*/ 0 w 2679"/>
                    <a:gd name="T33" fmla="*/ 0 h 6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679"/>
                    <a:gd name="T52" fmla="*/ 0 h 624"/>
                    <a:gd name="T53" fmla="*/ 2679 w 2679"/>
                    <a:gd name="T54" fmla="*/ 624 h 6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679" h="624">
                      <a:moveTo>
                        <a:pt x="0" y="147"/>
                      </a:moveTo>
                      <a:lnTo>
                        <a:pt x="476" y="331"/>
                      </a:lnTo>
                      <a:lnTo>
                        <a:pt x="1171" y="346"/>
                      </a:lnTo>
                      <a:lnTo>
                        <a:pt x="1888" y="331"/>
                      </a:lnTo>
                      <a:lnTo>
                        <a:pt x="2093" y="295"/>
                      </a:lnTo>
                      <a:lnTo>
                        <a:pt x="1785" y="249"/>
                      </a:lnTo>
                      <a:lnTo>
                        <a:pt x="2445" y="154"/>
                      </a:lnTo>
                      <a:lnTo>
                        <a:pt x="2679" y="0"/>
                      </a:lnTo>
                      <a:lnTo>
                        <a:pt x="2628" y="221"/>
                      </a:lnTo>
                      <a:lnTo>
                        <a:pt x="2283" y="557"/>
                      </a:lnTo>
                      <a:lnTo>
                        <a:pt x="1618" y="588"/>
                      </a:lnTo>
                      <a:lnTo>
                        <a:pt x="791" y="624"/>
                      </a:lnTo>
                      <a:lnTo>
                        <a:pt x="578" y="536"/>
                      </a:lnTo>
                      <a:lnTo>
                        <a:pt x="820" y="493"/>
                      </a:lnTo>
                      <a:lnTo>
                        <a:pt x="470" y="441"/>
                      </a:lnTo>
                      <a:lnTo>
                        <a:pt x="0" y="147"/>
                      </a:lnTo>
                      <a:close/>
                    </a:path>
                  </a:pathLst>
                </a:custGeom>
                <a:solidFill>
                  <a:srgbClr val="80C5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4" name="Freeform 208"/>
                <p:cNvSpPr>
                  <a:spLocks/>
                </p:cNvSpPr>
                <p:nvPr/>
              </p:nvSpPr>
              <p:spPr bwMode="auto">
                <a:xfrm>
                  <a:off x="480" y="2536"/>
                  <a:ext cx="573" cy="331"/>
                </a:xfrm>
                <a:custGeom>
                  <a:avLst/>
                  <a:gdLst>
                    <a:gd name="T0" fmla="*/ 4 w 1146"/>
                    <a:gd name="T1" fmla="*/ 2 h 661"/>
                    <a:gd name="T2" fmla="*/ 2 w 1146"/>
                    <a:gd name="T3" fmla="*/ 2 h 661"/>
                    <a:gd name="T4" fmla="*/ 2 w 1146"/>
                    <a:gd name="T5" fmla="*/ 3 h 661"/>
                    <a:gd name="T6" fmla="*/ 1 w 1146"/>
                    <a:gd name="T7" fmla="*/ 1 h 661"/>
                    <a:gd name="T8" fmla="*/ 1 w 1146"/>
                    <a:gd name="T9" fmla="*/ 1 h 661"/>
                    <a:gd name="T10" fmla="*/ 1 w 1146"/>
                    <a:gd name="T11" fmla="*/ 2 h 661"/>
                    <a:gd name="T12" fmla="*/ 0 w 1146"/>
                    <a:gd name="T13" fmla="*/ 0 h 661"/>
                    <a:gd name="T14" fmla="*/ 4 w 1146"/>
                    <a:gd name="T15" fmla="*/ 2 h 661"/>
                    <a:gd name="T16" fmla="*/ 4 w 1146"/>
                    <a:gd name="T17" fmla="*/ 2 h 66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6"/>
                    <a:gd name="T28" fmla="*/ 0 h 661"/>
                    <a:gd name="T29" fmla="*/ 1146 w 1146"/>
                    <a:gd name="T30" fmla="*/ 661 h 66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6" h="661">
                      <a:moveTo>
                        <a:pt x="1146" y="342"/>
                      </a:moveTo>
                      <a:lnTo>
                        <a:pt x="717" y="330"/>
                      </a:lnTo>
                      <a:lnTo>
                        <a:pt x="551" y="661"/>
                      </a:lnTo>
                      <a:lnTo>
                        <a:pt x="508" y="220"/>
                      </a:lnTo>
                      <a:lnTo>
                        <a:pt x="122" y="142"/>
                      </a:lnTo>
                      <a:lnTo>
                        <a:pt x="23" y="473"/>
                      </a:lnTo>
                      <a:lnTo>
                        <a:pt x="0" y="0"/>
                      </a:lnTo>
                      <a:lnTo>
                        <a:pt x="1146" y="342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5" name="Freeform 209"/>
                <p:cNvSpPr>
                  <a:spLocks/>
                </p:cNvSpPr>
                <p:nvPr/>
              </p:nvSpPr>
              <p:spPr bwMode="auto">
                <a:xfrm>
                  <a:off x="384" y="2337"/>
                  <a:ext cx="1550" cy="834"/>
                </a:xfrm>
                <a:custGeom>
                  <a:avLst/>
                  <a:gdLst>
                    <a:gd name="T0" fmla="*/ 12 w 3100"/>
                    <a:gd name="T1" fmla="*/ 1 h 1667"/>
                    <a:gd name="T2" fmla="*/ 12 w 3100"/>
                    <a:gd name="T3" fmla="*/ 4 h 1667"/>
                    <a:gd name="T4" fmla="*/ 12 w 3100"/>
                    <a:gd name="T5" fmla="*/ 4 h 1667"/>
                    <a:gd name="T6" fmla="*/ 10 w 3100"/>
                    <a:gd name="T7" fmla="*/ 7 h 1667"/>
                    <a:gd name="T8" fmla="*/ 10 w 3100"/>
                    <a:gd name="T9" fmla="*/ 4 h 1667"/>
                    <a:gd name="T10" fmla="*/ 7 w 3100"/>
                    <a:gd name="T11" fmla="*/ 7 h 1667"/>
                    <a:gd name="T12" fmla="*/ 7 w 3100"/>
                    <a:gd name="T13" fmla="*/ 6 h 1667"/>
                    <a:gd name="T14" fmla="*/ 7 w 3100"/>
                    <a:gd name="T15" fmla="*/ 6 h 1667"/>
                    <a:gd name="T16" fmla="*/ 7 w 3100"/>
                    <a:gd name="T17" fmla="*/ 6 h 1667"/>
                    <a:gd name="T18" fmla="*/ 7 w 3100"/>
                    <a:gd name="T19" fmla="*/ 6 h 1667"/>
                    <a:gd name="T20" fmla="*/ 7 w 3100"/>
                    <a:gd name="T21" fmla="*/ 6 h 1667"/>
                    <a:gd name="T22" fmla="*/ 6 w 3100"/>
                    <a:gd name="T23" fmla="*/ 6 h 1667"/>
                    <a:gd name="T24" fmla="*/ 6 w 3100"/>
                    <a:gd name="T25" fmla="*/ 6 h 1667"/>
                    <a:gd name="T26" fmla="*/ 6 w 3100"/>
                    <a:gd name="T27" fmla="*/ 6 h 1667"/>
                    <a:gd name="T28" fmla="*/ 6 w 3100"/>
                    <a:gd name="T29" fmla="*/ 6 h 1667"/>
                    <a:gd name="T30" fmla="*/ 6 w 3100"/>
                    <a:gd name="T31" fmla="*/ 6 h 1667"/>
                    <a:gd name="T32" fmla="*/ 6 w 3100"/>
                    <a:gd name="T33" fmla="*/ 6 h 1667"/>
                    <a:gd name="T34" fmla="*/ 6 w 3100"/>
                    <a:gd name="T35" fmla="*/ 6 h 1667"/>
                    <a:gd name="T36" fmla="*/ 6 w 3100"/>
                    <a:gd name="T37" fmla="*/ 6 h 1667"/>
                    <a:gd name="T38" fmla="*/ 6 w 3100"/>
                    <a:gd name="T39" fmla="*/ 6 h 1667"/>
                    <a:gd name="T40" fmla="*/ 6 w 3100"/>
                    <a:gd name="T41" fmla="*/ 5 h 1667"/>
                    <a:gd name="T42" fmla="*/ 6 w 3100"/>
                    <a:gd name="T43" fmla="*/ 5 h 1667"/>
                    <a:gd name="T44" fmla="*/ 6 w 3100"/>
                    <a:gd name="T45" fmla="*/ 5 h 1667"/>
                    <a:gd name="T46" fmla="*/ 6 w 3100"/>
                    <a:gd name="T47" fmla="*/ 5 h 1667"/>
                    <a:gd name="T48" fmla="*/ 6 w 3100"/>
                    <a:gd name="T49" fmla="*/ 5 h 1667"/>
                    <a:gd name="T50" fmla="*/ 6 w 3100"/>
                    <a:gd name="T51" fmla="*/ 5 h 1667"/>
                    <a:gd name="T52" fmla="*/ 6 w 3100"/>
                    <a:gd name="T53" fmla="*/ 5 h 1667"/>
                    <a:gd name="T54" fmla="*/ 6 w 3100"/>
                    <a:gd name="T55" fmla="*/ 5 h 1667"/>
                    <a:gd name="T56" fmla="*/ 6 w 3100"/>
                    <a:gd name="T57" fmla="*/ 5 h 1667"/>
                    <a:gd name="T58" fmla="*/ 6 w 3100"/>
                    <a:gd name="T59" fmla="*/ 5 h 1667"/>
                    <a:gd name="T60" fmla="*/ 6 w 3100"/>
                    <a:gd name="T61" fmla="*/ 5 h 1667"/>
                    <a:gd name="T62" fmla="*/ 6 w 3100"/>
                    <a:gd name="T63" fmla="*/ 5 h 1667"/>
                    <a:gd name="T64" fmla="*/ 6 w 3100"/>
                    <a:gd name="T65" fmla="*/ 5 h 1667"/>
                    <a:gd name="T66" fmla="*/ 6 w 3100"/>
                    <a:gd name="T67" fmla="*/ 3 h 1667"/>
                    <a:gd name="T68" fmla="*/ 3 w 3100"/>
                    <a:gd name="T69" fmla="*/ 3 h 1667"/>
                    <a:gd name="T70" fmla="*/ 3 w 3100"/>
                    <a:gd name="T71" fmla="*/ 6 h 1667"/>
                    <a:gd name="T72" fmla="*/ 3 w 3100"/>
                    <a:gd name="T73" fmla="*/ 3 h 1667"/>
                    <a:gd name="T74" fmla="*/ 1 w 3100"/>
                    <a:gd name="T75" fmla="*/ 4 h 1667"/>
                    <a:gd name="T76" fmla="*/ 0 w 3100"/>
                    <a:gd name="T77" fmla="*/ 1 h 1667"/>
                    <a:gd name="T78" fmla="*/ 1 w 3100"/>
                    <a:gd name="T79" fmla="*/ 1 h 1667"/>
                    <a:gd name="T80" fmla="*/ 3 w 3100"/>
                    <a:gd name="T81" fmla="*/ 2 h 1667"/>
                    <a:gd name="T82" fmla="*/ 7 w 3100"/>
                    <a:gd name="T83" fmla="*/ 3 h 1667"/>
                    <a:gd name="T84" fmla="*/ 12 w 3100"/>
                    <a:gd name="T85" fmla="*/ 2 h 1667"/>
                    <a:gd name="T86" fmla="*/ 12 w 3100"/>
                    <a:gd name="T87" fmla="*/ 0 h 166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00"/>
                    <a:gd name="T133" fmla="*/ 0 h 1667"/>
                    <a:gd name="T134" fmla="*/ 3100 w 3100"/>
                    <a:gd name="T135" fmla="*/ 1667 h 166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00" h="1667">
                      <a:moveTo>
                        <a:pt x="3099" y="0"/>
                      </a:moveTo>
                      <a:lnTo>
                        <a:pt x="3100" y="253"/>
                      </a:lnTo>
                      <a:lnTo>
                        <a:pt x="3030" y="331"/>
                      </a:lnTo>
                      <a:lnTo>
                        <a:pt x="3072" y="803"/>
                      </a:lnTo>
                      <a:lnTo>
                        <a:pt x="3023" y="1234"/>
                      </a:lnTo>
                      <a:lnTo>
                        <a:pt x="2988" y="915"/>
                      </a:lnTo>
                      <a:lnTo>
                        <a:pt x="2703" y="1181"/>
                      </a:lnTo>
                      <a:lnTo>
                        <a:pt x="2549" y="1618"/>
                      </a:lnTo>
                      <a:lnTo>
                        <a:pt x="2582" y="1059"/>
                      </a:lnTo>
                      <a:lnTo>
                        <a:pt x="2439" y="915"/>
                      </a:lnTo>
                      <a:lnTo>
                        <a:pt x="1922" y="804"/>
                      </a:lnTo>
                      <a:lnTo>
                        <a:pt x="1895" y="1576"/>
                      </a:lnTo>
                      <a:lnTo>
                        <a:pt x="1814" y="1667"/>
                      </a:lnTo>
                      <a:lnTo>
                        <a:pt x="1795" y="1398"/>
                      </a:lnTo>
                      <a:lnTo>
                        <a:pt x="1795" y="1396"/>
                      </a:lnTo>
                      <a:lnTo>
                        <a:pt x="1795" y="1392"/>
                      </a:lnTo>
                      <a:lnTo>
                        <a:pt x="1795" y="1390"/>
                      </a:lnTo>
                      <a:lnTo>
                        <a:pt x="1795" y="1386"/>
                      </a:lnTo>
                      <a:lnTo>
                        <a:pt x="1793" y="1380"/>
                      </a:lnTo>
                      <a:lnTo>
                        <a:pt x="1793" y="1375"/>
                      </a:lnTo>
                      <a:lnTo>
                        <a:pt x="1793" y="1363"/>
                      </a:lnTo>
                      <a:lnTo>
                        <a:pt x="1791" y="1352"/>
                      </a:lnTo>
                      <a:lnTo>
                        <a:pt x="1791" y="1346"/>
                      </a:lnTo>
                      <a:lnTo>
                        <a:pt x="1789" y="1340"/>
                      </a:lnTo>
                      <a:lnTo>
                        <a:pt x="1789" y="1339"/>
                      </a:lnTo>
                      <a:lnTo>
                        <a:pt x="1789" y="1335"/>
                      </a:lnTo>
                      <a:lnTo>
                        <a:pt x="1789" y="1329"/>
                      </a:lnTo>
                      <a:lnTo>
                        <a:pt x="1789" y="1327"/>
                      </a:lnTo>
                      <a:lnTo>
                        <a:pt x="1789" y="1323"/>
                      </a:lnTo>
                      <a:lnTo>
                        <a:pt x="1789" y="1321"/>
                      </a:lnTo>
                      <a:lnTo>
                        <a:pt x="1787" y="1318"/>
                      </a:lnTo>
                      <a:lnTo>
                        <a:pt x="1787" y="1312"/>
                      </a:lnTo>
                      <a:lnTo>
                        <a:pt x="1787" y="1308"/>
                      </a:lnTo>
                      <a:lnTo>
                        <a:pt x="1787" y="1302"/>
                      </a:lnTo>
                      <a:lnTo>
                        <a:pt x="1785" y="1297"/>
                      </a:lnTo>
                      <a:lnTo>
                        <a:pt x="1785" y="1287"/>
                      </a:lnTo>
                      <a:lnTo>
                        <a:pt x="1783" y="1276"/>
                      </a:lnTo>
                      <a:lnTo>
                        <a:pt x="1783" y="1266"/>
                      </a:lnTo>
                      <a:lnTo>
                        <a:pt x="1781" y="1257"/>
                      </a:lnTo>
                      <a:lnTo>
                        <a:pt x="1781" y="1247"/>
                      </a:lnTo>
                      <a:lnTo>
                        <a:pt x="1779" y="1238"/>
                      </a:lnTo>
                      <a:lnTo>
                        <a:pt x="1779" y="1234"/>
                      </a:lnTo>
                      <a:lnTo>
                        <a:pt x="1779" y="1230"/>
                      </a:lnTo>
                      <a:lnTo>
                        <a:pt x="1777" y="1213"/>
                      </a:lnTo>
                      <a:lnTo>
                        <a:pt x="1777" y="1209"/>
                      </a:lnTo>
                      <a:lnTo>
                        <a:pt x="1777" y="1206"/>
                      </a:lnTo>
                      <a:lnTo>
                        <a:pt x="1777" y="1204"/>
                      </a:lnTo>
                      <a:lnTo>
                        <a:pt x="1777" y="1202"/>
                      </a:lnTo>
                      <a:lnTo>
                        <a:pt x="1776" y="1198"/>
                      </a:lnTo>
                      <a:lnTo>
                        <a:pt x="1776" y="1187"/>
                      </a:lnTo>
                      <a:lnTo>
                        <a:pt x="1774" y="1181"/>
                      </a:lnTo>
                      <a:lnTo>
                        <a:pt x="1774" y="1175"/>
                      </a:lnTo>
                      <a:lnTo>
                        <a:pt x="1774" y="1169"/>
                      </a:lnTo>
                      <a:lnTo>
                        <a:pt x="1774" y="1166"/>
                      </a:lnTo>
                      <a:lnTo>
                        <a:pt x="1772" y="1160"/>
                      </a:lnTo>
                      <a:lnTo>
                        <a:pt x="1772" y="1154"/>
                      </a:lnTo>
                      <a:lnTo>
                        <a:pt x="1715" y="746"/>
                      </a:lnTo>
                      <a:lnTo>
                        <a:pt x="1251" y="717"/>
                      </a:lnTo>
                      <a:lnTo>
                        <a:pt x="795" y="592"/>
                      </a:lnTo>
                      <a:lnTo>
                        <a:pt x="751" y="880"/>
                      </a:lnTo>
                      <a:lnTo>
                        <a:pt x="772" y="1323"/>
                      </a:lnTo>
                      <a:lnTo>
                        <a:pt x="667" y="858"/>
                      </a:lnTo>
                      <a:lnTo>
                        <a:pt x="660" y="548"/>
                      </a:lnTo>
                      <a:lnTo>
                        <a:pt x="253" y="428"/>
                      </a:lnTo>
                      <a:lnTo>
                        <a:pt x="196" y="852"/>
                      </a:lnTo>
                      <a:lnTo>
                        <a:pt x="175" y="386"/>
                      </a:lnTo>
                      <a:lnTo>
                        <a:pt x="0" y="219"/>
                      </a:lnTo>
                      <a:lnTo>
                        <a:pt x="21" y="14"/>
                      </a:lnTo>
                      <a:lnTo>
                        <a:pt x="76" y="238"/>
                      </a:lnTo>
                      <a:lnTo>
                        <a:pt x="266" y="373"/>
                      </a:lnTo>
                      <a:lnTo>
                        <a:pt x="675" y="451"/>
                      </a:lnTo>
                      <a:lnTo>
                        <a:pt x="1293" y="542"/>
                      </a:lnTo>
                      <a:lnTo>
                        <a:pt x="1855" y="521"/>
                      </a:lnTo>
                      <a:lnTo>
                        <a:pt x="2601" y="436"/>
                      </a:lnTo>
                      <a:lnTo>
                        <a:pt x="2975" y="295"/>
                      </a:lnTo>
                      <a:lnTo>
                        <a:pt x="3051" y="225"/>
                      </a:lnTo>
                      <a:lnTo>
                        <a:pt x="309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6" name="Freeform 210"/>
                <p:cNvSpPr>
                  <a:spLocks/>
                </p:cNvSpPr>
                <p:nvPr/>
              </p:nvSpPr>
              <p:spPr bwMode="auto">
                <a:xfrm>
                  <a:off x="432" y="2976"/>
                  <a:ext cx="1507" cy="691"/>
                </a:xfrm>
                <a:custGeom>
                  <a:avLst/>
                  <a:gdLst>
                    <a:gd name="T0" fmla="*/ 11 w 3015"/>
                    <a:gd name="T1" fmla="*/ 0 h 1382"/>
                    <a:gd name="T2" fmla="*/ 11 w 3015"/>
                    <a:gd name="T3" fmla="*/ 1 h 1382"/>
                    <a:gd name="T4" fmla="*/ 11 w 3015"/>
                    <a:gd name="T5" fmla="*/ 1 h 1382"/>
                    <a:gd name="T6" fmla="*/ 11 w 3015"/>
                    <a:gd name="T7" fmla="*/ 3 h 1382"/>
                    <a:gd name="T8" fmla="*/ 10 w 3015"/>
                    <a:gd name="T9" fmla="*/ 5 h 1382"/>
                    <a:gd name="T10" fmla="*/ 10 w 3015"/>
                    <a:gd name="T11" fmla="*/ 3 h 1382"/>
                    <a:gd name="T12" fmla="*/ 9 w 3015"/>
                    <a:gd name="T13" fmla="*/ 3 h 1382"/>
                    <a:gd name="T14" fmla="*/ 8 w 3015"/>
                    <a:gd name="T15" fmla="*/ 5 h 1382"/>
                    <a:gd name="T16" fmla="*/ 8 w 3015"/>
                    <a:gd name="T17" fmla="*/ 5 h 1382"/>
                    <a:gd name="T18" fmla="*/ 6 w 3015"/>
                    <a:gd name="T19" fmla="*/ 3 h 1382"/>
                    <a:gd name="T20" fmla="*/ 6 w 3015"/>
                    <a:gd name="T21" fmla="*/ 5 h 1382"/>
                    <a:gd name="T22" fmla="*/ 6 w 3015"/>
                    <a:gd name="T23" fmla="*/ 5 h 1382"/>
                    <a:gd name="T24" fmla="*/ 4 w 3015"/>
                    <a:gd name="T25" fmla="*/ 3 h 1382"/>
                    <a:gd name="T26" fmla="*/ 3 w 3015"/>
                    <a:gd name="T27" fmla="*/ 3 h 1382"/>
                    <a:gd name="T28" fmla="*/ 3 w 3015"/>
                    <a:gd name="T29" fmla="*/ 5 h 1382"/>
                    <a:gd name="T30" fmla="*/ 2 w 3015"/>
                    <a:gd name="T31" fmla="*/ 3 h 1382"/>
                    <a:gd name="T32" fmla="*/ 1 w 3015"/>
                    <a:gd name="T33" fmla="*/ 3 h 1382"/>
                    <a:gd name="T34" fmla="*/ 1 w 3015"/>
                    <a:gd name="T35" fmla="*/ 5 h 1382"/>
                    <a:gd name="T36" fmla="*/ 1 w 3015"/>
                    <a:gd name="T37" fmla="*/ 3 h 1382"/>
                    <a:gd name="T38" fmla="*/ 0 w 3015"/>
                    <a:gd name="T39" fmla="*/ 3 h 1382"/>
                    <a:gd name="T40" fmla="*/ 0 w 3015"/>
                    <a:gd name="T41" fmla="*/ 1 h 1382"/>
                    <a:gd name="T42" fmla="*/ 0 w 3015"/>
                    <a:gd name="T43" fmla="*/ 3 h 1382"/>
                    <a:gd name="T44" fmla="*/ 1 w 3015"/>
                    <a:gd name="T45" fmla="*/ 3 h 1382"/>
                    <a:gd name="T46" fmla="*/ 3 w 3015"/>
                    <a:gd name="T47" fmla="*/ 3 h 1382"/>
                    <a:gd name="T48" fmla="*/ 5 w 3015"/>
                    <a:gd name="T49" fmla="*/ 3 h 1382"/>
                    <a:gd name="T50" fmla="*/ 8 w 3015"/>
                    <a:gd name="T51" fmla="*/ 3 h 1382"/>
                    <a:gd name="T52" fmla="*/ 10 w 3015"/>
                    <a:gd name="T53" fmla="*/ 3 h 1382"/>
                    <a:gd name="T54" fmla="*/ 11 w 3015"/>
                    <a:gd name="T55" fmla="*/ 1 h 1382"/>
                    <a:gd name="T56" fmla="*/ 11 w 3015"/>
                    <a:gd name="T57" fmla="*/ 1 h 1382"/>
                    <a:gd name="T58" fmla="*/ 10 w 3015"/>
                    <a:gd name="T59" fmla="*/ 1 h 1382"/>
                    <a:gd name="T60" fmla="*/ 9 w 3015"/>
                    <a:gd name="T61" fmla="*/ 1 h 1382"/>
                    <a:gd name="T62" fmla="*/ 6 w 3015"/>
                    <a:gd name="T63" fmla="*/ 3 h 1382"/>
                    <a:gd name="T64" fmla="*/ 3 w 3015"/>
                    <a:gd name="T65" fmla="*/ 1 h 1382"/>
                    <a:gd name="T66" fmla="*/ 1 w 3015"/>
                    <a:gd name="T67" fmla="*/ 1 h 1382"/>
                    <a:gd name="T68" fmla="*/ 3 w 3015"/>
                    <a:gd name="T69" fmla="*/ 1 h 1382"/>
                    <a:gd name="T70" fmla="*/ 6 w 3015"/>
                    <a:gd name="T71" fmla="*/ 1 h 1382"/>
                    <a:gd name="T72" fmla="*/ 9 w 3015"/>
                    <a:gd name="T73" fmla="*/ 1 h 1382"/>
                    <a:gd name="T74" fmla="*/ 10 w 3015"/>
                    <a:gd name="T75" fmla="*/ 1 h 1382"/>
                    <a:gd name="T76" fmla="*/ 11 w 3015"/>
                    <a:gd name="T77" fmla="*/ 1 h 1382"/>
                    <a:gd name="T78" fmla="*/ 11 w 3015"/>
                    <a:gd name="T79" fmla="*/ 0 h 1382"/>
                    <a:gd name="T80" fmla="*/ 11 w 3015"/>
                    <a:gd name="T81" fmla="*/ 0 h 138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015"/>
                    <a:gd name="T124" fmla="*/ 0 h 1382"/>
                    <a:gd name="T125" fmla="*/ 3015 w 3015"/>
                    <a:gd name="T126" fmla="*/ 1382 h 138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015" h="1382">
                      <a:moveTo>
                        <a:pt x="2924" y="0"/>
                      </a:moveTo>
                      <a:lnTo>
                        <a:pt x="3015" y="165"/>
                      </a:lnTo>
                      <a:lnTo>
                        <a:pt x="2935" y="477"/>
                      </a:lnTo>
                      <a:lnTo>
                        <a:pt x="2817" y="640"/>
                      </a:lnTo>
                      <a:lnTo>
                        <a:pt x="2623" y="1176"/>
                      </a:lnTo>
                      <a:lnTo>
                        <a:pt x="2620" y="1003"/>
                      </a:lnTo>
                      <a:lnTo>
                        <a:pt x="2443" y="905"/>
                      </a:lnTo>
                      <a:lnTo>
                        <a:pt x="2266" y="1313"/>
                      </a:lnTo>
                      <a:lnTo>
                        <a:pt x="2245" y="1093"/>
                      </a:lnTo>
                      <a:lnTo>
                        <a:pt x="1772" y="994"/>
                      </a:lnTo>
                      <a:lnTo>
                        <a:pt x="1648" y="1382"/>
                      </a:lnTo>
                      <a:lnTo>
                        <a:pt x="1661" y="1049"/>
                      </a:lnTo>
                      <a:lnTo>
                        <a:pt x="1144" y="1003"/>
                      </a:lnTo>
                      <a:lnTo>
                        <a:pt x="800" y="815"/>
                      </a:lnTo>
                      <a:lnTo>
                        <a:pt x="836" y="1332"/>
                      </a:lnTo>
                      <a:lnTo>
                        <a:pt x="681" y="823"/>
                      </a:lnTo>
                      <a:lnTo>
                        <a:pt x="350" y="716"/>
                      </a:lnTo>
                      <a:lnTo>
                        <a:pt x="441" y="1127"/>
                      </a:lnTo>
                      <a:lnTo>
                        <a:pt x="272" y="667"/>
                      </a:lnTo>
                      <a:lnTo>
                        <a:pt x="36" y="517"/>
                      </a:lnTo>
                      <a:lnTo>
                        <a:pt x="0" y="230"/>
                      </a:lnTo>
                      <a:lnTo>
                        <a:pt x="129" y="519"/>
                      </a:lnTo>
                      <a:lnTo>
                        <a:pt x="392" y="661"/>
                      </a:lnTo>
                      <a:lnTo>
                        <a:pt x="857" y="752"/>
                      </a:lnTo>
                      <a:lnTo>
                        <a:pt x="1500" y="789"/>
                      </a:lnTo>
                      <a:lnTo>
                        <a:pt x="2215" y="745"/>
                      </a:lnTo>
                      <a:lnTo>
                        <a:pt x="2673" y="625"/>
                      </a:lnTo>
                      <a:lnTo>
                        <a:pt x="2857" y="456"/>
                      </a:lnTo>
                      <a:lnTo>
                        <a:pt x="2893" y="308"/>
                      </a:lnTo>
                      <a:lnTo>
                        <a:pt x="2766" y="384"/>
                      </a:lnTo>
                      <a:lnTo>
                        <a:pt x="2445" y="481"/>
                      </a:lnTo>
                      <a:lnTo>
                        <a:pt x="1711" y="524"/>
                      </a:lnTo>
                      <a:lnTo>
                        <a:pt x="819" y="502"/>
                      </a:lnTo>
                      <a:lnTo>
                        <a:pt x="306" y="296"/>
                      </a:lnTo>
                      <a:lnTo>
                        <a:pt x="768" y="422"/>
                      </a:lnTo>
                      <a:lnTo>
                        <a:pt x="1698" y="450"/>
                      </a:lnTo>
                      <a:lnTo>
                        <a:pt x="2458" y="384"/>
                      </a:lnTo>
                      <a:lnTo>
                        <a:pt x="2766" y="281"/>
                      </a:lnTo>
                      <a:lnTo>
                        <a:pt x="2905" y="173"/>
                      </a:lnTo>
                      <a:lnTo>
                        <a:pt x="292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7" name="Freeform 211"/>
                <p:cNvSpPr>
                  <a:spLocks/>
                </p:cNvSpPr>
                <p:nvPr/>
              </p:nvSpPr>
              <p:spPr bwMode="auto">
                <a:xfrm>
                  <a:off x="399" y="2563"/>
                  <a:ext cx="158" cy="545"/>
                </a:xfrm>
                <a:custGeom>
                  <a:avLst/>
                  <a:gdLst>
                    <a:gd name="T0" fmla="*/ 1 w 316"/>
                    <a:gd name="T1" fmla="*/ 0 h 1089"/>
                    <a:gd name="T2" fmla="*/ 1 w 316"/>
                    <a:gd name="T3" fmla="*/ 4 h 1089"/>
                    <a:gd name="T4" fmla="*/ 1 w 316"/>
                    <a:gd name="T5" fmla="*/ 5 h 1089"/>
                    <a:gd name="T6" fmla="*/ 1 w 316"/>
                    <a:gd name="T7" fmla="*/ 5 h 1089"/>
                    <a:gd name="T8" fmla="*/ 1 w 316"/>
                    <a:gd name="T9" fmla="*/ 4 h 1089"/>
                    <a:gd name="T10" fmla="*/ 0 w 316"/>
                    <a:gd name="T11" fmla="*/ 2 h 1089"/>
                    <a:gd name="T12" fmla="*/ 1 w 316"/>
                    <a:gd name="T13" fmla="*/ 0 h 1089"/>
                    <a:gd name="T14" fmla="*/ 1 w 316"/>
                    <a:gd name="T15" fmla="*/ 0 h 10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6"/>
                    <a:gd name="T25" fmla="*/ 0 h 1089"/>
                    <a:gd name="T26" fmla="*/ 316 w 316"/>
                    <a:gd name="T27" fmla="*/ 1089 h 108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6" h="1089">
                      <a:moveTo>
                        <a:pt x="54" y="0"/>
                      </a:moveTo>
                      <a:lnTo>
                        <a:pt x="135" y="884"/>
                      </a:lnTo>
                      <a:lnTo>
                        <a:pt x="316" y="1089"/>
                      </a:lnTo>
                      <a:lnTo>
                        <a:pt x="181" y="1068"/>
                      </a:lnTo>
                      <a:lnTo>
                        <a:pt x="61" y="948"/>
                      </a:lnTo>
                      <a:lnTo>
                        <a:pt x="0" y="401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8" name="Freeform 212"/>
                <p:cNvSpPr>
                  <a:spLocks/>
                </p:cNvSpPr>
                <p:nvPr/>
              </p:nvSpPr>
              <p:spPr bwMode="auto">
                <a:xfrm>
                  <a:off x="535" y="3367"/>
                  <a:ext cx="1195" cy="431"/>
                </a:xfrm>
                <a:custGeom>
                  <a:avLst/>
                  <a:gdLst>
                    <a:gd name="T0" fmla="*/ 0 w 2390"/>
                    <a:gd name="T1" fmla="*/ 0 h 861"/>
                    <a:gd name="T2" fmla="*/ 1 w 2390"/>
                    <a:gd name="T3" fmla="*/ 2 h 861"/>
                    <a:gd name="T4" fmla="*/ 1 w 2390"/>
                    <a:gd name="T5" fmla="*/ 3 h 861"/>
                    <a:gd name="T6" fmla="*/ 2 w 2390"/>
                    <a:gd name="T7" fmla="*/ 3 h 861"/>
                    <a:gd name="T8" fmla="*/ 5 w 2390"/>
                    <a:gd name="T9" fmla="*/ 4 h 861"/>
                    <a:gd name="T10" fmla="*/ 7 w 2390"/>
                    <a:gd name="T11" fmla="*/ 3 h 861"/>
                    <a:gd name="T12" fmla="*/ 9 w 2390"/>
                    <a:gd name="T13" fmla="*/ 2 h 861"/>
                    <a:gd name="T14" fmla="*/ 9 w 2390"/>
                    <a:gd name="T15" fmla="*/ 3 h 861"/>
                    <a:gd name="T16" fmla="*/ 5 w 2390"/>
                    <a:gd name="T17" fmla="*/ 4 h 861"/>
                    <a:gd name="T18" fmla="*/ 2 w 2390"/>
                    <a:gd name="T19" fmla="*/ 4 h 861"/>
                    <a:gd name="T20" fmla="*/ 1 w 2390"/>
                    <a:gd name="T21" fmla="*/ 3 h 861"/>
                    <a:gd name="T22" fmla="*/ 1 w 2390"/>
                    <a:gd name="T23" fmla="*/ 2 h 861"/>
                    <a:gd name="T24" fmla="*/ 0 w 2390"/>
                    <a:gd name="T25" fmla="*/ 0 h 861"/>
                    <a:gd name="T26" fmla="*/ 0 w 2390"/>
                    <a:gd name="T27" fmla="*/ 0 h 86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390"/>
                    <a:gd name="T43" fmla="*/ 0 h 861"/>
                    <a:gd name="T44" fmla="*/ 2390 w 2390"/>
                    <a:gd name="T45" fmla="*/ 861 h 86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390" h="861">
                      <a:moveTo>
                        <a:pt x="0" y="0"/>
                      </a:moveTo>
                      <a:lnTo>
                        <a:pt x="166" y="464"/>
                      </a:lnTo>
                      <a:lnTo>
                        <a:pt x="276" y="551"/>
                      </a:lnTo>
                      <a:lnTo>
                        <a:pt x="607" y="673"/>
                      </a:lnTo>
                      <a:lnTo>
                        <a:pt x="1411" y="772"/>
                      </a:lnTo>
                      <a:lnTo>
                        <a:pt x="2027" y="650"/>
                      </a:lnTo>
                      <a:lnTo>
                        <a:pt x="2390" y="485"/>
                      </a:lnTo>
                      <a:lnTo>
                        <a:pt x="2070" y="728"/>
                      </a:lnTo>
                      <a:lnTo>
                        <a:pt x="1466" y="861"/>
                      </a:lnTo>
                      <a:lnTo>
                        <a:pt x="639" y="783"/>
                      </a:lnTo>
                      <a:lnTo>
                        <a:pt x="232" y="618"/>
                      </a:lnTo>
                      <a:lnTo>
                        <a:pt x="67" y="40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9" name="Freeform 213"/>
                <p:cNvSpPr>
                  <a:spLocks/>
                </p:cNvSpPr>
                <p:nvPr/>
              </p:nvSpPr>
              <p:spPr bwMode="auto">
                <a:xfrm>
                  <a:off x="1302" y="1842"/>
                  <a:ext cx="546" cy="304"/>
                </a:xfrm>
                <a:custGeom>
                  <a:avLst/>
                  <a:gdLst>
                    <a:gd name="T0" fmla="*/ 0 w 1091"/>
                    <a:gd name="T1" fmla="*/ 1 h 608"/>
                    <a:gd name="T2" fmla="*/ 3 w 1091"/>
                    <a:gd name="T3" fmla="*/ 1 h 608"/>
                    <a:gd name="T4" fmla="*/ 4 w 1091"/>
                    <a:gd name="T5" fmla="*/ 1 h 608"/>
                    <a:gd name="T6" fmla="*/ 4 w 1091"/>
                    <a:gd name="T7" fmla="*/ 0 h 608"/>
                    <a:gd name="T8" fmla="*/ 5 w 1091"/>
                    <a:gd name="T9" fmla="*/ 2 h 608"/>
                    <a:gd name="T10" fmla="*/ 4 w 1091"/>
                    <a:gd name="T11" fmla="*/ 1 h 608"/>
                    <a:gd name="T12" fmla="*/ 3 w 1091"/>
                    <a:gd name="T13" fmla="*/ 1 h 608"/>
                    <a:gd name="T14" fmla="*/ 3 w 1091"/>
                    <a:gd name="T15" fmla="*/ 2 h 608"/>
                    <a:gd name="T16" fmla="*/ 3 w 1091"/>
                    <a:gd name="T17" fmla="*/ 1 h 608"/>
                    <a:gd name="T18" fmla="*/ 0 w 1091"/>
                    <a:gd name="T19" fmla="*/ 1 h 608"/>
                    <a:gd name="T20" fmla="*/ 0 w 1091"/>
                    <a:gd name="T21" fmla="*/ 1 h 60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91"/>
                    <a:gd name="T34" fmla="*/ 0 h 608"/>
                    <a:gd name="T35" fmla="*/ 1091 w 1091"/>
                    <a:gd name="T36" fmla="*/ 608 h 60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91" h="608">
                      <a:moveTo>
                        <a:pt x="0" y="403"/>
                      </a:moveTo>
                      <a:lnTo>
                        <a:pt x="563" y="329"/>
                      </a:lnTo>
                      <a:lnTo>
                        <a:pt x="915" y="190"/>
                      </a:lnTo>
                      <a:lnTo>
                        <a:pt x="989" y="0"/>
                      </a:lnTo>
                      <a:lnTo>
                        <a:pt x="1091" y="608"/>
                      </a:lnTo>
                      <a:lnTo>
                        <a:pt x="1010" y="454"/>
                      </a:lnTo>
                      <a:lnTo>
                        <a:pt x="681" y="344"/>
                      </a:lnTo>
                      <a:lnTo>
                        <a:pt x="645" y="593"/>
                      </a:lnTo>
                      <a:lnTo>
                        <a:pt x="555" y="380"/>
                      </a:lnTo>
                      <a:lnTo>
                        <a:pt x="0" y="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0" name="Freeform 214"/>
                <p:cNvSpPr>
                  <a:spLocks/>
                </p:cNvSpPr>
                <p:nvPr/>
              </p:nvSpPr>
              <p:spPr bwMode="auto">
                <a:xfrm>
                  <a:off x="600" y="1718"/>
                  <a:ext cx="1136" cy="288"/>
                </a:xfrm>
                <a:custGeom>
                  <a:avLst/>
                  <a:gdLst>
                    <a:gd name="T0" fmla="*/ 8 w 2271"/>
                    <a:gd name="T1" fmla="*/ 1 h 578"/>
                    <a:gd name="T2" fmla="*/ 9 w 2271"/>
                    <a:gd name="T3" fmla="*/ 1 h 578"/>
                    <a:gd name="T4" fmla="*/ 9 w 2271"/>
                    <a:gd name="T5" fmla="*/ 0 h 578"/>
                    <a:gd name="T6" fmla="*/ 9 w 2271"/>
                    <a:gd name="T7" fmla="*/ 0 h 578"/>
                    <a:gd name="T8" fmla="*/ 7 w 2271"/>
                    <a:gd name="T9" fmla="*/ 0 h 578"/>
                    <a:gd name="T10" fmla="*/ 6 w 2271"/>
                    <a:gd name="T11" fmla="*/ 0 h 578"/>
                    <a:gd name="T12" fmla="*/ 3 w 2271"/>
                    <a:gd name="T13" fmla="*/ 0 h 578"/>
                    <a:gd name="T14" fmla="*/ 2 w 2271"/>
                    <a:gd name="T15" fmla="*/ 0 h 578"/>
                    <a:gd name="T16" fmla="*/ 1 w 2271"/>
                    <a:gd name="T17" fmla="*/ 0 h 578"/>
                    <a:gd name="T18" fmla="*/ 0 w 2271"/>
                    <a:gd name="T19" fmla="*/ 0 h 578"/>
                    <a:gd name="T20" fmla="*/ 1 w 2271"/>
                    <a:gd name="T21" fmla="*/ 1 h 578"/>
                    <a:gd name="T22" fmla="*/ 2 w 2271"/>
                    <a:gd name="T23" fmla="*/ 1 h 578"/>
                    <a:gd name="T24" fmla="*/ 3 w 2271"/>
                    <a:gd name="T25" fmla="*/ 1 h 578"/>
                    <a:gd name="T26" fmla="*/ 5 w 2271"/>
                    <a:gd name="T27" fmla="*/ 2 h 578"/>
                    <a:gd name="T28" fmla="*/ 6 w 2271"/>
                    <a:gd name="T29" fmla="*/ 2 h 578"/>
                    <a:gd name="T30" fmla="*/ 5 w 2271"/>
                    <a:gd name="T31" fmla="*/ 2 h 578"/>
                    <a:gd name="T32" fmla="*/ 3 w 2271"/>
                    <a:gd name="T33" fmla="*/ 1 h 578"/>
                    <a:gd name="T34" fmla="*/ 2 w 2271"/>
                    <a:gd name="T35" fmla="*/ 1 h 578"/>
                    <a:gd name="T36" fmla="*/ 3 w 2271"/>
                    <a:gd name="T37" fmla="*/ 0 h 578"/>
                    <a:gd name="T38" fmla="*/ 4 w 2271"/>
                    <a:gd name="T39" fmla="*/ 0 h 578"/>
                    <a:gd name="T40" fmla="*/ 6 w 2271"/>
                    <a:gd name="T41" fmla="*/ 0 h 578"/>
                    <a:gd name="T42" fmla="*/ 7 w 2271"/>
                    <a:gd name="T43" fmla="*/ 0 h 578"/>
                    <a:gd name="T44" fmla="*/ 9 w 2271"/>
                    <a:gd name="T45" fmla="*/ 0 h 578"/>
                    <a:gd name="T46" fmla="*/ 9 w 2271"/>
                    <a:gd name="T47" fmla="*/ 1 h 578"/>
                    <a:gd name="T48" fmla="*/ 8 w 2271"/>
                    <a:gd name="T49" fmla="*/ 1 h 578"/>
                    <a:gd name="T50" fmla="*/ 8 w 2271"/>
                    <a:gd name="T51" fmla="*/ 1 h 57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271"/>
                    <a:gd name="T79" fmla="*/ 0 h 578"/>
                    <a:gd name="T80" fmla="*/ 2271 w 2271"/>
                    <a:gd name="T81" fmla="*/ 578 h 57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271" h="578">
                      <a:moveTo>
                        <a:pt x="1967" y="462"/>
                      </a:moveTo>
                      <a:lnTo>
                        <a:pt x="2224" y="367"/>
                      </a:lnTo>
                      <a:lnTo>
                        <a:pt x="2271" y="253"/>
                      </a:lnTo>
                      <a:lnTo>
                        <a:pt x="2178" y="183"/>
                      </a:lnTo>
                      <a:lnTo>
                        <a:pt x="1733" y="44"/>
                      </a:lnTo>
                      <a:lnTo>
                        <a:pt x="1330" y="0"/>
                      </a:lnTo>
                      <a:lnTo>
                        <a:pt x="752" y="21"/>
                      </a:lnTo>
                      <a:lnTo>
                        <a:pt x="306" y="95"/>
                      </a:lnTo>
                      <a:lnTo>
                        <a:pt x="95" y="175"/>
                      </a:lnTo>
                      <a:lnTo>
                        <a:pt x="0" y="249"/>
                      </a:lnTo>
                      <a:lnTo>
                        <a:pt x="108" y="352"/>
                      </a:lnTo>
                      <a:lnTo>
                        <a:pt x="292" y="432"/>
                      </a:lnTo>
                      <a:lnTo>
                        <a:pt x="547" y="506"/>
                      </a:lnTo>
                      <a:lnTo>
                        <a:pt x="1075" y="578"/>
                      </a:lnTo>
                      <a:lnTo>
                        <a:pt x="1515" y="542"/>
                      </a:lnTo>
                      <a:lnTo>
                        <a:pt x="1081" y="521"/>
                      </a:lnTo>
                      <a:lnTo>
                        <a:pt x="665" y="475"/>
                      </a:lnTo>
                      <a:lnTo>
                        <a:pt x="475" y="403"/>
                      </a:lnTo>
                      <a:lnTo>
                        <a:pt x="520" y="215"/>
                      </a:lnTo>
                      <a:lnTo>
                        <a:pt x="802" y="143"/>
                      </a:lnTo>
                      <a:lnTo>
                        <a:pt x="1363" y="88"/>
                      </a:lnTo>
                      <a:lnTo>
                        <a:pt x="1786" y="131"/>
                      </a:lnTo>
                      <a:lnTo>
                        <a:pt x="2129" y="241"/>
                      </a:lnTo>
                      <a:lnTo>
                        <a:pt x="2092" y="352"/>
                      </a:lnTo>
                      <a:lnTo>
                        <a:pt x="1967" y="4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1" name="Freeform 215"/>
                <p:cNvSpPr>
                  <a:spLocks/>
                </p:cNvSpPr>
                <p:nvPr/>
              </p:nvSpPr>
              <p:spPr bwMode="auto">
                <a:xfrm>
                  <a:off x="503" y="2001"/>
                  <a:ext cx="126" cy="375"/>
                </a:xfrm>
                <a:custGeom>
                  <a:avLst/>
                  <a:gdLst>
                    <a:gd name="T0" fmla="*/ 1 w 252"/>
                    <a:gd name="T1" fmla="*/ 3 h 750"/>
                    <a:gd name="T2" fmla="*/ 1 w 252"/>
                    <a:gd name="T3" fmla="*/ 3 h 750"/>
                    <a:gd name="T4" fmla="*/ 1 w 252"/>
                    <a:gd name="T5" fmla="*/ 0 h 750"/>
                    <a:gd name="T6" fmla="*/ 0 w 252"/>
                    <a:gd name="T7" fmla="*/ 3 h 750"/>
                    <a:gd name="T8" fmla="*/ 1 w 252"/>
                    <a:gd name="T9" fmla="*/ 3 h 750"/>
                    <a:gd name="T10" fmla="*/ 1 w 252"/>
                    <a:gd name="T11" fmla="*/ 3 h 7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2"/>
                    <a:gd name="T19" fmla="*/ 0 h 750"/>
                    <a:gd name="T20" fmla="*/ 252 w 252"/>
                    <a:gd name="T21" fmla="*/ 750 h 75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2" h="750">
                      <a:moveTo>
                        <a:pt x="186" y="750"/>
                      </a:moveTo>
                      <a:lnTo>
                        <a:pt x="142" y="672"/>
                      </a:lnTo>
                      <a:lnTo>
                        <a:pt x="252" y="0"/>
                      </a:lnTo>
                      <a:lnTo>
                        <a:pt x="0" y="695"/>
                      </a:lnTo>
                      <a:lnTo>
                        <a:pt x="186" y="750"/>
                      </a:lnTo>
                      <a:close/>
                    </a:path>
                  </a:pathLst>
                </a:custGeom>
                <a:solidFill>
                  <a:srgbClr val="E5B2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2" name="Freeform 216"/>
                <p:cNvSpPr>
                  <a:spLocks/>
                </p:cNvSpPr>
                <p:nvPr/>
              </p:nvSpPr>
              <p:spPr bwMode="auto">
                <a:xfrm>
                  <a:off x="412" y="2030"/>
                  <a:ext cx="1516" cy="440"/>
                </a:xfrm>
                <a:custGeom>
                  <a:avLst/>
                  <a:gdLst>
                    <a:gd name="T0" fmla="*/ 1 w 3032"/>
                    <a:gd name="T1" fmla="*/ 1 h 881"/>
                    <a:gd name="T2" fmla="*/ 1 w 3032"/>
                    <a:gd name="T3" fmla="*/ 1 h 881"/>
                    <a:gd name="T4" fmla="*/ 0 w 3032"/>
                    <a:gd name="T5" fmla="*/ 2 h 881"/>
                    <a:gd name="T6" fmla="*/ 1 w 3032"/>
                    <a:gd name="T7" fmla="*/ 2 h 881"/>
                    <a:gd name="T8" fmla="*/ 1 w 3032"/>
                    <a:gd name="T9" fmla="*/ 2 h 881"/>
                    <a:gd name="T10" fmla="*/ 3 w 3032"/>
                    <a:gd name="T11" fmla="*/ 3 h 881"/>
                    <a:gd name="T12" fmla="*/ 6 w 3032"/>
                    <a:gd name="T13" fmla="*/ 3 h 881"/>
                    <a:gd name="T14" fmla="*/ 11 w 3032"/>
                    <a:gd name="T15" fmla="*/ 3 h 881"/>
                    <a:gd name="T16" fmla="*/ 12 w 3032"/>
                    <a:gd name="T17" fmla="*/ 2 h 881"/>
                    <a:gd name="T18" fmla="*/ 12 w 3032"/>
                    <a:gd name="T19" fmla="*/ 2 h 881"/>
                    <a:gd name="T20" fmla="*/ 12 w 3032"/>
                    <a:gd name="T21" fmla="*/ 1 h 881"/>
                    <a:gd name="T22" fmla="*/ 12 w 3032"/>
                    <a:gd name="T23" fmla="*/ 1 h 881"/>
                    <a:gd name="T24" fmla="*/ 12 w 3032"/>
                    <a:gd name="T25" fmla="*/ 2 h 881"/>
                    <a:gd name="T26" fmla="*/ 12 w 3032"/>
                    <a:gd name="T27" fmla="*/ 2 h 881"/>
                    <a:gd name="T28" fmla="*/ 11 w 3032"/>
                    <a:gd name="T29" fmla="*/ 2 h 881"/>
                    <a:gd name="T30" fmla="*/ 10 w 3032"/>
                    <a:gd name="T31" fmla="*/ 0 h 881"/>
                    <a:gd name="T32" fmla="*/ 10 w 3032"/>
                    <a:gd name="T33" fmla="*/ 2 h 881"/>
                    <a:gd name="T34" fmla="*/ 7 w 3032"/>
                    <a:gd name="T35" fmla="*/ 3 h 881"/>
                    <a:gd name="T36" fmla="*/ 6 w 3032"/>
                    <a:gd name="T37" fmla="*/ 0 h 881"/>
                    <a:gd name="T38" fmla="*/ 6 w 3032"/>
                    <a:gd name="T39" fmla="*/ 3 h 881"/>
                    <a:gd name="T40" fmla="*/ 5 w 3032"/>
                    <a:gd name="T41" fmla="*/ 3 h 881"/>
                    <a:gd name="T42" fmla="*/ 3 w 3032"/>
                    <a:gd name="T43" fmla="*/ 3 h 881"/>
                    <a:gd name="T44" fmla="*/ 3 w 3032"/>
                    <a:gd name="T45" fmla="*/ 0 h 881"/>
                    <a:gd name="T46" fmla="*/ 3 w 3032"/>
                    <a:gd name="T47" fmla="*/ 2 h 881"/>
                    <a:gd name="T48" fmla="*/ 1 w 3032"/>
                    <a:gd name="T49" fmla="*/ 2 h 881"/>
                    <a:gd name="T50" fmla="*/ 1 w 3032"/>
                    <a:gd name="T51" fmla="*/ 2 h 881"/>
                    <a:gd name="T52" fmla="*/ 1 w 3032"/>
                    <a:gd name="T53" fmla="*/ 0 h 881"/>
                    <a:gd name="T54" fmla="*/ 1 w 3032"/>
                    <a:gd name="T55" fmla="*/ 2 h 881"/>
                    <a:gd name="T56" fmla="*/ 1 w 3032"/>
                    <a:gd name="T57" fmla="*/ 1 h 881"/>
                    <a:gd name="T58" fmla="*/ 1 w 3032"/>
                    <a:gd name="T59" fmla="*/ 1 h 881"/>
                    <a:gd name="T60" fmla="*/ 1 w 3032"/>
                    <a:gd name="T61" fmla="*/ 1 h 88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3032"/>
                    <a:gd name="T94" fmla="*/ 0 h 881"/>
                    <a:gd name="T95" fmla="*/ 3032 w 3032"/>
                    <a:gd name="T96" fmla="*/ 881 h 88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3032" h="881">
                      <a:moveTo>
                        <a:pt x="112" y="381"/>
                      </a:moveTo>
                      <a:lnTo>
                        <a:pt x="15" y="445"/>
                      </a:lnTo>
                      <a:lnTo>
                        <a:pt x="0" y="542"/>
                      </a:lnTo>
                      <a:lnTo>
                        <a:pt x="86" y="635"/>
                      </a:lnTo>
                      <a:lnTo>
                        <a:pt x="352" y="732"/>
                      </a:lnTo>
                      <a:lnTo>
                        <a:pt x="964" y="846"/>
                      </a:lnTo>
                      <a:lnTo>
                        <a:pt x="1724" y="881"/>
                      </a:lnTo>
                      <a:lnTo>
                        <a:pt x="2561" y="776"/>
                      </a:lnTo>
                      <a:lnTo>
                        <a:pt x="2962" y="620"/>
                      </a:lnTo>
                      <a:lnTo>
                        <a:pt x="3032" y="529"/>
                      </a:lnTo>
                      <a:lnTo>
                        <a:pt x="2954" y="422"/>
                      </a:lnTo>
                      <a:lnTo>
                        <a:pt x="2884" y="367"/>
                      </a:lnTo>
                      <a:lnTo>
                        <a:pt x="2926" y="516"/>
                      </a:lnTo>
                      <a:lnTo>
                        <a:pt x="2842" y="599"/>
                      </a:lnTo>
                      <a:lnTo>
                        <a:pt x="2593" y="603"/>
                      </a:lnTo>
                      <a:lnTo>
                        <a:pt x="2363" y="21"/>
                      </a:lnTo>
                      <a:lnTo>
                        <a:pt x="2471" y="670"/>
                      </a:lnTo>
                      <a:lnTo>
                        <a:pt x="1810" y="791"/>
                      </a:lnTo>
                      <a:lnTo>
                        <a:pt x="1631" y="37"/>
                      </a:lnTo>
                      <a:lnTo>
                        <a:pt x="1675" y="804"/>
                      </a:lnTo>
                      <a:lnTo>
                        <a:pt x="1118" y="797"/>
                      </a:lnTo>
                      <a:lnTo>
                        <a:pt x="795" y="768"/>
                      </a:lnTo>
                      <a:lnTo>
                        <a:pt x="865" y="0"/>
                      </a:lnTo>
                      <a:lnTo>
                        <a:pt x="717" y="747"/>
                      </a:lnTo>
                      <a:lnTo>
                        <a:pt x="331" y="670"/>
                      </a:lnTo>
                      <a:lnTo>
                        <a:pt x="240" y="620"/>
                      </a:lnTo>
                      <a:lnTo>
                        <a:pt x="369" y="52"/>
                      </a:lnTo>
                      <a:lnTo>
                        <a:pt x="177" y="578"/>
                      </a:lnTo>
                      <a:lnTo>
                        <a:pt x="99" y="508"/>
                      </a:lnTo>
                      <a:lnTo>
                        <a:pt x="112" y="3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3" name="Freeform 217"/>
                <p:cNvSpPr>
                  <a:spLocks/>
                </p:cNvSpPr>
                <p:nvPr/>
              </p:nvSpPr>
              <p:spPr bwMode="auto">
                <a:xfrm>
                  <a:off x="472" y="1648"/>
                  <a:ext cx="1269" cy="532"/>
                </a:xfrm>
                <a:custGeom>
                  <a:avLst/>
                  <a:gdLst>
                    <a:gd name="T0" fmla="*/ 0 w 2538"/>
                    <a:gd name="T1" fmla="*/ 4 h 1065"/>
                    <a:gd name="T2" fmla="*/ 1 w 2538"/>
                    <a:gd name="T3" fmla="*/ 2 h 1065"/>
                    <a:gd name="T4" fmla="*/ 1 w 2538"/>
                    <a:gd name="T5" fmla="*/ 2 h 1065"/>
                    <a:gd name="T6" fmla="*/ 1 w 2538"/>
                    <a:gd name="T7" fmla="*/ 1 h 1065"/>
                    <a:gd name="T8" fmla="*/ 1 w 2538"/>
                    <a:gd name="T9" fmla="*/ 1 h 1065"/>
                    <a:gd name="T10" fmla="*/ 1 w 2538"/>
                    <a:gd name="T11" fmla="*/ 0 h 1065"/>
                    <a:gd name="T12" fmla="*/ 3 w 2538"/>
                    <a:gd name="T13" fmla="*/ 0 h 1065"/>
                    <a:gd name="T14" fmla="*/ 5 w 2538"/>
                    <a:gd name="T15" fmla="*/ 0 h 1065"/>
                    <a:gd name="T16" fmla="*/ 7 w 2538"/>
                    <a:gd name="T17" fmla="*/ 0 h 1065"/>
                    <a:gd name="T18" fmla="*/ 10 w 2538"/>
                    <a:gd name="T19" fmla="*/ 1 h 1065"/>
                    <a:gd name="T20" fmla="*/ 7 w 2538"/>
                    <a:gd name="T21" fmla="*/ 0 h 1065"/>
                    <a:gd name="T22" fmla="*/ 6 w 2538"/>
                    <a:gd name="T23" fmla="*/ 0 h 1065"/>
                    <a:gd name="T24" fmla="*/ 5 w 2538"/>
                    <a:gd name="T25" fmla="*/ 0 h 1065"/>
                    <a:gd name="T26" fmla="*/ 3 w 2538"/>
                    <a:gd name="T27" fmla="*/ 0 h 1065"/>
                    <a:gd name="T28" fmla="*/ 1 w 2538"/>
                    <a:gd name="T29" fmla="*/ 0 h 1065"/>
                    <a:gd name="T30" fmla="*/ 1 w 2538"/>
                    <a:gd name="T31" fmla="*/ 1 h 1065"/>
                    <a:gd name="T32" fmla="*/ 0 w 2538"/>
                    <a:gd name="T33" fmla="*/ 4 h 1065"/>
                    <a:gd name="T34" fmla="*/ 0 w 2538"/>
                    <a:gd name="T35" fmla="*/ 4 h 106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538"/>
                    <a:gd name="T55" fmla="*/ 0 h 1065"/>
                    <a:gd name="T56" fmla="*/ 2538 w 2538"/>
                    <a:gd name="T57" fmla="*/ 1065 h 106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538" h="1065">
                      <a:moveTo>
                        <a:pt x="0" y="1065"/>
                      </a:moveTo>
                      <a:lnTo>
                        <a:pt x="125" y="586"/>
                      </a:lnTo>
                      <a:lnTo>
                        <a:pt x="369" y="635"/>
                      </a:lnTo>
                      <a:lnTo>
                        <a:pt x="137" y="481"/>
                      </a:lnTo>
                      <a:lnTo>
                        <a:pt x="142" y="354"/>
                      </a:lnTo>
                      <a:lnTo>
                        <a:pt x="407" y="177"/>
                      </a:lnTo>
                      <a:lnTo>
                        <a:pt x="929" y="84"/>
                      </a:lnTo>
                      <a:lnTo>
                        <a:pt x="1386" y="46"/>
                      </a:lnTo>
                      <a:lnTo>
                        <a:pt x="1954" y="90"/>
                      </a:lnTo>
                      <a:lnTo>
                        <a:pt x="2538" y="266"/>
                      </a:lnTo>
                      <a:lnTo>
                        <a:pt x="2024" y="73"/>
                      </a:lnTo>
                      <a:lnTo>
                        <a:pt x="1756" y="40"/>
                      </a:lnTo>
                      <a:lnTo>
                        <a:pt x="1365" y="0"/>
                      </a:lnTo>
                      <a:lnTo>
                        <a:pt x="857" y="35"/>
                      </a:lnTo>
                      <a:lnTo>
                        <a:pt x="308" y="156"/>
                      </a:lnTo>
                      <a:lnTo>
                        <a:pt x="87" y="331"/>
                      </a:lnTo>
                      <a:lnTo>
                        <a:pt x="0" y="10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3797" name="Group 3"/>
          <p:cNvGrpSpPr>
            <a:grpSpLocks/>
          </p:cNvGrpSpPr>
          <p:nvPr/>
        </p:nvGrpSpPr>
        <p:grpSpPr bwMode="auto">
          <a:xfrm>
            <a:off x="3357563" y="4286250"/>
            <a:ext cx="1933575" cy="2362200"/>
            <a:chOff x="2045" y="1083"/>
            <a:chExt cx="1650" cy="2150"/>
          </a:xfrm>
        </p:grpSpPr>
        <p:sp>
          <p:nvSpPr>
            <p:cNvPr id="33798" name="Freeform 4"/>
            <p:cNvSpPr>
              <a:spLocks/>
            </p:cNvSpPr>
            <p:nvPr/>
          </p:nvSpPr>
          <p:spPr bwMode="auto">
            <a:xfrm>
              <a:off x="2829" y="3012"/>
              <a:ext cx="105" cy="37"/>
            </a:xfrm>
            <a:custGeom>
              <a:avLst/>
              <a:gdLst>
                <a:gd name="T0" fmla="*/ 1 w 209"/>
                <a:gd name="T1" fmla="*/ 0 h 72"/>
                <a:gd name="T2" fmla="*/ 0 w 209"/>
                <a:gd name="T3" fmla="*/ 1 h 72"/>
                <a:gd name="T4" fmla="*/ 1 w 209"/>
                <a:gd name="T5" fmla="*/ 1 h 72"/>
                <a:gd name="T6" fmla="*/ 1 w 209"/>
                <a:gd name="T7" fmla="*/ 1 h 72"/>
                <a:gd name="T8" fmla="*/ 1 w 209"/>
                <a:gd name="T9" fmla="*/ 1 h 72"/>
                <a:gd name="T10" fmla="*/ 1 w 209"/>
                <a:gd name="T11" fmla="*/ 0 h 72"/>
                <a:gd name="T12" fmla="*/ 1 w 20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9"/>
                <a:gd name="T22" fmla="*/ 0 h 72"/>
                <a:gd name="T23" fmla="*/ 209 w 209"/>
                <a:gd name="T24" fmla="*/ 72 h 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9" h="72">
                  <a:moveTo>
                    <a:pt x="162" y="0"/>
                  </a:moveTo>
                  <a:lnTo>
                    <a:pt x="0" y="38"/>
                  </a:lnTo>
                  <a:lnTo>
                    <a:pt x="143" y="72"/>
                  </a:lnTo>
                  <a:lnTo>
                    <a:pt x="202" y="63"/>
                  </a:lnTo>
                  <a:lnTo>
                    <a:pt x="209" y="19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9" name="Freeform 5"/>
            <p:cNvSpPr>
              <a:spLocks/>
            </p:cNvSpPr>
            <p:nvPr/>
          </p:nvSpPr>
          <p:spPr bwMode="auto">
            <a:xfrm>
              <a:off x="3302" y="3055"/>
              <a:ext cx="87" cy="25"/>
            </a:xfrm>
            <a:custGeom>
              <a:avLst/>
              <a:gdLst>
                <a:gd name="T0" fmla="*/ 0 w 175"/>
                <a:gd name="T1" fmla="*/ 0 h 49"/>
                <a:gd name="T2" fmla="*/ 0 w 175"/>
                <a:gd name="T3" fmla="*/ 1 h 49"/>
                <a:gd name="T4" fmla="*/ 0 w 175"/>
                <a:gd name="T5" fmla="*/ 1 h 49"/>
                <a:gd name="T6" fmla="*/ 0 w 175"/>
                <a:gd name="T7" fmla="*/ 0 h 49"/>
                <a:gd name="T8" fmla="*/ 0 w 175"/>
                <a:gd name="T9" fmla="*/ 0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5"/>
                <a:gd name="T16" fmla="*/ 0 h 49"/>
                <a:gd name="T17" fmla="*/ 175 w 175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5" h="49">
                  <a:moveTo>
                    <a:pt x="120" y="0"/>
                  </a:moveTo>
                  <a:lnTo>
                    <a:pt x="0" y="34"/>
                  </a:lnTo>
                  <a:lnTo>
                    <a:pt x="175" y="49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Freeform 6"/>
            <p:cNvSpPr>
              <a:spLocks/>
            </p:cNvSpPr>
            <p:nvPr/>
          </p:nvSpPr>
          <p:spPr bwMode="auto">
            <a:xfrm>
              <a:off x="2774" y="1402"/>
              <a:ext cx="892" cy="741"/>
            </a:xfrm>
            <a:custGeom>
              <a:avLst/>
              <a:gdLst>
                <a:gd name="T0" fmla="*/ 4 w 1785"/>
                <a:gd name="T1" fmla="*/ 1 h 1481"/>
                <a:gd name="T2" fmla="*/ 3 w 1785"/>
                <a:gd name="T3" fmla="*/ 1 h 1481"/>
                <a:gd name="T4" fmla="*/ 2 w 1785"/>
                <a:gd name="T5" fmla="*/ 1 h 1481"/>
                <a:gd name="T6" fmla="*/ 2 w 1785"/>
                <a:gd name="T7" fmla="*/ 1 h 1481"/>
                <a:gd name="T8" fmla="*/ 2 w 1785"/>
                <a:gd name="T9" fmla="*/ 2 h 1481"/>
                <a:gd name="T10" fmla="*/ 1 w 1785"/>
                <a:gd name="T11" fmla="*/ 2 h 1481"/>
                <a:gd name="T12" fmla="*/ 1 w 1785"/>
                <a:gd name="T13" fmla="*/ 2 h 1481"/>
                <a:gd name="T14" fmla="*/ 1 w 1785"/>
                <a:gd name="T15" fmla="*/ 2 h 1481"/>
                <a:gd name="T16" fmla="*/ 1 w 1785"/>
                <a:gd name="T17" fmla="*/ 2 h 1481"/>
                <a:gd name="T18" fmla="*/ 0 w 1785"/>
                <a:gd name="T19" fmla="*/ 2 h 1481"/>
                <a:gd name="T20" fmla="*/ 0 w 1785"/>
                <a:gd name="T21" fmla="*/ 2 h 1481"/>
                <a:gd name="T22" fmla="*/ 0 w 1785"/>
                <a:gd name="T23" fmla="*/ 3 h 1481"/>
                <a:gd name="T24" fmla="*/ 0 w 1785"/>
                <a:gd name="T25" fmla="*/ 3 h 1481"/>
                <a:gd name="T26" fmla="*/ 0 w 1785"/>
                <a:gd name="T27" fmla="*/ 3 h 1481"/>
                <a:gd name="T28" fmla="*/ 0 w 1785"/>
                <a:gd name="T29" fmla="*/ 4 h 1481"/>
                <a:gd name="T30" fmla="*/ 0 w 1785"/>
                <a:gd name="T31" fmla="*/ 4 h 1481"/>
                <a:gd name="T32" fmla="*/ 1 w 1785"/>
                <a:gd name="T33" fmla="*/ 4 h 1481"/>
                <a:gd name="T34" fmla="*/ 2 w 1785"/>
                <a:gd name="T35" fmla="*/ 5 h 1481"/>
                <a:gd name="T36" fmla="*/ 3 w 1785"/>
                <a:gd name="T37" fmla="*/ 5 h 1481"/>
                <a:gd name="T38" fmla="*/ 3 w 1785"/>
                <a:gd name="T39" fmla="*/ 6 h 1481"/>
                <a:gd name="T40" fmla="*/ 2 w 1785"/>
                <a:gd name="T41" fmla="*/ 6 h 1481"/>
                <a:gd name="T42" fmla="*/ 2 w 1785"/>
                <a:gd name="T43" fmla="*/ 6 h 1481"/>
                <a:gd name="T44" fmla="*/ 2 w 1785"/>
                <a:gd name="T45" fmla="*/ 6 h 1481"/>
                <a:gd name="T46" fmla="*/ 4 w 1785"/>
                <a:gd name="T47" fmla="*/ 6 h 1481"/>
                <a:gd name="T48" fmla="*/ 5 w 1785"/>
                <a:gd name="T49" fmla="*/ 6 h 1481"/>
                <a:gd name="T50" fmla="*/ 6 w 1785"/>
                <a:gd name="T51" fmla="*/ 4 h 1481"/>
                <a:gd name="T52" fmla="*/ 6 w 1785"/>
                <a:gd name="T53" fmla="*/ 4 h 1481"/>
                <a:gd name="T54" fmla="*/ 6 w 1785"/>
                <a:gd name="T55" fmla="*/ 3 h 1481"/>
                <a:gd name="T56" fmla="*/ 6 w 1785"/>
                <a:gd name="T57" fmla="*/ 2 h 1481"/>
                <a:gd name="T58" fmla="*/ 6 w 1785"/>
                <a:gd name="T59" fmla="*/ 2 h 1481"/>
                <a:gd name="T60" fmla="*/ 5 w 1785"/>
                <a:gd name="T61" fmla="*/ 1 h 1481"/>
                <a:gd name="T62" fmla="*/ 5 w 1785"/>
                <a:gd name="T63" fmla="*/ 0 h 1481"/>
                <a:gd name="T64" fmla="*/ 5 w 1785"/>
                <a:gd name="T65" fmla="*/ 1 h 1481"/>
                <a:gd name="T66" fmla="*/ 4 w 1785"/>
                <a:gd name="T67" fmla="*/ 1 h 1481"/>
                <a:gd name="T68" fmla="*/ 4 w 1785"/>
                <a:gd name="T69" fmla="*/ 1 h 1481"/>
                <a:gd name="T70" fmla="*/ 4 w 1785"/>
                <a:gd name="T71" fmla="*/ 1 h 148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785"/>
                <a:gd name="T109" fmla="*/ 0 h 1481"/>
                <a:gd name="T110" fmla="*/ 1785 w 1785"/>
                <a:gd name="T111" fmla="*/ 1481 h 148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785" h="1481">
                  <a:moveTo>
                    <a:pt x="1097" y="146"/>
                  </a:moveTo>
                  <a:lnTo>
                    <a:pt x="1007" y="192"/>
                  </a:lnTo>
                  <a:lnTo>
                    <a:pt x="745" y="207"/>
                  </a:lnTo>
                  <a:lnTo>
                    <a:pt x="669" y="224"/>
                  </a:lnTo>
                  <a:lnTo>
                    <a:pt x="580" y="327"/>
                  </a:lnTo>
                  <a:lnTo>
                    <a:pt x="433" y="435"/>
                  </a:lnTo>
                  <a:lnTo>
                    <a:pt x="471" y="336"/>
                  </a:lnTo>
                  <a:lnTo>
                    <a:pt x="388" y="336"/>
                  </a:lnTo>
                  <a:lnTo>
                    <a:pt x="279" y="279"/>
                  </a:lnTo>
                  <a:lnTo>
                    <a:pt x="209" y="405"/>
                  </a:lnTo>
                  <a:lnTo>
                    <a:pt x="169" y="449"/>
                  </a:lnTo>
                  <a:lnTo>
                    <a:pt x="105" y="580"/>
                  </a:lnTo>
                  <a:lnTo>
                    <a:pt x="38" y="622"/>
                  </a:lnTo>
                  <a:lnTo>
                    <a:pt x="0" y="758"/>
                  </a:lnTo>
                  <a:lnTo>
                    <a:pt x="6" y="848"/>
                  </a:lnTo>
                  <a:lnTo>
                    <a:pt x="201" y="1000"/>
                  </a:lnTo>
                  <a:lnTo>
                    <a:pt x="428" y="935"/>
                  </a:lnTo>
                  <a:lnTo>
                    <a:pt x="700" y="1228"/>
                  </a:lnTo>
                  <a:lnTo>
                    <a:pt x="774" y="1279"/>
                  </a:lnTo>
                  <a:lnTo>
                    <a:pt x="804" y="1384"/>
                  </a:lnTo>
                  <a:lnTo>
                    <a:pt x="757" y="1431"/>
                  </a:lnTo>
                  <a:lnTo>
                    <a:pt x="705" y="1443"/>
                  </a:lnTo>
                  <a:lnTo>
                    <a:pt x="755" y="1481"/>
                  </a:lnTo>
                  <a:lnTo>
                    <a:pt x="1211" y="1399"/>
                  </a:lnTo>
                  <a:lnTo>
                    <a:pt x="1390" y="1331"/>
                  </a:lnTo>
                  <a:lnTo>
                    <a:pt x="1684" y="886"/>
                  </a:lnTo>
                  <a:lnTo>
                    <a:pt x="1741" y="867"/>
                  </a:lnTo>
                  <a:lnTo>
                    <a:pt x="1785" y="760"/>
                  </a:lnTo>
                  <a:lnTo>
                    <a:pt x="1775" y="399"/>
                  </a:lnTo>
                  <a:lnTo>
                    <a:pt x="1680" y="287"/>
                  </a:lnTo>
                  <a:lnTo>
                    <a:pt x="1441" y="137"/>
                  </a:lnTo>
                  <a:lnTo>
                    <a:pt x="1412" y="0"/>
                  </a:lnTo>
                  <a:lnTo>
                    <a:pt x="1319" y="65"/>
                  </a:lnTo>
                  <a:lnTo>
                    <a:pt x="1150" y="158"/>
                  </a:lnTo>
                  <a:lnTo>
                    <a:pt x="1097" y="146"/>
                  </a:lnTo>
                  <a:close/>
                </a:path>
              </a:pathLst>
            </a:custGeom>
            <a:solidFill>
              <a:srgbClr val="E5E5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Freeform 7"/>
            <p:cNvSpPr>
              <a:spLocks/>
            </p:cNvSpPr>
            <p:nvPr/>
          </p:nvSpPr>
          <p:spPr bwMode="auto">
            <a:xfrm>
              <a:off x="3251" y="1604"/>
              <a:ext cx="312" cy="388"/>
            </a:xfrm>
            <a:custGeom>
              <a:avLst/>
              <a:gdLst>
                <a:gd name="T0" fmla="*/ 2 w 624"/>
                <a:gd name="T1" fmla="*/ 0 h 776"/>
                <a:gd name="T2" fmla="*/ 1 w 624"/>
                <a:gd name="T3" fmla="*/ 1 h 776"/>
                <a:gd name="T4" fmla="*/ 1 w 624"/>
                <a:gd name="T5" fmla="*/ 1 h 776"/>
                <a:gd name="T6" fmla="*/ 2 w 624"/>
                <a:gd name="T7" fmla="*/ 1 h 776"/>
                <a:gd name="T8" fmla="*/ 2 w 624"/>
                <a:gd name="T9" fmla="*/ 1 h 776"/>
                <a:gd name="T10" fmla="*/ 2 w 624"/>
                <a:gd name="T11" fmla="*/ 1 h 776"/>
                <a:gd name="T12" fmla="*/ 1 w 624"/>
                <a:gd name="T13" fmla="*/ 2 h 776"/>
                <a:gd name="T14" fmla="*/ 2 w 624"/>
                <a:gd name="T15" fmla="*/ 2 h 776"/>
                <a:gd name="T16" fmla="*/ 1 w 624"/>
                <a:gd name="T17" fmla="*/ 2 h 776"/>
                <a:gd name="T18" fmla="*/ 1 w 624"/>
                <a:gd name="T19" fmla="*/ 2 h 776"/>
                <a:gd name="T20" fmla="*/ 1 w 624"/>
                <a:gd name="T21" fmla="*/ 2 h 776"/>
                <a:gd name="T22" fmla="*/ 1 w 624"/>
                <a:gd name="T23" fmla="*/ 3 h 776"/>
                <a:gd name="T24" fmla="*/ 1 w 624"/>
                <a:gd name="T25" fmla="*/ 3 h 776"/>
                <a:gd name="T26" fmla="*/ 1 w 624"/>
                <a:gd name="T27" fmla="*/ 3 h 776"/>
                <a:gd name="T28" fmla="*/ 1 w 624"/>
                <a:gd name="T29" fmla="*/ 3 h 776"/>
                <a:gd name="T30" fmla="*/ 1 w 624"/>
                <a:gd name="T31" fmla="*/ 3 h 776"/>
                <a:gd name="T32" fmla="*/ 1 w 624"/>
                <a:gd name="T33" fmla="*/ 3 h 776"/>
                <a:gd name="T34" fmla="*/ 1 w 624"/>
                <a:gd name="T35" fmla="*/ 3 h 776"/>
                <a:gd name="T36" fmla="*/ 0 w 624"/>
                <a:gd name="T37" fmla="*/ 3 h 776"/>
                <a:gd name="T38" fmla="*/ 1 w 624"/>
                <a:gd name="T39" fmla="*/ 3 h 776"/>
                <a:gd name="T40" fmla="*/ 1 w 624"/>
                <a:gd name="T41" fmla="*/ 3 h 776"/>
                <a:gd name="T42" fmla="*/ 1 w 624"/>
                <a:gd name="T43" fmla="*/ 1 h 776"/>
                <a:gd name="T44" fmla="*/ 1 w 624"/>
                <a:gd name="T45" fmla="*/ 1 h 776"/>
                <a:gd name="T46" fmla="*/ 1 w 624"/>
                <a:gd name="T47" fmla="*/ 1 h 776"/>
                <a:gd name="T48" fmla="*/ 1 w 624"/>
                <a:gd name="T49" fmla="*/ 1 h 776"/>
                <a:gd name="T50" fmla="*/ 1 w 624"/>
                <a:gd name="T51" fmla="*/ 1 h 776"/>
                <a:gd name="T52" fmla="*/ 2 w 624"/>
                <a:gd name="T53" fmla="*/ 0 h 776"/>
                <a:gd name="T54" fmla="*/ 2 w 624"/>
                <a:gd name="T55" fmla="*/ 0 h 77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24"/>
                <a:gd name="T85" fmla="*/ 0 h 776"/>
                <a:gd name="T86" fmla="*/ 624 w 624"/>
                <a:gd name="T87" fmla="*/ 776 h 77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24" h="776">
                  <a:moveTo>
                    <a:pt x="521" y="0"/>
                  </a:moveTo>
                  <a:lnTo>
                    <a:pt x="479" y="110"/>
                  </a:lnTo>
                  <a:lnTo>
                    <a:pt x="479" y="192"/>
                  </a:lnTo>
                  <a:lnTo>
                    <a:pt x="561" y="118"/>
                  </a:lnTo>
                  <a:lnTo>
                    <a:pt x="624" y="95"/>
                  </a:lnTo>
                  <a:lnTo>
                    <a:pt x="622" y="129"/>
                  </a:lnTo>
                  <a:lnTo>
                    <a:pt x="474" y="260"/>
                  </a:lnTo>
                  <a:lnTo>
                    <a:pt x="517" y="266"/>
                  </a:lnTo>
                  <a:lnTo>
                    <a:pt x="493" y="293"/>
                  </a:lnTo>
                  <a:lnTo>
                    <a:pt x="436" y="300"/>
                  </a:lnTo>
                  <a:lnTo>
                    <a:pt x="342" y="483"/>
                  </a:lnTo>
                  <a:lnTo>
                    <a:pt x="348" y="553"/>
                  </a:lnTo>
                  <a:lnTo>
                    <a:pt x="316" y="582"/>
                  </a:lnTo>
                  <a:lnTo>
                    <a:pt x="363" y="631"/>
                  </a:lnTo>
                  <a:lnTo>
                    <a:pt x="375" y="776"/>
                  </a:lnTo>
                  <a:lnTo>
                    <a:pt x="289" y="665"/>
                  </a:lnTo>
                  <a:lnTo>
                    <a:pt x="282" y="713"/>
                  </a:lnTo>
                  <a:lnTo>
                    <a:pt x="181" y="690"/>
                  </a:lnTo>
                  <a:lnTo>
                    <a:pt x="0" y="755"/>
                  </a:lnTo>
                  <a:lnTo>
                    <a:pt x="65" y="658"/>
                  </a:lnTo>
                  <a:lnTo>
                    <a:pt x="177" y="578"/>
                  </a:lnTo>
                  <a:lnTo>
                    <a:pt x="348" y="222"/>
                  </a:lnTo>
                  <a:lnTo>
                    <a:pt x="394" y="101"/>
                  </a:lnTo>
                  <a:lnTo>
                    <a:pt x="432" y="86"/>
                  </a:lnTo>
                  <a:lnTo>
                    <a:pt x="422" y="186"/>
                  </a:lnTo>
                  <a:lnTo>
                    <a:pt x="466" y="80"/>
                  </a:lnTo>
                  <a:lnTo>
                    <a:pt x="521" y="0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Freeform 8"/>
            <p:cNvSpPr>
              <a:spLocks/>
            </p:cNvSpPr>
            <p:nvPr/>
          </p:nvSpPr>
          <p:spPr bwMode="auto">
            <a:xfrm>
              <a:off x="3326" y="1505"/>
              <a:ext cx="140" cy="140"/>
            </a:xfrm>
            <a:custGeom>
              <a:avLst/>
              <a:gdLst>
                <a:gd name="T0" fmla="*/ 1 w 280"/>
                <a:gd name="T1" fmla="*/ 1 h 280"/>
                <a:gd name="T2" fmla="*/ 1 w 280"/>
                <a:gd name="T3" fmla="*/ 1 h 280"/>
                <a:gd name="T4" fmla="*/ 0 w 280"/>
                <a:gd name="T5" fmla="*/ 1 h 280"/>
                <a:gd name="T6" fmla="*/ 1 w 280"/>
                <a:gd name="T7" fmla="*/ 1 h 280"/>
                <a:gd name="T8" fmla="*/ 1 w 280"/>
                <a:gd name="T9" fmla="*/ 1 h 280"/>
                <a:gd name="T10" fmla="*/ 1 w 280"/>
                <a:gd name="T11" fmla="*/ 0 h 280"/>
                <a:gd name="T12" fmla="*/ 1 w 280"/>
                <a:gd name="T13" fmla="*/ 1 h 280"/>
                <a:gd name="T14" fmla="*/ 1 w 280"/>
                <a:gd name="T15" fmla="*/ 1 h 280"/>
                <a:gd name="T16" fmla="*/ 1 w 280"/>
                <a:gd name="T17" fmla="*/ 1 h 280"/>
                <a:gd name="T18" fmla="*/ 1 w 280"/>
                <a:gd name="T19" fmla="*/ 1 h 2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0"/>
                <a:gd name="T31" fmla="*/ 0 h 280"/>
                <a:gd name="T32" fmla="*/ 280 w 280"/>
                <a:gd name="T33" fmla="*/ 280 h 2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0" h="280">
                  <a:moveTo>
                    <a:pt x="86" y="74"/>
                  </a:moveTo>
                  <a:lnTo>
                    <a:pt x="27" y="204"/>
                  </a:lnTo>
                  <a:lnTo>
                    <a:pt x="0" y="280"/>
                  </a:lnTo>
                  <a:lnTo>
                    <a:pt x="88" y="156"/>
                  </a:lnTo>
                  <a:lnTo>
                    <a:pt x="219" y="93"/>
                  </a:lnTo>
                  <a:lnTo>
                    <a:pt x="280" y="0"/>
                  </a:lnTo>
                  <a:lnTo>
                    <a:pt x="170" y="69"/>
                  </a:lnTo>
                  <a:lnTo>
                    <a:pt x="111" y="105"/>
                  </a:lnTo>
                  <a:lnTo>
                    <a:pt x="86" y="74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Freeform 9"/>
            <p:cNvSpPr>
              <a:spLocks/>
            </p:cNvSpPr>
            <p:nvPr/>
          </p:nvSpPr>
          <p:spPr bwMode="auto">
            <a:xfrm>
              <a:off x="3233" y="1688"/>
              <a:ext cx="220" cy="238"/>
            </a:xfrm>
            <a:custGeom>
              <a:avLst/>
              <a:gdLst>
                <a:gd name="T0" fmla="*/ 1 w 439"/>
                <a:gd name="T1" fmla="*/ 0 h 477"/>
                <a:gd name="T2" fmla="*/ 1 w 439"/>
                <a:gd name="T3" fmla="*/ 0 h 477"/>
                <a:gd name="T4" fmla="*/ 1 w 439"/>
                <a:gd name="T5" fmla="*/ 0 h 477"/>
                <a:gd name="T6" fmla="*/ 1 w 439"/>
                <a:gd name="T7" fmla="*/ 1 h 477"/>
                <a:gd name="T8" fmla="*/ 1 w 439"/>
                <a:gd name="T9" fmla="*/ 1 h 477"/>
                <a:gd name="T10" fmla="*/ 0 w 439"/>
                <a:gd name="T11" fmla="*/ 1 h 477"/>
                <a:gd name="T12" fmla="*/ 1 w 439"/>
                <a:gd name="T13" fmla="*/ 1 h 477"/>
                <a:gd name="T14" fmla="*/ 2 w 439"/>
                <a:gd name="T15" fmla="*/ 1 h 477"/>
                <a:gd name="T16" fmla="*/ 2 w 439"/>
                <a:gd name="T17" fmla="*/ 0 h 477"/>
                <a:gd name="T18" fmla="*/ 2 w 439"/>
                <a:gd name="T19" fmla="*/ 0 h 477"/>
                <a:gd name="T20" fmla="*/ 1 w 439"/>
                <a:gd name="T21" fmla="*/ 0 h 477"/>
                <a:gd name="T22" fmla="*/ 1 w 439"/>
                <a:gd name="T23" fmla="*/ 0 h 477"/>
                <a:gd name="T24" fmla="*/ 1 w 439"/>
                <a:gd name="T25" fmla="*/ 0 h 4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39"/>
                <a:gd name="T40" fmla="*/ 0 h 477"/>
                <a:gd name="T41" fmla="*/ 439 w 439"/>
                <a:gd name="T42" fmla="*/ 477 h 4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39" h="477">
                  <a:moveTo>
                    <a:pt x="55" y="0"/>
                  </a:moveTo>
                  <a:lnTo>
                    <a:pt x="86" y="44"/>
                  </a:lnTo>
                  <a:lnTo>
                    <a:pt x="255" y="139"/>
                  </a:lnTo>
                  <a:lnTo>
                    <a:pt x="205" y="396"/>
                  </a:lnTo>
                  <a:lnTo>
                    <a:pt x="86" y="399"/>
                  </a:lnTo>
                  <a:lnTo>
                    <a:pt x="0" y="367"/>
                  </a:lnTo>
                  <a:lnTo>
                    <a:pt x="95" y="458"/>
                  </a:lnTo>
                  <a:lnTo>
                    <a:pt x="261" y="477"/>
                  </a:lnTo>
                  <a:lnTo>
                    <a:pt x="439" y="90"/>
                  </a:lnTo>
                  <a:lnTo>
                    <a:pt x="316" y="69"/>
                  </a:lnTo>
                  <a:lnTo>
                    <a:pt x="112" y="1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10"/>
            <p:cNvSpPr>
              <a:spLocks/>
            </p:cNvSpPr>
            <p:nvPr/>
          </p:nvSpPr>
          <p:spPr bwMode="auto">
            <a:xfrm>
              <a:off x="3043" y="1515"/>
              <a:ext cx="324" cy="508"/>
            </a:xfrm>
            <a:custGeom>
              <a:avLst/>
              <a:gdLst>
                <a:gd name="T0" fmla="*/ 3 w 648"/>
                <a:gd name="T1" fmla="*/ 0 h 1017"/>
                <a:gd name="T2" fmla="*/ 1 w 648"/>
                <a:gd name="T3" fmla="*/ 2 h 1017"/>
                <a:gd name="T4" fmla="*/ 1 w 648"/>
                <a:gd name="T5" fmla="*/ 3 h 1017"/>
                <a:gd name="T6" fmla="*/ 0 w 648"/>
                <a:gd name="T7" fmla="*/ 3 h 1017"/>
                <a:gd name="T8" fmla="*/ 1 w 648"/>
                <a:gd name="T9" fmla="*/ 3 h 1017"/>
                <a:gd name="T10" fmla="*/ 1 w 648"/>
                <a:gd name="T11" fmla="*/ 3 h 1017"/>
                <a:gd name="T12" fmla="*/ 1 w 648"/>
                <a:gd name="T13" fmla="*/ 3 h 1017"/>
                <a:gd name="T14" fmla="*/ 1 w 648"/>
                <a:gd name="T15" fmla="*/ 3 h 1017"/>
                <a:gd name="T16" fmla="*/ 1 w 648"/>
                <a:gd name="T17" fmla="*/ 3 h 1017"/>
                <a:gd name="T18" fmla="*/ 3 w 648"/>
                <a:gd name="T19" fmla="*/ 3 h 1017"/>
                <a:gd name="T20" fmla="*/ 1 w 648"/>
                <a:gd name="T21" fmla="*/ 3 h 1017"/>
                <a:gd name="T22" fmla="*/ 1 w 648"/>
                <a:gd name="T23" fmla="*/ 3 h 1017"/>
                <a:gd name="T24" fmla="*/ 1 w 648"/>
                <a:gd name="T25" fmla="*/ 3 h 1017"/>
                <a:gd name="T26" fmla="*/ 1 w 648"/>
                <a:gd name="T27" fmla="*/ 3 h 1017"/>
                <a:gd name="T28" fmla="*/ 1 w 648"/>
                <a:gd name="T29" fmla="*/ 3 h 1017"/>
                <a:gd name="T30" fmla="*/ 1 w 648"/>
                <a:gd name="T31" fmla="*/ 3 h 1017"/>
                <a:gd name="T32" fmla="*/ 1 w 648"/>
                <a:gd name="T33" fmla="*/ 2 h 1017"/>
                <a:gd name="T34" fmla="*/ 1 w 648"/>
                <a:gd name="T35" fmla="*/ 1 h 1017"/>
                <a:gd name="T36" fmla="*/ 1 w 648"/>
                <a:gd name="T37" fmla="*/ 0 h 1017"/>
                <a:gd name="T38" fmla="*/ 3 w 648"/>
                <a:gd name="T39" fmla="*/ 0 h 1017"/>
                <a:gd name="T40" fmla="*/ 3 w 648"/>
                <a:gd name="T41" fmla="*/ 0 h 1017"/>
                <a:gd name="T42" fmla="*/ 3 w 648"/>
                <a:gd name="T43" fmla="*/ 0 h 1017"/>
                <a:gd name="T44" fmla="*/ 3 w 648"/>
                <a:gd name="T45" fmla="*/ 0 h 1017"/>
                <a:gd name="T46" fmla="*/ 3 w 648"/>
                <a:gd name="T47" fmla="*/ 0 h 101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8"/>
                <a:gd name="T73" fmla="*/ 0 h 1017"/>
                <a:gd name="T74" fmla="*/ 648 w 648"/>
                <a:gd name="T75" fmla="*/ 1017 h 101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8" h="1017">
                  <a:moveTo>
                    <a:pt x="547" y="48"/>
                  </a:moveTo>
                  <a:lnTo>
                    <a:pt x="220" y="677"/>
                  </a:lnTo>
                  <a:lnTo>
                    <a:pt x="13" y="901"/>
                  </a:lnTo>
                  <a:lnTo>
                    <a:pt x="0" y="1004"/>
                  </a:lnTo>
                  <a:lnTo>
                    <a:pt x="141" y="1006"/>
                  </a:lnTo>
                  <a:lnTo>
                    <a:pt x="169" y="1017"/>
                  </a:lnTo>
                  <a:lnTo>
                    <a:pt x="226" y="989"/>
                  </a:lnTo>
                  <a:lnTo>
                    <a:pt x="382" y="970"/>
                  </a:lnTo>
                  <a:lnTo>
                    <a:pt x="441" y="897"/>
                  </a:lnTo>
                  <a:lnTo>
                    <a:pt x="591" y="827"/>
                  </a:lnTo>
                  <a:lnTo>
                    <a:pt x="485" y="820"/>
                  </a:lnTo>
                  <a:lnTo>
                    <a:pt x="382" y="871"/>
                  </a:lnTo>
                  <a:lnTo>
                    <a:pt x="317" y="941"/>
                  </a:lnTo>
                  <a:lnTo>
                    <a:pt x="158" y="915"/>
                  </a:lnTo>
                  <a:lnTo>
                    <a:pt x="192" y="783"/>
                  </a:lnTo>
                  <a:lnTo>
                    <a:pt x="306" y="782"/>
                  </a:lnTo>
                  <a:lnTo>
                    <a:pt x="283" y="686"/>
                  </a:lnTo>
                  <a:lnTo>
                    <a:pt x="346" y="468"/>
                  </a:lnTo>
                  <a:lnTo>
                    <a:pt x="469" y="255"/>
                  </a:lnTo>
                  <a:lnTo>
                    <a:pt x="563" y="63"/>
                  </a:lnTo>
                  <a:lnTo>
                    <a:pt x="648" y="57"/>
                  </a:lnTo>
                  <a:lnTo>
                    <a:pt x="612" y="0"/>
                  </a:lnTo>
                  <a:lnTo>
                    <a:pt x="547" y="48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1"/>
            <p:cNvSpPr>
              <a:spLocks/>
            </p:cNvSpPr>
            <p:nvPr/>
          </p:nvSpPr>
          <p:spPr bwMode="auto">
            <a:xfrm>
              <a:off x="3159" y="1468"/>
              <a:ext cx="510" cy="694"/>
            </a:xfrm>
            <a:custGeom>
              <a:avLst/>
              <a:gdLst>
                <a:gd name="T0" fmla="*/ 2 w 1021"/>
                <a:gd name="T1" fmla="*/ 1 h 1388"/>
                <a:gd name="T2" fmla="*/ 3 w 1021"/>
                <a:gd name="T3" fmla="*/ 1 h 1388"/>
                <a:gd name="T4" fmla="*/ 3 w 1021"/>
                <a:gd name="T5" fmla="*/ 1 h 1388"/>
                <a:gd name="T6" fmla="*/ 3 w 1021"/>
                <a:gd name="T7" fmla="*/ 1 h 1388"/>
                <a:gd name="T8" fmla="*/ 3 w 1021"/>
                <a:gd name="T9" fmla="*/ 1 h 1388"/>
                <a:gd name="T10" fmla="*/ 2 w 1021"/>
                <a:gd name="T11" fmla="*/ 1 h 1388"/>
                <a:gd name="T12" fmla="*/ 3 w 1021"/>
                <a:gd name="T13" fmla="*/ 1 h 1388"/>
                <a:gd name="T14" fmla="*/ 3 w 1021"/>
                <a:gd name="T15" fmla="*/ 1 h 1388"/>
                <a:gd name="T16" fmla="*/ 3 w 1021"/>
                <a:gd name="T17" fmla="*/ 1 h 1388"/>
                <a:gd name="T18" fmla="*/ 3 w 1021"/>
                <a:gd name="T19" fmla="*/ 3 h 1388"/>
                <a:gd name="T20" fmla="*/ 3 w 1021"/>
                <a:gd name="T21" fmla="*/ 3 h 1388"/>
                <a:gd name="T22" fmla="*/ 3 w 1021"/>
                <a:gd name="T23" fmla="*/ 3 h 1388"/>
                <a:gd name="T24" fmla="*/ 3 w 1021"/>
                <a:gd name="T25" fmla="*/ 3 h 1388"/>
                <a:gd name="T26" fmla="*/ 2 w 1021"/>
                <a:gd name="T27" fmla="*/ 5 h 1388"/>
                <a:gd name="T28" fmla="*/ 2 w 1021"/>
                <a:gd name="T29" fmla="*/ 5 h 1388"/>
                <a:gd name="T30" fmla="*/ 2 w 1021"/>
                <a:gd name="T31" fmla="*/ 3 h 1388"/>
                <a:gd name="T32" fmla="*/ 2 w 1021"/>
                <a:gd name="T33" fmla="*/ 5 h 1388"/>
                <a:gd name="T34" fmla="*/ 2 w 1021"/>
                <a:gd name="T35" fmla="*/ 5 h 1388"/>
                <a:gd name="T36" fmla="*/ 1 w 1021"/>
                <a:gd name="T37" fmla="*/ 5 h 1388"/>
                <a:gd name="T38" fmla="*/ 0 w 1021"/>
                <a:gd name="T39" fmla="*/ 5 h 1388"/>
                <a:gd name="T40" fmla="*/ 0 w 1021"/>
                <a:gd name="T41" fmla="*/ 5 h 1388"/>
                <a:gd name="T42" fmla="*/ 0 w 1021"/>
                <a:gd name="T43" fmla="*/ 5 h 1388"/>
                <a:gd name="T44" fmla="*/ 0 w 1021"/>
                <a:gd name="T45" fmla="*/ 5 h 1388"/>
                <a:gd name="T46" fmla="*/ 0 w 1021"/>
                <a:gd name="T47" fmla="*/ 5 h 1388"/>
                <a:gd name="T48" fmla="*/ 0 w 1021"/>
                <a:gd name="T49" fmla="*/ 5 h 1388"/>
                <a:gd name="T50" fmla="*/ 0 w 1021"/>
                <a:gd name="T51" fmla="*/ 5 h 1388"/>
                <a:gd name="T52" fmla="*/ 0 w 1021"/>
                <a:gd name="T53" fmla="*/ 5 h 1388"/>
                <a:gd name="T54" fmla="*/ 0 w 1021"/>
                <a:gd name="T55" fmla="*/ 5 h 1388"/>
                <a:gd name="T56" fmla="*/ 0 w 1021"/>
                <a:gd name="T57" fmla="*/ 5 h 1388"/>
                <a:gd name="T58" fmla="*/ 0 w 1021"/>
                <a:gd name="T59" fmla="*/ 5 h 1388"/>
                <a:gd name="T60" fmla="*/ 1 w 1021"/>
                <a:gd name="T61" fmla="*/ 5 h 1388"/>
                <a:gd name="T62" fmla="*/ 2 w 1021"/>
                <a:gd name="T63" fmla="*/ 5 h 1388"/>
                <a:gd name="T64" fmla="*/ 2 w 1021"/>
                <a:gd name="T65" fmla="*/ 5 h 1388"/>
                <a:gd name="T66" fmla="*/ 3 w 1021"/>
                <a:gd name="T67" fmla="*/ 3 h 1388"/>
                <a:gd name="T68" fmla="*/ 3 w 1021"/>
                <a:gd name="T69" fmla="*/ 3 h 1388"/>
                <a:gd name="T70" fmla="*/ 3 w 1021"/>
                <a:gd name="T71" fmla="*/ 3 h 1388"/>
                <a:gd name="T72" fmla="*/ 3 w 1021"/>
                <a:gd name="T73" fmla="*/ 1 h 1388"/>
                <a:gd name="T74" fmla="*/ 3 w 1021"/>
                <a:gd name="T75" fmla="*/ 1 h 1388"/>
                <a:gd name="T76" fmla="*/ 3 w 1021"/>
                <a:gd name="T77" fmla="*/ 1 h 1388"/>
                <a:gd name="T78" fmla="*/ 2 w 1021"/>
                <a:gd name="T79" fmla="*/ 0 h 1388"/>
                <a:gd name="T80" fmla="*/ 2 w 1021"/>
                <a:gd name="T81" fmla="*/ 1 h 1388"/>
                <a:gd name="T82" fmla="*/ 2 w 1021"/>
                <a:gd name="T83" fmla="*/ 1 h 13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021"/>
                <a:gd name="T127" fmla="*/ 0 h 1388"/>
                <a:gd name="T128" fmla="*/ 1021 w 1021"/>
                <a:gd name="T129" fmla="*/ 1388 h 138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021" h="1388">
                  <a:moveTo>
                    <a:pt x="652" y="13"/>
                  </a:moveTo>
                  <a:lnTo>
                    <a:pt x="774" y="112"/>
                  </a:lnTo>
                  <a:lnTo>
                    <a:pt x="831" y="141"/>
                  </a:lnTo>
                  <a:lnTo>
                    <a:pt x="863" y="190"/>
                  </a:lnTo>
                  <a:lnTo>
                    <a:pt x="777" y="245"/>
                  </a:lnTo>
                  <a:lnTo>
                    <a:pt x="703" y="359"/>
                  </a:lnTo>
                  <a:lnTo>
                    <a:pt x="844" y="251"/>
                  </a:lnTo>
                  <a:lnTo>
                    <a:pt x="909" y="247"/>
                  </a:lnTo>
                  <a:lnTo>
                    <a:pt x="962" y="278"/>
                  </a:lnTo>
                  <a:lnTo>
                    <a:pt x="994" y="517"/>
                  </a:lnTo>
                  <a:lnTo>
                    <a:pt x="988" y="622"/>
                  </a:lnTo>
                  <a:lnTo>
                    <a:pt x="889" y="700"/>
                  </a:lnTo>
                  <a:lnTo>
                    <a:pt x="787" y="861"/>
                  </a:lnTo>
                  <a:lnTo>
                    <a:pt x="698" y="1046"/>
                  </a:lnTo>
                  <a:lnTo>
                    <a:pt x="654" y="1061"/>
                  </a:lnTo>
                  <a:lnTo>
                    <a:pt x="582" y="1021"/>
                  </a:lnTo>
                  <a:lnTo>
                    <a:pt x="606" y="1106"/>
                  </a:lnTo>
                  <a:lnTo>
                    <a:pt x="530" y="1171"/>
                  </a:lnTo>
                  <a:lnTo>
                    <a:pt x="431" y="1219"/>
                  </a:lnTo>
                  <a:lnTo>
                    <a:pt x="251" y="1257"/>
                  </a:lnTo>
                  <a:lnTo>
                    <a:pt x="182" y="1228"/>
                  </a:lnTo>
                  <a:lnTo>
                    <a:pt x="213" y="1165"/>
                  </a:lnTo>
                  <a:lnTo>
                    <a:pt x="171" y="1099"/>
                  </a:lnTo>
                  <a:lnTo>
                    <a:pt x="158" y="1186"/>
                  </a:lnTo>
                  <a:lnTo>
                    <a:pt x="114" y="1224"/>
                  </a:lnTo>
                  <a:lnTo>
                    <a:pt x="76" y="1228"/>
                  </a:lnTo>
                  <a:lnTo>
                    <a:pt x="42" y="1181"/>
                  </a:lnTo>
                  <a:lnTo>
                    <a:pt x="57" y="1241"/>
                  </a:lnTo>
                  <a:lnTo>
                    <a:pt x="47" y="1283"/>
                  </a:lnTo>
                  <a:lnTo>
                    <a:pt x="0" y="1335"/>
                  </a:lnTo>
                  <a:lnTo>
                    <a:pt x="369" y="1388"/>
                  </a:lnTo>
                  <a:lnTo>
                    <a:pt x="564" y="1338"/>
                  </a:lnTo>
                  <a:lnTo>
                    <a:pt x="732" y="1148"/>
                  </a:lnTo>
                  <a:lnTo>
                    <a:pt x="891" y="783"/>
                  </a:lnTo>
                  <a:lnTo>
                    <a:pt x="971" y="734"/>
                  </a:lnTo>
                  <a:lnTo>
                    <a:pt x="1015" y="643"/>
                  </a:lnTo>
                  <a:lnTo>
                    <a:pt x="1021" y="325"/>
                  </a:lnTo>
                  <a:lnTo>
                    <a:pt x="994" y="247"/>
                  </a:lnTo>
                  <a:lnTo>
                    <a:pt x="910" y="160"/>
                  </a:lnTo>
                  <a:lnTo>
                    <a:pt x="669" y="0"/>
                  </a:lnTo>
                  <a:lnTo>
                    <a:pt x="652" y="13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2"/>
            <p:cNvSpPr>
              <a:spLocks/>
            </p:cNvSpPr>
            <p:nvPr/>
          </p:nvSpPr>
          <p:spPr bwMode="auto">
            <a:xfrm>
              <a:off x="3346" y="1404"/>
              <a:ext cx="145" cy="99"/>
            </a:xfrm>
            <a:custGeom>
              <a:avLst/>
              <a:gdLst>
                <a:gd name="T0" fmla="*/ 0 w 289"/>
                <a:gd name="T1" fmla="*/ 1 h 197"/>
                <a:gd name="T2" fmla="*/ 1 w 289"/>
                <a:gd name="T3" fmla="*/ 1 h 197"/>
                <a:gd name="T4" fmla="*/ 1 w 289"/>
                <a:gd name="T5" fmla="*/ 0 h 197"/>
                <a:gd name="T6" fmla="*/ 2 w 289"/>
                <a:gd name="T7" fmla="*/ 1 h 197"/>
                <a:gd name="T8" fmla="*/ 2 w 289"/>
                <a:gd name="T9" fmla="*/ 1 h 197"/>
                <a:gd name="T10" fmla="*/ 1 w 289"/>
                <a:gd name="T11" fmla="*/ 1 h 197"/>
                <a:gd name="T12" fmla="*/ 2 w 289"/>
                <a:gd name="T13" fmla="*/ 1 h 197"/>
                <a:gd name="T14" fmla="*/ 1 w 289"/>
                <a:gd name="T15" fmla="*/ 1 h 197"/>
                <a:gd name="T16" fmla="*/ 1 w 289"/>
                <a:gd name="T17" fmla="*/ 1 h 197"/>
                <a:gd name="T18" fmla="*/ 1 w 289"/>
                <a:gd name="T19" fmla="*/ 1 h 197"/>
                <a:gd name="T20" fmla="*/ 0 w 289"/>
                <a:gd name="T21" fmla="*/ 1 h 197"/>
                <a:gd name="T22" fmla="*/ 0 w 289"/>
                <a:gd name="T23" fmla="*/ 1 h 1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9"/>
                <a:gd name="T37" fmla="*/ 0 h 197"/>
                <a:gd name="T38" fmla="*/ 289 w 289"/>
                <a:gd name="T39" fmla="*/ 197 h 1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9" h="197">
                  <a:moveTo>
                    <a:pt x="0" y="152"/>
                  </a:moveTo>
                  <a:lnTo>
                    <a:pt x="130" y="97"/>
                  </a:lnTo>
                  <a:lnTo>
                    <a:pt x="247" y="0"/>
                  </a:lnTo>
                  <a:lnTo>
                    <a:pt x="276" y="4"/>
                  </a:lnTo>
                  <a:lnTo>
                    <a:pt x="289" y="125"/>
                  </a:lnTo>
                  <a:lnTo>
                    <a:pt x="236" y="197"/>
                  </a:lnTo>
                  <a:lnTo>
                    <a:pt x="270" y="125"/>
                  </a:lnTo>
                  <a:lnTo>
                    <a:pt x="247" y="44"/>
                  </a:lnTo>
                  <a:lnTo>
                    <a:pt x="170" y="99"/>
                  </a:lnTo>
                  <a:lnTo>
                    <a:pt x="73" y="150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3"/>
            <p:cNvSpPr>
              <a:spLocks/>
            </p:cNvSpPr>
            <p:nvPr/>
          </p:nvSpPr>
          <p:spPr bwMode="auto">
            <a:xfrm>
              <a:off x="2774" y="1541"/>
              <a:ext cx="144" cy="325"/>
            </a:xfrm>
            <a:custGeom>
              <a:avLst/>
              <a:gdLst>
                <a:gd name="T0" fmla="*/ 2 w 287"/>
                <a:gd name="T1" fmla="*/ 1 h 650"/>
                <a:gd name="T2" fmla="*/ 1 w 287"/>
                <a:gd name="T3" fmla="*/ 1 h 650"/>
                <a:gd name="T4" fmla="*/ 1 w 287"/>
                <a:gd name="T5" fmla="*/ 1 h 650"/>
                <a:gd name="T6" fmla="*/ 1 w 287"/>
                <a:gd name="T7" fmla="*/ 1 h 650"/>
                <a:gd name="T8" fmla="*/ 1 w 287"/>
                <a:gd name="T9" fmla="*/ 1 h 650"/>
                <a:gd name="T10" fmla="*/ 1 w 287"/>
                <a:gd name="T11" fmla="*/ 1 h 650"/>
                <a:gd name="T12" fmla="*/ 1 w 287"/>
                <a:gd name="T13" fmla="*/ 1 h 650"/>
                <a:gd name="T14" fmla="*/ 1 w 287"/>
                <a:gd name="T15" fmla="*/ 1 h 650"/>
                <a:gd name="T16" fmla="*/ 1 w 287"/>
                <a:gd name="T17" fmla="*/ 1 h 650"/>
                <a:gd name="T18" fmla="*/ 1 w 287"/>
                <a:gd name="T19" fmla="*/ 1 h 650"/>
                <a:gd name="T20" fmla="*/ 1 w 287"/>
                <a:gd name="T21" fmla="*/ 3 h 650"/>
                <a:gd name="T22" fmla="*/ 1 w 287"/>
                <a:gd name="T23" fmla="*/ 3 h 650"/>
                <a:gd name="T24" fmla="*/ 0 w 287"/>
                <a:gd name="T25" fmla="*/ 3 h 650"/>
                <a:gd name="T26" fmla="*/ 1 w 287"/>
                <a:gd name="T27" fmla="*/ 1 h 650"/>
                <a:gd name="T28" fmla="*/ 1 w 287"/>
                <a:gd name="T29" fmla="*/ 1 h 650"/>
                <a:gd name="T30" fmla="*/ 1 w 287"/>
                <a:gd name="T31" fmla="*/ 1 h 650"/>
                <a:gd name="T32" fmla="*/ 1 w 287"/>
                <a:gd name="T33" fmla="*/ 1 h 650"/>
                <a:gd name="T34" fmla="*/ 1 w 287"/>
                <a:gd name="T35" fmla="*/ 1 h 650"/>
                <a:gd name="T36" fmla="*/ 2 w 287"/>
                <a:gd name="T37" fmla="*/ 0 h 650"/>
                <a:gd name="T38" fmla="*/ 2 w 287"/>
                <a:gd name="T39" fmla="*/ 1 h 650"/>
                <a:gd name="T40" fmla="*/ 2 w 287"/>
                <a:gd name="T41" fmla="*/ 1 h 6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87"/>
                <a:gd name="T64" fmla="*/ 0 h 650"/>
                <a:gd name="T65" fmla="*/ 287 w 287"/>
                <a:gd name="T66" fmla="*/ 650 h 6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87" h="650">
                  <a:moveTo>
                    <a:pt x="287" y="9"/>
                  </a:moveTo>
                  <a:lnTo>
                    <a:pt x="236" y="110"/>
                  </a:lnTo>
                  <a:lnTo>
                    <a:pt x="249" y="146"/>
                  </a:lnTo>
                  <a:lnTo>
                    <a:pt x="224" y="174"/>
                  </a:lnTo>
                  <a:lnTo>
                    <a:pt x="167" y="268"/>
                  </a:lnTo>
                  <a:lnTo>
                    <a:pt x="181" y="186"/>
                  </a:lnTo>
                  <a:lnTo>
                    <a:pt x="146" y="258"/>
                  </a:lnTo>
                  <a:lnTo>
                    <a:pt x="129" y="309"/>
                  </a:lnTo>
                  <a:lnTo>
                    <a:pt x="63" y="364"/>
                  </a:lnTo>
                  <a:lnTo>
                    <a:pt x="32" y="423"/>
                  </a:lnTo>
                  <a:lnTo>
                    <a:pt x="27" y="530"/>
                  </a:lnTo>
                  <a:lnTo>
                    <a:pt x="97" y="650"/>
                  </a:lnTo>
                  <a:lnTo>
                    <a:pt x="0" y="570"/>
                  </a:lnTo>
                  <a:lnTo>
                    <a:pt x="15" y="420"/>
                  </a:lnTo>
                  <a:lnTo>
                    <a:pt x="42" y="347"/>
                  </a:lnTo>
                  <a:lnTo>
                    <a:pt x="116" y="288"/>
                  </a:lnTo>
                  <a:lnTo>
                    <a:pt x="192" y="133"/>
                  </a:lnTo>
                  <a:lnTo>
                    <a:pt x="217" y="110"/>
                  </a:lnTo>
                  <a:lnTo>
                    <a:pt x="278" y="0"/>
                  </a:lnTo>
                  <a:lnTo>
                    <a:pt x="287" y="9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4"/>
            <p:cNvSpPr>
              <a:spLocks/>
            </p:cNvSpPr>
            <p:nvPr/>
          </p:nvSpPr>
          <p:spPr bwMode="auto">
            <a:xfrm>
              <a:off x="2825" y="1493"/>
              <a:ext cx="464" cy="457"/>
            </a:xfrm>
            <a:custGeom>
              <a:avLst/>
              <a:gdLst>
                <a:gd name="T0" fmla="*/ 4 w 927"/>
                <a:gd name="T1" fmla="*/ 0 h 914"/>
                <a:gd name="T2" fmla="*/ 4 w 927"/>
                <a:gd name="T3" fmla="*/ 1 h 914"/>
                <a:gd name="T4" fmla="*/ 4 w 927"/>
                <a:gd name="T5" fmla="*/ 1 h 914"/>
                <a:gd name="T6" fmla="*/ 3 w 927"/>
                <a:gd name="T7" fmla="*/ 2 h 914"/>
                <a:gd name="T8" fmla="*/ 4 w 927"/>
                <a:gd name="T9" fmla="*/ 1 h 914"/>
                <a:gd name="T10" fmla="*/ 4 w 927"/>
                <a:gd name="T11" fmla="*/ 1 h 914"/>
                <a:gd name="T12" fmla="*/ 3 w 927"/>
                <a:gd name="T13" fmla="*/ 1 h 914"/>
                <a:gd name="T14" fmla="*/ 3 w 927"/>
                <a:gd name="T15" fmla="*/ 1 h 914"/>
                <a:gd name="T16" fmla="*/ 2 w 927"/>
                <a:gd name="T17" fmla="*/ 2 h 914"/>
                <a:gd name="T18" fmla="*/ 2 w 927"/>
                <a:gd name="T19" fmla="*/ 2 h 914"/>
                <a:gd name="T20" fmla="*/ 2 w 927"/>
                <a:gd name="T21" fmla="*/ 3 h 914"/>
                <a:gd name="T22" fmla="*/ 3 w 927"/>
                <a:gd name="T23" fmla="*/ 3 h 914"/>
                <a:gd name="T24" fmla="*/ 3 w 927"/>
                <a:gd name="T25" fmla="*/ 2 h 914"/>
                <a:gd name="T26" fmla="*/ 3 w 927"/>
                <a:gd name="T27" fmla="*/ 2 h 914"/>
                <a:gd name="T28" fmla="*/ 3 w 927"/>
                <a:gd name="T29" fmla="*/ 3 h 914"/>
                <a:gd name="T30" fmla="*/ 2 w 927"/>
                <a:gd name="T31" fmla="*/ 3 h 914"/>
                <a:gd name="T32" fmla="*/ 2 w 927"/>
                <a:gd name="T33" fmla="*/ 4 h 914"/>
                <a:gd name="T34" fmla="*/ 2 w 927"/>
                <a:gd name="T35" fmla="*/ 4 h 914"/>
                <a:gd name="T36" fmla="*/ 2 w 927"/>
                <a:gd name="T37" fmla="*/ 3 h 914"/>
                <a:gd name="T38" fmla="*/ 1 w 927"/>
                <a:gd name="T39" fmla="*/ 4 h 914"/>
                <a:gd name="T40" fmla="*/ 1 w 927"/>
                <a:gd name="T41" fmla="*/ 3 h 914"/>
                <a:gd name="T42" fmla="*/ 1 w 927"/>
                <a:gd name="T43" fmla="*/ 3 h 914"/>
                <a:gd name="T44" fmla="*/ 1 w 927"/>
                <a:gd name="T45" fmla="*/ 3 h 914"/>
                <a:gd name="T46" fmla="*/ 1 w 927"/>
                <a:gd name="T47" fmla="*/ 3 h 914"/>
                <a:gd name="T48" fmla="*/ 1 w 927"/>
                <a:gd name="T49" fmla="*/ 3 h 914"/>
                <a:gd name="T50" fmla="*/ 0 w 927"/>
                <a:gd name="T51" fmla="*/ 3 h 914"/>
                <a:gd name="T52" fmla="*/ 1 w 927"/>
                <a:gd name="T53" fmla="*/ 3 h 914"/>
                <a:gd name="T54" fmla="*/ 1 w 927"/>
                <a:gd name="T55" fmla="*/ 3 h 914"/>
                <a:gd name="T56" fmla="*/ 1 w 927"/>
                <a:gd name="T57" fmla="*/ 2 h 914"/>
                <a:gd name="T58" fmla="*/ 1 w 927"/>
                <a:gd name="T59" fmla="*/ 2 h 914"/>
                <a:gd name="T60" fmla="*/ 1 w 927"/>
                <a:gd name="T61" fmla="*/ 2 h 914"/>
                <a:gd name="T62" fmla="*/ 1 w 927"/>
                <a:gd name="T63" fmla="*/ 2 h 914"/>
                <a:gd name="T64" fmla="*/ 2 w 927"/>
                <a:gd name="T65" fmla="*/ 2 h 914"/>
                <a:gd name="T66" fmla="*/ 2 w 927"/>
                <a:gd name="T67" fmla="*/ 1 h 914"/>
                <a:gd name="T68" fmla="*/ 2 w 927"/>
                <a:gd name="T69" fmla="*/ 1 h 914"/>
                <a:gd name="T70" fmla="*/ 2 w 927"/>
                <a:gd name="T71" fmla="*/ 1 h 914"/>
                <a:gd name="T72" fmla="*/ 2 w 927"/>
                <a:gd name="T73" fmla="*/ 1 h 914"/>
                <a:gd name="T74" fmla="*/ 2 w 927"/>
                <a:gd name="T75" fmla="*/ 2 h 914"/>
                <a:gd name="T76" fmla="*/ 2 w 927"/>
                <a:gd name="T77" fmla="*/ 2 h 914"/>
                <a:gd name="T78" fmla="*/ 2 w 927"/>
                <a:gd name="T79" fmla="*/ 1 h 914"/>
                <a:gd name="T80" fmla="*/ 3 w 927"/>
                <a:gd name="T81" fmla="*/ 1 h 914"/>
                <a:gd name="T82" fmla="*/ 3 w 927"/>
                <a:gd name="T83" fmla="*/ 1 h 914"/>
                <a:gd name="T84" fmla="*/ 4 w 927"/>
                <a:gd name="T85" fmla="*/ 0 h 914"/>
                <a:gd name="T86" fmla="*/ 4 w 927"/>
                <a:gd name="T87" fmla="*/ 0 h 9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27"/>
                <a:gd name="T133" fmla="*/ 0 h 914"/>
                <a:gd name="T134" fmla="*/ 927 w 927"/>
                <a:gd name="T135" fmla="*/ 914 h 9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27" h="914">
                  <a:moveTo>
                    <a:pt x="927" y="0"/>
                  </a:moveTo>
                  <a:lnTo>
                    <a:pt x="893" y="98"/>
                  </a:lnTo>
                  <a:lnTo>
                    <a:pt x="870" y="161"/>
                  </a:lnTo>
                  <a:lnTo>
                    <a:pt x="760" y="285"/>
                  </a:lnTo>
                  <a:lnTo>
                    <a:pt x="825" y="161"/>
                  </a:lnTo>
                  <a:lnTo>
                    <a:pt x="828" y="58"/>
                  </a:lnTo>
                  <a:lnTo>
                    <a:pt x="623" y="58"/>
                  </a:lnTo>
                  <a:lnTo>
                    <a:pt x="568" y="87"/>
                  </a:lnTo>
                  <a:lnTo>
                    <a:pt x="469" y="361"/>
                  </a:lnTo>
                  <a:lnTo>
                    <a:pt x="462" y="503"/>
                  </a:lnTo>
                  <a:lnTo>
                    <a:pt x="481" y="623"/>
                  </a:lnTo>
                  <a:lnTo>
                    <a:pt x="549" y="539"/>
                  </a:lnTo>
                  <a:lnTo>
                    <a:pt x="602" y="389"/>
                  </a:lnTo>
                  <a:lnTo>
                    <a:pt x="663" y="304"/>
                  </a:lnTo>
                  <a:lnTo>
                    <a:pt x="591" y="560"/>
                  </a:lnTo>
                  <a:lnTo>
                    <a:pt x="492" y="748"/>
                  </a:lnTo>
                  <a:lnTo>
                    <a:pt x="389" y="853"/>
                  </a:lnTo>
                  <a:lnTo>
                    <a:pt x="308" y="914"/>
                  </a:lnTo>
                  <a:lnTo>
                    <a:pt x="327" y="743"/>
                  </a:lnTo>
                  <a:lnTo>
                    <a:pt x="119" y="817"/>
                  </a:lnTo>
                  <a:lnTo>
                    <a:pt x="34" y="768"/>
                  </a:lnTo>
                  <a:lnTo>
                    <a:pt x="85" y="750"/>
                  </a:lnTo>
                  <a:lnTo>
                    <a:pt x="194" y="665"/>
                  </a:lnTo>
                  <a:lnTo>
                    <a:pt x="247" y="572"/>
                  </a:lnTo>
                  <a:lnTo>
                    <a:pt x="102" y="663"/>
                  </a:lnTo>
                  <a:lnTo>
                    <a:pt x="0" y="697"/>
                  </a:lnTo>
                  <a:lnTo>
                    <a:pt x="22" y="617"/>
                  </a:lnTo>
                  <a:lnTo>
                    <a:pt x="97" y="576"/>
                  </a:lnTo>
                  <a:lnTo>
                    <a:pt x="195" y="444"/>
                  </a:lnTo>
                  <a:lnTo>
                    <a:pt x="239" y="347"/>
                  </a:lnTo>
                  <a:lnTo>
                    <a:pt x="161" y="406"/>
                  </a:lnTo>
                  <a:lnTo>
                    <a:pt x="207" y="304"/>
                  </a:lnTo>
                  <a:lnTo>
                    <a:pt x="264" y="273"/>
                  </a:lnTo>
                  <a:lnTo>
                    <a:pt x="308" y="161"/>
                  </a:lnTo>
                  <a:lnTo>
                    <a:pt x="367" y="155"/>
                  </a:lnTo>
                  <a:lnTo>
                    <a:pt x="372" y="176"/>
                  </a:lnTo>
                  <a:lnTo>
                    <a:pt x="330" y="247"/>
                  </a:lnTo>
                  <a:lnTo>
                    <a:pt x="313" y="389"/>
                  </a:lnTo>
                  <a:lnTo>
                    <a:pt x="395" y="296"/>
                  </a:lnTo>
                  <a:lnTo>
                    <a:pt x="475" y="205"/>
                  </a:lnTo>
                  <a:lnTo>
                    <a:pt x="562" y="36"/>
                  </a:lnTo>
                  <a:lnTo>
                    <a:pt x="737" y="1"/>
                  </a:lnTo>
                  <a:lnTo>
                    <a:pt x="927" y="0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Freeform 15"/>
            <p:cNvSpPr>
              <a:spLocks/>
            </p:cNvSpPr>
            <p:nvPr/>
          </p:nvSpPr>
          <p:spPr bwMode="auto">
            <a:xfrm>
              <a:off x="3237" y="2741"/>
              <a:ext cx="403" cy="127"/>
            </a:xfrm>
            <a:custGeom>
              <a:avLst/>
              <a:gdLst>
                <a:gd name="T0" fmla="*/ 0 w 806"/>
                <a:gd name="T1" fmla="*/ 0 h 255"/>
                <a:gd name="T2" fmla="*/ 1 w 806"/>
                <a:gd name="T3" fmla="*/ 0 h 255"/>
                <a:gd name="T4" fmla="*/ 1 w 806"/>
                <a:gd name="T5" fmla="*/ 0 h 255"/>
                <a:gd name="T6" fmla="*/ 1 w 806"/>
                <a:gd name="T7" fmla="*/ 0 h 255"/>
                <a:gd name="T8" fmla="*/ 3 w 806"/>
                <a:gd name="T9" fmla="*/ 0 h 255"/>
                <a:gd name="T10" fmla="*/ 3 w 806"/>
                <a:gd name="T11" fmla="*/ 0 h 255"/>
                <a:gd name="T12" fmla="*/ 1 w 806"/>
                <a:gd name="T13" fmla="*/ 0 h 255"/>
                <a:gd name="T14" fmla="*/ 0 w 806"/>
                <a:gd name="T15" fmla="*/ 0 h 255"/>
                <a:gd name="T16" fmla="*/ 0 w 806"/>
                <a:gd name="T17" fmla="*/ 0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06"/>
                <a:gd name="T28" fmla="*/ 0 h 255"/>
                <a:gd name="T29" fmla="*/ 806 w 806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06" h="255">
                  <a:moveTo>
                    <a:pt x="0" y="130"/>
                  </a:moveTo>
                  <a:lnTo>
                    <a:pt x="148" y="0"/>
                  </a:lnTo>
                  <a:lnTo>
                    <a:pt x="178" y="67"/>
                  </a:lnTo>
                  <a:lnTo>
                    <a:pt x="102" y="143"/>
                  </a:lnTo>
                  <a:lnTo>
                    <a:pt x="789" y="187"/>
                  </a:lnTo>
                  <a:lnTo>
                    <a:pt x="806" y="255"/>
                  </a:lnTo>
                  <a:lnTo>
                    <a:pt x="116" y="232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Freeform 16"/>
            <p:cNvSpPr>
              <a:spLocks/>
            </p:cNvSpPr>
            <p:nvPr/>
          </p:nvSpPr>
          <p:spPr bwMode="auto">
            <a:xfrm>
              <a:off x="2866" y="2802"/>
              <a:ext cx="576" cy="278"/>
            </a:xfrm>
            <a:custGeom>
              <a:avLst/>
              <a:gdLst>
                <a:gd name="T0" fmla="*/ 1 w 1152"/>
                <a:gd name="T1" fmla="*/ 0 h 557"/>
                <a:gd name="T2" fmla="*/ 2 w 1152"/>
                <a:gd name="T3" fmla="*/ 0 h 557"/>
                <a:gd name="T4" fmla="*/ 2 w 1152"/>
                <a:gd name="T5" fmla="*/ 0 h 557"/>
                <a:gd name="T6" fmla="*/ 5 w 1152"/>
                <a:gd name="T7" fmla="*/ 1 h 557"/>
                <a:gd name="T8" fmla="*/ 5 w 1152"/>
                <a:gd name="T9" fmla="*/ 1 h 557"/>
                <a:gd name="T10" fmla="*/ 5 w 1152"/>
                <a:gd name="T11" fmla="*/ 1 h 557"/>
                <a:gd name="T12" fmla="*/ 5 w 1152"/>
                <a:gd name="T13" fmla="*/ 1 h 557"/>
                <a:gd name="T14" fmla="*/ 5 w 1152"/>
                <a:gd name="T15" fmla="*/ 1 h 557"/>
                <a:gd name="T16" fmla="*/ 5 w 1152"/>
                <a:gd name="T17" fmla="*/ 2 h 557"/>
                <a:gd name="T18" fmla="*/ 5 w 1152"/>
                <a:gd name="T19" fmla="*/ 2 h 557"/>
                <a:gd name="T20" fmla="*/ 3 w 1152"/>
                <a:gd name="T21" fmla="*/ 1 h 557"/>
                <a:gd name="T22" fmla="*/ 2 w 1152"/>
                <a:gd name="T23" fmla="*/ 0 h 557"/>
                <a:gd name="T24" fmla="*/ 2 w 1152"/>
                <a:gd name="T25" fmla="*/ 0 h 557"/>
                <a:gd name="T26" fmla="*/ 0 w 1152"/>
                <a:gd name="T27" fmla="*/ 1 h 557"/>
                <a:gd name="T28" fmla="*/ 1 w 1152"/>
                <a:gd name="T29" fmla="*/ 0 h 557"/>
                <a:gd name="T30" fmla="*/ 1 w 1152"/>
                <a:gd name="T31" fmla="*/ 0 h 5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152"/>
                <a:gd name="T49" fmla="*/ 0 h 557"/>
                <a:gd name="T50" fmla="*/ 1152 w 1152"/>
                <a:gd name="T51" fmla="*/ 557 h 5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152" h="557">
                  <a:moveTo>
                    <a:pt x="2" y="232"/>
                  </a:moveTo>
                  <a:lnTo>
                    <a:pt x="597" y="0"/>
                  </a:lnTo>
                  <a:lnTo>
                    <a:pt x="749" y="10"/>
                  </a:lnTo>
                  <a:lnTo>
                    <a:pt x="1031" y="306"/>
                  </a:lnTo>
                  <a:lnTo>
                    <a:pt x="1042" y="350"/>
                  </a:lnTo>
                  <a:lnTo>
                    <a:pt x="1118" y="367"/>
                  </a:lnTo>
                  <a:lnTo>
                    <a:pt x="1152" y="443"/>
                  </a:lnTo>
                  <a:lnTo>
                    <a:pt x="1141" y="508"/>
                  </a:lnTo>
                  <a:lnTo>
                    <a:pt x="1107" y="546"/>
                  </a:lnTo>
                  <a:lnTo>
                    <a:pt x="1038" y="557"/>
                  </a:lnTo>
                  <a:lnTo>
                    <a:pt x="958" y="348"/>
                  </a:lnTo>
                  <a:lnTo>
                    <a:pt x="708" y="135"/>
                  </a:lnTo>
                  <a:lnTo>
                    <a:pt x="574" y="135"/>
                  </a:lnTo>
                  <a:lnTo>
                    <a:pt x="0" y="298"/>
                  </a:lnTo>
                  <a:lnTo>
                    <a:pt x="2" y="232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17"/>
            <p:cNvSpPr>
              <a:spLocks/>
            </p:cNvSpPr>
            <p:nvPr/>
          </p:nvSpPr>
          <p:spPr bwMode="auto">
            <a:xfrm>
              <a:off x="2853" y="2781"/>
              <a:ext cx="314" cy="62"/>
            </a:xfrm>
            <a:custGeom>
              <a:avLst/>
              <a:gdLst>
                <a:gd name="T0" fmla="*/ 0 w 627"/>
                <a:gd name="T1" fmla="*/ 0 h 126"/>
                <a:gd name="T2" fmla="*/ 1 w 627"/>
                <a:gd name="T3" fmla="*/ 0 h 126"/>
                <a:gd name="T4" fmla="*/ 3 w 627"/>
                <a:gd name="T5" fmla="*/ 0 h 126"/>
                <a:gd name="T6" fmla="*/ 2 w 627"/>
                <a:gd name="T7" fmla="*/ 0 h 126"/>
                <a:gd name="T8" fmla="*/ 0 w 627"/>
                <a:gd name="T9" fmla="*/ 0 h 126"/>
                <a:gd name="T10" fmla="*/ 0 w 627"/>
                <a:gd name="T11" fmla="*/ 0 h 1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7"/>
                <a:gd name="T19" fmla="*/ 0 h 126"/>
                <a:gd name="T20" fmla="*/ 627 w 627"/>
                <a:gd name="T21" fmla="*/ 126 h 1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7" h="126">
                  <a:moveTo>
                    <a:pt x="0" y="48"/>
                  </a:moveTo>
                  <a:lnTo>
                    <a:pt x="19" y="0"/>
                  </a:lnTo>
                  <a:lnTo>
                    <a:pt x="627" y="34"/>
                  </a:lnTo>
                  <a:lnTo>
                    <a:pt x="401" y="12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18"/>
            <p:cNvSpPr>
              <a:spLocks/>
            </p:cNvSpPr>
            <p:nvPr/>
          </p:nvSpPr>
          <p:spPr bwMode="auto">
            <a:xfrm>
              <a:off x="2776" y="2274"/>
              <a:ext cx="765" cy="236"/>
            </a:xfrm>
            <a:custGeom>
              <a:avLst/>
              <a:gdLst>
                <a:gd name="T0" fmla="*/ 0 w 1530"/>
                <a:gd name="T1" fmla="*/ 2 h 471"/>
                <a:gd name="T2" fmla="*/ 1 w 1530"/>
                <a:gd name="T3" fmla="*/ 1 h 471"/>
                <a:gd name="T4" fmla="*/ 1 w 1530"/>
                <a:gd name="T5" fmla="*/ 2 h 471"/>
                <a:gd name="T6" fmla="*/ 3 w 1530"/>
                <a:gd name="T7" fmla="*/ 2 h 471"/>
                <a:gd name="T8" fmla="*/ 3 w 1530"/>
                <a:gd name="T9" fmla="*/ 1 h 471"/>
                <a:gd name="T10" fmla="*/ 5 w 1530"/>
                <a:gd name="T11" fmla="*/ 1 h 471"/>
                <a:gd name="T12" fmla="*/ 5 w 1530"/>
                <a:gd name="T13" fmla="*/ 0 h 471"/>
                <a:gd name="T14" fmla="*/ 6 w 1530"/>
                <a:gd name="T15" fmla="*/ 1 h 471"/>
                <a:gd name="T16" fmla="*/ 6 w 1530"/>
                <a:gd name="T17" fmla="*/ 1 h 471"/>
                <a:gd name="T18" fmla="*/ 6 w 1530"/>
                <a:gd name="T19" fmla="*/ 1 h 471"/>
                <a:gd name="T20" fmla="*/ 6 w 1530"/>
                <a:gd name="T21" fmla="*/ 1 h 471"/>
                <a:gd name="T22" fmla="*/ 3 w 1530"/>
                <a:gd name="T23" fmla="*/ 2 h 471"/>
                <a:gd name="T24" fmla="*/ 1 w 1530"/>
                <a:gd name="T25" fmla="*/ 2 h 471"/>
                <a:gd name="T26" fmla="*/ 1 w 1530"/>
                <a:gd name="T27" fmla="*/ 2 h 471"/>
                <a:gd name="T28" fmla="*/ 0 w 1530"/>
                <a:gd name="T29" fmla="*/ 2 h 471"/>
                <a:gd name="T30" fmla="*/ 0 w 1530"/>
                <a:gd name="T31" fmla="*/ 2 h 47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30"/>
                <a:gd name="T49" fmla="*/ 0 h 471"/>
                <a:gd name="T50" fmla="*/ 1530 w 1530"/>
                <a:gd name="T51" fmla="*/ 471 h 47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30" h="471">
                  <a:moveTo>
                    <a:pt x="0" y="268"/>
                  </a:moveTo>
                  <a:lnTo>
                    <a:pt x="194" y="160"/>
                  </a:lnTo>
                  <a:lnTo>
                    <a:pt x="429" y="306"/>
                  </a:lnTo>
                  <a:lnTo>
                    <a:pt x="798" y="308"/>
                  </a:lnTo>
                  <a:lnTo>
                    <a:pt x="922" y="247"/>
                  </a:lnTo>
                  <a:lnTo>
                    <a:pt x="1110" y="4"/>
                  </a:lnTo>
                  <a:lnTo>
                    <a:pt x="1243" y="0"/>
                  </a:lnTo>
                  <a:lnTo>
                    <a:pt x="1391" y="11"/>
                  </a:lnTo>
                  <a:lnTo>
                    <a:pt x="1502" y="80"/>
                  </a:lnTo>
                  <a:lnTo>
                    <a:pt x="1530" y="137"/>
                  </a:lnTo>
                  <a:lnTo>
                    <a:pt x="1530" y="222"/>
                  </a:lnTo>
                  <a:lnTo>
                    <a:pt x="665" y="471"/>
                  </a:lnTo>
                  <a:lnTo>
                    <a:pt x="367" y="451"/>
                  </a:lnTo>
                  <a:lnTo>
                    <a:pt x="68" y="350"/>
                  </a:lnTo>
                  <a:lnTo>
                    <a:pt x="0" y="268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Freeform 19"/>
            <p:cNvSpPr>
              <a:spLocks/>
            </p:cNvSpPr>
            <p:nvPr/>
          </p:nvSpPr>
          <p:spPr bwMode="auto">
            <a:xfrm>
              <a:off x="3374" y="1863"/>
              <a:ext cx="230" cy="396"/>
            </a:xfrm>
            <a:custGeom>
              <a:avLst/>
              <a:gdLst>
                <a:gd name="T0" fmla="*/ 0 w 460"/>
                <a:gd name="T1" fmla="*/ 3 h 791"/>
                <a:gd name="T2" fmla="*/ 1 w 460"/>
                <a:gd name="T3" fmla="*/ 3 h 791"/>
                <a:gd name="T4" fmla="*/ 2 w 460"/>
                <a:gd name="T5" fmla="*/ 2 h 791"/>
                <a:gd name="T6" fmla="*/ 2 w 460"/>
                <a:gd name="T7" fmla="*/ 0 h 791"/>
                <a:gd name="T8" fmla="*/ 2 w 460"/>
                <a:gd name="T9" fmla="*/ 3 h 791"/>
                <a:gd name="T10" fmla="*/ 2 w 460"/>
                <a:gd name="T11" fmla="*/ 3 h 791"/>
                <a:gd name="T12" fmla="*/ 2 w 460"/>
                <a:gd name="T13" fmla="*/ 4 h 791"/>
                <a:gd name="T14" fmla="*/ 1 w 460"/>
                <a:gd name="T15" fmla="*/ 4 h 791"/>
                <a:gd name="T16" fmla="*/ 0 w 460"/>
                <a:gd name="T17" fmla="*/ 3 h 791"/>
                <a:gd name="T18" fmla="*/ 0 w 460"/>
                <a:gd name="T19" fmla="*/ 3 h 79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60"/>
                <a:gd name="T31" fmla="*/ 0 h 791"/>
                <a:gd name="T32" fmla="*/ 460 w 460"/>
                <a:gd name="T33" fmla="*/ 791 h 79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60" h="791">
                  <a:moveTo>
                    <a:pt x="0" y="593"/>
                  </a:moveTo>
                  <a:lnTo>
                    <a:pt x="139" y="540"/>
                  </a:lnTo>
                  <a:lnTo>
                    <a:pt x="288" y="382"/>
                  </a:lnTo>
                  <a:lnTo>
                    <a:pt x="460" y="0"/>
                  </a:lnTo>
                  <a:lnTo>
                    <a:pt x="426" y="530"/>
                  </a:lnTo>
                  <a:lnTo>
                    <a:pt x="409" y="734"/>
                  </a:lnTo>
                  <a:lnTo>
                    <a:pt x="356" y="779"/>
                  </a:lnTo>
                  <a:lnTo>
                    <a:pt x="84" y="791"/>
                  </a:lnTo>
                  <a:lnTo>
                    <a:pt x="0" y="593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Freeform 20"/>
            <p:cNvSpPr>
              <a:spLocks/>
            </p:cNvSpPr>
            <p:nvPr/>
          </p:nvSpPr>
          <p:spPr bwMode="auto">
            <a:xfrm>
              <a:off x="2790" y="2271"/>
              <a:ext cx="756" cy="237"/>
            </a:xfrm>
            <a:custGeom>
              <a:avLst/>
              <a:gdLst>
                <a:gd name="T0" fmla="*/ 0 w 1512"/>
                <a:gd name="T1" fmla="*/ 1 h 474"/>
                <a:gd name="T2" fmla="*/ 1 w 1512"/>
                <a:gd name="T3" fmla="*/ 1 h 474"/>
                <a:gd name="T4" fmla="*/ 1 w 1512"/>
                <a:gd name="T5" fmla="*/ 1 h 474"/>
                <a:gd name="T6" fmla="*/ 1 w 1512"/>
                <a:gd name="T7" fmla="*/ 2 h 474"/>
                <a:gd name="T8" fmla="*/ 1 w 1512"/>
                <a:gd name="T9" fmla="*/ 2 h 474"/>
                <a:gd name="T10" fmla="*/ 1 w 1512"/>
                <a:gd name="T11" fmla="*/ 2 h 474"/>
                <a:gd name="T12" fmla="*/ 1 w 1512"/>
                <a:gd name="T13" fmla="*/ 2 h 474"/>
                <a:gd name="T14" fmla="*/ 3 w 1512"/>
                <a:gd name="T15" fmla="*/ 2 h 474"/>
                <a:gd name="T16" fmla="*/ 5 w 1512"/>
                <a:gd name="T17" fmla="*/ 2 h 474"/>
                <a:gd name="T18" fmla="*/ 6 w 1512"/>
                <a:gd name="T19" fmla="*/ 1 h 474"/>
                <a:gd name="T20" fmla="*/ 6 w 1512"/>
                <a:gd name="T21" fmla="*/ 1 h 474"/>
                <a:gd name="T22" fmla="*/ 6 w 1512"/>
                <a:gd name="T23" fmla="*/ 1 h 474"/>
                <a:gd name="T24" fmla="*/ 6 w 1512"/>
                <a:gd name="T25" fmla="*/ 1 h 474"/>
                <a:gd name="T26" fmla="*/ 6 w 1512"/>
                <a:gd name="T27" fmla="*/ 1 h 474"/>
                <a:gd name="T28" fmla="*/ 5 w 1512"/>
                <a:gd name="T29" fmla="*/ 1 h 474"/>
                <a:gd name="T30" fmla="*/ 5 w 1512"/>
                <a:gd name="T31" fmla="*/ 1 h 474"/>
                <a:gd name="T32" fmla="*/ 3 w 1512"/>
                <a:gd name="T33" fmla="*/ 2 h 474"/>
                <a:gd name="T34" fmla="*/ 5 w 1512"/>
                <a:gd name="T35" fmla="*/ 0 h 474"/>
                <a:gd name="T36" fmla="*/ 6 w 1512"/>
                <a:gd name="T37" fmla="*/ 1 h 474"/>
                <a:gd name="T38" fmla="*/ 6 w 1512"/>
                <a:gd name="T39" fmla="*/ 1 h 474"/>
                <a:gd name="T40" fmla="*/ 6 w 1512"/>
                <a:gd name="T41" fmla="*/ 1 h 474"/>
                <a:gd name="T42" fmla="*/ 6 w 1512"/>
                <a:gd name="T43" fmla="*/ 1 h 474"/>
                <a:gd name="T44" fmla="*/ 6 w 1512"/>
                <a:gd name="T45" fmla="*/ 2 h 474"/>
                <a:gd name="T46" fmla="*/ 3 w 1512"/>
                <a:gd name="T47" fmla="*/ 2 h 474"/>
                <a:gd name="T48" fmla="*/ 1 w 1512"/>
                <a:gd name="T49" fmla="*/ 2 h 474"/>
                <a:gd name="T50" fmla="*/ 1 w 1512"/>
                <a:gd name="T51" fmla="*/ 2 h 474"/>
                <a:gd name="T52" fmla="*/ 0 w 1512"/>
                <a:gd name="T53" fmla="*/ 1 h 474"/>
                <a:gd name="T54" fmla="*/ 0 w 1512"/>
                <a:gd name="T55" fmla="*/ 1 h 47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512"/>
                <a:gd name="T85" fmla="*/ 0 h 474"/>
                <a:gd name="T86" fmla="*/ 1512 w 1512"/>
                <a:gd name="T87" fmla="*/ 474 h 47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512" h="474">
                  <a:moveTo>
                    <a:pt x="0" y="240"/>
                  </a:moveTo>
                  <a:lnTo>
                    <a:pt x="173" y="164"/>
                  </a:lnTo>
                  <a:lnTo>
                    <a:pt x="187" y="215"/>
                  </a:lnTo>
                  <a:lnTo>
                    <a:pt x="86" y="282"/>
                  </a:lnTo>
                  <a:lnTo>
                    <a:pt x="122" y="331"/>
                  </a:lnTo>
                  <a:lnTo>
                    <a:pt x="272" y="384"/>
                  </a:lnTo>
                  <a:lnTo>
                    <a:pt x="483" y="411"/>
                  </a:lnTo>
                  <a:lnTo>
                    <a:pt x="664" y="401"/>
                  </a:lnTo>
                  <a:lnTo>
                    <a:pt x="1044" y="297"/>
                  </a:lnTo>
                  <a:lnTo>
                    <a:pt x="1354" y="221"/>
                  </a:lnTo>
                  <a:lnTo>
                    <a:pt x="1445" y="204"/>
                  </a:lnTo>
                  <a:lnTo>
                    <a:pt x="1468" y="149"/>
                  </a:lnTo>
                  <a:lnTo>
                    <a:pt x="1439" y="97"/>
                  </a:lnTo>
                  <a:lnTo>
                    <a:pt x="1308" y="46"/>
                  </a:lnTo>
                  <a:lnTo>
                    <a:pt x="1135" y="63"/>
                  </a:lnTo>
                  <a:lnTo>
                    <a:pt x="1038" y="130"/>
                  </a:lnTo>
                  <a:lnTo>
                    <a:pt x="884" y="289"/>
                  </a:lnTo>
                  <a:lnTo>
                    <a:pt x="1084" y="0"/>
                  </a:lnTo>
                  <a:lnTo>
                    <a:pt x="1301" y="12"/>
                  </a:lnTo>
                  <a:lnTo>
                    <a:pt x="1432" y="46"/>
                  </a:lnTo>
                  <a:lnTo>
                    <a:pt x="1489" y="97"/>
                  </a:lnTo>
                  <a:lnTo>
                    <a:pt x="1512" y="209"/>
                  </a:lnTo>
                  <a:lnTo>
                    <a:pt x="1331" y="320"/>
                  </a:lnTo>
                  <a:lnTo>
                    <a:pt x="601" y="474"/>
                  </a:lnTo>
                  <a:lnTo>
                    <a:pt x="289" y="445"/>
                  </a:lnTo>
                  <a:lnTo>
                    <a:pt x="23" y="342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Freeform 21"/>
            <p:cNvSpPr>
              <a:spLocks/>
            </p:cNvSpPr>
            <p:nvPr/>
          </p:nvSpPr>
          <p:spPr bwMode="auto">
            <a:xfrm>
              <a:off x="3383" y="1886"/>
              <a:ext cx="211" cy="371"/>
            </a:xfrm>
            <a:custGeom>
              <a:avLst/>
              <a:gdLst>
                <a:gd name="T0" fmla="*/ 2 w 422"/>
                <a:gd name="T1" fmla="*/ 0 h 741"/>
                <a:gd name="T2" fmla="*/ 2 w 422"/>
                <a:gd name="T3" fmla="*/ 2 h 741"/>
                <a:gd name="T4" fmla="*/ 1 w 422"/>
                <a:gd name="T5" fmla="*/ 3 h 741"/>
                <a:gd name="T6" fmla="*/ 1 w 422"/>
                <a:gd name="T7" fmla="*/ 3 h 741"/>
                <a:gd name="T8" fmla="*/ 0 w 422"/>
                <a:gd name="T9" fmla="*/ 3 h 741"/>
                <a:gd name="T10" fmla="*/ 1 w 422"/>
                <a:gd name="T11" fmla="*/ 3 h 741"/>
                <a:gd name="T12" fmla="*/ 2 w 422"/>
                <a:gd name="T13" fmla="*/ 3 h 741"/>
                <a:gd name="T14" fmla="*/ 2 w 422"/>
                <a:gd name="T15" fmla="*/ 3 h 741"/>
                <a:gd name="T16" fmla="*/ 2 w 422"/>
                <a:gd name="T17" fmla="*/ 2 h 741"/>
                <a:gd name="T18" fmla="*/ 2 w 422"/>
                <a:gd name="T19" fmla="*/ 1 h 741"/>
                <a:gd name="T20" fmla="*/ 2 w 422"/>
                <a:gd name="T21" fmla="*/ 2 h 741"/>
                <a:gd name="T22" fmla="*/ 2 w 422"/>
                <a:gd name="T23" fmla="*/ 2 h 741"/>
                <a:gd name="T24" fmla="*/ 2 w 422"/>
                <a:gd name="T25" fmla="*/ 3 h 741"/>
                <a:gd name="T26" fmla="*/ 2 w 422"/>
                <a:gd name="T27" fmla="*/ 3 h 741"/>
                <a:gd name="T28" fmla="*/ 1 w 422"/>
                <a:gd name="T29" fmla="*/ 3 h 741"/>
                <a:gd name="T30" fmla="*/ 2 w 422"/>
                <a:gd name="T31" fmla="*/ 3 h 741"/>
                <a:gd name="T32" fmla="*/ 1 w 422"/>
                <a:gd name="T33" fmla="*/ 2 h 741"/>
                <a:gd name="T34" fmla="*/ 1 w 422"/>
                <a:gd name="T35" fmla="*/ 2 h 741"/>
                <a:gd name="T36" fmla="*/ 2 w 422"/>
                <a:gd name="T37" fmla="*/ 2 h 741"/>
                <a:gd name="T38" fmla="*/ 2 w 422"/>
                <a:gd name="T39" fmla="*/ 1 h 741"/>
                <a:gd name="T40" fmla="*/ 2 w 422"/>
                <a:gd name="T41" fmla="*/ 0 h 741"/>
                <a:gd name="T42" fmla="*/ 2 w 422"/>
                <a:gd name="T43" fmla="*/ 0 h 74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22"/>
                <a:gd name="T67" fmla="*/ 0 h 741"/>
                <a:gd name="T68" fmla="*/ 422 w 422"/>
                <a:gd name="T69" fmla="*/ 741 h 74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22" h="741">
                  <a:moveTo>
                    <a:pt x="422" y="0"/>
                  </a:moveTo>
                  <a:lnTo>
                    <a:pt x="270" y="340"/>
                  </a:lnTo>
                  <a:lnTo>
                    <a:pt x="86" y="522"/>
                  </a:lnTo>
                  <a:lnTo>
                    <a:pt x="4" y="579"/>
                  </a:lnTo>
                  <a:lnTo>
                    <a:pt x="0" y="671"/>
                  </a:lnTo>
                  <a:lnTo>
                    <a:pt x="217" y="741"/>
                  </a:lnTo>
                  <a:lnTo>
                    <a:pt x="350" y="735"/>
                  </a:lnTo>
                  <a:lnTo>
                    <a:pt x="394" y="665"/>
                  </a:lnTo>
                  <a:lnTo>
                    <a:pt x="405" y="363"/>
                  </a:lnTo>
                  <a:lnTo>
                    <a:pt x="419" y="226"/>
                  </a:lnTo>
                  <a:lnTo>
                    <a:pt x="348" y="317"/>
                  </a:lnTo>
                  <a:lnTo>
                    <a:pt x="356" y="471"/>
                  </a:lnTo>
                  <a:lnTo>
                    <a:pt x="360" y="591"/>
                  </a:lnTo>
                  <a:lnTo>
                    <a:pt x="305" y="676"/>
                  </a:lnTo>
                  <a:lnTo>
                    <a:pt x="223" y="671"/>
                  </a:lnTo>
                  <a:lnTo>
                    <a:pt x="269" y="574"/>
                  </a:lnTo>
                  <a:lnTo>
                    <a:pt x="240" y="482"/>
                  </a:lnTo>
                  <a:lnTo>
                    <a:pt x="202" y="490"/>
                  </a:lnTo>
                  <a:lnTo>
                    <a:pt x="282" y="382"/>
                  </a:lnTo>
                  <a:lnTo>
                    <a:pt x="367" y="186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Freeform 22"/>
            <p:cNvSpPr>
              <a:spLocks/>
            </p:cNvSpPr>
            <p:nvPr/>
          </p:nvSpPr>
          <p:spPr bwMode="auto">
            <a:xfrm>
              <a:off x="3274" y="1086"/>
              <a:ext cx="217" cy="139"/>
            </a:xfrm>
            <a:custGeom>
              <a:avLst/>
              <a:gdLst>
                <a:gd name="T0" fmla="*/ 0 w 433"/>
                <a:gd name="T1" fmla="*/ 1 h 278"/>
                <a:gd name="T2" fmla="*/ 1 w 433"/>
                <a:gd name="T3" fmla="*/ 1 h 278"/>
                <a:gd name="T4" fmla="*/ 1 w 433"/>
                <a:gd name="T5" fmla="*/ 0 h 278"/>
                <a:gd name="T6" fmla="*/ 2 w 433"/>
                <a:gd name="T7" fmla="*/ 1 h 278"/>
                <a:gd name="T8" fmla="*/ 2 w 433"/>
                <a:gd name="T9" fmla="*/ 1 h 278"/>
                <a:gd name="T10" fmla="*/ 2 w 433"/>
                <a:gd name="T11" fmla="*/ 1 h 278"/>
                <a:gd name="T12" fmla="*/ 1 w 433"/>
                <a:gd name="T13" fmla="*/ 1 h 278"/>
                <a:gd name="T14" fmla="*/ 1 w 433"/>
                <a:gd name="T15" fmla="*/ 1 h 278"/>
                <a:gd name="T16" fmla="*/ 1 w 433"/>
                <a:gd name="T17" fmla="*/ 1 h 278"/>
                <a:gd name="T18" fmla="*/ 1 w 433"/>
                <a:gd name="T19" fmla="*/ 1 h 278"/>
                <a:gd name="T20" fmla="*/ 1 w 433"/>
                <a:gd name="T21" fmla="*/ 1 h 278"/>
                <a:gd name="T22" fmla="*/ 0 w 433"/>
                <a:gd name="T23" fmla="*/ 1 h 278"/>
                <a:gd name="T24" fmla="*/ 0 w 433"/>
                <a:gd name="T25" fmla="*/ 1 h 2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33"/>
                <a:gd name="T40" fmla="*/ 0 h 278"/>
                <a:gd name="T41" fmla="*/ 433 w 433"/>
                <a:gd name="T42" fmla="*/ 278 h 27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33" h="278">
                  <a:moveTo>
                    <a:pt x="0" y="144"/>
                  </a:moveTo>
                  <a:lnTo>
                    <a:pt x="44" y="49"/>
                  </a:lnTo>
                  <a:lnTo>
                    <a:pt x="186" y="0"/>
                  </a:lnTo>
                  <a:lnTo>
                    <a:pt x="338" y="42"/>
                  </a:lnTo>
                  <a:lnTo>
                    <a:pt x="390" y="70"/>
                  </a:lnTo>
                  <a:lnTo>
                    <a:pt x="433" y="158"/>
                  </a:lnTo>
                  <a:lnTo>
                    <a:pt x="236" y="278"/>
                  </a:lnTo>
                  <a:lnTo>
                    <a:pt x="141" y="241"/>
                  </a:lnTo>
                  <a:lnTo>
                    <a:pt x="104" y="192"/>
                  </a:lnTo>
                  <a:lnTo>
                    <a:pt x="99" y="133"/>
                  </a:lnTo>
                  <a:lnTo>
                    <a:pt x="30" y="14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665C4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Freeform 23"/>
            <p:cNvSpPr>
              <a:spLocks/>
            </p:cNvSpPr>
            <p:nvPr/>
          </p:nvSpPr>
          <p:spPr bwMode="auto">
            <a:xfrm>
              <a:off x="2960" y="1527"/>
              <a:ext cx="357" cy="495"/>
            </a:xfrm>
            <a:custGeom>
              <a:avLst/>
              <a:gdLst>
                <a:gd name="T0" fmla="*/ 3 w 712"/>
                <a:gd name="T1" fmla="*/ 0 h 990"/>
                <a:gd name="T2" fmla="*/ 3 w 712"/>
                <a:gd name="T3" fmla="*/ 1 h 990"/>
                <a:gd name="T4" fmla="*/ 2 w 712"/>
                <a:gd name="T5" fmla="*/ 2 h 990"/>
                <a:gd name="T6" fmla="*/ 1 w 712"/>
                <a:gd name="T7" fmla="*/ 3 h 990"/>
                <a:gd name="T8" fmla="*/ 1 w 712"/>
                <a:gd name="T9" fmla="*/ 4 h 990"/>
                <a:gd name="T10" fmla="*/ 0 w 712"/>
                <a:gd name="T11" fmla="*/ 4 h 990"/>
                <a:gd name="T12" fmla="*/ 1 w 712"/>
                <a:gd name="T13" fmla="*/ 4 h 990"/>
                <a:gd name="T14" fmla="*/ 1 w 712"/>
                <a:gd name="T15" fmla="*/ 4 h 990"/>
                <a:gd name="T16" fmla="*/ 1 w 712"/>
                <a:gd name="T17" fmla="*/ 4 h 990"/>
                <a:gd name="T18" fmla="*/ 2 w 712"/>
                <a:gd name="T19" fmla="*/ 3 h 990"/>
                <a:gd name="T20" fmla="*/ 3 w 712"/>
                <a:gd name="T21" fmla="*/ 1 h 990"/>
                <a:gd name="T22" fmla="*/ 3 w 712"/>
                <a:gd name="T23" fmla="*/ 0 h 990"/>
                <a:gd name="T24" fmla="*/ 3 w 712"/>
                <a:gd name="T25" fmla="*/ 0 h 99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2"/>
                <a:gd name="T40" fmla="*/ 0 h 990"/>
                <a:gd name="T41" fmla="*/ 712 w 712"/>
                <a:gd name="T42" fmla="*/ 990 h 99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2" h="990">
                  <a:moveTo>
                    <a:pt x="669" y="0"/>
                  </a:moveTo>
                  <a:lnTo>
                    <a:pt x="583" y="116"/>
                  </a:lnTo>
                  <a:lnTo>
                    <a:pt x="437" y="279"/>
                  </a:lnTo>
                  <a:lnTo>
                    <a:pt x="212" y="686"/>
                  </a:lnTo>
                  <a:lnTo>
                    <a:pt x="121" y="787"/>
                  </a:lnTo>
                  <a:lnTo>
                    <a:pt x="0" y="899"/>
                  </a:lnTo>
                  <a:lnTo>
                    <a:pt x="102" y="981"/>
                  </a:lnTo>
                  <a:lnTo>
                    <a:pt x="159" y="990"/>
                  </a:lnTo>
                  <a:lnTo>
                    <a:pt x="180" y="886"/>
                  </a:lnTo>
                  <a:lnTo>
                    <a:pt x="404" y="635"/>
                  </a:lnTo>
                  <a:lnTo>
                    <a:pt x="712" y="8"/>
                  </a:lnTo>
                  <a:lnTo>
                    <a:pt x="669" y="0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Freeform 24"/>
            <p:cNvSpPr>
              <a:spLocks/>
            </p:cNvSpPr>
            <p:nvPr/>
          </p:nvSpPr>
          <p:spPr bwMode="auto">
            <a:xfrm>
              <a:off x="3304" y="1489"/>
              <a:ext cx="39" cy="47"/>
            </a:xfrm>
            <a:custGeom>
              <a:avLst/>
              <a:gdLst>
                <a:gd name="T0" fmla="*/ 1 w 78"/>
                <a:gd name="T1" fmla="*/ 1 h 93"/>
                <a:gd name="T2" fmla="*/ 1 w 78"/>
                <a:gd name="T3" fmla="*/ 0 h 93"/>
                <a:gd name="T4" fmla="*/ 1 w 78"/>
                <a:gd name="T5" fmla="*/ 1 h 93"/>
                <a:gd name="T6" fmla="*/ 1 w 78"/>
                <a:gd name="T7" fmla="*/ 1 h 93"/>
                <a:gd name="T8" fmla="*/ 1 w 78"/>
                <a:gd name="T9" fmla="*/ 1 h 93"/>
                <a:gd name="T10" fmla="*/ 0 w 78"/>
                <a:gd name="T11" fmla="*/ 1 h 93"/>
                <a:gd name="T12" fmla="*/ 1 w 78"/>
                <a:gd name="T13" fmla="*/ 1 h 93"/>
                <a:gd name="T14" fmla="*/ 1 w 78"/>
                <a:gd name="T15" fmla="*/ 1 h 9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8"/>
                <a:gd name="T25" fmla="*/ 0 h 93"/>
                <a:gd name="T26" fmla="*/ 78 w 78"/>
                <a:gd name="T27" fmla="*/ 93 h 9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8" h="93">
                  <a:moveTo>
                    <a:pt x="15" y="21"/>
                  </a:moveTo>
                  <a:lnTo>
                    <a:pt x="40" y="0"/>
                  </a:lnTo>
                  <a:lnTo>
                    <a:pt x="68" y="11"/>
                  </a:lnTo>
                  <a:lnTo>
                    <a:pt x="78" y="53"/>
                  </a:lnTo>
                  <a:lnTo>
                    <a:pt x="15" y="93"/>
                  </a:lnTo>
                  <a:lnTo>
                    <a:pt x="0" y="68"/>
                  </a:lnTo>
                  <a:lnTo>
                    <a:pt x="15" y="21"/>
                  </a:lnTo>
                  <a:close/>
                </a:path>
              </a:pathLst>
            </a:custGeom>
            <a:solidFill>
              <a:srgbClr val="7568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Freeform 25"/>
            <p:cNvSpPr>
              <a:spLocks/>
            </p:cNvSpPr>
            <p:nvPr/>
          </p:nvSpPr>
          <p:spPr bwMode="auto">
            <a:xfrm>
              <a:off x="3218" y="1150"/>
              <a:ext cx="268" cy="329"/>
            </a:xfrm>
            <a:custGeom>
              <a:avLst/>
              <a:gdLst>
                <a:gd name="T0" fmla="*/ 1 w 536"/>
                <a:gd name="T1" fmla="*/ 0 h 660"/>
                <a:gd name="T2" fmla="*/ 1 w 536"/>
                <a:gd name="T3" fmla="*/ 0 h 660"/>
                <a:gd name="T4" fmla="*/ 1 w 536"/>
                <a:gd name="T5" fmla="*/ 0 h 660"/>
                <a:gd name="T6" fmla="*/ 0 w 536"/>
                <a:gd name="T7" fmla="*/ 0 h 660"/>
                <a:gd name="T8" fmla="*/ 1 w 536"/>
                <a:gd name="T9" fmla="*/ 1 h 660"/>
                <a:gd name="T10" fmla="*/ 1 w 536"/>
                <a:gd name="T11" fmla="*/ 1 h 660"/>
                <a:gd name="T12" fmla="*/ 1 w 536"/>
                <a:gd name="T13" fmla="*/ 1 h 660"/>
                <a:gd name="T14" fmla="*/ 1 w 536"/>
                <a:gd name="T15" fmla="*/ 2 h 660"/>
                <a:gd name="T16" fmla="*/ 1 w 536"/>
                <a:gd name="T17" fmla="*/ 2 h 660"/>
                <a:gd name="T18" fmla="*/ 1 w 536"/>
                <a:gd name="T19" fmla="*/ 2 h 660"/>
                <a:gd name="T20" fmla="*/ 1 w 536"/>
                <a:gd name="T21" fmla="*/ 2 h 660"/>
                <a:gd name="T22" fmla="*/ 1 w 536"/>
                <a:gd name="T23" fmla="*/ 2 h 660"/>
                <a:gd name="T24" fmla="*/ 1 w 536"/>
                <a:gd name="T25" fmla="*/ 2 h 660"/>
                <a:gd name="T26" fmla="*/ 1 w 536"/>
                <a:gd name="T27" fmla="*/ 2 h 660"/>
                <a:gd name="T28" fmla="*/ 1 w 536"/>
                <a:gd name="T29" fmla="*/ 2 h 660"/>
                <a:gd name="T30" fmla="*/ 1 w 536"/>
                <a:gd name="T31" fmla="*/ 1 h 660"/>
                <a:gd name="T32" fmla="*/ 2 w 536"/>
                <a:gd name="T33" fmla="*/ 0 h 660"/>
                <a:gd name="T34" fmla="*/ 1 w 536"/>
                <a:gd name="T35" fmla="*/ 0 h 660"/>
                <a:gd name="T36" fmla="*/ 1 w 536"/>
                <a:gd name="T37" fmla="*/ 0 h 660"/>
                <a:gd name="T38" fmla="*/ 1 w 536"/>
                <a:gd name="T39" fmla="*/ 0 h 660"/>
                <a:gd name="T40" fmla="*/ 1 w 536"/>
                <a:gd name="T41" fmla="*/ 0 h 660"/>
                <a:gd name="T42" fmla="*/ 1 w 536"/>
                <a:gd name="T43" fmla="*/ 0 h 660"/>
                <a:gd name="T44" fmla="*/ 1 w 536"/>
                <a:gd name="T45" fmla="*/ 0 h 6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36"/>
                <a:gd name="T70" fmla="*/ 0 h 660"/>
                <a:gd name="T71" fmla="*/ 536 w 536"/>
                <a:gd name="T72" fmla="*/ 660 h 6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36" h="660">
                  <a:moveTo>
                    <a:pt x="68" y="27"/>
                  </a:moveTo>
                  <a:lnTo>
                    <a:pt x="19" y="103"/>
                  </a:lnTo>
                  <a:lnTo>
                    <a:pt x="23" y="209"/>
                  </a:lnTo>
                  <a:lnTo>
                    <a:pt x="0" y="246"/>
                  </a:lnTo>
                  <a:lnTo>
                    <a:pt x="36" y="350"/>
                  </a:lnTo>
                  <a:lnTo>
                    <a:pt x="23" y="407"/>
                  </a:lnTo>
                  <a:lnTo>
                    <a:pt x="43" y="434"/>
                  </a:lnTo>
                  <a:lnTo>
                    <a:pt x="76" y="519"/>
                  </a:lnTo>
                  <a:lnTo>
                    <a:pt x="91" y="550"/>
                  </a:lnTo>
                  <a:lnTo>
                    <a:pt x="74" y="580"/>
                  </a:lnTo>
                  <a:lnTo>
                    <a:pt x="104" y="630"/>
                  </a:lnTo>
                  <a:lnTo>
                    <a:pt x="251" y="660"/>
                  </a:lnTo>
                  <a:lnTo>
                    <a:pt x="313" y="641"/>
                  </a:lnTo>
                  <a:lnTo>
                    <a:pt x="424" y="582"/>
                  </a:lnTo>
                  <a:lnTo>
                    <a:pt x="496" y="521"/>
                  </a:lnTo>
                  <a:lnTo>
                    <a:pt x="496" y="322"/>
                  </a:lnTo>
                  <a:lnTo>
                    <a:pt x="536" y="185"/>
                  </a:lnTo>
                  <a:lnTo>
                    <a:pt x="306" y="143"/>
                  </a:lnTo>
                  <a:lnTo>
                    <a:pt x="226" y="69"/>
                  </a:lnTo>
                  <a:lnTo>
                    <a:pt x="226" y="17"/>
                  </a:lnTo>
                  <a:lnTo>
                    <a:pt x="199" y="0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B5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26"/>
            <p:cNvSpPr>
              <a:spLocks/>
            </p:cNvSpPr>
            <p:nvPr/>
          </p:nvSpPr>
          <p:spPr bwMode="auto">
            <a:xfrm>
              <a:off x="2879" y="1994"/>
              <a:ext cx="296" cy="203"/>
            </a:xfrm>
            <a:custGeom>
              <a:avLst/>
              <a:gdLst>
                <a:gd name="T0" fmla="*/ 0 w 593"/>
                <a:gd name="T1" fmla="*/ 0 h 407"/>
                <a:gd name="T2" fmla="*/ 0 w 593"/>
                <a:gd name="T3" fmla="*/ 0 h 407"/>
                <a:gd name="T4" fmla="*/ 1 w 593"/>
                <a:gd name="T5" fmla="*/ 0 h 407"/>
                <a:gd name="T6" fmla="*/ 1 w 593"/>
                <a:gd name="T7" fmla="*/ 0 h 407"/>
                <a:gd name="T8" fmla="*/ 1 w 593"/>
                <a:gd name="T9" fmla="*/ 0 h 407"/>
                <a:gd name="T10" fmla="*/ 2 w 593"/>
                <a:gd name="T11" fmla="*/ 0 h 407"/>
                <a:gd name="T12" fmla="*/ 2 w 593"/>
                <a:gd name="T13" fmla="*/ 0 h 407"/>
                <a:gd name="T14" fmla="*/ 2 w 593"/>
                <a:gd name="T15" fmla="*/ 0 h 407"/>
                <a:gd name="T16" fmla="*/ 2 w 593"/>
                <a:gd name="T17" fmla="*/ 0 h 407"/>
                <a:gd name="T18" fmla="*/ 1 w 593"/>
                <a:gd name="T19" fmla="*/ 1 h 407"/>
                <a:gd name="T20" fmla="*/ 1 w 593"/>
                <a:gd name="T21" fmla="*/ 1 h 407"/>
                <a:gd name="T22" fmla="*/ 1 w 593"/>
                <a:gd name="T23" fmla="*/ 1 h 407"/>
                <a:gd name="T24" fmla="*/ 1 w 593"/>
                <a:gd name="T25" fmla="*/ 1 h 407"/>
                <a:gd name="T26" fmla="*/ 0 w 593"/>
                <a:gd name="T27" fmla="*/ 0 h 407"/>
                <a:gd name="T28" fmla="*/ 0 w 593"/>
                <a:gd name="T29" fmla="*/ 0 h 40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93"/>
                <a:gd name="T46" fmla="*/ 0 h 407"/>
                <a:gd name="T47" fmla="*/ 593 w 593"/>
                <a:gd name="T48" fmla="*/ 407 h 40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93" h="407">
                  <a:moveTo>
                    <a:pt x="0" y="84"/>
                  </a:moveTo>
                  <a:lnTo>
                    <a:pt x="177" y="0"/>
                  </a:lnTo>
                  <a:lnTo>
                    <a:pt x="337" y="74"/>
                  </a:lnTo>
                  <a:lnTo>
                    <a:pt x="481" y="61"/>
                  </a:lnTo>
                  <a:lnTo>
                    <a:pt x="508" y="71"/>
                  </a:lnTo>
                  <a:lnTo>
                    <a:pt x="540" y="78"/>
                  </a:lnTo>
                  <a:lnTo>
                    <a:pt x="565" y="112"/>
                  </a:lnTo>
                  <a:lnTo>
                    <a:pt x="593" y="192"/>
                  </a:lnTo>
                  <a:lnTo>
                    <a:pt x="565" y="247"/>
                  </a:lnTo>
                  <a:lnTo>
                    <a:pt x="428" y="289"/>
                  </a:lnTo>
                  <a:lnTo>
                    <a:pt x="399" y="301"/>
                  </a:lnTo>
                  <a:lnTo>
                    <a:pt x="318" y="405"/>
                  </a:lnTo>
                  <a:lnTo>
                    <a:pt x="287" y="407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B5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Freeform 27"/>
            <p:cNvSpPr>
              <a:spLocks/>
            </p:cNvSpPr>
            <p:nvPr/>
          </p:nvSpPr>
          <p:spPr bwMode="auto">
            <a:xfrm>
              <a:off x="2921" y="1321"/>
              <a:ext cx="190" cy="253"/>
            </a:xfrm>
            <a:custGeom>
              <a:avLst/>
              <a:gdLst>
                <a:gd name="T0" fmla="*/ 0 w 380"/>
                <a:gd name="T1" fmla="*/ 2 h 505"/>
                <a:gd name="T2" fmla="*/ 1 w 380"/>
                <a:gd name="T3" fmla="*/ 2 h 505"/>
                <a:gd name="T4" fmla="*/ 1 w 380"/>
                <a:gd name="T5" fmla="*/ 1 h 505"/>
                <a:gd name="T6" fmla="*/ 1 w 380"/>
                <a:gd name="T7" fmla="*/ 1 h 505"/>
                <a:gd name="T8" fmla="*/ 1 w 380"/>
                <a:gd name="T9" fmla="*/ 1 h 505"/>
                <a:gd name="T10" fmla="*/ 1 w 380"/>
                <a:gd name="T11" fmla="*/ 1 h 505"/>
                <a:gd name="T12" fmla="*/ 1 w 380"/>
                <a:gd name="T13" fmla="*/ 1 h 505"/>
                <a:gd name="T14" fmla="*/ 1 w 380"/>
                <a:gd name="T15" fmla="*/ 1 h 505"/>
                <a:gd name="T16" fmla="*/ 1 w 380"/>
                <a:gd name="T17" fmla="*/ 1 h 505"/>
                <a:gd name="T18" fmla="*/ 1 w 380"/>
                <a:gd name="T19" fmla="*/ 1 h 505"/>
                <a:gd name="T20" fmla="*/ 1 w 380"/>
                <a:gd name="T21" fmla="*/ 0 h 505"/>
                <a:gd name="T22" fmla="*/ 1 w 380"/>
                <a:gd name="T23" fmla="*/ 1 h 505"/>
                <a:gd name="T24" fmla="*/ 1 w 380"/>
                <a:gd name="T25" fmla="*/ 0 h 505"/>
                <a:gd name="T26" fmla="*/ 1 w 380"/>
                <a:gd name="T27" fmla="*/ 0 h 505"/>
                <a:gd name="T28" fmla="*/ 1 w 380"/>
                <a:gd name="T29" fmla="*/ 1 h 505"/>
                <a:gd name="T30" fmla="*/ 1 w 380"/>
                <a:gd name="T31" fmla="*/ 1 h 505"/>
                <a:gd name="T32" fmla="*/ 1 w 380"/>
                <a:gd name="T33" fmla="*/ 1 h 505"/>
                <a:gd name="T34" fmla="*/ 1 w 380"/>
                <a:gd name="T35" fmla="*/ 1 h 505"/>
                <a:gd name="T36" fmla="*/ 1 w 380"/>
                <a:gd name="T37" fmla="*/ 1 h 505"/>
                <a:gd name="T38" fmla="*/ 1 w 380"/>
                <a:gd name="T39" fmla="*/ 2 h 505"/>
                <a:gd name="T40" fmla="*/ 1 w 380"/>
                <a:gd name="T41" fmla="*/ 2 h 505"/>
                <a:gd name="T42" fmla="*/ 1 w 380"/>
                <a:gd name="T43" fmla="*/ 2 h 505"/>
                <a:gd name="T44" fmla="*/ 1 w 380"/>
                <a:gd name="T45" fmla="*/ 2 h 505"/>
                <a:gd name="T46" fmla="*/ 1 w 380"/>
                <a:gd name="T47" fmla="*/ 2 h 505"/>
                <a:gd name="T48" fmla="*/ 0 w 380"/>
                <a:gd name="T49" fmla="*/ 2 h 505"/>
                <a:gd name="T50" fmla="*/ 0 w 380"/>
                <a:gd name="T51" fmla="*/ 2 h 50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80"/>
                <a:gd name="T79" fmla="*/ 0 h 505"/>
                <a:gd name="T80" fmla="*/ 380 w 380"/>
                <a:gd name="T81" fmla="*/ 505 h 50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80" h="505">
                  <a:moveTo>
                    <a:pt x="0" y="442"/>
                  </a:moveTo>
                  <a:lnTo>
                    <a:pt x="49" y="338"/>
                  </a:lnTo>
                  <a:lnTo>
                    <a:pt x="53" y="233"/>
                  </a:lnTo>
                  <a:lnTo>
                    <a:pt x="81" y="153"/>
                  </a:lnTo>
                  <a:lnTo>
                    <a:pt x="83" y="129"/>
                  </a:lnTo>
                  <a:lnTo>
                    <a:pt x="135" y="70"/>
                  </a:lnTo>
                  <a:lnTo>
                    <a:pt x="163" y="64"/>
                  </a:lnTo>
                  <a:lnTo>
                    <a:pt x="192" y="32"/>
                  </a:lnTo>
                  <a:lnTo>
                    <a:pt x="220" y="36"/>
                  </a:lnTo>
                  <a:lnTo>
                    <a:pt x="232" y="15"/>
                  </a:lnTo>
                  <a:lnTo>
                    <a:pt x="275" y="0"/>
                  </a:lnTo>
                  <a:lnTo>
                    <a:pt x="296" y="15"/>
                  </a:lnTo>
                  <a:lnTo>
                    <a:pt x="317" y="0"/>
                  </a:lnTo>
                  <a:lnTo>
                    <a:pt x="355" y="0"/>
                  </a:lnTo>
                  <a:lnTo>
                    <a:pt x="368" y="41"/>
                  </a:lnTo>
                  <a:lnTo>
                    <a:pt x="365" y="57"/>
                  </a:lnTo>
                  <a:lnTo>
                    <a:pt x="380" y="81"/>
                  </a:lnTo>
                  <a:lnTo>
                    <a:pt x="355" y="131"/>
                  </a:lnTo>
                  <a:lnTo>
                    <a:pt x="330" y="163"/>
                  </a:lnTo>
                  <a:lnTo>
                    <a:pt x="317" y="273"/>
                  </a:lnTo>
                  <a:lnTo>
                    <a:pt x="266" y="355"/>
                  </a:lnTo>
                  <a:lnTo>
                    <a:pt x="213" y="383"/>
                  </a:lnTo>
                  <a:lnTo>
                    <a:pt x="163" y="505"/>
                  </a:lnTo>
                  <a:lnTo>
                    <a:pt x="41" y="484"/>
                  </a:lnTo>
                  <a:lnTo>
                    <a:pt x="0" y="442"/>
                  </a:lnTo>
                  <a:close/>
                </a:path>
              </a:pathLst>
            </a:custGeom>
            <a:solidFill>
              <a:srgbClr val="FFB5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Freeform 28"/>
            <p:cNvSpPr>
              <a:spLocks/>
            </p:cNvSpPr>
            <p:nvPr/>
          </p:nvSpPr>
          <p:spPr bwMode="auto">
            <a:xfrm>
              <a:off x="2291" y="2033"/>
              <a:ext cx="1057" cy="944"/>
            </a:xfrm>
            <a:custGeom>
              <a:avLst/>
              <a:gdLst>
                <a:gd name="T0" fmla="*/ 1 w 2114"/>
                <a:gd name="T1" fmla="*/ 0 h 1890"/>
                <a:gd name="T2" fmla="*/ 2 w 2114"/>
                <a:gd name="T3" fmla="*/ 0 h 1890"/>
                <a:gd name="T4" fmla="*/ 2 w 2114"/>
                <a:gd name="T5" fmla="*/ 0 h 1890"/>
                <a:gd name="T6" fmla="*/ 4 w 2114"/>
                <a:gd name="T7" fmla="*/ 0 h 1890"/>
                <a:gd name="T8" fmla="*/ 4 w 2114"/>
                <a:gd name="T9" fmla="*/ 0 h 1890"/>
                <a:gd name="T10" fmla="*/ 4 w 2114"/>
                <a:gd name="T11" fmla="*/ 0 h 1890"/>
                <a:gd name="T12" fmla="*/ 5 w 2114"/>
                <a:gd name="T13" fmla="*/ 0 h 1890"/>
                <a:gd name="T14" fmla="*/ 5 w 2114"/>
                <a:gd name="T15" fmla="*/ 0 h 1890"/>
                <a:gd name="T16" fmla="*/ 5 w 2114"/>
                <a:gd name="T17" fmla="*/ 0 h 1890"/>
                <a:gd name="T18" fmla="*/ 5 w 2114"/>
                <a:gd name="T19" fmla="*/ 0 h 1890"/>
                <a:gd name="T20" fmla="*/ 5 w 2114"/>
                <a:gd name="T21" fmla="*/ 0 h 1890"/>
                <a:gd name="T22" fmla="*/ 5 w 2114"/>
                <a:gd name="T23" fmla="*/ 0 h 1890"/>
                <a:gd name="T24" fmla="*/ 5 w 2114"/>
                <a:gd name="T25" fmla="*/ 0 h 1890"/>
                <a:gd name="T26" fmla="*/ 5 w 2114"/>
                <a:gd name="T27" fmla="*/ 0 h 1890"/>
                <a:gd name="T28" fmla="*/ 5 w 2114"/>
                <a:gd name="T29" fmla="*/ 0 h 1890"/>
                <a:gd name="T30" fmla="*/ 5 w 2114"/>
                <a:gd name="T31" fmla="*/ 0 h 1890"/>
                <a:gd name="T32" fmla="*/ 5 w 2114"/>
                <a:gd name="T33" fmla="*/ 0 h 1890"/>
                <a:gd name="T34" fmla="*/ 5 w 2114"/>
                <a:gd name="T35" fmla="*/ 0 h 1890"/>
                <a:gd name="T36" fmla="*/ 5 w 2114"/>
                <a:gd name="T37" fmla="*/ 0 h 1890"/>
                <a:gd name="T38" fmla="*/ 5 w 2114"/>
                <a:gd name="T39" fmla="*/ 1 h 1890"/>
                <a:gd name="T40" fmla="*/ 5 w 2114"/>
                <a:gd name="T41" fmla="*/ 1 h 1890"/>
                <a:gd name="T42" fmla="*/ 5 w 2114"/>
                <a:gd name="T43" fmla="*/ 1 h 1890"/>
                <a:gd name="T44" fmla="*/ 6 w 2114"/>
                <a:gd name="T45" fmla="*/ 0 h 1890"/>
                <a:gd name="T46" fmla="*/ 6 w 2114"/>
                <a:gd name="T47" fmla="*/ 0 h 1890"/>
                <a:gd name="T48" fmla="*/ 7 w 2114"/>
                <a:gd name="T49" fmla="*/ 0 h 1890"/>
                <a:gd name="T50" fmla="*/ 7 w 2114"/>
                <a:gd name="T51" fmla="*/ 0 h 1890"/>
                <a:gd name="T52" fmla="*/ 8 w 2114"/>
                <a:gd name="T53" fmla="*/ 1 h 1890"/>
                <a:gd name="T54" fmla="*/ 8 w 2114"/>
                <a:gd name="T55" fmla="*/ 1 h 1890"/>
                <a:gd name="T56" fmla="*/ 7 w 2114"/>
                <a:gd name="T57" fmla="*/ 2 h 1890"/>
                <a:gd name="T58" fmla="*/ 7 w 2114"/>
                <a:gd name="T59" fmla="*/ 3 h 1890"/>
                <a:gd name="T60" fmla="*/ 5 w 2114"/>
                <a:gd name="T61" fmla="*/ 3 h 1890"/>
                <a:gd name="T62" fmla="*/ 4 w 2114"/>
                <a:gd name="T63" fmla="*/ 2 h 1890"/>
                <a:gd name="T64" fmla="*/ 3 w 2114"/>
                <a:gd name="T65" fmla="*/ 2 h 1890"/>
                <a:gd name="T66" fmla="*/ 2 w 2114"/>
                <a:gd name="T67" fmla="*/ 2 h 1890"/>
                <a:gd name="T68" fmla="*/ 2 w 2114"/>
                <a:gd name="T69" fmla="*/ 3 h 1890"/>
                <a:gd name="T70" fmla="*/ 2 w 2114"/>
                <a:gd name="T71" fmla="*/ 5 h 1890"/>
                <a:gd name="T72" fmla="*/ 1 w 2114"/>
                <a:gd name="T73" fmla="*/ 7 h 1890"/>
                <a:gd name="T74" fmla="*/ 0 w 2114"/>
                <a:gd name="T75" fmla="*/ 6 h 1890"/>
                <a:gd name="T76" fmla="*/ 1 w 2114"/>
                <a:gd name="T77" fmla="*/ 5 h 1890"/>
                <a:gd name="T78" fmla="*/ 1 w 2114"/>
                <a:gd name="T79" fmla="*/ 1 h 1890"/>
                <a:gd name="T80" fmla="*/ 1 w 2114"/>
                <a:gd name="T81" fmla="*/ 1 h 1890"/>
                <a:gd name="T82" fmla="*/ 1 w 2114"/>
                <a:gd name="T83" fmla="*/ 0 h 1890"/>
                <a:gd name="T84" fmla="*/ 1 w 2114"/>
                <a:gd name="T85" fmla="*/ 0 h 1890"/>
                <a:gd name="T86" fmla="*/ 1 w 2114"/>
                <a:gd name="T87" fmla="*/ 0 h 189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114"/>
                <a:gd name="T133" fmla="*/ 0 h 1890"/>
                <a:gd name="T134" fmla="*/ 2114 w 2114"/>
                <a:gd name="T135" fmla="*/ 1890 h 189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114" h="1890">
                  <a:moveTo>
                    <a:pt x="434" y="114"/>
                  </a:moveTo>
                  <a:lnTo>
                    <a:pt x="523" y="80"/>
                  </a:lnTo>
                  <a:lnTo>
                    <a:pt x="751" y="99"/>
                  </a:lnTo>
                  <a:lnTo>
                    <a:pt x="1202" y="4"/>
                  </a:lnTo>
                  <a:lnTo>
                    <a:pt x="1225" y="31"/>
                  </a:lnTo>
                  <a:lnTo>
                    <a:pt x="1257" y="31"/>
                  </a:lnTo>
                  <a:lnTo>
                    <a:pt x="1331" y="0"/>
                  </a:lnTo>
                  <a:lnTo>
                    <a:pt x="1356" y="10"/>
                  </a:lnTo>
                  <a:lnTo>
                    <a:pt x="1304" y="52"/>
                  </a:lnTo>
                  <a:lnTo>
                    <a:pt x="1304" y="84"/>
                  </a:lnTo>
                  <a:lnTo>
                    <a:pt x="1327" y="105"/>
                  </a:lnTo>
                  <a:lnTo>
                    <a:pt x="1361" y="95"/>
                  </a:lnTo>
                  <a:lnTo>
                    <a:pt x="1434" y="50"/>
                  </a:lnTo>
                  <a:lnTo>
                    <a:pt x="1460" y="84"/>
                  </a:lnTo>
                  <a:lnTo>
                    <a:pt x="1382" y="188"/>
                  </a:lnTo>
                  <a:lnTo>
                    <a:pt x="1378" y="217"/>
                  </a:lnTo>
                  <a:lnTo>
                    <a:pt x="1415" y="236"/>
                  </a:lnTo>
                  <a:lnTo>
                    <a:pt x="1513" y="137"/>
                  </a:lnTo>
                  <a:lnTo>
                    <a:pt x="1532" y="158"/>
                  </a:lnTo>
                  <a:lnTo>
                    <a:pt x="1449" y="293"/>
                  </a:lnTo>
                  <a:lnTo>
                    <a:pt x="1458" y="320"/>
                  </a:lnTo>
                  <a:lnTo>
                    <a:pt x="1487" y="323"/>
                  </a:lnTo>
                  <a:lnTo>
                    <a:pt x="1586" y="206"/>
                  </a:lnTo>
                  <a:lnTo>
                    <a:pt x="1692" y="215"/>
                  </a:lnTo>
                  <a:lnTo>
                    <a:pt x="1818" y="181"/>
                  </a:lnTo>
                  <a:lnTo>
                    <a:pt x="1960" y="164"/>
                  </a:lnTo>
                  <a:lnTo>
                    <a:pt x="2114" y="259"/>
                  </a:lnTo>
                  <a:lnTo>
                    <a:pt x="2074" y="472"/>
                  </a:lnTo>
                  <a:lnTo>
                    <a:pt x="1968" y="656"/>
                  </a:lnTo>
                  <a:lnTo>
                    <a:pt x="1833" y="800"/>
                  </a:lnTo>
                  <a:lnTo>
                    <a:pt x="1413" y="787"/>
                  </a:lnTo>
                  <a:lnTo>
                    <a:pt x="1118" y="639"/>
                  </a:lnTo>
                  <a:lnTo>
                    <a:pt x="981" y="743"/>
                  </a:lnTo>
                  <a:lnTo>
                    <a:pt x="662" y="766"/>
                  </a:lnTo>
                  <a:lnTo>
                    <a:pt x="601" y="814"/>
                  </a:lnTo>
                  <a:lnTo>
                    <a:pt x="538" y="1386"/>
                  </a:lnTo>
                  <a:lnTo>
                    <a:pt x="430" y="1890"/>
                  </a:lnTo>
                  <a:lnTo>
                    <a:pt x="0" y="1698"/>
                  </a:lnTo>
                  <a:lnTo>
                    <a:pt x="88" y="1346"/>
                  </a:lnTo>
                  <a:lnTo>
                    <a:pt x="227" y="489"/>
                  </a:lnTo>
                  <a:lnTo>
                    <a:pt x="236" y="371"/>
                  </a:lnTo>
                  <a:lnTo>
                    <a:pt x="312" y="249"/>
                  </a:lnTo>
                  <a:lnTo>
                    <a:pt x="434" y="114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Freeform 29"/>
            <p:cNvSpPr>
              <a:spLocks/>
            </p:cNvSpPr>
            <p:nvPr/>
          </p:nvSpPr>
          <p:spPr bwMode="auto">
            <a:xfrm>
              <a:off x="3050" y="2117"/>
              <a:ext cx="273" cy="91"/>
            </a:xfrm>
            <a:custGeom>
              <a:avLst/>
              <a:gdLst>
                <a:gd name="T0" fmla="*/ 0 w 548"/>
                <a:gd name="T1" fmla="*/ 0 h 183"/>
                <a:gd name="T2" fmla="*/ 0 w 548"/>
                <a:gd name="T3" fmla="*/ 0 h 183"/>
                <a:gd name="T4" fmla="*/ 0 w 548"/>
                <a:gd name="T5" fmla="*/ 0 h 183"/>
                <a:gd name="T6" fmla="*/ 1 w 548"/>
                <a:gd name="T7" fmla="*/ 0 h 183"/>
                <a:gd name="T8" fmla="*/ 1 w 548"/>
                <a:gd name="T9" fmla="*/ 0 h 183"/>
                <a:gd name="T10" fmla="*/ 1 w 548"/>
                <a:gd name="T11" fmla="*/ 0 h 183"/>
                <a:gd name="T12" fmla="*/ 1 w 548"/>
                <a:gd name="T13" fmla="*/ 0 h 183"/>
                <a:gd name="T14" fmla="*/ 1 w 548"/>
                <a:gd name="T15" fmla="*/ 0 h 183"/>
                <a:gd name="T16" fmla="*/ 1 w 548"/>
                <a:gd name="T17" fmla="*/ 0 h 183"/>
                <a:gd name="T18" fmla="*/ 1 w 548"/>
                <a:gd name="T19" fmla="*/ 0 h 183"/>
                <a:gd name="T20" fmla="*/ 2 w 548"/>
                <a:gd name="T21" fmla="*/ 0 h 183"/>
                <a:gd name="T22" fmla="*/ 1 w 548"/>
                <a:gd name="T23" fmla="*/ 0 h 183"/>
                <a:gd name="T24" fmla="*/ 1 w 548"/>
                <a:gd name="T25" fmla="*/ 0 h 183"/>
                <a:gd name="T26" fmla="*/ 0 w 548"/>
                <a:gd name="T27" fmla="*/ 0 h 183"/>
                <a:gd name="T28" fmla="*/ 0 w 548"/>
                <a:gd name="T29" fmla="*/ 0 h 183"/>
                <a:gd name="T30" fmla="*/ 0 w 548"/>
                <a:gd name="T31" fmla="*/ 0 h 183"/>
                <a:gd name="T32" fmla="*/ 0 w 548"/>
                <a:gd name="T33" fmla="*/ 0 h 1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8"/>
                <a:gd name="T52" fmla="*/ 0 h 183"/>
                <a:gd name="T53" fmla="*/ 548 w 548"/>
                <a:gd name="T54" fmla="*/ 183 h 18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8" h="183">
                  <a:moveTo>
                    <a:pt x="0" y="130"/>
                  </a:moveTo>
                  <a:lnTo>
                    <a:pt x="78" y="78"/>
                  </a:lnTo>
                  <a:lnTo>
                    <a:pt x="139" y="84"/>
                  </a:lnTo>
                  <a:lnTo>
                    <a:pt x="259" y="179"/>
                  </a:lnTo>
                  <a:lnTo>
                    <a:pt x="263" y="84"/>
                  </a:lnTo>
                  <a:lnTo>
                    <a:pt x="304" y="88"/>
                  </a:lnTo>
                  <a:lnTo>
                    <a:pt x="392" y="183"/>
                  </a:lnTo>
                  <a:lnTo>
                    <a:pt x="447" y="130"/>
                  </a:lnTo>
                  <a:lnTo>
                    <a:pt x="447" y="94"/>
                  </a:lnTo>
                  <a:lnTo>
                    <a:pt x="510" y="156"/>
                  </a:lnTo>
                  <a:lnTo>
                    <a:pt x="548" y="57"/>
                  </a:lnTo>
                  <a:lnTo>
                    <a:pt x="470" y="0"/>
                  </a:lnTo>
                  <a:lnTo>
                    <a:pt x="259" y="12"/>
                  </a:lnTo>
                  <a:lnTo>
                    <a:pt x="185" y="50"/>
                  </a:lnTo>
                  <a:lnTo>
                    <a:pt x="69" y="37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4" name="Freeform 30"/>
            <p:cNvSpPr>
              <a:spLocks/>
            </p:cNvSpPr>
            <p:nvPr/>
          </p:nvSpPr>
          <p:spPr bwMode="auto">
            <a:xfrm>
              <a:off x="3208" y="2210"/>
              <a:ext cx="113" cy="153"/>
            </a:xfrm>
            <a:custGeom>
              <a:avLst/>
              <a:gdLst>
                <a:gd name="T0" fmla="*/ 0 w 224"/>
                <a:gd name="T1" fmla="*/ 0 h 306"/>
                <a:gd name="T2" fmla="*/ 1 w 224"/>
                <a:gd name="T3" fmla="*/ 1 h 306"/>
                <a:gd name="T4" fmla="*/ 1 w 224"/>
                <a:gd name="T5" fmla="*/ 1 h 306"/>
                <a:gd name="T6" fmla="*/ 1 w 224"/>
                <a:gd name="T7" fmla="*/ 1 h 306"/>
                <a:gd name="T8" fmla="*/ 1 w 224"/>
                <a:gd name="T9" fmla="*/ 1 h 306"/>
                <a:gd name="T10" fmla="*/ 1 w 224"/>
                <a:gd name="T11" fmla="*/ 1 h 306"/>
                <a:gd name="T12" fmla="*/ 1 w 224"/>
                <a:gd name="T13" fmla="*/ 1 h 306"/>
                <a:gd name="T14" fmla="*/ 1 w 224"/>
                <a:gd name="T15" fmla="*/ 1 h 306"/>
                <a:gd name="T16" fmla="*/ 1 w 224"/>
                <a:gd name="T17" fmla="*/ 1 h 306"/>
                <a:gd name="T18" fmla="*/ 0 w 224"/>
                <a:gd name="T19" fmla="*/ 0 h 306"/>
                <a:gd name="T20" fmla="*/ 0 w 224"/>
                <a:gd name="T21" fmla="*/ 0 h 3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4"/>
                <a:gd name="T34" fmla="*/ 0 h 306"/>
                <a:gd name="T35" fmla="*/ 224 w 224"/>
                <a:gd name="T36" fmla="*/ 306 h 3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4" h="306">
                  <a:moveTo>
                    <a:pt x="0" y="0"/>
                  </a:moveTo>
                  <a:lnTo>
                    <a:pt x="95" y="76"/>
                  </a:lnTo>
                  <a:lnTo>
                    <a:pt x="127" y="163"/>
                  </a:lnTo>
                  <a:lnTo>
                    <a:pt x="144" y="62"/>
                  </a:lnTo>
                  <a:lnTo>
                    <a:pt x="156" y="161"/>
                  </a:lnTo>
                  <a:lnTo>
                    <a:pt x="184" y="53"/>
                  </a:lnTo>
                  <a:lnTo>
                    <a:pt x="224" y="157"/>
                  </a:lnTo>
                  <a:lnTo>
                    <a:pt x="131" y="304"/>
                  </a:lnTo>
                  <a:lnTo>
                    <a:pt x="57" y="3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Freeform 31"/>
            <p:cNvSpPr>
              <a:spLocks/>
            </p:cNvSpPr>
            <p:nvPr/>
          </p:nvSpPr>
          <p:spPr bwMode="auto">
            <a:xfrm>
              <a:off x="2164" y="3007"/>
              <a:ext cx="384" cy="222"/>
            </a:xfrm>
            <a:custGeom>
              <a:avLst/>
              <a:gdLst>
                <a:gd name="T0" fmla="*/ 0 w 768"/>
                <a:gd name="T1" fmla="*/ 2 h 444"/>
                <a:gd name="T2" fmla="*/ 1 w 768"/>
                <a:gd name="T3" fmla="*/ 2 h 444"/>
                <a:gd name="T4" fmla="*/ 1 w 768"/>
                <a:gd name="T5" fmla="*/ 2 h 444"/>
                <a:gd name="T6" fmla="*/ 2 w 768"/>
                <a:gd name="T7" fmla="*/ 1 h 444"/>
                <a:gd name="T8" fmla="*/ 2 w 768"/>
                <a:gd name="T9" fmla="*/ 1 h 444"/>
                <a:gd name="T10" fmla="*/ 3 w 768"/>
                <a:gd name="T11" fmla="*/ 0 h 444"/>
                <a:gd name="T12" fmla="*/ 3 w 768"/>
                <a:gd name="T13" fmla="*/ 1 h 444"/>
                <a:gd name="T14" fmla="*/ 3 w 768"/>
                <a:gd name="T15" fmla="*/ 1 h 444"/>
                <a:gd name="T16" fmla="*/ 3 w 768"/>
                <a:gd name="T17" fmla="*/ 2 h 444"/>
                <a:gd name="T18" fmla="*/ 2 w 768"/>
                <a:gd name="T19" fmla="*/ 2 h 444"/>
                <a:gd name="T20" fmla="*/ 2 w 768"/>
                <a:gd name="T21" fmla="*/ 2 h 444"/>
                <a:gd name="T22" fmla="*/ 1 w 768"/>
                <a:gd name="T23" fmla="*/ 2 h 444"/>
                <a:gd name="T24" fmla="*/ 1 w 768"/>
                <a:gd name="T25" fmla="*/ 2 h 444"/>
                <a:gd name="T26" fmla="*/ 0 w 768"/>
                <a:gd name="T27" fmla="*/ 2 h 444"/>
                <a:gd name="T28" fmla="*/ 0 w 768"/>
                <a:gd name="T29" fmla="*/ 2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444"/>
                <a:gd name="T47" fmla="*/ 768 w 768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444">
                  <a:moveTo>
                    <a:pt x="0" y="389"/>
                  </a:moveTo>
                  <a:lnTo>
                    <a:pt x="13" y="346"/>
                  </a:lnTo>
                  <a:lnTo>
                    <a:pt x="85" y="287"/>
                  </a:lnTo>
                  <a:lnTo>
                    <a:pt x="292" y="169"/>
                  </a:lnTo>
                  <a:lnTo>
                    <a:pt x="351" y="100"/>
                  </a:lnTo>
                  <a:lnTo>
                    <a:pt x="707" y="0"/>
                  </a:lnTo>
                  <a:lnTo>
                    <a:pt x="739" y="20"/>
                  </a:lnTo>
                  <a:lnTo>
                    <a:pt x="758" y="176"/>
                  </a:lnTo>
                  <a:lnTo>
                    <a:pt x="768" y="270"/>
                  </a:lnTo>
                  <a:lnTo>
                    <a:pt x="488" y="298"/>
                  </a:lnTo>
                  <a:lnTo>
                    <a:pt x="330" y="408"/>
                  </a:lnTo>
                  <a:lnTo>
                    <a:pt x="178" y="444"/>
                  </a:lnTo>
                  <a:lnTo>
                    <a:pt x="22" y="437"/>
                  </a:lnTo>
                  <a:lnTo>
                    <a:pt x="0" y="389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6" name="Freeform 32"/>
            <p:cNvSpPr>
              <a:spLocks/>
            </p:cNvSpPr>
            <p:nvPr/>
          </p:nvSpPr>
          <p:spPr bwMode="auto">
            <a:xfrm>
              <a:off x="2050" y="2065"/>
              <a:ext cx="322" cy="149"/>
            </a:xfrm>
            <a:custGeom>
              <a:avLst/>
              <a:gdLst>
                <a:gd name="T0" fmla="*/ 3 w 644"/>
                <a:gd name="T1" fmla="*/ 1 h 298"/>
                <a:gd name="T2" fmla="*/ 1 w 644"/>
                <a:gd name="T3" fmla="*/ 0 h 298"/>
                <a:gd name="T4" fmla="*/ 1 w 644"/>
                <a:gd name="T5" fmla="*/ 1 h 298"/>
                <a:gd name="T6" fmla="*/ 0 w 644"/>
                <a:gd name="T7" fmla="*/ 1 h 298"/>
                <a:gd name="T8" fmla="*/ 1 w 644"/>
                <a:gd name="T9" fmla="*/ 1 h 298"/>
                <a:gd name="T10" fmla="*/ 1 w 644"/>
                <a:gd name="T11" fmla="*/ 1 h 298"/>
                <a:gd name="T12" fmla="*/ 1 w 644"/>
                <a:gd name="T13" fmla="*/ 1 h 298"/>
                <a:gd name="T14" fmla="*/ 1 w 644"/>
                <a:gd name="T15" fmla="*/ 1 h 298"/>
                <a:gd name="T16" fmla="*/ 3 w 644"/>
                <a:gd name="T17" fmla="*/ 1 h 298"/>
                <a:gd name="T18" fmla="*/ 3 w 644"/>
                <a:gd name="T19" fmla="*/ 1 h 298"/>
                <a:gd name="T20" fmla="*/ 3 w 644"/>
                <a:gd name="T21" fmla="*/ 1 h 2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4"/>
                <a:gd name="T34" fmla="*/ 0 h 298"/>
                <a:gd name="T35" fmla="*/ 644 w 644"/>
                <a:gd name="T36" fmla="*/ 298 h 2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4" h="298">
                  <a:moveTo>
                    <a:pt x="579" y="19"/>
                  </a:moveTo>
                  <a:lnTo>
                    <a:pt x="224" y="0"/>
                  </a:lnTo>
                  <a:lnTo>
                    <a:pt x="91" y="26"/>
                  </a:lnTo>
                  <a:lnTo>
                    <a:pt x="0" y="108"/>
                  </a:lnTo>
                  <a:lnTo>
                    <a:pt x="9" y="177"/>
                  </a:lnTo>
                  <a:lnTo>
                    <a:pt x="100" y="239"/>
                  </a:lnTo>
                  <a:lnTo>
                    <a:pt x="288" y="294"/>
                  </a:lnTo>
                  <a:lnTo>
                    <a:pt x="418" y="298"/>
                  </a:lnTo>
                  <a:lnTo>
                    <a:pt x="644" y="218"/>
                  </a:lnTo>
                  <a:lnTo>
                    <a:pt x="579" y="19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7" name="Freeform 33"/>
            <p:cNvSpPr>
              <a:spLocks/>
            </p:cNvSpPr>
            <p:nvPr/>
          </p:nvSpPr>
          <p:spPr bwMode="auto">
            <a:xfrm>
              <a:off x="2400" y="2239"/>
              <a:ext cx="129" cy="390"/>
            </a:xfrm>
            <a:custGeom>
              <a:avLst/>
              <a:gdLst>
                <a:gd name="T0" fmla="*/ 1 w 257"/>
                <a:gd name="T1" fmla="*/ 0 h 781"/>
                <a:gd name="T2" fmla="*/ 1 w 257"/>
                <a:gd name="T3" fmla="*/ 0 h 781"/>
                <a:gd name="T4" fmla="*/ 1 w 257"/>
                <a:gd name="T5" fmla="*/ 1 h 781"/>
                <a:gd name="T6" fmla="*/ 0 w 257"/>
                <a:gd name="T7" fmla="*/ 3 h 781"/>
                <a:gd name="T8" fmla="*/ 1 w 257"/>
                <a:gd name="T9" fmla="*/ 1 h 781"/>
                <a:gd name="T10" fmla="*/ 1 w 257"/>
                <a:gd name="T11" fmla="*/ 1 h 781"/>
                <a:gd name="T12" fmla="*/ 2 w 257"/>
                <a:gd name="T13" fmla="*/ 1 h 781"/>
                <a:gd name="T14" fmla="*/ 1 w 257"/>
                <a:gd name="T15" fmla="*/ 0 h 781"/>
                <a:gd name="T16" fmla="*/ 1 w 257"/>
                <a:gd name="T17" fmla="*/ 0 h 781"/>
                <a:gd name="T18" fmla="*/ 1 w 257"/>
                <a:gd name="T19" fmla="*/ 0 h 7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7"/>
                <a:gd name="T31" fmla="*/ 0 h 781"/>
                <a:gd name="T32" fmla="*/ 257 w 257"/>
                <a:gd name="T33" fmla="*/ 781 h 78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7" h="781">
                  <a:moveTo>
                    <a:pt x="114" y="0"/>
                  </a:moveTo>
                  <a:lnTo>
                    <a:pt x="74" y="80"/>
                  </a:lnTo>
                  <a:lnTo>
                    <a:pt x="51" y="384"/>
                  </a:lnTo>
                  <a:lnTo>
                    <a:pt x="0" y="781"/>
                  </a:lnTo>
                  <a:lnTo>
                    <a:pt x="144" y="330"/>
                  </a:lnTo>
                  <a:lnTo>
                    <a:pt x="179" y="277"/>
                  </a:lnTo>
                  <a:lnTo>
                    <a:pt x="257" y="275"/>
                  </a:lnTo>
                  <a:lnTo>
                    <a:pt x="179" y="169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8" name="Freeform 34"/>
            <p:cNvSpPr>
              <a:spLocks/>
            </p:cNvSpPr>
            <p:nvPr/>
          </p:nvSpPr>
          <p:spPr bwMode="auto">
            <a:xfrm>
              <a:off x="2475" y="2090"/>
              <a:ext cx="772" cy="886"/>
            </a:xfrm>
            <a:custGeom>
              <a:avLst/>
              <a:gdLst>
                <a:gd name="T0" fmla="*/ 0 w 1546"/>
                <a:gd name="T1" fmla="*/ 0 h 1774"/>
                <a:gd name="T2" fmla="*/ 0 w 1546"/>
                <a:gd name="T3" fmla="*/ 0 h 1774"/>
                <a:gd name="T4" fmla="*/ 0 w 1546"/>
                <a:gd name="T5" fmla="*/ 1 h 1774"/>
                <a:gd name="T6" fmla="*/ 0 w 1546"/>
                <a:gd name="T7" fmla="*/ 1 h 1774"/>
                <a:gd name="T8" fmla="*/ 0 w 1546"/>
                <a:gd name="T9" fmla="*/ 2 h 1774"/>
                <a:gd name="T10" fmla="*/ 0 w 1546"/>
                <a:gd name="T11" fmla="*/ 2 h 1774"/>
                <a:gd name="T12" fmla="*/ 0 w 1546"/>
                <a:gd name="T13" fmla="*/ 2 h 1774"/>
                <a:gd name="T14" fmla="*/ 0 w 1546"/>
                <a:gd name="T15" fmla="*/ 4 h 1774"/>
                <a:gd name="T16" fmla="*/ 0 w 1546"/>
                <a:gd name="T17" fmla="*/ 5 h 1774"/>
                <a:gd name="T18" fmla="*/ 0 w 1546"/>
                <a:gd name="T19" fmla="*/ 6 h 1774"/>
                <a:gd name="T20" fmla="*/ 0 w 1546"/>
                <a:gd name="T21" fmla="*/ 6 h 1774"/>
                <a:gd name="T22" fmla="*/ 0 w 1546"/>
                <a:gd name="T23" fmla="*/ 4 h 1774"/>
                <a:gd name="T24" fmla="*/ 0 w 1546"/>
                <a:gd name="T25" fmla="*/ 2 h 1774"/>
                <a:gd name="T26" fmla="*/ 1 w 1546"/>
                <a:gd name="T27" fmla="*/ 2 h 1774"/>
                <a:gd name="T28" fmla="*/ 2 w 1546"/>
                <a:gd name="T29" fmla="*/ 2 h 1774"/>
                <a:gd name="T30" fmla="*/ 3 w 1546"/>
                <a:gd name="T31" fmla="*/ 2 h 1774"/>
                <a:gd name="T32" fmla="*/ 4 w 1546"/>
                <a:gd name="T33" fmla="*/ 2 h 1774"/>
                <a:gd name="T34" fmla="*/ 5 w 1546"/>
                <a:gd name="T35" fmla="*/ 2 h 1774"/>
                <a:gd name="T36" fmla="*/ 6 w 1546"/>
                <a:gd name="T37" fmla="*/ 1 h 1774"/>
                <a:gd name="T38" fmla="*/ 5 w 1546"/>
                <a:gd name="T39" fmla="*/ 1 h 1774"/>
                <a:gd name="T40" fmla="*/ 5 w 1546"/>
                <a:gd name="T41" fmla="*/ 1 h 1774"/>
                <a:gd name="T42" fmla="*/ 5 w 1546"/>
                <a:gd name="T43" fmla="*/ 1 h 1774"/>
                <a:gd name="T44" fmla="*/ 5 w 1546"/>
                <a:gd name="T45" fmla="*/ 1 h 1774"/>
                <a:gd name="T46" fmla="*/ 4 w 1546"/>
                <a:gd name="T47" fmla="*/ 1 h 1774"/>
                <a:gd name="T48" fmla="*/ 4 w 1546"/>
                <a:gd name="T49" fmla="*/ 1 h 1774"/>
                <a:gd name="T50" fmla="*/ 3 w 1546"/>
                <a:gd name="T51" fmla="*/ 1 h 1774"/>
                <a:gd name="T52" fmla="*/ 4 w 1546"/>
                <a:gd name="T53" fmla="*/ 1 h 1774"/>
                <a:gd name="T54" fmla="*/ 4 w 1546"/>
                <a:gd name="T55" fmla="*/ 0 h 1774"/>
                <a:gd name="T56" fmla="*/ 3 w 1546"/>
                <a:gd name="T57" fmla="*/ 0 h 1774"/>
                <a:gd name="T58" fmla="*/ 3 w 1546"/>
                <a:gd name="T59" fmla="*/ 0 h 1774"/>
                <a:gd name="T60" fmla="*/ 3 w 1546"/>
                <a:gd name="T61" fmla="*/ 0 h 1774"/>
                <a:gd name="T62" fmla="*/ 2 w 1546"/>
                <a:gd name="T63" fmla="*/ 0 h 1774"/>
                <a:gd name="T64" fmla="*/ 2 w 1546"/>
                <a:gd name="T65" fmla="*/ 0 h 1774"/>
                <a:gd name="T66" fmla="*/ 2 w 1546"/>
                <a:gd name="T67" fmla="*/ 0 h 1774"/>
                <a:gd name="T68" fmla="*/ 2 w 1546"/>
                <a:gd name="T69" fmla="*/ 0 h 1774"/>
                <a:gd name="T70" fmla="*/ 3 w 1546"/>
                <a:gd name="T71" fmla="*/ 0 h 1774"/>
                <a:gd name="T72" fmla="*/ 2 w 1546"/>
                <a:gd name="T73" fmla="*/ 0 h 1774"/>
                <a:gd name="T74" fmla="*/ 1 w 1546"/>
                <a:gd name="T75" fmla="*/ 0 h 1774"/>
                <a:gd name="T76" fmla="*/ 0 w 1546"/>
                <a:gd name="T77" fmla="*/ 0 h 1774"/>
                <a:gd name="T78" fmla="*/ 0 w 1546"/>
                <a:gd name="T79" fmla="*/ 0 h 17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546"/>
                <a:gd name="T121" fmla="*/ 0 h 1774"/>
                <a:gd name="T122" fmla="*/ 1546 w 1546"/>
                <a:gd name="T123" fmla="*/ 1774 h 177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546" h="1774">
                  <a:moveTo>
                    <a:pt x="99" y="168"/>
                  </a:moveTo>
                  <a:lnTo>
                    <a:pt x="38" y="200"/>
                  </a:lnTo>
                  <a:lnTo>
                    <a:pt x="17" y="335"/>
                  </a:lnTo>
                  <a:lnTo>
                    <a:pt x="116" y="495"/>
                  </a:lnTo>
                  <a:lnTo>
                    <a:pt x="190" y="584"/>
                  </a:lnTo>
                  <a:lnTo>
                    <a:pt x="116" y="597"/>
                  </a:lnTo>
                  <a:lnTo>
                    <a:pt x="143" y="732"/>
                  </a:lnTo>
                  <a:lnTo>
                    <a:pt x="101" y="1067"/>
                  </a:lnTo>
                  <a:lnTo>
                    <a:pt x="48" y="1384"/>
                  </a:lnTo>
                  <a:lnTo>
                    <a:pt x="0" y="1755"/>
                  </a:lnTo>
                  <a:lnTo>
                    <a:pt x="63" y="1774"/>
                  </a:lnTo>
                  <a:lnTo>
                    <a:pt x="167" y="1264"/>
                  </a:lnTo>
                  <a:lnTo>
                    <a:pt x="228" y="702"/>
                  </a:lnTo>
                  <a:lnTo>
                    <a:pt x="293" y="645"/>
                  </a:lnTo>
                  <a:lnTo>
                    <a:pt x="607" y="609"/>
                  </a:lnTo>
                  <a:lnTo>
                    <a:pt x="800" y="519"/>
                  </a:lnTo>
                  <a:lnTo>
                    <a:pt x="1038" y="683"/>
                  </a:lnTo>
                  <a:lnTo>
                    <a:pt x="1479" y="679"/>
                  </a:lnTo>
                  <a:lnTo>
                    <a:pt x="1546" y="489"/>
                  </a:lnTo>
                  <a:lnTo>
                    <a:pt x="1454" y="462"/>
                  </a:lnTo>
                  <a:lnTo>
                    <a:pt x="1390" y="312"/>
                  </a:lnTo>
                  <a:lnTo>
                    <a:pt x="1363" y="399"/>
                  </a:lnTo>
                  <a:lnTo>
                    <a:pt x="1306" y="474"/>
                  </a:lnTo>
                  <a:lnTo>
                    <a:pt x="1190" y="500"/>
                  </a:lnTo>
                  <a:lnTo>
                    <a:pt x="1086" y="411"/>
                  </a:lnTo>
                  <a:lnTo>
                    <a:pt x="846" y="477"/>
                  </a:lnTo>
                  <a:lnTo>
                    <a:pt x="1044" y="369"/>
                  </a:lnTo>
                  <a:lnTo>
                    <a:pt x="1050" y="137"/>
                  </a:lnTo>
                  <a:lnTo>
                    <a:pt x="962" y="247"/>
                  </a:lnTo>
                  <a:lnTo>
                    <a:pt x="954" y="152"/>
                  </a:lnTo>
                  <a:lnTo>
                    <a:pt x="882" y="133"/>
                  </a:lnTo>
                  <a:lnTo>
                    <a:pt x="658" y="213"/>
                  </a:lnTo>
                  <a:lnTo>
                    <a:pt x="599" y="192"/>
                  </a:lnTo>
                  <a:lnTo>
                    <a:pt x="702" y="86"/>
                  </a:lnTo>
                  <a:lnTo>
                    <a:pt x="551" y="126"/>
                  </a:lnTo>
                  <a:lnTo>
                    <a:pt x="785" y="8"/>
                  </a:lnTo>
                  <a:lnTo>
                    <a:pt x="660" y="0"/>
                  </a:lnTo>
                  <a:lnTo>
                    <a:pt x="367" y="73"/>
                  </a:lnTo>
                  <a:lnTo>
                    <a:pt x="99" y="168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9" name="Freeform 35"/>
            <p:cNvSpPr>
              <a:spLocks/>
            </p:cNvSpPr>
            <p:nvPr/>
          </p:nvSpPr>
          <p:spPr bwMode="auto">
            <a:xfrm>
              <a:off x="2990" y="1353"/>
              <a:ext cx="19" cy="75"/>
            </a:xfrm>
            <a:custGeom>
              <a:avLst/>
              <a:gdLst>
                <a:gd name="T0" fmla="*/ 0 w 38"/>
                <a:gd name="T1" fmla="*/ 0 h 150"/>
                <a:gd name="T2" fmla="*/ 1 w 38"/>
                <a:gd name="T3" fmla="*/ 1 h 150"/>
                <a:gd name="T4" fmla="*/ 1 w 38"/>
                <a:gd name="T5" fmla="*/ 1 h 150"/>
                <a:gd name="T6" fmla="*/ 1 w 38"/>
                <a:gd name="T7" fmla="*/ 1 h 150"/>
                <a:gd name="T8" fmla="*/ 1 w 38"/>
                <a:gd name="T9" fmla="*/ 1 h 150"/>
                <a:gd name="T10" fmla="*/ 1 w 38"/>
                <a:gd name="T11" fmla="*/ 1 h 150"/>
                <a:gd name="T12" fmla="*/ 1 w 38"/>
                <a:gd name="T13" fmla="*/ 1 h 150"/>
                <a:gd name="T14" fmla="*/ 1 w 38"/>
                <a:gd name="T15" fmla="*/ 1 h 150"/>
                <a:gd name="T16" fmla="*/ 0 w 38"/>
                <a:gd name="T17" fmla="*/ 0 h 150"/>
                <a:gd name="T18" fmla="*/ 0 w 38"/>
                <a:gd name="T19" fmla="*/ 0 h 1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8"/>
                <a:gd name="T31" fmla="*/ 0 h 150"/>
                <a:gd name="T32" fmla="*/ 38 w 38"/>
                <a:gd name="T33" fmla="*/ 150 h 15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8" h="150">
                  <a:moveTo>
                    <a:pt x="0" y="0"/>
                  </a:moveTo>
                  <a:lnTo>
                    <a:pt x="11" y="23"/>
                  </a:lnTo>
                  <a:lnTo>
                    <a:pt x="13" y="70"/>
                  </a:lnTo>
                  <a:lnTo>
                    <a:pt x="5" y="116"/>
                  </a:lnTo>
                  <a:lnTo>
                    <a:pt x="7" y="131"/>
                  </a:lnTo>
                  <a:lnTo>
                    <a:pt x="30" y="150"/>
                  </a:lnTo>
                  <a:lnTo>
                    <a:pt x="38" y="63"/>
                  </a:lnTo>
                  <a:lnTo>
                    <a:pt x="3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Freeform 36"/>
            <p:cNvSpPr>
              <a:spLocks/>
            </p:cNvSpPr>
            <p:nvPr/>
          </p:nvSpPr>
          <p:spPr bwMode="auto">
            <a:xfrm>
              <a:off x="3015" y="1340"/>
              <a:ext cx="20" cy="97"/>
            </a:xfrm>
            <a:custGeom>
              <a:avLst/>
              <a:gdLst>
                <a:gd name="T0" fmla="*/ 1 w 40"/>
                <a:gd name="T1" fmla="*/ 0 h 193"/>
                <a:gd name="T2" fmla="*/ 1 w 40"/>
                <a:gd name="T3" fmla="*/ 1 h 193"/>
                <a:gd name="T4" fmla="*/ 1 w 40"/>
                <a:gd name="T5" fmla="*/ 1 h 193"/>
                <a:gd name="T6" fmla="*/ 0 w 40"/>
                <a:gd name="T7" fmla="*/ 1 h 193"/>
                <a:gd name="T8" fmla="*/ 1 w 40"/>
                <a:gd name="T9" fmla="*/ 1 h 193"/>
                <a:gd name="T10" fmla="*/ 1 w 40"/>
                <a:gd name="T11" fmla="*/ 1 h 193"/>
                <a:gd name="T12" fmla="*/ 1 w 40"/>
                <a:gd name="T13" fmla="*/ 1 h 193"/>
                <a:gd name="T14" fmla="*/ 1 w 40"/>
                <a:gd name="T15" fmla="*/ 1 h 193"/>
                <a:gd name="T16" fmla="*/ 1 w 40"/>
                <a:gd name="T17" fmla="*/ 1 h 193"/>
                <a:gd name="T18" fmla="*/ 1 w 40"/>
                <a:gd name="T19" fmla="*/ 0 h 193"/>
                <a:gd name="T20" fmla="*/ 1 w 40"/>
                <a:gd name="T21" fmla="*/ 0 h 1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"/>
                <a:gd name="T34" fmla="*/ 0 h 193"/>
                <a:gd name="T35" fmla="*/ 40 w 40"/>
                <a:gd name="T36" fmla="*/ 193 h 19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" h="193">
                  <a:moveTo>
                    <a:pt x="6" y="0"/>
                  </a:moveTo>
                  <a:lnTo>
                    <a:pt x="15" y="49"/>
                  </a:lnTo>
                  <a:lnTo>
                    <a:pt x="15" y="119"/>
                  </a:lnTo>
                  <a:lnTo>
                    <a:pt x="0" y="157"/>
                  </a:lnTo>
                  <a:lnTo>
                    <a:pt x="19" y="165"/>
                  </a:lnTo>
                  <a:lnTo>
                    <a:pt x="26" y="193"/>
                  </a:lnTo>
                  <a:lnTo>
                    <a:pt x="40" y="117"/>
                  </a:lnTo>
                  <a:lnTo>
                    <a:pt x="40" y="30"/>
                  </a:lnTo>
                  <a:lnTo>
                    <a:pt x="26" y="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1" name="Freeform 37"/>
            <p:cNvSpPr>
              <a:spLocks/>
            </p:cNvSpPr>
            <p:nvPr/>
          </p:nvSpPr>
          <p:spPr bwMode="auto">
            <a:xfrm>
              <a:off x="3040" y="1323"/>
              <a:ext cx="28" cy="105"/>
            </a:xfrm>
            <a:custGeom>
              <a:avLst/>
              <a:gdLst>
                <a:gd name="T0" fmla="*/ 1 w 55"/>
                <a:gd name="T1" fmla="*/ 0 h 211"/>
                <a:gd name="T2" fmla="*/ 1 w 55"/>
                <a:gd name="T3" fmla="*/ 0 h 211"/>
                <a:gd name="T4" fmla="*/ 1 w 55"/>
                <a:gd name="T5" fmla="*/ 0 h 211"/>
                <a:gd name="T6" fmla="*/ 1 w 55"/>
                <a:gd name="T7" fmla="*/ 0 h 211"/>
                <a:gd name="T8" fmla="*/ 0 w 55"/>
                <a:gd name="T9" fmla="*/ 0 h 211"/>
                <a:gd name="T10" fmla="*/ 1 w 55"/>
                <a:gd name="T11" fmla="*/ 0 h 211"/>
                <a:gd name="T12" fmla="*/ 1 w 55"/>
                <a:gd name="T13" fmla="*/ 0 h 211"/>
                <a:gd name="T14" fmla="*/ 1 w 55"/>
                <a:gd name="T15" fmla="*/ 0 h 211"/>
                <a:gd name="T16" fmla="*/ 1 w 55"/>
                <a:gd name="T17" fmla="*/ 0 h 211"/>
                <a:gd name="T18" fmla="*/ 1 w 55"/>
                <a:gd name="T19" fmla="*/ 0 h 211"/>
                <a:gd name="T20" fmla="*/ 1 w 55"/>
                <a:gd name="T21" fmla="*/ 0 h 211"/>
                <a:gd name="T22" fmla="*/ 1 w 55"/>
                <a:gd name="T23" fmla="*/ 0 h 2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5"/>
                <a:gd name="T37" fmla="*/ 0 h 211"/>
                <a:gd name="T38" fmla="*/ 55 w 55"/>
                <a:gd name="T39" fmla="*/ 211 h 2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5" h="211">
                  <a:moveTo>
                    <a:pt x="12" y="0"/>
                  </a:moveTo>
                  <a:lnTo>
                    <a:pt x="23" y="52"/>
                  </a:lnTo>
                  <a:lnTo>
                    <a:pt x="17" y="90"/>
                  </a:lnTo>
                  <a:lnTo>
                    <a:pt x="4" y="135"/>
                  </a:lnTo>
                  <a:lnTo>
                    <a:pt x="0" y="158"/>
                  </a:lnTo>
                  <a:lnTo>
                    <a:pt x="19" y="164"/>
                  </a:lnTo>
                  <a:lnTo>
                    <a:pt x="27" y="183"/>
                  </a:lnTo>
                  <a:lnTo>
                    <a:pt x="12" y="211"/>
                  </a:lnTo>
                  <a:lnTo>
                    <a:pt x="40" y="200"/>
                  </a:lnTo>
                  <a:lnTo>
                    <a:pt x="55" y="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2" name="Freeform 38"/>
            <p:cNvSpPr>
              <a:spLocks/>
            </p:cNvSpPr>
            <p:nvPr/>
          </p:nvSpPr>
          <p:spPr bwMode="auto">
            <a:xfrm>
              <a:off x="3063" y="1322"/>
              <a:ext cx="48" cy="89"/>
            </a:xfrm>
            <a:custGeom>
              <a:avLst/>
              <a:gdLst>
                <a:gd name="T0" fmla="*/ 0 w 97"/>
                <a:gd name="T1" fmla="*/ 0 h 179"/>
                <a:gd name="T2" fmla="*/ 0 w 97"/>
                <a:gd name="T3" fmla="*/ 0 h 179"/>
                <a:gd name="T4" fmla="*/ 0 w 97"/>
                <a:gd name="T5" fmla="*/ 0 h 179"/>
                <a:gd name="T6" fmla="*/ 0 w 97"/>
                <a:gd name="T7" fmla="*/ 0 h 179"/>
                <a:gd name="T8" fmla="*/ 0 w 97"/>
                <a:gd name="T9" fmla="*/ 0 h 179"/>
                <a:gd name="T10" fmla="*/ 0 w 97"/>
                <a:gd name="T11" fmla="*/ 0 h 179"/>
                <a:gd name="T12" fmla="*/ 0 w 97"/>
                <a:gd name="T13" fmla="*/ 0 h 179"/>
                <a:gd name="T14" fmla="*/ 0 w 97"/>
                <a:gd name="T15" fmla="*/ 0 h 179"/>
                <a:gd name="T16" fmla="*/ 0 w 97"/>
                <a:gd name="T17" fmla="*/ 0 h 179"/>
                <a:gd name="T18" fmla="*/ 0 w 97"/>
                <a:gd name="T19" fmla="*/ 0 h 179"/>
                <a:gd name="T20" fmla="*/ 0 w 97"/>
                <a:gd name="T21" fmla="*/ 0 h 179"/>
                <a:gd name="T22" fmla="*/ 0 w 97"/>
                <a:gd name="T23" fmla="*/ 0 h 179"/>
                <a:gd name="T24" fmla="*/ 0 w 97"/>
                <a:gd name="T25" fmla="*/ 0 h 179"/>
                <a:gd name="T26" fmla="*/ 0 w 97"/>
                <a:gd name="T27" fmla="*/ 0 h 179"/>
                <a:gd name="T28" fmla="*/ 0 w 97"/>
                <a:gd name="T29" fmla="*/ 0 h 179"/>
                <a:gd name="T30" fmla="*/ 0 w 97"/>
                <a:gd name="T31" fmla="*/ 0 h 179"/>
                <a:gd name="T32" fmla="*/ 0 w 97"/>
                <a:gd name="T33" fmla="*/ 0 h 179"/>
                <a:gd name="T34" fmla="*/ 0 w 97"/>
                <a:gd name="T35" fmla="*/ 0 h 17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7"/>
                <a:gd name="T55" fmla="*/ 0 h 179"/>
                <a:gd name="T56" fmla="*/ 97 w 97"/>
                <a:gd name="T57" fmla="*/ 179 h 17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7" h="179">
                  <a:moveTo>
                    <a:pt x="19" y="69"/>
                  </a:moveTo>
                  <a:lnTo>
                    <a:pt x="32" y="78"/>
                  </a:lnTo>
                  <a:lnTo>
                    <a:pt x="32" y="95"/>
                  </a:lnTo>
                  <a:lnTo>
                    <a:pt x="7" y="130"/>
                  </a:lnTo>
                  <a:lnTo>
                    <a:pt x="0" y="179"/>
                  </a:lnTo>
                  <a:lnTo>
                    <a:pt x="30" y="128"/>
                  </a:lnTo>
                  <a:lnTo>
                    <a:pt x="61" y="92"/>
                  </a:lnTo>
                  <a:lnTo>
                    <a:pt x="78" y="78"/>
                  </a:lnTo>
                  <a:lnTo>
                    <a:pt x="97" y="75"/>
                  </a:lnTo>
                  <a:lnTo>
                    <a:pt x="78" y="59"/>
                  </a:lnTo>
                  <a:lnTo>
                    <a:pt x="85" y="21"/>
                  </a:lnTo>
                  <a:lnTo>
                    <a:pt x="68" y="0"/>
                  </a:lnTo>
                  <a:lnTo>
                    <a:pt x="49" y="8"/>
                  </a:lnTo>
                  <a:lnTo>
                    <a:pt x="40" y="35"/>
                  </a:lnTo>
                  <a:lnTo>
                    <a:pt x="30" y="50"/>
                  </a:lnTo>
                  <a:lnTo>
                    <a:pt x="42" y="65"/>
                  </a:lnTo>
                  <a:lnTo>
                    <a:pt x="19" y="69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Freeform 39"/>
            <p:cNvSpPr>
              <a:spLocks/>
            </p:cNvSpPr>
            <p:nvPr/>
          </p:nvSpPr>
          <p:spPr bwMode="auto">
            <a:xfrm>
              <a:off x="2945" y="1383"/>
              <a:ext cx="141" cy="190"/>
            </a:xfrm>
            <a:custGeom>
              <a:avLst/>
              <a:gdLst>
                <a:gd name="T0" fmla="*/ 1 w 281"/>
                <a:gd name="T1" fmla="*/ 0 h 380"/>
                <a:gd name="T2" fmla="*/ 1 w 281"/>
                <a:gd name="T3" fmla="*/ 1 h 380"/>
                <a:gd name="T4" fmla="*/ 1 w 281"/>
                <a:gd name="T5" fmla="*/ 1 h 380"/>
                <a:gd name="T6" fmla="*/ 1 w 281"/>
                <a:gd name="T7" fmla="*/ 1 h 380"/>
                <a:gd name="T8" fmla="*/ 1 w 281"/>
                <a:gd name="T9" fmla="*/ 1 h 380"/>
                <a:gd name="T10" fmla="*/ 1 w 281"/>
                <a:gd name="T11" fmla="*/ 1 h 380"/>
                <a:gd name="T12" fmla="*/ 1 w 281"/>
                <a:gd name="T13" fmla="*/ 1 h 380"/>
                <a:gd name="T14" fmla="*/ 1 w 281"/>
                <a:gd name="T15" fmla="*/ 1 h 380"/>
                <a:gd name="T16" fmla="*/ 1 w 281"/>
                <a:gd name="T17" fmla="*/ 1 h 380"/>
                <a:gd name="T18" fmla="*/ 1 w 281"/>
                <a:gd name="T19" fmla="*/ 1 h 380"/>
                <a:gd name="T20" fmla="*/ 1 w 281"/>
                <a:gd name="T21" fmla="*/ 1 h 380"/>
                <a:gd name="T22" fmla="*/ 1 w 281"/>
                <a:gd name="T23" fmla="*/ 1 h 380"/>
                <a:gd name="T24" fmla="*/ 1 w 281"/>
                <a:gd name="T25" fmla="*/ 1 h 380"/>
                <a:gd name="T26" fmla="*/ 1 w 281"/>
                <a:gd name="T27" fmla="*/ 1 h 380"/>
                <a:gd name="T28" fmla="*/ 1 w 281"/>
                <a:gd name="T29" fmla="*/ 1 h 380"/>
                <a:gd name="T30" fmla="*/ 0 w 281"/>
                <a:gd name="T31" fmla="*/ 1 h 380"/>
                <a:gd name="T32" fmla="*/ 1 w 281"/>
                <a:gd name="T33" fmla="*/ 1 h 380"/>
                <a:gd name="T34" fmla="*/ 1 w 281"/>
                <a:gd name="T35" fmla="*/ 1 h 380"/>
                <a:gd name="T36" fmla="*/ 1 w 281"/>
                <a:gd name="T37" fmla="*/ 1 h 380"/>
                <a:gd name="T38" fmla="*/ 1 w 281"/>
                <a:gd name="T39" fmla="*/ 1 h 380"/>
                <a:gd name="T40" fmla="*/ 1 w 281"/>
                <a:gd name="T41" fmla="*/ 1 h 380"/>
                <a:gd name="T42" fmla="*/ 1 w 281"/>
                <a:gd name="T43" fmla="*/ 1 h 380"/>
                <a:gd name="T44" fmla="*/ 1 w 281"/>
                <a:gd name="T45" fmla="*/ 1 h 380"/>
                <a:gd name="T46" fmla="*/ 1 w 281"/>
                <a:gd name="T47" fmla="*/ 1 h 380"/>
                <a:gd name="T48" fmla="*/ 1 w 281"/>
                <a:gd name="T49" fmla="*/ 1 h 380"/>
                <a:gd name="T50" fmla="*/ 2 w 281"/>
                <a:gd name="T51" fmla="*/ 1 h 380"/>
                <a:gd name="T52" fmla="*/ 2 w 281"/>
                <a:gd name="T53" fmla="*/ 1 h 380"/>
                <a:gd name="T54" fmla="*/ 2 w 281"/>
                <a:gd name="T55" fmla="*/ 1 h 380"/>
                <a:gd name="T56" fmla="*/ 1 w 281"/>
                <a:gd name="T57" fmla="*/ 1 h 380"/>
                <a:gd name="T58" fmla="*/ 1 w 281"/>
                <a:gd name="T59" fmla="*/ 1 h 380"/>
                <a:gd name="T60" fmla="*/ 1 w 281"/>
                <a:gd name="T61" fmla="*/ 1 h 380"/>
                <a:gd name="T62" fmla="*/ 1 w 281"/>
                <a:gd name="T63" fmla="*/ 1 h 380"/>
                <a:gd name="T64" fmla="*/ 1 w 281"/>
                <a:gd name="T65" fmla="*/ 1 h 380"/>
                <a:gd name="T66" fmla="*/ 1 w 281"/>
                <a:gd name="T67" fmla="*/ 1 h 380"/>
                <a:gd name="T68" fmla="*/ 1 w 281"/>
                <a:gd name="T69" fmla="*/ 1 h 380"/>
                <a:gd name="T70" fmla="*/ 1 w 281"/>
                <a:gd name="T71" fmla="*/ 1 h 380"/>
                <a:gd name="T72" fmla="*/ 1 w 281"/>
                <a:gd name="T73" fmla="*/ 1 h 380"/>
                <a:gd name="T74" fmla="*/ 1 w 281"/>
                <a:gd name="T75" fmla="*/ 1 h 380"/>
                <a:gd name="T76" fmla="*/ 1 w 281"/>
                <a:gd name="T77" fmla="*/ 0 h 380"/>
                <a:gd name="T78" fmla="*/ 1 w 281"/>
                <a:gd name="T79" fmla="*/ 0 h 3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81"/>
                <a:gd name="T121" fmla="*/ 0 h 380"/>
                <a:gd name="T122" fmla="*/ 281 w 281"/>
                <a:gd name="T123" fmla="*/ 380 h 3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81" h="380">
                  <a:moveTo>
                    <a:pt x="59" y="0"/>
                  </a:moveTo>
                  <a:lnTo>
                    <a:pt x="59" y="21"/>
                  </a:lnTo>
                  <a:lnTo>
                    <a:pt x="53" y="40"/>
                  </a:lnTo>
                  <a:lnTo>
                    <a:pt x="44" y="57"/>
                  </a:lnTo>
                  <a:lnTo>
                    <a:pt x="57" y="61"/>
                  </a:lnTo>
                  <a:lnTo>
                    <a:pt x="51" y="93"/>
                  </a:lnTo>
                  <a:lnTo>
                    <a:pt x="67" y="101"/>
                  </a:lnTo>
                  <a:lnTo>
                    <a:pt x="76" y="124"/>
                  </a:lnTo>
                  <a:lnTo>
                    <a:pt x="95" y="141"/>
                  </a:lnTo>
                  <a:lnTo>
                    <a:pt x="105" y="177"/>
                  </a:lnTo>
                  <a:lnTo>
                    <a:pt x="101" y="222"/>
                  </a:lnTo>
                  <a:lnTo>
                    <a:pt x="67" y="241"/>
                  </a:lnTo>
                  <a:lnTo>
                    <a:pt x="36" y="236"/>
                  </a:lnTo>
                  <a:lnTo>
                    <a:pt x="19" y="196"/>
                  </a:lnTo>
                  <a:lnTo>
                    <a:pt x="6" y="154"/>
                  </a:lnTo>
                  <a:lnTo>
                    <a:pt x="0" y="232"/>
                  </a:lnTo>
                  <a:lnTo>
                    <a:pt x="23" y="268"/>
                  </a:lnTo>
                  <a:lnTo>
                    <a:pt x="50" y="274"/>
                  </a:lnTo>
                  <a:lnTo>
                    <a:pt x="84" y="278"/>
                  </a:lnTo>
                  <a:lnTo>
                    <a:pt x="99" y="299"/>
                  </a:lnTo>
                  <a:lnTo>
                    <a:pt x="65" y="373"/>
                  </a:lnTo>
                  <a:lnTo>
                    <a:pt x="99" y="380"/>
                  </a:lnTo>
                  <a:lnTo>
                    <a:pt x="129" y="348"/>
                  </a:lnTo>
                  <a:lnTo>
                    <a:pt x="177" y="255"/>
                  </a:lnTo>
                  <a:lnTo>
                    <a:pt x="226" y="224"/>
                  </a:lnTo>
                  <a:lnTo>
                    <a:pt x="270" y="143"/>
                  </a:lnTo>
                  <a:lnTo>
                    <a:pt x="281" y="40"/>
                  </a:lnTo>
                  <a:lnTo>
                    <a:pt x="268" y="51"/>
                  </a:lnTo>
                  <a:lnTo>
                    <a:pt x="255" y="114"/>
                  </a:lnTo>
                  <a:lnTo>
                    <a:pt x="247" y="146"/>
                  </a:lnTo>
                  <a:lnTo>
                    <a:pt x="221" y="183"/>
                  </a:lnTo>
                  <a:lnTo>
                    <a:pt x="185" y="211"/>
                  </a:lnTo>
                  <a:lnTo>
                    <a:pt x="133" y="215"/>
                  </a:lnTo>
                  <a:lnTo>
                    <a:pt x="143" y="162"/>
                  </a:lnTo>
                  <a:lnTo>
                    <a:pt x="133" y="124"/>
                  </a:lnTo>
                  <a:lnTo>
                    <a:pt x="80" y="89"/>
                  </a:lnTo>
                  <a:lnTo>
                    <a:pt x="69" y="44"/>
                  </a:lnTo>
                  <a:lnTo>
                    <a:pt x="70" y="15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4" name="Freeform 40"/>
            <p:cNvSpPr>
              <a:spLocks/>
            </p:cNvSpPr>
            <p:nvPr/>
          </p:nvSpPr>
          <p:spPr bwMode="auto">
            <a:xfrm>
              <a:off x="2892" y="1997"/>
              <a:ext cx="248" cy="110"/>
            </a:xfrm>
            <a:custGeom>
              <a:avLst/>
              <a:gdLst>
                <a:gd name="T0" fmla="*/ 0 w 496"/>
                <a:gd name="T1" fmla="*/ 1 h 219"/>
                <a:gd name="T2" fmla="*/ 1 w 496"/>
                <a:gd name="T3" fmla="*/ 1 h 219"/>
                <a:gd name="T4" fmla="*/ 1 w 496"/>
                <a:gd name="T5" fmla="*/ 1 h 219"/>
                <a:gd name="T6" fmla="*/ 1 w 496"/>
                <a:gd name="T7" fmla="*/ 1 h 219"/>
                <a:gd name="T8" fmla="*/ 1 w 496"/>
                <a:gd name="T9" fmla="*/ 1 h 219"/>
                <a:gd name="T10" fmla="*/ 1 w 496"/>
                <a:gd name="T11" fmla="*/ 1 h 219"/>
                <a:gd name="T12" fmla="*/ 1 w 496"/>
                <a:gd name="T13" fmla="*/ 1 h 219"/>
                <a:gd name="T14" fmla="*/ 1 w 496"/>
                <a:gd name="T15" fmla="*/ 1 h 219"/>
                <a:gd name="T16" fmla="*/ 1 w 496"/>
                <a:gd name="T17" fmla="*/ 1 h 219"/>
                <a:gd name="T18" fmla="*/ 1 w 496"/>
                <a:gd name="T19" fmla="*/ 1 h 219"/>
                <a:gd name="T20" fmla="*/ 1 w 496"/>
                <a:gd name="T21" fmla="*/ 1 h 219"/>
                <a:gd name="T22" fmla="*/ 1 w 496"/>
                <a:gd name="T23" fmla="*/ 1 h 219"/>
                <a:gd name="T24" fmla="*/ 1 w 496"/>
                <a:gd name="T25" fmla="*/ 1 h 219"/>
                <a:gd name="T26" fmla="*/ 1 w 496"/>
                <a:gd name="T27" fmla="*/ 1 h 219"/>
                <a:gd name="T28" fmla="*/ 2 w 496"/>
                <a:gd name="T29" fmla="*/ 1 h 219"/>
                <a:gd name="T30" fmla="*/ 2 w 496"/>
                <a:gd name="T31" fmla="*/ 1 h 219"/>
                <a:gd name="T32" fmla="*/ 2 w 496"/>
                <a:gd name="T33" fmla="*/ 1 h 219"/>
                <a:gd name="T34" fmla="*/ 2 w 496"/>
                <a:gd name="T35" fmla="*/ 1 h 219"/>
                <a:gd name="T36" fmla="*/ 2 w 496"/>
                <a:gd name="T37" fmla="*/ 1 h 219"/>
                <a:gd name="T38" fmla="*/ 2 w 496"/>
                <a:gd name="T39" fmla="*/ 1 h 219"/>
                <a:gd name="T40" fmla="*/ 2 w 496"/>
                <a:gd name="T41" fmla="*/ 1 h 219"/>
                <a:gd name="T42" fmla="*/ 2 w 496"/>
                <a:gd name="T43" fmla="*/ 1 h 219"/>
                <a:gd name="T44" fmla="*/ 2 w 496"/>
                <a:gd name="T45" fmla="*/ 1 h 219"/>
                <a:gd name="T46" fmla="*/ 2 w 496"/>
                <a:gd name="T47" fmla="*/ 1 h 219"/>
                <a:gd name="T48" fmla="*/ 2 w 496"/>
                <a:gd name="T49" fmla="*/ 1 h 219"/>
                <a:gd name="T50" fmla="*/ 2 w 496"/>
                <a:gd name="T51" fmla="*/ 1 h 219"/>
                <a:gd name="T52" fmla="*/ 2 w 496"/>
                <a:gd name="T53" fmla="*/ 1 h 219"/>
                <a:gd name="T54" fmla="*/ 2 w 496"/>
                <a:gd name="T55" fmla="*/ 1 h 219"/>
                <a:gd name="T56" fmla="*/ 2 w 496"/>
                <a:gd name="T57" fmla="*/ 1 h 219"/>
                <a:gd name="T58" fmla="*/ 2 w 496"/>
                <a:gd name="T59" fmla="*/ 1 h 219"/>
                <a:gd name="T60" fmla="*/ 2 w 496"/>
                <a:gd name="T61" fmla="*/ 1 h 219"/>
                <a:gd name="T62" fmla="*/ 2 w 496"/>
                <a:gd name="T63" fmla="*/ 1 h 219"/>
                <a:gd name="T64" fmla="*/ 1 w 496"/>
                <a:gd name="T65" fmla="*/ 0 h 219"/>
                <a:gd name="T66" fmla="*/ 1 w 496"/>
                <a:gd name="T67" fmla="*/ 1 h 219"/>
                <a:gd name="T68" fmla="*/ 0 w 496"/>
                <a:gd name="T69" fmla="*/ 1 h 219"/>
                <a:gd name="T70" fmla="*/ 0 w 496"/>
                <a:gd name="T71" fmla="*/ 1 h 21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96"/>
                <a:gd name="T109" fmla="*/ 0 h 219"/>
                <a:gd name="T110" fmla="*/ 496 w 496"/>
                <a:gd name="T111" fmla="*/ 219 h 21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96" h="219">
                  <a:moveTo>
                    <a:pt x="0" y="65"/>
                  </a:moveTo>
                  <a:lnTo>
                    <a:pt x="19" y="68"/>
                  </a:lnTo>
                  <a:lnTo>
                    <a:pt x="55" y="65"/>
                  </a:lnTo>
                  <a:lnTo>
                    <a:pt x="64" y="53"/>
                  </a:lnTo>
                  <a:lnTo>
                    <a:pt x="137" y="25"/>
                  </a:lnTo>
                  <a:lnTo>
                    <a:pt x="165" y="28"/>
                  </a:lnTo>
                  <a:lnTo>
                    <a:pt x="209" y="46"/>
                  </a:lnTo>
                  <a:lnTo>
                    <a:pt x="99" y="123"/>
                  </a:lnTo>
                  <a:lnTo>
                    <a:pt x="119" y="129"/>
                  </a:lnTo>
                  <a:lnTo>
                    <a:pt x="137" y="146"/>
                  </a:lnTo>
                  <a:lnTo>
                    <a:pt x="156" y="127"/>
                  </a:lnTo>
                  <a:lnTo>
                    <a:pt x="157" y="99"/>
                  </a:lnTo>
                  <a:lnTo>
                    <a:pt x="194" y="99"/>
                  </a:lnTo>
                  <a:lnTo>
                    <a:pt x="235" y="70"/>
                  </a:lnTo>
                  <a:lnTo>
                    <a:pt x="273" y="66"/>
                  </a:lnTo>
                  <a:lnTo>
                    <a:pt x="298" y="95"/>
                  </a:lnTo>
                  <a:lnTo>
                    <a:pt x="270" y="123"/>
                  </a:lnTo>
                  <a:lnTo>
                    <a:pt x="306" y="110"/>
                  </a:lnTo>
                  <a:lnTo>
                    <a:pt x="327" y="129"/>
                  </a:lnTo>
                  <a:lnTo>
                    <a:pt x="359" y="165"/>
                  </a:lnTo>
                  <a:lnTo>
                    <a:pt x="365" y="129"/>
                  </a:lnTo>
                  <a:lnTo>
                    <a:pt x="386" y="148"/>
                  </a:lnTo>
                  <a:lnTo>
                    <a:pt x="408" y="173"/>
                  </a:lnTo>
                  <a:lnTo>
                    <a:pt x="426" y="199"/>
                  </a:lnTo>
                  <a:lnTo>
                    <a:pt x="431" y="219"/>
                  </a:lnTo>
                  <a:lnTo>
                    <a:pt x="445" y="171"/>
                  </a:lnTo>
                  <a:lnTo>
                    <a:pt x="435" y="142"/>
                  </a:lnTo>
                  <a:lnTo>
                    <a:pt x="414" y="114"/>
                  </a:lnTo>
                  <a:lnTo>
                    <a:pt x="441" y="82"/>
                  </a:lnTo>
                  <a:lnTo>
                    <a:pt x="496" y="66"/>
                  </a:lnTo>
                  <a:lnTo>
                    <a:pt x="439" y="53"/>
                  </a:lnTo>
                  <a:lnTo>
                    <a:pt x="268" y="49"/>
                  </a:lnTo>
                  <a:lnTo>
                    <a:pt x="140" y="0"/>
                  </a:lnTo>
                  <a:lnTo>
                    <a:pt x="43" y="3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5" name="Freeform 41"/>
            <p:cNvSpPr>
              <a:spLocks/>
            </p:cNvSpPr>
            <p:nvPr/>
          </p:nvSpPr>
          <p:spPr bwMode="auto">
            <a:xfrm>
              <a:off x="2979" y="2065"/>
              <a:ext cx="74" cy="74"/>
            </a:xfrm>
            <a:custGeom>
              <a:avLst/>
              <a:gdLst>
                <a:gd name="T0" fmla="*/ 1 w 148"/>
                <a:gd name="T1" fmla="*/ 0 h 148"/>
                <a:gd name="T2" fmla="*/ 1 w 148"/>
                <a:gd name="T3" fmla="*/ 1 h 148"/>
                <a:gd name="T4" fmla="*/ 1 w 148"/>
                <a:gd name="T5" fmla="*/ 1 h 148"/>
                <a:gd name="T6" fmla="*/ 0 w 148"/>
                <a:gd name="T7" fmla="*/ 1 h 148"/>
                <a:gd name="T8" fmla="*/ 1 w 148"/>
                <a:gd name="T9" fmla="*/ 1 h 148"/>
                <a:gd name="T10" fmla="*/ 1 w 148"/>
                <a:gd name="T11" fmla="*/ 1 h 148"/>
                <a:gd name="T12" fmla="*/ 1 w 148"/>
                <a:gd name="T13" fmla="*/ 1 h 148"/>
                <a:gd name="T14" fmla="*/ 1 w 148"/>
                <a:gd name="T15" fmla="*/ 1 h 148"/>
                <a:gd name="T16" fmla="*/ 1 w 148"/>
                <a:gd name="T17" fmla="*/ 1 h 148"/>
                <a:gd name="T18" fmla="*/ 1 w 148"/>
                <a:gd name="T19" fmla="*/ 1 h 148"/>
                <a:gd name="T20" fmla="*/ 1 w 148"/>
                <a:gd name="T21" fmla="*/ 1 h 148"/>
                <a:gd name="T22" fmla="*/ 1 w 148"/>
                <a:gd name="T23" fmla="*/ 1 h 148"/>
                <a:gd name="T24" fmla="*/ 1 w 148"/>
                <a:gd name="T25" fmla="*/ 0 h 148"/>
                <a:gd name="T26" fmla="*/ 1 w 148"/>
                <a:gd name="T27" fmla="*/ 0 h 1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48"/>
                <a:gd name="T43" fmla="*/ 0 h 148"/>
                <a:gd name="T44" fmla="*/ 148 w 148"/>
                <a:gd name="T45" fmla="*/ 148 h 1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48" h="148">
                  <a:moveTo>
                    <a:pt x="136" y="0"/>
                  </a:moveTo>
                  <a:lnTo>
                    <a:pt x="95" y="11"/>
                  </a:lnTo>
                  <a:lnTo>
                    <a:pt x="64" y="44"/>
                  </a:lnTo>
                  <a:lnTo>
                    <a:pt x="0" y="127"/>
                  </a:lnTo>
                  <a:lnTo>
                    <a:pt x="17" y="133"/>
                  </a:lnTo>
                  <a:lnTo>
                    <a:pt x="30" y="148"/>
                  </a:lnTo>
                  <a:lnTo>
                    <a:pt x="45" y="129"/>
                  </a:lnTo>
                  <a:lnTo>
                    <a:pt x="49" y="103"/>
                  </a:lnTo>
                  <a:lnTo>
                    <a:pt x="64" y="104"/>
                  </a:lnTo>
                  <a:lnTo>
                    <a:pt x="97" y="61"/>
                  </a:lnTo>
                  <a:lnTo>
                    <a:pt x="110" y="25"/>
                  </a:lnTo>
                  <a:lnTo>
                    <a:pt x="148" y="2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Freeform 42"/>
            <p:cNvSpPr>
              <a:spLocks/>
            </p:cNvSpPr>
            <p:nvPr/>
          </p:nvSpPr>
          <p:spPr bwMode="auto">
            <a:xfrm>
              <a:off x="3017" y="2102"/>
              <a:ext cx="50" cy="85"/>
            </a:xfrm>
            <a:custGeom>
              <a:avLst/>
              <a:gdLst>
                <a:gd name="T0" fmla="*/ 1 w 98"/>
                <a:gd name="T1" fmla="*/ 0 h 169"/>
                <a:gd name="T2" fmla="*/ 1 w 98"/>
                <a:gd name="T3" fmla="*/ 1 h 169"/>
                <a:gd name="T4" fmla="*/ 1 w 98"/>
                <a:gd name="T5" fmla="*/ 1 h 169"/>
                <a:gd name="T6" fmla="*/ 1 w 98"/>
                <a:gd name="T7" fmla="*/ 1 h 169"/>
                <a:gd name="T8" fmla="*/ 1 w 98"/>
                <a:gd name="T9" fmla="*/ 1 h 169"/>
                <a:gd name="T10" fmla="*/ 1 w 98"/>
                <a:gd name="T11" fmla="*/ 1 h 169"/>
                <a:gd name="T12" fmla="*/ 1 w 98"/>
                <a:gd name="T13" fmla="*/ 1 h 169"/>
                <a:gd name="T14" fmla="*/ 0 w 98"/>
                <a:gd name="T15" fmla="*/ 1 h 169"/>
                <a:gd name="T16" fmla="*/ 1 w 98"/>
                <a:gd name="T17" fmla="*/ 1 h 169"/>
                <a:gd name="T18" fmla="*/ 1 w 98"/>
                <a:gd name="T19" fmla="*/ 0 h 169"/>
                <a:gd name="T20" fmla="*/ 1 w 98"/>
                <a:gd name="T21" fmla="*/ 0 h 16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8"/>
                <a:gd name="T34" fmla="*/ 0 h 169"/>
                <a:gd name="T35" fmla="*/ 98 w 98"/>
                <a:gd name="T36" fmla="*/ 169 h 16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8" h="169">
                  <a:moveTo>
                    <a:pt x="98" y="0"/>
                  </a:moveTo>
                  <a:lnTo>
                    <a:pt x="98" y="27"/>
                  </a:lnTo>
                  <a:lnTo>
                    <a:pt x="70" y="86"/>
                  </a:lnTo>
                  <a:lnTo>
                    <a:pt x="34" y="125"/>
                  </a:lnTo>
                  <a:lnTo>
                    <a:pt x="49" y="137"/>
                  </a:lnTo>
                  <a:lnTo>
                    <a:pt x="36" y="169"/>
                  </a:lnTo>
                  <a:lnTo>
                    <a:pt x="21" y="154"/>
                  </a:lnTo>
                  <a:lnTo>
                    <a:pt x="0" y="156"/>
                  </a:lnTo>
                  <a:lnTo>
                    <a:pt x="79" y="19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Freeform 43"/>
            <p:cNvSpPr>
              <a:spLocks/>
            </p:cNvSpPr>
            <p:nvPr/>
          </p:nvSpPr>
          <p:spPr bwMode="auto">
            <a:xfrm>
              <a:off x="3091" y="2072"/>
              <a:ext cx="84" cy="61"/>
            </a:xfrm>
            <a:custGeom>
              <a:avLst/>
              <a:gdLst>
                <a:gd name="T0" fmla="*/ 1 w 167"/>
                <a:gd name="T1" fmla="*/ 0 h 124"/>
                <a:gd name="T2" fmla="*/ 1 w 167"/>
                <a:gd name="T3" fmla="*/ 0 h 124"/>
                <a:gd name="T4" fmla="*/ 0 w 167"/>
                <a:gd name="T5" fmla="*/ 0 h 124"/>
                <a:gd name="T6" fmla="*/ 1 w 167"/>
                <a:gd name="T7" fmla="*/ 0 h 124"/>
                <a:gd name="T8" fmla="*/ 1 w 167"/>
                <a:gd name="T9" fmla="*/ 0 h 124"/>
                <a:gd name="T10" fmla="*/ 1 w 167"/>
                <a:gd name="T11" fmla="*/ 0 h 124"/>
                <a:gd name="T12" fmla="*/ 1 w 167"/>
                <a:gd name="T13" fmla="*/ 0 h 124"/>
                <a:gd name="T14" fmla="*/ 1 w 167"/>
                <a:gd name="T15" fmla="*/ 0 h 124"/>
                <a:gd name="T16" fmla="*/ 1 w 167"/>
                <a:gd name="T17" fmla="*/ 0 h 124"/>
                <a:gd name="T18" fmla="*/ 1 w 167"/>
                <a:gd name="T19" fmla="*/ 0 h 1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7"/>
                <a:gd name="T31" fmla="*/ 0 h 124"/>
                <a:gd name="T32" fmla="*/ 167 w 167"/>
                <a:gd name="T33" fmla="*/ 124 h 1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7" h="124">
                  <a:moveTo>
                    <a:pt x="91" y="59"/>
                  </a:moveTo>
                  <a:lnTo>
                    <a:pt x="72" y="84"/>
                  </a:lnTo>
                  <a:lnTo>
                    <a:pt x="0" y="124"/>
                  </a:lnTo>
                  <a:lnTo>
                    <a:pt x="127" y="97"/>
                  </a:lnTo>
                  <a:lnTo>
                    <a:pt x="167" y="51"/>
                  </a:lnTo>
                  <a:lnTo>
                    <a:pt x="125" y="0"/>
                  </a:lnTo>
                  <a:lnTo>
                    <a:pt x="129" y="32"/>
                  </a:lnTo>
                  <a:lnTo>
                    <a:pt x="120" y="59"/>
                  </a:lnTo>
                  <a:lnTo>
                    <a:pt x="91" y="59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8" name="Freeform 44"/>
            <p:cNvSpPr>
              <a:spLocks/>
            </p:cNvSpPr>
            <p:nvPr/>
          </p:nvSpPr>
          <p:spPr bwMode="auto">
            <a:xfrm>
              <a:off x="3250" y="1291"/>
              <a:ext cx="32" cy="55"/>
            </a:xfrm>
            <a:custGeom>
              <a:avLst/>
              <a:gdLst>
                <a:gd name="T0" fmla="*/ 0 w 65"/>
                <a:gd name="T1" fmla="*/ 0 h 110"/>
                <a:gd name="T2" fmla="*/ 0 w 65"/>
                <a:gd name="T3" fmla="*/ 1 h 110"/>
                <a:gd name="T4" fmla="*/ 0 w 65"/>
                <a:gd name="T5" fmla="*/ 1 h 110"/>
                <a:gd name="T6" fmla="*/ 0 w 65"/>
                <a:gd name="T7" fmla="*/ 1 h 110"/>
                <a:gd name="T8" fmla="*/ 0 w 65"/>
                <a:gd name="T9" fmla="*/ 1 h 110"/>
                <a:gd name="T10" fmla="*/ 0 w 65"/>
                <a:gd name="T11" fmla="*/ 1 h 110"/>
                <a:gd name="T12" fmla="*/ 0 w 65"/>
                <a:gd name="T13" fmla="*/ 1 h 110"/>
                <a:gd name="T14" fmla="*/ 0 w 65"/>
                <a:gd name="T15" fmla="*/ 1 h 110"/>
                <a:gd name="T16" fmla="*/ 0 w 65"/>
                <a:gd name="T17" fmla="*/ 0 h 110"/>
                <a:gd name="T18" fmla="*/ 0 w 65"/>
                <a:gd name="T19" fmla="*/ 0 h 1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0"/>
                <a:gd name="T32" fmla="*/ 65 w 65"/>
                <a:gd name="T33" fmla="*/ 110 h 1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0">
                  <a:moveTo>
                    <a:pt x="17" y="0"/>
                  </a:moveTo>
                  <a:lnTo>
                    <a:pt x="10" y="45"/>
                  </a:lnTo>
                  <a:lnTo>
                    <a:pt x="0" y="79"/>
                  </a:lnTo>
                  <a:lnTo>
                    <a:pt x="2" y="104"/>
                  </a:lnTo>
                  <a:lnTo>
                    <a:pt x="21" y="110"/>
                  </a:lnTo>
                  <a:lnTo>
                    <a:pt x="57" y="87"/>
                  </a:lnTo>
                  <a:lnTo>
                    <a:pt x="65" y="70"/>
                  </a:lnTo>
                  <a:lnTo>
                    <a:pt x="35" y="4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9" name="Freeform 45"/>
            <p:cNvSpPr>
              <a:spLocks/>
            </p:cNvSpPr>
            <p:nvPr/>
          </p:nvSpPr>
          <p:spPr bwMode="auto">
            <a:xfrm>
              <a:off x="3239" y="1353"/>
              <a:ext cx="48" cy="39"/>
            </a:xfrm>
            <a:custGeom>
              <a:avLst/>
              <a:gdLst>
                <a:gd name="T0" fmla="*/ 0 w 96"/>
                <a:gd name="T1" fmla="*/ 1 h 78"/>
                <a:gd name="T2" fmla="*/ 1 w 96"/>
                <a:gd name="T3" fmla="*/ 0 h 78"/>
                <a:gd name="T4" fmla="*/ 1 w 96"/>
                <a:gd name="T5" fmla="*/ 0 h 78"/>
                <a:gd name="T6" fmla="*/ 1 w 96"/>
                <a:gd name="T7" fmla="*/ 1 h 78"/>
                <a:gd name="T8" fmla="*/ 1 w 96"/>
                <a:gd name="T9" fmla="*/ 1 h 78"/>
                <a:gd name="T10" fmla="*/ 1 w 96"/>
                <a:gd name="T11" fmla="*/ 1 h 78"/>
                <a:gd name="T12" fmla="*/ 1 w 96"/>
                <a:gd name="T13" fmla="*/ 1 h 78"/>
                <a:gd name="T14" fmla="*/ 1 w 96"/>
                <a:gd name="T15" fmla="*/ 1 h 78"/>
                <a:gd name="T16" fmla="*/ 1 w 96"/>
                <a:gd name="T17" fmla="*/ 1 h 78"/>
                <a:gd name="T18" fmla="*/ 0 w 96"/>
                <a:gd name="T19" fmla="*/ 1 h 78"/>
                <a:gd name="T20" fmla="*/ 0 w 96"/>
                <a:gd name="T21" fmla="*/ 1 h 7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6"/>
                <a:gd name="T34" fmla="*/ 0 h 78"/>
                <a:gd name="T35" fmla="*/ 96 w 96"/>
                <a:gd name="T36" fmla="*/ 78 h 7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" h="78">
                  <a:moveTo>
                    <a:pt x="0" y="13"/>
                  </a:moveTo>
                  <a:lnTo>
                    <a:pt x="32" y="0"/>
                  </a:lnTo>
                  <a:lnTo>
                    <a:pt x="81" y="0"/>
                  </a:lnTo>
                  <a:lnTo>
                    <a:pt x="96" y="4"/>
                  </a:lnTo>
                  <a:lnTo>
                    <a:pt x="72" y="23"/>
                  </a:lnTo>
                  <a:lnTo>
                    <a:pt x="34" y="32"/>
                  </a:lnTo>
                  <a:lnTo>
                    <a:pt x="38" y="53"/>
                  </a:lnTo>
                  <a:lnTo>
                    <a:pt x="81" y="70"/>
                  </a:lnTo>
                  <a:lnTo>
                    <a:pt x="13" y="7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0" name="Freeform 46"/>
            <p:cNvSpPr>
              <a:spLocks/>
            </p:cNvSpPr>
            <p:nvPr/>
          </p:nvSpPr>
          <p:spPr bwMode="auto">
            <a:xfrm>
              <a:off x="3252" y="1393"/>
              <a:ext cx="159" cy="87"/>
            </a:xfrm>
            <a:custGeom>
              <a:avLst/>
              <a:gdLst>
                <a:gd name="T0" fmla="*/ 0 w 318"/>
                <a:gd name="T1" fmla="*/ 0 h 175"/>
                <a:gd name="T2" fmla="*/ 1 w 318"/>
                <a:gd name="T3" fmla="*/ 0 h 175"/>
                <a:gd name="T4" fmla="*/ 1 w 318"/>
                <a:gd name="T5" fmla="*/ 0 h 175"/>
                <a:gd name="T6" fmla="*/ 1 w 318"/>
                <a:gd name="T7" fmla="*/ 0 h 175"/>
                <a:gd name="T8" fmla="*/ 1 w 318"/>
                <a:gd name="T9" fmla="*/ 0 h 175"/>
                <a:gd name="T10" fmla="*/ 1 w 318"/>
                <a:gd name="T11" fmla="*/ 0 h 175"/>
                <a:gd name="T12" fmla="*/ 1 w 318"/>
                <a:gd name="T13" fmla="*/ 0 h 175"/>
                <a:gd name="T14" fmla="*/ 1 w 318"/>
                <a:gd name="T15" fmla="*/ 0 h 175"/>
                <a:gd name="T16" fmla="*/ 1 w 318"/>
                <a:gd name="T17" fmla="*/ 0 h 175"/>
                <a:gd name="T18" fmla="*/ 1 w 318"/>
                <a:gd name="T19" fmla="*/ 0 h 175"/>
                <a:gd name="T20" fmla="*/ 1 w 318"/>
                <a:gd name="T21" fmla="*/ 0 h 175"/>
                <a:gd name="T22" fmla="*/ 1 w 318"/>
                <a:gd name="T23" fmla="*/ 0 h 175"/>
                <a:gd name="T24" fmla="*/ 1 w 318"/>
                <a:gd name="T25" fmla="*/ 0 h 175"/>
                <a:gd name="T26" fmla="*/ 1 w 318"/>
                <a:gd name="T27" fmla="*/ 0 h 175"/>
                <a:gd name="T28" fmla="*/ 1 w 318"/>
                <a:gd name="T29" fmla="*/ 0 h 175"/>
                <a:gd name="T30" fmla="*/ 1 w 318"/>
                <a:gd name="T31" fmla="*/ 0 h 175"/>
                <a:gd name="T32" fmla="*/ 1 w 318"/>
                <a:gd name="T33" fmla="*/ 0 h 175"/>
                <a:gd name="T34" fmla="*/ 1 w 318"/>
                <a:gd name="T35" fmla="*/ 0 h 175"/>
                <a:gd name="T36" fmla="*/ 1 w 318"/>
                <a:gd name="T37" fmla="*/ 0 h 175"/>
                <a:gd name="T38" fmla="*/ 0 w 318"/>
                <a:gd name="T39" fmla="*/ 0 h 175"/>
                <a:gd name="T40" fmla="*/ 0 w 318"/>
                <a:gd name="T41" fmla="*/ 0 h 17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8"/>
                <a:gd name="T64" fmla="*/ 0 h 175"/>
                <a:gd name="T65" fmla="*/ 318 w 318"/>
                <a:gd name="T66" fmla="*/ 175 h 17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8" h="175">
                  <a:moveTo>
                    <a:pt x="0" y="15"/>
                  </a:moveTo>
                  <a:lnTo>
                    <a:pt x="38" y="19"/>
                  </a:lnTo>
                  <a:lnTo>
                    <a:pt x="112" y="9"/>
                  </a:lnTo>
                  <a:lnTo>
                    <a:pt x="99" y="32"/>
                  </a:lnTo>
                  <a:lnTo>
                    <a:pt x="63" y="51"/>
                  </a:lnTo>
                  <a:lnTo>
                    <a:pt x="40" y="61"/>
                  </a:lnTo>
                  <a:lnTo>
                    <a:pt x="32" y="87"/>
                  </a:lnTo>
                  <a:lnTo>
                    <a:pt x="53" y="112"/>
                  </a:lnTo>
                  <a:lnTo>
                    <a:pt x="124" y="120"/>
                  </a:lnTo>
                  <a:lnTo>
                    <a:pt x="160" y="86"/>
                  </a:lnTo>
                  <a:lnTo>
                    <a:pt x="217" y="65"/>
                  </a:lnTo>
                  <a:lnTo>
                    <a:pt x="266" y="36"/>
                  </a:lnTo>
                  <a:lnTo>
                    <a:pt x="318" y="0"/>
                  </a:lnTo>
                  <a:lnTo>
                    <a:pt x="251" y="118"/>
                  </a:lnTo>
                  <a:lnTo>
                    <a:pt x="243" y="152"/>
                  </a:lnTo>
                  <a:lnTo>
                    <a:pt x="175" y="175"/>
                  </a:lnTo>
                  <a:lnTo>
                    <a:pt x="31" y="139"/>
                  </a:lnTo>
                  <a:lnTo>
                    <a:pt x="13" y="97"/>
                  </a:lnTo>
                  <a:lnTo>
                    <a:pt x="19" y="42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1" name="Freeform 47"/>
            <p:cNvSpPr>
              <a:spLocks/>
            </p:cNvSpPr>
            <p:nvPr/>
          </p:nvSpPr>
          <p:spPr bwMode="auto">
            <a:xfrm>
              <a:off x="3218" y="1157"/>
              <a:ext cx="96" cy="130"/>
            </a:xfrm>
            <a:custGeom>
              <a:avLst/>
              <a:gdLst>
                <a:gd name="T0" fmla="*/ 1 w 192"/>
                <a:gd name="T1" fmla="*/ 0 h 260"/>
                <a:gd name="T2" fmla="*/ 1 w 192"/>
                <a:gd name="T3" fmla="*/ 1 h 260"/>
                <a:gd name="T4" fmla="*/ 1 w 192"/>
                <a:gd name="T5" fmla="*/ 1 h 260"/>
                <a:gd name="T6" fmla="*/ 1 w 192"/>
                <a:gd name="T7" fmla="*/ 1 h 260"/>
                <a:gd name="T8" fmla="*/ 1 w 192"/>
                <a:gd name="T9" fmla="*/ 1 h 260"/>
                <a:gd name="T10" fmla="*/ 0 w 192"/>
                <a:gd name="T11" fmla="*/ 1 h 260"/>
                <a:gd name="T12" fmla="*/ 1 w 192"/>
                <a:gd name="T13" fmla="*/ 1 h 260"/>
                <a:gd name="T14" fmla="*/ 1 w 192"/>
                <a:gd name="T15" fmla="*/ 1 h 260"/>
                <a:gd name="T16" fmla="*/ 1 w 192"/>
                <a:gd name="T17" fmla="*/ 1 h 260"/>
                <a:gd name="T18" fmla="*/ 1 w 192"/>
                <a:gd name="T19" fmla="*/ 1 h 260"/>
                <a:gd name="T20" fmla="*/ 1 w 192"/>
                <a:gd name="T21" fmla="*/ 1 h 260"/>
                <a:gd name="T22" fmla="*/ 1 w 192"/>
                <a:gd name="T23" fmla="*/ 1 h 260"/>
                <a:gd name="T24" fmla="*/ 1 w 192"/>
                <a:gd name="T25" fmla="*/ 1 h 260"/>
                <a:gd name="T26" fmla="*/ 1 w 192"/>
                <a:gd name="T27" fmla="*/ 1 h 260"/>
                <a:gd name="T28" fmla="*/ 1 w 192"/>
                <a:gd name="T29" fmla="*/ 1 h 260"/>
                <a:gd name="T30" fmla="*/ 1 w 192"/>
                <a:gd name="T31" fmla="*/ 0 h 260"/>
                <a:gd name="T32" fmla="*/ 1 w 192"/>
                <a:gd name="T33" fmla="*/ 0 h 2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2"/>
                <a:gd name="T52" fmla="*/ 0 h 260"/>
                <a:gd name="T53" fmla="*/ 192 w 192"/>
                <a:gd name="T54" fmla="*/ 260 h 2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2" h="260">
                  <a:moveTo>
                    <a:pt x="146" y="0"/>
                  </a:moveTo>
                  <a:lnTo>
                    <a:pt x="85" y="1"/>
                  </a:lnTo>
                  <a:lnTo>
                    <a:pt x="43" y="36"/>
                  </a:lnTo>
                  <a:lnTo>
                    <a:pt x="19" y="93"/>
                  </a:lnTo>
                  <a:lnTo>
                    <a:pt x="21" y="193"/>
                  </a:lnTo>
                  <a:lnTo>
                    <a:pt x="0" y="230"/>
                  </a:lnTo>
                  <a:lnTo>
                    <a:pt x="61" y="260"/>
                  </a:lnTo>
                  <a:lnTo>
                    <a:pt x="87" y="243"/>
                  </a:lnTo>
                  <a:lnTo>
                    <a:pt x="125" y="237"/>
                  </a:lnTo>
                  <a:lnTo>
                    <a:pt x="76" y="178"/>
                  </a:lnTo>
                  <a:lnTo>
                    <a:pt x="85" y="144"/>
                  </a:lnTo>
                  <a:lnTo>
                    <a:pt x="76" y="78"/>
                  </a:lnTo>
                  <a:lnTo>
                    <a:pt x="112" y="34"/>
                  </a:lnTo>
                  <a:lnTo>
                    <a:pt x="178" y="32"/>
                  </a:lnTo>
                  <a:lnTo>
                    <a:pt x="192" y="3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2" name="Freeform 48"/>
            <p:cNvSpPr>
              <a:spLocks/>
            </p:cNvSpPr>
            <p:nvPr/>
          </p:nvSpPr>
          <p:spPr bwMode="auto">
            <a:xfrm>
              <a:off x="3102" y="1636"/>
              <a:ext cx="121" cy="210"/>
            </a:xfrm>
            <a:custGeom>
              <a:avLst/>
              <a:gdLst>
                <a:gd name="T0" fmla="*/ 1 w 241"/>
                <a:gd name="T1" fmla="*/ 0 h 420"/>
                <a:gd name="T2" fmla="*/ 1 w 241"/>
                <a:gd name="T3" fmla="*/ 1 h 420"/>
                <a:gd name="T4" fmla="*/ 1 w 241"/>
                <a:gd name="T5" fmla="*/ 1 h 420"/>
                <a:gd name="T6" fmla="*/ 0 w 241"/>
                <a:gd name="T7" fmla="*/ 2 h 420"/>
                <a:gd name="T8" fmla="*/ 1 w 241"/>
                <a:gd name="T9" fmla="*/ 2 h 420"/>
                <a:gd name="T10" fmla="*/ 1 w 241"/>
                <a:gd name="T11" fmla="*/ 2 h 420"/>
                <a:gd name="T12" fmla="*/ 1 w 241"/>
                <a:gd name="T13" fmla="*/ 2 h 420"/>
                <a:gd name="T14" fmla="*/ 1 w 241"/>
                <a:gd name="T15" fmla="*/ 2 h 420"/>
                <a:gd name="T16" fmla="*/ 1 w 241"/>
                <a:gd name="T17" fmla="*/ 2 h 420"/>
                <a:gd name="T18" fmla="*/ 1 w 241"/>
                <a:gd name="T19" fmla="*/ 2 h 420"/>
                <a:gd name="T20" fmla="*/ 1 w 241"/>
                <a:gd name="T21" fmla="*/ 1 h 420"/>
                <a:gd name="T22" fmla="*/ 1 w 241"/>
                <a:gd name="T23" fmla="*/ 1 h 420"/>
                <a:gd name="T24" fmla="*/ 1 w 241"/>
                <a:gd name="T25" fmla="*/ 1 h 420"/>
                <a:gd name="T26" fmla="*/ 1 w 241"/>
                <a:gd name="T27" fmla="*/ 1 h 420"/>
                <a:gd name="T28" fmla="*/ 1 w 241"/>
                <a:gd name="T29" fmla="*/ 0 h 420"/>
                <a:gd name="T30" fmla="*/ 1 w 241"/>
                <a:gd name="T31" fmla="*/ 0 h 4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41"/>
                <a:gd name="T49" fmla="*/ 0 h 420"/>
                <a:gd name="T50" fmla="*/ 241 w 241"/>
                <a:gd name="T51" fmla="*/ 420 h 42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41" h="420">
                  <a:moveTo>
                    <a:pt x="241" y="0"/>
                  </a:moveTo>
                  <a:lnTo>
                    <a:pt x="156" y="97"/>
                  </a:lnTo>
                  <a:lnTo>
                    <a:pt x="102" y="193"/>
                  </a:lnTo>
                  <a:lnTo>
                    <a:pt x="0" y="420"/>
                  </a:lnTo>
                  <a:lnTo>
                    <a:pt x="91" y="397"/>
                  </a:lnTo>
                  <a:lnTo>
                    <a:pt x="121" y="319"/>
                  </a:lnTo>
                  <a:lnTo>
                    <a:pt x="76" y="319"/>
                  </a:lnTo>
                  <a:lnTo>
                    <a:pt x="121" y="292"/>
                  </a:lnTo>
                  <a:lnTo>
                    <a:pt x="121" y="264"/>
                  </a:lnTo>
                  <a:lnTo>
                    <a:pt x="87" y="275"/>
                  </a:lnTo>
                  <a:lnTo>
                    <a:pt x="121" y="241"/>
                  </a:lnTo>
                  <a:lnTo>
                    <a:pt x="133" y="190"/>
                  </a:lnTo>
                  <a:lnTo>
                    <a:pt x="199" y="108"/>
                  </a:lnTo>
                  <a:lnTo>
                    <a:pt x="217" y="62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3" name="Freeform 49"/>
            <p:cNvSpPr>
              <a:spLocks/>
            </p:cNvSpPr>
            <p:nvPr/>
          </p:nvSpPr>
          <p:spPr bwMode="auto">
            <a:xfrm>
              <a:off x="2884" y="2815"/>
              <a:ext cx="280" cy="117"/>
            </a:xfrm>
            <a:custGeom>
              <a:avLst/>
              <a:gdLst>
                <a:gd name="T0" fmla="*/ 0 w 558"/>
                <a:gd name="T1" fmla="*/ 1 h 233"/>
                <a:gd name="T2" fmla="*/ 1 w 558"/>
                <a:gd name="T3" fmla="*/ 1 h 233"/>
                <a:gd name="T4" fmla="*/ 3 w 558"/>
                <a:gd name="T5" fmla="*/ 0 h 233"/>
                <a:gd name="T6" fmla="*/ 3 w 558"/>
                <a:gd name="T7" fmla="*/ 1 h 233"/>
                <a:gd name="T8" fmla="*/ 3 w 558"/>
                <a:gd name="T9" fmla="*/ 1 h 233"/>
                <a:gd name="T10" fmla="*/ 1 w 558"/>
                <a:gd name="T11" fmla="*/ 1 h 233"/>
                <a:gd name="T12" fmla="*/ 0 w 558"/>
                <a:gd name="T13" fmla="*/ 1 h 233"/>
                <a:gd name="T14" fmla="*/ 0 w 558"/>
                <a:gd name="T15" fmla="*/ 1 h 2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8"/>
                <a:gd name="T25" fmla="*/ 0 h 233"/>
                <a:gd name="T26" fmla="*/ 558 w 558"/>
                <a:gd name="T27" fmla="*/ 233 h 2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8" h="233">
                  <a:moveTo>
                    <a:pt x="0" y="233"/>
                  </a:moveTo>
                  <a:lnTo>
                    <a:pt x="11" y="203"/>
                  </a:lnTo>
                  <a:lnTo>
                    <a:pt x="558" y="0"/>
                  </a:lnTo>
                  <a:lnTo>
                    <a:pt x="543" y="79"/>
                  </a:lnTo>
                  <a:lnTo>
                    <a:pt x="520" y="38"/>
                  </a:lnTo>
                  <a:lnTo>
                    <a:pt x="85" y="197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4" name="Freeform 50"/>
            <p:cNvSpPr>
              <a:spLocks/>
            </p:cNvSpPr>
            <p:nvPr/>
          </p:nvSpPr>
          <p:spPr bwMode="auto">
            <a:xfrm>
              <a:off x="2914" y="2795"/>
              <a:ext cx="205" cy="22"/>
            </a:xfrm>
            <a:custGeom>
              <a:avLst/>
              <a:gdLst>
                <a:gd name="T0" fmla="*/ 0 w 411"/>
                <a:gd name="T1" fmla="*/ 0 h 43"/>
                <a:gd name="T2" fmla="*/ 1 w 411"/>
                <a:gd name="T3" fmla="*/ 1 h 43"/>
                <a:gd name="T4" fmla="*/ 1 w 411"/>
                <a:gd name="T5" fmla="*/ 1 h 43"/>
                <a:gd name="T6" fmla="*/ 0 w 411"/>
                <a:gd name="T7" fmla="*/ 0 h 43"/>
                <a:gd name="T8" fmla="*/ 0 w 411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1"/>
                <a:gd name="T16" fmla="*/ 0 h 43"/>
                <a:gd name="T17" fmla="*/ 411 w 411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1" h="43">
                  <a:moveTo>
                    <a:pt x="0" y="0"/>
                  </a:moveTo>
                  <a:lnTo>
                    <a:pt x="411" y="15"/>
                  </a:lnTo>
                  <a:lnTo>
                    <a:pt x="341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5" name="Freeform 51"/>
            <p:cNvSpPr>
              <a:spLocks/>
            </p:cNvSpPr>
            <p:nvPr/>
          </p:nvSpPr>
          <p:spPr bwMode="auto">
            <a:xfrm>
              <a:off x="3273" y="2817"/>
              <a:ext cx="345" cy="24"/>
            </a:xfrm>
            <a:custGeom>
              <a:avLst/>
              <a:gdLst>
                <a:gd name="T0" fmla="*/ 0 w 690"/>
                <a:gd name="T1" fmla="*/ 0 h 50"/>
                <a:gd name="T2" fmla="*/ 3 w 690"/>
                <a:gd name="T3" fmla="*/ 0 h 50"/>
                <a:gd name="T4" fmla="*/ 1 w 690"/>
                <a:gd name="T5" fmla="*/ 0 h 50"/>
                <a:gd name="T6" fmla="*/ 0 w 690"/>
                <a:gd name="T7" fmla="*/ 0 h 50"/>
                <a:gd name="T8" fmla="*/ 0 w 690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0"/>
                <a:gd name="T16" fmla="*/ 0 h 50"/>
                <a:gd name="T17" fmla="*/ 690 w 690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0" h="50">
                  <a:moveTo>
                    <a:pt x="0" y="0"/>
                  </a:moveTo>
                  <a:lnTo>
                    <a:pt x="690" y="50"/>
                  </a:lnTo>
                  <a:lnTo>
                    <a:pt x="4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6" name="Freeform 52"/>
            <p:cNvSpPr>
              <a:spLocks/>
            </p:cNvSpPr>
            <p:nvPr/>
          </p:nvSpPr>
          <p:spPr bwMode="auto">
            <a:xfrm>
              <a:off x="3177" y="2816"/>
              <a:ext cx="18" cy="37"/>
            </a:xfrm>
            <a:custGeom>
              <a:avLst/>
              <a:gdLst>
                <a:gd name="T0" fmla="*/ 0 w 36"/>
                <a:gd name="T1" fmla="*/ 0 h 74"/>
                <a:gd name="T2" fmla="*/ 1 w 36"/>
                <a:gd name="T3" fmla="*/ 1 h 74"/>
                <a:gd name="T4" fmla="*/ 1 w 36"/>
                <a:gd name="T5" fmla="*/ 1 h 74"/>
                <a:gd name="T6" fmla="*/ 1 w 36"/>
                <a:gd name="T7" fmla="*/ 1 h 74"/>
                <a:gd name="T8" fmla="*/ 0 w 36"/>
                <a:gd name="T9" fmla="*/ 0 h 74"/>
                <a:gd name="T10" fmla="*/ 0 w 36"/>
                <a:gd name="T11" fmla="*/ 0 h 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74"/>
                <a:gd name="T20" fmla="*/ 36 w 36"/>
                <a:gd name="T21" fmla="*/ 74 h 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74">
                  <a:moveTo>
                    <a:pt x="0" y="0"/>
                  </a:moveTo>
                  <a:lnTo>
                    <a:pt x="36" y="13"/>
                  </a:lnTo>
                  <a:lnTo>
                    <a:pt x="28" y="74"/>
                  </a:lnTo>
                  <a:lnTo>
                    <a:pt x="11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7" name="Freeform 53"/>
            <p:cNvSpPr>
              <a:spLocks/>
            </p:cNvSpPr>
            <p:nvPr/>
          </p:nvSpPr>
          <p:spPr bwMode="auto">
            <a:xfrm>
              <a:off x="3276" y="1492"/>
              <a:ext cx="288" cy="210"/>
            </a:xfrm>
            <a:custGeom>
              <a:avLst/>
              <a:gdLst>
                <a:gd name="T0" fmla="*/ 1 w 576"/>
                <a:gd name="T1" fmla="*/ 1 h 420"/>
                <a:gd name="T2" fmla="*/ 0 w 576"/>
                <a:gd name="T3" fmla="*/ 2 h 420"/>
                <a:gd name="T4" fmla="*/ 1 w 576"/>
                <a:gd name="T5" fmla="*/ 2 h 420"/>
                <a:gd name="T6" fmla="*/ 1 w 576"/>
                <a:gd name="T7" fmla="*/ 2 h 420"/>
                <a:gd name="T8" fmla="*/ 1 w 576"/>
                <a:gd name="T9" fmla="*/ 2 h 420"/>
                <a:gd name="T10" fmla="*/ 1 w 576"/>
                <a:gd name="T11" fmla="*/ 2 h 420"/>
                <a:gd name="T12" fmla="*/ 1 w 576"/>
                <a:gd name="T13" fmla="*/ 1 h 420"/>
                <a:gd name="T14" fmla="*/ 1 w 576"/>
                <a:gd name="T15" fmla="*/ 2 h 420"/>
                <a:gd name="T16" fmla="*/ 1 w 576"/>
                <a:gd name="T17" fmla="*/ 1 h 420"/>
                <a:gd name="T18" fmla="*/ 2 w 576"/>
                <a:gd name="T19" fmla="*/ 1 h 420"/>
                <a:gd name="T20" fmla="*/ 1 w 576"/>
                <a:gd name="T21" fmla="*/ 1 h 420"/>
                <a:gd name="T22" fmla="*/ 1 w 576"/>
                <a:gd name="T23" fmla="*/ 0 h 420"/>
                <a:gd name="T24" fmla="*/ 1 w 576"/>
                <a:gd name="T25" fmla="*/ 1 h 420"/>
                <a:gd name="T26" fmla="*/ 1 w 576"/>
                <a:gd name="T27" fmla="*/ 1 h 420"/>
                <a:gd name="T28" fmla="*/ 1 w 576"/>
                <a:gd name="T29" fmla="*/ 1 h 420"/>
                <a:gd name="T30" fmla="*/ 1 w 576"/>
                <a:gd name="T31" fmla="*/ 2 h 420"/>
                <a:gd name="T32" fmla="*/ 1 w 576"/>
                <a:gd name="T33" fmla="*/ 1 h 420"/>
                <a:gd name="T34" fmla="*/ 1 w 576"/>
                <a:gd name="T35" fmla="*/ 1 h 420"/>
                <a:gd name="T36" fmla="*/ 1 w 576"/>
                <a:gd name="T37" fmla="*/ 1 h 4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76"/>
                <a:gd name="T58" fmla="*/ 0 h 420"/>
                <a:gd name="T59" fmla="*/ 576 w 576"/>
                <a:gd name="T60" fmla="*/ 420 h 42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76" h="420">
                  <a:moveTo>
                    <a:pt x="93" y="142"/>
                  </a:moveTo>
                  <a:lnTo>
                    <a:pt x="0" y="353"/>
                  </a:lnTo>
                  <a:lnTo>
                    <a:pt x="51" y="386"/>
                  </a:lnTo>
                  <a:lnTo>
                    <a:pt x="220" y="420"/>
                  </a:lnTo>
                  <a:lnTo>
                    <a:pt x="277" y="389"/>
                  </a:lnTo>
                  <a:lnTo>
                    <a:pt x="351" y="270"/>
                  </a:lnTo>
                  <a:lnTo>
                    <a:pt x="422" y="207"/>
                  </a:lnTo>
                  <a:lnTo>
                    <a:pt x="406" y="268"/>
                  </a:lnTo>
                  <a:lnTo>
                    <a:pt x="498" y="167"/>
                  </a:lnTo>
                  <a:lnTo>
                    <a:pt x="576" y="127"/>
                  </a:lnTo>
                  <a:lnTo>
                    <a:pt x="473" y="55"/>
                  </a:lnTo>
                  <a:lnTo>
                    <a:pt x="429" y="0"/>
                  </a:lnTo>
                  <a:lnTo>
                    <a:pt x="342" y="102"/>
                  </a:lnTo>
                  <a:lnTo>
                    <a:pt x="321" y="171"/>
                  </a:lnTo>
                  <a:lnTo>
                    <a:pt x="190" y="214"/>
                  </a:lnTo>
                  <a:lnTo>
                    <a:pt x="78" y="349"/>
                  </a:lnTo>
                  <a:lnTo>
                    <a:pt x="112" y="182"/>
                  </a:lnTo>
                  <a:lnTo>
                    <a:pt x="93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8" name="Freeform 54"/>
            <p:cNvSpPr>
              <a:spLocks/>
            </p:cNvSpPr>
            <p:nvPr/>
          </p:nvSpPr>
          <p:spPr bwMode="auto">
            <a:xfrm>
              <a:off x="3240" y="1715"/>
              <a:ext cx="75" cy="144"/>
            </a:xfrm>
            <a:custGeom>
              <a:avLst/>
              <a:gdLst>
                <a:gd name="T0" fmla="*/ 0 w 151"/>
                <a:gd name="T1" fmla="*/ 0 h 287"/>
                <a:gd name="T2" fmla="*/ 0 w 151"/>
                <a:gd name="T3" fmla="*/ 1 h 287"/>
                <a:gd name="T4" fmla="*/ 0 w 151"/>
                <a:gd name="T5" fmla="*/ 1 h 287"/>
                <a:gd name="T6" fmla="*/ 0 w 151"/>
                <a:gd name="T7" fmla="*/ 2 h 287"/>
                <a:gd name="T8" fmla="*/ 0 w 151"/>
                <a:gd name="T9" fmla="*/ 1 h 287"/>
                <a:gd name="T10" fmla="*/ 0 w 151"/>
                <a:gd name="T11" fmla="*/ 1 h 287"/>
                <a:gd name="T12" fmla="*/ 0 w 151"/>
                <a:gd name="T13" fmla="*/ 1 h 287"/>
                <a:gd name="T14" fmla="*/ 0 w 151"/>
                <a:gd name="T15" fmla="*/ 1 h 287"/>
                <a:gd name="T16" fmla="*/ 0 w 151"/>
                <a:gd name="T17" fmla="*/ 1 h 287"/>
                <a:gd name="T18" fmla="*/ 0 w 151"/>
                <a:gd name="T19" fmla="*/ 0 h 287"/>
                <a:gd name="T20" fmla="*/ 0 w 151"/>
                <a:gd name="T21" fmla="*/ 0 h 2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51"/>
                <a:gd name="T34" fmla="*/ 0 h 287"/>
                <a:gd name="T35" fmla="*/ 151 w 151"/>
                <a:gd name="T36" fmla="*/ 287 h 28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51" h="287">
                  <a:moveTo>
                    <a:pt x="37" y="0"/>
                  </a:moveTo>
                  <a:lnTo>
                    <a:pt x="8" y="86"/>
                  </a:lnTo>
                  <a:lnTo>
                    <a:pt x="0" y="244"/>
                  </a:lnTo>
                  <a:lnTo>
                    <a:pt x="63" y="287"/>
                  </a:lnTo>
                  <a:lnTo>
                    <a:pt x="71" y="147"/>
                  </a:lnTo>
                  <a:lnTo>
                    <a:pt x="143" y="175"/>
                  </a:lnTo>
                  <a:lnTo>
                    <a:pt x="90" y="82"/>
                  </a:lnTo>
                  <a:lnTo>
                    <a:pt x="151" y="113"/>
                  </a:lnTo>
                  <a:lnTo>
                    <a:pt x="135" y="48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9" name="Freeform 55"/>
            <p:cNvSpPr>
              <a:spLocks/>
            </p:cNvSpPr>
            <p:nvPr/>
          </p:nvSpPr>
          <p:spPr bwMode="auto">
            <a:xfrm>
              <a:off x="3424" y="1608"/>
              <a:ext cx="206" cy="349"/>
            </a:xfrm>
            <a:custGeom>
              <a:avLst/>
              <a:gdLst>
                <a:gd name="T0" fmla="*/ 0 w 413"/>
                <a:gd name="T1" fmla="*/ 1 h 697"/>
                <a:gd name="T2" fmla="*/ 1 w 413"/>
                <a:gd name="T3" fmla="*/ 0 h 697"/>
                <a:gd name="T4" fmla="*/ 1 w 413"/>
                <a:gd name="T5" fmla="*/ 1 h 697"/>
                <a:gd name="T6" fmla="*/ 1 w 413"/>
                <a:gd name="T7" fmla="*/ 1 h 697"/>
                <a:gd name="T8" fmla="*/ 1 w 413"/>
                <a:gd name="T9" fmla="*/ 2 h 697"/>
                <a:gd name="T10" fmla="*/ 0 w 413"/>
                <a:gd name="T11" fmla="*/ 3 h 697"/>
                <a:gd name="T12" fmla="*/ 0 w 413"/>
                <a:gd name="T13" fmla="*/ 3 h 697"/>
                <a:gd name="T14" fmla="*/ 0 w 413"/>
                <a:gd name="T15" fmla="*/ 3 h 697"/>
                <a:gd name="T16" fmla="*/ 0 w 413"/>
                <a:gd name="T17" fmla="*/ 3 h 697"/>
                <a:gd name="T18" fmla="*/ 0 w 413"/>
                <a:gd name="T19" fmla="*/ 3 h 697"/>
                <a:gd name="T20" fmla="*/ 0 w 413"/>
                <a:gd name="T21" fmla="*/ 3 h 697"/>
                <a:gd name="T22" fmla="*/ 0 w 413"/>
                <a:gd name="T23" fmla="*/ 2 h 697"/>
                <a:gd name="T24" fmla="*/ 0 w 413"/>
                <a:gd name="T25" fmla="*/ 2 h 697"/>
                <a:gd name="T26" fmla="*/ 0 w 413"/>
                <a:gd name="T27" fmla="*/ 2 h 697"/>
                <a:gd name="T28" fmla="*/ 0 w 413"/>
                <a:gd name="T29" fmla="*/ 1 h 697"/>
                <a:gd name="T30" fmla="*/ 1 w 413"/>
                <a:gd name="T31" fmla="*/ 1 h 697"/>
                <a:gd name="T32" fmla="*/ 1 w 413"/>
                <a:gd name="T33" fmla="*/ 1 h 697"/>
                <a:gd name="T34" fmla="*/ 0 w 413"/>
                <a:gd name="T35" fmla="*/ 1 h 697"/>
                <a:gd name="T36" fmla="*/ 0 w 413"/>
                <a:gd name="T37" fmla="*/ 1 h 69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13"/>
                <a:gd name="T58" fmla="*/ 0 h 697"/>
                <a:gd name="T59" fmla="*/ 413 w 413"/>
                <a:gd name="T60" fmla="*/ 697 h 69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13" h="697">
                  <a:moveTo>
                    <a:pt x="209" y="74"/>
                  </a:moveTo>
                  <a:lnTo>
                    <a:pt x="325" y="0"/>
                  </a:lnTo>
                  <a:lnTo>
                    <a:pt x="396" y="7"/>
                  </a:lnTo>
                  <a:lnTo>
                    <a:pt x="413" y="146"/>
                  </a:lnTo>
                  <a:lnTo>
                    <a:pt x="316" y="385"/>
                  </a:lnTo>
                  <a:lnTo>
                    <a:pt x="147" y="682"/>
                  </a:lnTo>
                  <a:lnTo>
                    <a:pt x="74" y="697"/>
                  </a:lnTo>
                  <a:lnTo>
                    <a:pt x="40" y="602"/>
                  </a:lnTo>
                  <a:lnTo>
                    <a:pt x="0" y="581"/>
                  </a:lnTo>
                  <a:lnTo>
                    <a:pt x="44" y="543"/>
                  </a:lnTo>
                  <a:lnTo>
                    <a:pt x="107" y="547"/>
                  </a:lnTo>
                  <a:lnTo>
                    <a:pt x="40" y="479"/>
                  </a:lnTo>
                  <a:lnTo>
                    <a:pt x="118" y="342"/>
                  </a:lnTo>
                  <a:lnTo>
                    <a:pt x="236" y="283"/>
                  </a:lnTo>
                  <a:lnTo>
                    <a:pt x="228" y="239"/>
                  </a:lnTo>
                  <a:lnTo>
                    <a:pt x="337" y="117"/>
                  </a:lnTo>
                  <a:lnTo>
                    <a:pt x="304" y="62"/>
                  </a:lnTo>
                  <a:lnTo>
                    <a:pt x="209" y="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0" name="Freeform 56"/>
            <p:cNvSpPr>
              <a:spLocks/>
            </p:cNvSpPr>
            <p:nvPr/>
          </p:nvSpPr>
          <p:spPr bwMode="auto">
            <a:xfrm>
              <a:off x="3255" y="1956"/>
              <a:ext cx="174" cy="117"/>
            </a:xfrm>
            <a:custGeom>
              <a:avLst/>
              <a:gdLst>
                <a:gd name="T0" fmla="*/ 0 w 348"/>
                <a:gd name="T1" fmla="*/ 0 h 236"/>
                <a:gd name="T2" fmla="*/ 1 w 348"/>
                <a:gd name="T3" fmla="*/ 0 h 236"/>
                <a:gd name="T4" fmla="*/ 1 w 348"/>
                <a:gd name="T5" fmla="*/ 0 h 236"/>
                <a:gd name="T6" fmla="*/ 1 w 348"/>
                <a:gd name="T7" fmla="*/ 0 h 236"/>
                <a:gd name="T8" fmla="*/ 1 w 348"/>
                <a:gd name="T9" fmla="*/ 0 h 236"/>
                <a:gd name="T10" fmla="*/ 1 w 348"/>
                <a:gd name="T11" fmla="*/ 0 h 236"/>
                <a:gd name="T12" fmla="*/ 1 w 348"/>
                <a:gd name="T13" fmla="*/ 0 h 236"/>
                <a:gd name="T14" fmla="*/ 1 w 348"/>
                <a:gd name="T15" fmla="*/ 0 h 236"/>
                <a:gd name="T16" fmla="*/ 1 w 348"/>
                <a:gd name="T17" fmla="*/ 0 h 236"/>
                <a:gd name="T18" fmla="*/ 1 w 348"/>
                <a:gd name="T19" fmla="*/ 0 h 236"/>
                <a:gd name="T20" fmla="*/ 1 w 348"/>
                <a:gd name="T21" fmla="*/ 0 h 236"/>
                <a:gd name="T22" fmla="*/ 1 w 348"/>
                <a:gd name="T23" fmla="*/ 0 h 236"/>
                <a:gd name="T24" fmla="*/ 1 w 348"/>
                <a:gd name="T25" fmla="*/ 0 h 236"/>
                <a:gd name="T26" fmla="*/ 0 w 348"/>
                <a:gd name="T27" fmla="*/ 0 h 236"/>
                <a:gd name="T28" fmla="*/ 0 w 348"/>
                <a:gd name="T29" fmla="*/ 0 h 2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48"/>
                <a:gd name="T46" fmla="*/ 0 h 236"/>
                <a:gd name="T47" fmla="*/ 348 w 348"/>
                <a:gd name="T48" fmla="*/ 236 h 2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48" h="236">
                  <a:moveTo>
                    <a:pt x="0" y="103"/>
                  </a:moveTo>
                  <a:lnTo>
                    <a:pt x="26" y="61"/>
                  </a:lnTo>
                  <a:lnTo>
                    <a:pt x="186" y="12"/>
                  </a:lnTo>
                  <a:lnTo>
                    <a:pt x="262" y="65"/>
                  </a:lnTo>
                  <a:lnTo>
                    <a:pt x="289" y="0"/>
                  </a:lnTo>
                  <a:lnTo>
                    <a:pt x="321" y="48"/>
                  </a:lnTo>
                  <a:lnTo>
                    <a:pt x="348" y="152"/>
                  </a:lnTo>
                  <a:lnTo>
                    <a:pt x="295" y="120"/>
                  </a:lnTo>
                  <a:lnTo>
                    <a:pt x="274" y="171"/>
                  </a:lnTo>
                  <a:lnTo>
                    <a:pt x="203" y="160"/>
                  </a:lnTo>
                  <a:lnTo>
                    <a:pt x="114" y="190"/>
                  </a:lnTo>
                  <a:lnTo>
                    <a:pt x="47" y="236"/>
                  </a:lnTo>
                  <a:lnTo>
                    <a:pt x="51" y="168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1" name="Freeform 57"/>
            <p:cNvSpPr>
              <a:spLocks/>
            </p:cNvSpPr>
            <p:nvPr/>
          </p:nvSpPr>
          <p:spPr bwMode="auto">
            <a:xfrm>
              <a:off x="3164" y="2017"/>
              <a:ext cx="67" cy="44"/>
            </a:xfrm>
            <a:custGeom>
              <a:avLst/>
              <a:gdLst>
                <a:gd name="T0" fmla="*/ 0 w 135"/>
                <a:gd name="T1" fmla="*/ 1 h 87"/>
                <a:gd name="T2" fmla="*/ 0 w 135"/>
                <a:gd name="T3" fmla="*/ 0 h 87"/>
                <a:gd name="T4" fmla="*/ 0 w 135"/>
                <a:gd name="T5" fmla="*/ 1 h 87"/>
                <a:gd name="T6" fmla="*/ 0 w 135"/>
                <a:gd name="T7" fmla="*/ 1 h 87"/>
                <a:gd name="T8" fmla="*/ 0 w 135"/>
                <a:gd name="T9" fmla="*/ 1 h 87"/>
                <a:gd name="T10" fmla="*/ 0 w 135"/>
                <a:gd name="T11" fmla="*/ 1 h 87"/>
                <a:gd name="T12" fmla="*/ 0 w 135"/>
                <a:gd name="T13" fmla="*/ 1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5"/>
                <a:gd name="T22" fmla="*/ 0 h 87"/>
                <a:gd name="T23" fmla="*/ 135 w 135"/>
                <a:gd name="T24" fmla="*/ 87 h 8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5" h="87">
                  <a:moveTo>
                    <a:pt x="0" y="7"/>
                  </a:moveTo>
                  <a:lnTo>
                    <a:pt x="122" y="0"/>
                  </a:lnTo>
                  <a:lnTo>
                    <a:pt x="135" y="38"/>
                  </a:lnTo>
                  <a:lnTo>
                    <a:pt x="107" y="83"/>
                  </a:lnTo>
                  <a:lnTo>
                    <a:pt x="65" y="8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2" name="Freeform 58"/>
            <p:cNvSpPr>
              <a:spLocks/>
            </p:cNvSpPr>
            <p:nvPr/>
          </p:nvSpPr>
          <p:spPr bwMode="auto">
            <a:xfrm>
              <a:off x="2903" y="1561"/>
              <a:ext cx="59" cy="53"/>
            </a:xfrm>
            <a:custGeom>
              <a:avLst/>
              <a:gdLst>
                <a:gd name="T0" fmla="*/ 1 w 117"/>
                <a:gd name="T1" fmla="*/ 0 h 107"/>
                <a:gd name="T2" fmla="*/ 0 w 117"/>
                <a:gd name="T3" fmla="*/ 0 h 107"/>
                <a:gd name="T4" fmla="*/ 1 w 117"/>
                <a:gd name="T5" fmla="*/ 0 h 107"/>
                <a:gd name="T6" fmla="*/ 1 w 117"/>
                <a:gd name="T7" fmla="*/ 0 h 107"/>
                <a:gd name="T8" fmla="*/ 1 w 117"/>
                <a:gd name="T9" fmla="*/ 0 h 107"/>
                <a:gd name="T10" fmla="*/ 1 w 117"/>
                <a:gd name="T11" fmla="*/ 0 h 107"/>
                <a:gd name="T12" fmla="*/ 1 w 117"/>
                <a:gd name="T13" fmla="*/ 0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7"/>
                <a:gd name="T22" fmla="*/ 0 h 107"/>
                <a:gd name="T23" fmla="*/ 117 w 117"/>
                <a:gd name="T24" fmla="*/ 107 h 10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7" h="107">
                  <a:moveTo>
                    <a:pt x="28" y="0"/>
                  </a:moveTo>
                  <a:lnTo>
                    <a:pt x="0" y="63"/>
                  </a:lnTo>
                  <a:lnTo>
                    <a:pt x="17" y="97"/>
                  </a:lnTo>
                  <a:lnTo>
                    <a:pt x="66" y="107"/>
                  </a:lnTo>
                  <a:lnTo>
                    <a:pt x="117" y="33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3" name="Freeform 59"/>
            <p:cNvSpPr>
              <a:spLocks/>
            </p:cNvSpPr>
            <p:nvPr/>
          </p:nvSpPr>
          <p:spPr bwMode="auto">
            <a:xfrm>
              <a:off x="2801" y="1636"/>
              <a:ext cx="117" cy="182"/>
            </a:xfrm>
            <a:custGeom>
              <a:avLst/>
              <a:gdLst>
                <a:gd name="T0" fmla="*/ 1 w 234"/>
                <a:gd name="T1" fmla="*/ 0 h 363"/>
                <a:gd name="T2" fmla="*/ 1 w 234"/>
                <a:gd name="T3" fmla="*/ 1 h 363"/>
                <a:gd name="T4" fmla="*/ 1 w 234"/>
                <a:gd name="T5" fmla="*/ 1 h 363"/>
                <a:gd name="T6" fmla="*/ 0 w 234"/>
                <a:gd name="T7" fmla="*/ 1 h 363"/>
                <a:gd name="T8" fmla="*/ 1 w 234"/>
                <a:gd name="T9" fmla="*/ 2 h 363"/>
                <a:gd name="T10" fmla="*/ 1 w 234"/>
                <a:gd name="T11" fmla="*/ 2 h 363"/>
                <a:gd name="T12" fmla="*/ 1 w 234"/>
                <a:gd name="T13" fmla="*/ 1 h 363"/>
                <a:gd name="T14" fmla="*/ 1 w 234"/>
                <a:gd name="T15" fmla="*/ 1 h 363"/>
                <a:gd name="T16" fmla="*/ 1 w 234"/>
                <a:gd name="T17" fmla="*/ 1 h 363"/>
                <a:gd name="T18" fmla="*/ 1 w 234"/>
                <a:gd name="T19" fmla="*/ 1 h 363"/>
                <a:gd name="T20" fmla="*/ 1 w 234"/>
                <a:gd name="T21" fmla="*/ 0 h 363"/>
                <a:gd name="T22" fmla="*/ 1 w 234"/>
                <a:gd name="T23" fmla="*/ 0 h 36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4"/>
                <a:gd name="T37" fmla="*/ 0 h 363"/>
                <a:gd name="T38" fmla="*/ 234 w 234"/>
                <a:gd name="T39" fmla="*/ 363 h 3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4" h="363">
                  <a:moveTo>
                    <a:pt x="183" y="0"/>
                  </a:moveTo>
                  <a:lnTo>
                    <a:pt x="128" y="100"/>
                  </a:lnTo>
                  <a:lnTo>
                    <a:pt x="38" y="174"/>
                  </a:lnTo>
                  <a:lnTo>
                    <a:pt x="0" y="247"/>
                  </a:lnTo>
                  <a:lnTo>
                    <a:pt x="17" y="363"/>
                  </a:lnTo>
                  <a:lnTo>
                    <a:pt x="88" y="281"/>
                  </a:lnTo>
                  <a:lnTo>
                    <a:pt x="156" y="239"/>
                  </a:lnTo>
                  <a:lnTo>
                    <a:pt x="234" y="133"/>
                  </a:lnTo>
                  <a:lnTo>
                    <a:pt x="145" y="169"/>
                  </a:lnTo>
                  <a:lnTo>
                    <a:pt x="213" y="59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4" name="Freeform 60"/>
            <p:cNvSpPr>
              <a:spLocks/>
            </p:cNvSpPr>
            <p:nvPr/>
          </p:nvSpPr>
          <p:spPr bwMode="auto">
            <a:xfrm>
              <a:off x="2908" y="2035"/>
              <a:ext cx="62" cy="20"/>
            </a:xfrm>
            <a:custGeom>
              <a:avLst/>
              <a:gdLst>
                <a:gd name="T0" fmla="*/ 0 w 124"/>
                <a:gd name="T1" fmla="*/ 0 h 42"/>
                <a:gd name="T2" fmla="*/ 1 w 124"/>
                <a:gd name="T3" fmla="*/ 0 h 42"/>
                <a:gd name="T4" fmla="*/ 1 w 124"/>
                <a:gd name="T5" fmla="*/ 0 h 42"/>
                <a:gd name="T6" fmla="*/ 1 w 124"/>
                <a:gd name="T7" fmla="*/ 0 h 42"/>
                <a:gd name="T8" fmla="*/ 1 w 124"/>
                <a:gd name="T9" fmla="*/ 0 h 42"/>
                <a:gd name="T10" fmla="*/ 1 w 124"/>
                <a:gd name="T11" fmla="*/ 0 h 42"/>
                <a:gd name="T12" fmla="*/ 0 w 124"/>
                <a:gd name="T13" fmla="*/ 0 h 42"/>
                <a:gd name="T14" fmla="*/ 0 w 124"/>
                <a:gd name="T15" fmla="*/ 0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4"/>
                <a:gd name="T25" fmla="*/ 0 h 42"/>
                <a:gd name="T26" fmla="*/ 124 w 124"/>
                <a:gd name="T27" fmla="*/ 42 h 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4" h="42">
                  <a:moveTo>
                    <a:pt x="0" y="27"/>
                  </a:moveTo>
                  <a:lnTo>
                    <a:pt x="40" y="30"/>
                  </a:lnTo>
                  <a:lnTo>
                    <a:pt x="78" y="42"/>
                  </a:lnTo>
                  <a:lnTo>
                    <a:pt x="124" y="0"/>
                  </a:lnTo>
                  <a:lnTo>
                    <a:pt x="80" y="2"/>
                  </a:lnTo>
                  <a:lnTo>
                    <a:pt x="32" y="2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5" name="Freeform 61"/>
            <p:cNvSpPr>
              <a:spLocks/>
            </p:cNvSpPr>
            <p:nvPr/>
          </p:nvSpPr>
          <p:spPr bwMode="auto">
            <a:xfrm>
              <a:off x="2960" y="2061"/>
              <a:ext cx="58" cy="49"/>
            </a:xfrm>
            <a:custGeom>
              <a:avLst/>
              <a:gdLst>
                <a:gd name="T0" fmla="*/ 0 w 116"/>
                <a:gd name="T1" fmla="*/ 1 h 97"/>
                <a:gd name="T2" fmla="*/ 1 w 116"/>
                <a:gd name="T3" fmla="*/ 0 h 97"/>
                <a:gd name="T4" fmla="*/ 1 w 116"/>
                <a:gd name="T5" fmla="*/ 1 h 97"/>
                <a:gd name="T6" fmla="*/ 1 w 116"/>
                <a:gd name="T7" fmla="*/ 1 h 97"/>
                <a:gd name="T8" fmla="*/ 1 w 116"/>
                <a:gd name="T9" fmla="*/ 1 h 97"/>
                <a:gd name="T10" fmla="*/ 1 w 116"/>
                <a:gd name="T11" fmla="*/ 1 h 97"/>
                <a:gd name="T12" fmla="*/ 0 w 116"/>
                <a:gd name="T13" fmla="*/ 1 h 97"/>
                <a:gd name="T14" fmla="*/ 0 w 116"/>
                <a:gd name="T15" fmla="*/ 1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"/>
                <a:gd name="T25" fmla="*/ 0 h 97"/>
                <a:gd name="T26" fmla="*/ 116 w 116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" h="97">
                  <a:moveTo>
                    <a:pt x="0" y="48"/>
                  </a:moveTo>
                  <a:lnTo>
                    <a:pt x="81" y="0"/>
                  </a:lnTo>
                  <a:lnTo>
                    <a:pt x="108" y="2"/>
                  </a:lnTo>
                  <a:lnTo>
                    <a:pt x="116" y="34"/>
                  </a:lnTo>
                  <a:lnTo>
                    <a:pt x="62" y="97"/>
                  </a:lnTo>
                  <a:lnTo>
                    <a:pt x="60" y="5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6" name="Freeform 62"/>
            <p:cNvSpPr>
              <a:spLocks/>
            </p:cNvSpPr>
            <p:nvPr/>
          </p:nvSpPr>
          <p:spPr bwMode="auto">
            <a:xfrm>
              <a:off x="3002" y="2107"/>
              <a:ext cx="56" cy="45"/>
            </a:xfrm>
            <a:custGeom>
              <a:avLst/>
              <a:gdLst>
                <a:gd name="T0" fmla="*/ 0 w 112"/>
                <a:gd name="T1" fmla="*/ 0 h 91"/>
                <a:gd name="T2" fmla="*/ 1 w 112"/>
                <a:gd name="T3" fmla="*/ 0 h 91"/>
                <a:gd name="T4" fmla="*/ 1 w 112"/>
                <a:gd name="T5" fmla="*/ 0 h 91"/>
                <a:gd name="T6" fmla="*/ 1 w 112"/>
                <a:gd name="T7" fmla="*/ 0 h 91"/>
                <a:gd name="T8" fmla="*/ 1 w 112"/>
                <a:gd name="T9" fmla="*/ 0 h 91"/>
                <a:gd name="T10" fmla="*/ 1 w 112"/>
                <a:gd name="T11" fmla="*/ 0 h 91"/>
                <a:gd name="T12" fmla="*/ 1 w 112"/>
                <a:gd name="T13" fmla="*/ 0 h 91"/>
                <a:gd name="T14" fmla="*/ 0 w 112"/>
                <a:gd name="T15" fmla="*/ 0 h 91"/>
                <a:gd name="T16" fmla="*/ 0 w 112"/>
                <a:gd name="T17" fmla="*/ 0 h 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2"/>
                <a:gd name="T28" fmla="*/ 0 h 91"/>
                <a:gd name="T29" fmla="*/ 112 w 112"/>
                <a:gd name="T30" fmla="*/ 91 h 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2" h="91">
                  <a:moveTo>
                    <a:pt x="0" y="77"/>
                  </a:moveTo>
                  <a:lnTo>
                    <a:pt x="59" y="47"/>
                  </a:lnTo>
                  <a:lnTo>
                    <a:pt x="67" y="66"/>
                  </a:lnTo>
                  <a:lnTo>
                    <a:pt x="61" y="91"/>
                  </a:lnTo>
                  <a:lnTo>
                    <a:pt x="112" y="17"/>
                  </a:lnTo>
                  <a:lnTo>
                    <a:pt x="88" y="0"/>
                  </a:lnTo>
                  <a:lnTo>
                    <a:pt x="44" y="34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2E2E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Freeform 63"/>
            <p:cNvSpPr>
              <a:spLocks/>
            </p:cNvSpPr>
            <p:nvPr/>
          </p:nvSpPr>
          <p:spPr bwMode="auto">
            <a:xfrm>
              <a:off x="2880" y="1350"/>
              <a:ext cx="134" cy="247"/>
            </a:xfrm>
            <a:custGeom>
              <a:avLst/>
              <a:gdLst>
                <a:gd name="T0" fmla="*/ 1 w 268"/>
                <a:gd name="T1" fmla="*/ 0 h 495"/>
                <a:gd name="T2" fmla="*/ 1 w 268"/>
                <a:gd name="T3" fmla="*/ 0 h 495"/>
                <a:gd name="T4" fmla="*/ 1 w 268"/>
                <a:gd name="T5" fmla="*/ 0 h 495"/>
                <a:gd name="T6" fmla="*/ 1 w 268"/>
                <a:gd name="T7" fmla="*/ 0 h 495"/>
                <a:gd name="T8" fmla="*/ 1 w 268"/>
                <a:gd name="T9" fmla="*/ 0 h 495"/>
                <a:gd name="T10" fmla="*/ 1 w 268"/>
                <a:gd name="T11" fmla="*/ 1 h 495"/>
                <a:gd name="T12" fmla="*/ 1 w 268"/>
                <a:gd name="T13" fmla="*/ 1 h 495"/>
                <a:gd name="T14" fmla="*/ 1 w 268"/>
                <a:gd name="T15" fmla="*/ 1 h 495"/>
                <a:gd name="T16" fmla="*/ 0 w 268"/>
                <a:gd name="T17" fmla="*/ 1 h 495"/>
                <a:gd name="T18" fmla="*/ 1 w 268"/>
                <a:gd name="T19" fmla="*/ 1 h 495"/>
                <a:gd name="T20" fmla="*/ 1 w 268"/>
                <a:gd name="T21" fmla="*/ 1 h 495"/>
                <a:gd name="T22" fmla="*/ 1 w 268"/>
                <a:gd name="T23" fmla="*/ 1 h 495"/>
                <a:gd name="T24" fmla="*/ 1 w 268"/>
                <a:gd name="T25" fmla="*/ 1 h 495"/>
                <a:gd name="T26" fmla="*/ 1 w 268"/>
                <a:gd name="T27" fmla="*/ 1 h 495"/>
                <a:gd name="T28" fmla="*/ 1 w 268"/>
                <a:gd name="T29" fmla="*/ 1 h 495"/>
                <a:gd name="T30" fmla="*/ 1 w 268"/>
                <a:gd name="T31" fmla="*/ 1 h 495"/>
                <a:gd name="T32" fmla="*/ 1 w 268"/>
                <a:gd name="T33" fmla="*/ 1 h 495"/>
                <a:gd name="T34" fmla="*/ 1 w 268"/>
                <a:gd name="T35" fmla="*/ 1 h 495"/>
                <a:gd name="T36" fmla="*/ 1 w 268"/>
                <a:gd name="T37" fmla="*/ 1 h 495"/>
                <a:gd name="T38" fmla="*/ 1 w 268"/>
                <a:gd name="T39" fmla="*/ 1 h 495"/>
                <a:gd name="T40" fmla="*/ 1 w 268"/>
                <a:gd name="T41" fmla="*/ 1 h 495"/>
                <a:gd name="T42" fmla="*/ 1 w 268"/>
                <a:gd name="T43" fmla="*/ 1 h 495"/>
                <a:gd name="T44" fmla="*/ 1 w 268"/>
                <a:gd name="T45" fmla="*/ 1 h 495"/>
                <a:gd name="T46" fmla="*/ 1 w 268"/>
                <a:gd name="T47" fmla="*/ 1 h 495"/>
                <a:gd name="T48" fmla="*/ 1 w 268"/>
                <a:gd name="T49" fmla="*/ 0 h 495"/>
                <a:gd name="T50" fmla="*/ 1 w 268"/>
                <a:gd name="T51" fmla="*/ 0 h 495"/>
                <a:gd name="T52" fmla="*/ 1 w 268"/>
                <a:gd name="T53" fmla="*/ 0 h 495"/>
                <a:gd name="T54" fmla="*/ 1 w 268"/>
                <a:gd name="T55" fmla="*/ 0 h 495"/>
                <a:gd name="T56" fmla="*/ 1 w 268"/>
                <a:gd name="T57" fmla="*/ 0 h 495"/>
                <a:gd name="T58" fmla="*/ 1 w 268"/>
                <a:gd name="T59" fmla="*/ 0 h 495"/>
                <a:gd name="T60" fmla="*/ 1 w 268"/>
                <a:gd name="T61" fmla="*/ 0 h 495"/>
                <a:gd name="T62" fmla="*/ 1 w 268"/>
                <a:gd name="T63" fmla="*/ 0 h 495"/>
                <a:gd name="T64" fmla="*/ 1 w 268"/>
                <a:gd name="T65" fmla="*/ 0 h 495"/>
                <a:gd name="T66" fmla="*/ 1 w 268"/>
                <a:gd name="T67" fmla="*/ 0 h 495"/>
                <a:gd name="T68" fmla="*/ 1 w 268"/>
                <a:gd name="T69" fmla="*/ 0 h 495"/>
                <a:gd name="T70" fmla="*/ 1 w 268"/>
                <a:gd name="T71" fmla="*/ 0 h 495"/>
                <a:gd name="T72" fmla="*/ 1 w 268"/>
                <a:gd name="T73" fmla="*/ 0 h 495"/>
                <a:gd name="T74" fmla="*/ 1 w 268"/>
                <a:gd name="T75" fmla="*/ 0 h 495"/>
                <a:gd name="T76" fmla="*/ 1 w 268"/>
                <a:gd name="T77" fmla="*/ 0 h 495"/>
                <a:gd name="T78" fmla="*/ 1 w 268"/>
                <a:gd name="T79" fmla="*/ 0 h 495"/>
                <a:gd name="T80" fmla="*/ 1 w 268"/>
                <a:gd name="T81" fmla="*/ 0 h 495"/>
                <a:gd name="T82" fmla="*/ 1 w 268"/>
                <a:gd name="T83" fmla="*/ 0 h 495"/>
                <a:gd name="T84" fmla="*/ 1 w 268"/>
                <a:gd name="T85" fmla="*/ 0 h 4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68"/>
                <a:gd name="T130" fmla="*/ 0 h 495"/>
                <a:gd name="T131" fmla="*/ 268 w 268"/>
                <a:gd name="T132" fmla="*/ 495 h 4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68" h="495">
                  <a:moveTo>
                    <a:pt x="219" y="4"/>
                  </a:moveTo>
                  <a:lnTo>
                    <a:pt x="160" y="69"/>
                  </a:lnTo>
                  <a:lnTo>
                    <a:pt x="160" y="109"/>
                  </a:lnTo>
                  <a:lnTo>
                    <a:pt x="139" y="156"/>
                  </a:lnTo>
                  <a:lnTo>
                    <a:pt x="129" y="230"/>
                  </a:lnTo>
                  <a:lnTo>
                    <a:pt x="127" y="291"/>
                  </a:lnTo>
                  <a:lnTo>
                    <a:pt x="89" y="346"/>
                  </a:lnTo>
                  <a:lnTo>
                    <a:pt x="63" y="377"/>
                  </a:lnTo>
                  <a:lnTo>
                    <a:pt x="0" y="495"/>
                  </a:lnTo>
                  <a:lnTo>
                    <a:pt x="13" y="495"/>
                  </a:lnTo>
                  <a:lnTo>
                    <a:pt x="67" y="394"/>
                  </a:lnTo>
                  <a:lnTo>
                    <a:pt x="106" y="421"/>
                  </a:lnTo>
                  <a:lnTo>
                    <a:pt x="190" y="447"/>
                  </a:lnTo>
                  <a:lnTo>
                    <a:pt x="240" y="453"/>
                  </a:lnTo>
                  <a:lnTo>
                    <a:pt x="264" y="441"/>
                  </a:lnTo>
                  <a:lnTo>
                    <a:pt x="268" y="403"/>
                  </a:lnTo>
                  <a:lnTo>
                    <a:pt x="224" y="441"/>
                  </a:lnTo>
                  <a:lnTo>
                    <a:pt x="154" y="426"/>
                  </a:lnTo>
                  <a:lnTo>
                    <a:pt x="108" y="407"/>
                  </a:lnTo>
                  <a:lnTo>
                    <a:pt x="99" y="377"/>
                  </a:lnTo>
                  <a:lnTo>
                    <a:pt x="101" y="346"/>
                  </a:lnTo>
                  <a:lnTo>
                    <a:pt x="129" y="306"/>
                  </a:lnTo>
                  <a:lnTo>
                    <a:pt x="148" y="324"/>
                  </a:lnTo>
                  <a:lnTo>
                    <a:pt x="144" y="291"/>
                  </a:lnTo>
                  <a:lnTo>
                    <a:pt x="139" y="206"/>
                  </a:lnTo>
                  <a:lnTo>
                    <a:pt x="152" y="149"/>
                  </a:lnTo>
                  <a:lnTo>
                    <a:pt x="169" y="95"/>
                  </a:lnTo>
                  <a:lnTo>
                    <a:pt x="173" y="65"/>
                  </a:lnTo>
                  <a:lnTo>
                    <a:pt x="209" y="21"/>
                  </a:lnTo>
                  <a:lnTo>
                    <a:pt x="228" y="10"/>
                  </a:lnTo>
                  <a:lnTo>
                    <a:pt x="241" y="16"/>
                  </a:lnTo>
                  <a:lnTo>
                    <a:pt x="253" y="67"/>
                  </a:lnTo>
                  <a:lnTo>
                    <a:pt x="251" y="94"/>
                  </a:lnTo>
                  <a:lnTo>
                    <a:pt x="236" y="105"/>
                  </a:lnTo>
                  <a:lnTo>
                    <a:pt x="232" y="128"/>
                  </a:lnTo>
                  <a:lnTo>
                    <a:pt x="249" y="135"/>
                  </a:lnTo>
                  <a:lnTo>
                    <a:pt x="249" y="162"/>
                  </a:lnTo>
                  <a:lnTo>
                    <a:pt x="262" y="166"/>
                  </a:lnTo>
                  <a:lnTo>
                    <a:pt x="268" y="99"/>
                  </a:lnTo>
                  <a:lnTo>
                    <a:pt x="255" y="10"/>
                  </a:lnTo>
                  <a:lnTo>
                    <a:pt x="245" y="0"/>
                  </a:lnTo>
                  <a:lnTo>
                    <a:pt x="219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8" name="Freeform 64"/>
            <p:cNvSpPr>
              <a:spLocks/>
            </p:cNvSpPr>
            <p:nvPr/>
          </p:nvSpPr>
          <p:spPr bwMode="auto">
            <a:xfrm>
              <a:off x="2971" y="1378"/>
              <a:ext cx="43" cy="70"/>
            </a:xfrm>
            <a:custGeom>
              <a:avLst/>
              <a:gdLst>
                <a:gd name="T0" fmla="*/ 1 w 86"/>
                <a:gd name="T1" fmla="*/ 0 h 140"/>
                <a:gd name="T2" fmla="*/ 1 w 86"/>
                <a:gd name="T3" fmla="*/ 1 h 140"/>
                <a:gd name="T4" fmla="*/ 1 w 86"/>
                <a:gd name="T5" fmla="*/ 1 h 140"/>
                <a:gd name="T6" fmla="*/ 1 w 86"/>
                <a:gd name="T7" fmla="*/ 1 h 140"/>
                <a:gd name="T8" fmla="*/ 1 w 86"/>
                <a:gd name="T9" fmla="*/ 1 h 140"/>
                <a:gd name="T10" fmla="*/ 1 w 86"/>
                <a:gd name="T11" fmla="*/ 1 h 140"/>
                <a:gd name="T12" fmla="*/ 1 w 86"/>
                <a:gd name="T13" fmla="*/ 1 h 140"/>
                <a:gd name="T14" fmla="*/ 1 w 86"/>
                <a:gd name="T15" fmla="*/ 1 h 140"/>
                <a:gd name="T16" fmla="*/ 1 w 86"/>
                <a:gd name="T17" fmla="*/ 1 h 140"/>
                <a:gd name="T18" fmla="*/ 1 w 86"/>
                <a:gd name="T19" fmla="*/ 1 h 140"/>
                <a:gd name="T20" fmla="*/ 1 w 86"/>
                <a:gd name="T21" fmla="*/ 1 h 140"/>
                <a:gd name="T22" fmla="*/ 1 w 86"/>
                <a:gd name="T23" fmla="*/ 1 h 140"/>
                <a:gd name="T24" fmla="*/ 0 w 86"/>
                <a:gd name="T25" fmla="*/ 1 h 140"/>
                <a:gd name="T26" fmla="*/ 1 w 86"/>
                <a:gd name="T27" fmla="*/ 1 h 140"/>
                <a:gd name="T28" fmla="*/ 1 w 86"/>
                <a:gd name="T29" fmla="*/ 1 h 140"/>
                <a:gd name="T30" fmla="*/ 1 w 86"/>
                <a:gd name="T31" fmla="*/ 1 h 140"/>
                <a:gd name="T32" fmla="*/ 1 w 86"/>
                <a:gd name="T33" fmla="*/ 0 h 140"/>
                <a:gd name="T34" fmla="*/ 1 w 86"/>
                <a:gd name="T35" fmla="*/ 0 h 1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6"/>
                <a:gd name="T55" fmla="*/ 0 h 140"/>
                <a:gd name="T56" fmla="*/ 86 w 86"/>
                <a:gd name="T57" fmla="*/ 140 h 1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6" h="140">
                  <a:moveTo>
                    <a:pt x="10" y="0"/>
                  </a:moveTo>
                  <a:lnTo>
                    <a:pt x="27" y="28"/>
                  </a:lnTo>
                  <a:lnTo>
                    <a:pt x="25" y="68"/>
                  </a:lnTo>
                  <a:lnTo>
                    <a:pt x="37" y="98"/>
                  </a:lnTo>
                  <a:lnTo>
                    <a:pt x="58" y="108"/>
                  </a:lnTo>
                  <a:lnTo>
                    <a:pt x="77" y="100"/>
                  </a:lnTo>
                  <a:lnTo>
                    <a:pt x="86" y="119"/>
                  </a:lnTo>
                  <a:lnTo>
                    <a:pt x="52" y="140"/>
                  </a:lnTo>
                  <a:lnTo>
                    <a:pt x="33" y="123"/>
                  </a:lnTo>
                  <a:lnTo>
                    <a:pt x="29" y="106"/>
                  </a:lnTo>
                  <a:lnTo>
                    <a:pt x="16" y="93"/>
                  </a:lnTo>
                  <a:lnTo>
                    <a:pt x="19" y="68"/>
                  </a:lnTo>
                  <a:lnTo>
                    <a:pt x="0" y="57"/>
                  </a:lnTo>
                  <a:lnTo>
                    <a:pt x="14" y="53"/>
                  </a:lnTo>
                  <a:lnTo>
                    <a:pt x="18" y="28"/>
                  </a:lnTo>
                  <a:lnTo>
                    <a:pt x="8" y="1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9" name="Freeform 65"/>
            <p:cNvSpPr>
              <a:spLocks/>
            </p:cNvSpPr>
            <p:nvPr/>
          </p:nvSpPr>
          <p:spPr bwMode="auto">
            <a:xfrm>
              <a:off x="3001" y="1336"/>
              <a:ext cx="36" cy="109"/>
            </a:xfrm>
            <a:custGeom>
              <a:avLst/>
              <a:gdLst>
                <a:gd name="T0" fmla="*/ 0 w 73"/>
                <a:gd name="T1" fmla="*/ 0 h 219"/>
                <a:gd name="T2" fmla="*/ 0 w 73"/>
                <a:gd name="T3" fmla="*/ 0 h 219"/>
                <a:gd name="T4" fmla="*/ 0 w 73"/>
                <a:gd name="T5" fmla="*/ 0 h 219"/>
                <a:gd name="T6" fmla="*/ 0 w 73"/>
                <a:gd name="T7" fmla="*/ 0 h 219"/>
                <a:gd name="T8" fmla="*/ 0 w 73"/>
                <a:gd name="T9" fmla="*/ 0 h 219"/>
                <a:gd name="T10" fmla="*/ 0 w 73"/>
                <a:gd name="T11" fmla="*/ 0 h 219"/>
                <a:gd name="T12" fmla="*/ 0 w 73"/>
                <a:gd name="T13" fmla="*/ 0 h 219"/>
                <a:gd name="T14" fmla="*/ 0 w 73"/>
                <a:gd name="T15" fmla="*/ 0 h 219"/>
                <a:gd name="T16" fmla="*/ 0 w 73"/>
                <a:gd name="T17" fmla="*/ 0 h 219"/>
                <a:gd name="T18" fmla="*/ 0 w 73"/>
                <a:gd name="T19" fmla="*/ 0 h 219"/>
                <a:gd name="T20" fmla="*/ 0 w 73"/>
                <a:gd name="T21" fmla="*/ 0 h 219"/>
                <a:gd name="T22" fmla="*/ 0 w 73"/>
                <a:gd name="T23" fmla="*/ 0 h 219"/>
                <a:gd name="T24" fmla="*/ 0 w 73"/>
                <a:gd name="T25" fmla="*/ 0 h 219"/>
                <a:gd name="T26" fmla="*/ 0 w 73"/>
                <a:gd name="T27" fmla="*/ 0 h 219"/>
                <a:gd name="T28" fmla="*/ 0 w 73"/>
                <a:gd name="T29" fmla="*/ 0 h 219"/>
                <a:gd name="T30" fmla="*/ 0 w 73"/>
                <a:gd name="T31" fmla="*/ 0 h 219"/>
                <a:gd name="T32" fmla="*/ 0 w 73"/>
                <a:gd name="T33" fmla="*/ 0 h 219"/>
                <a:gd name="T34" fmla="*/ 0 w 73"/>
                <a:gd name="T35" fmla="*/ 0 h 219"/>
                <a:gd name="T36" fmla="*/ 0 w 73"/>
                <a:gd name="T37" fmla="*/ 0 h 219"/>
                <a:gd name="T38" fmla="*/ 0 w 73"/>
                <a:gd name="T39" fmla="*/ 0 h 219"/>
                <a:gd name="T40" fmla="*/ 0 w 73"/>
                <a:gd name="T41" fmla="*/ 0 h 219"/>
                <a:gd name="T42" fmla="*/ 0 w 73"/>
                <a:gd name="T43" fmla="*/ 0 h 21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3"/>
                <a:gd name="T67" fmla="*/ 0 h 219"/>
                <a:gd name="T68" fmla="*/ 73 w 73"/>
                <a:gd name="T69" fmla="*/ 219 h 21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3" h="219">
                  <a:moveTo>
                    <a:pt x="0" y="28"/>
                  </a:moveTo>
                  <a:lnTo>
                    <a:pt x="33" y="0"/>
                  </a:lnTo>
                  <a:lnTo>
                    <a:pt x="59" y="2"/>
                  </a:lnTo>
                  <a:lnTo>
                    <a:pt x="73" y="49"/>
                  </a:lnTo>
                  <a:lnTo>
                    <a:pt x="73" y="125"/>
                  </a:lnTo>
                  <a:lnTo>
                    <a:pt x="69" y="173"/>
                  </a:lnTo>
                  <a:lnTo>
                    <a:pt x="65" y="211"/>
                  </a:lnTo>
                  <a:lnTo>
                    <a:pt x="40" y="219"/>
                  </a:lnTo>
                  <a:lnTo>
                    <a:pt x="19" y="203"/>
                  </a:lnTo>
                  <a:lnTo>
                    <a:pt x="27" y="200"/>
                  </a:lnTo>
                  <a:lnTo>
                    <a:pt x="44" y="203"/>
                  </a:lnTo>
                  <a:lnTo>
                    <a:pt x="55" y="190"/>
                  </a:lnTo>
                  <a:lnTo>
                    <a:pt x="55" y="167"/>
                  </a:lnTo>
                  <a:lnTo>
                    <a:pt x="36" y="169"/>
                  </a:lnTo>
                  <a:lnTo>
                    <a:pt x="40" y="154"/>
                  </a:lnTo>
                  <a:lnTo>
                    <a:pt x="57" y="146"/>
                  </a:lnTo>
                  <a:lnTo>
                    <a:pt x="61" y="47"/>
                  </a:lnTo>
                  <a:lnTo>
                    <a:pt x="54" y="13"/>
                  </a:lnTo>
                  <a:lnTo>
                    <a:pt x="33" y="8"/>
                  </a:lnTo>
                  <a:lnTo>
                    <a:pt x="6" y="3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0" name="Freeform 66"/>
            <p:cNvSpPr>
              <a:spLocks/>
            </p:cNvSpPr>
            <p:nvPr/>
          </p:nvSpPr>
          <p:spPr bwMode="auto">
            <a:xfrm>
              <a:off x="3029" y="1319"/>
              <a:ext cx="79" cy="117"/>
            </a:xfrm>
            <a:custGeom>
              <a:avLst/>
              <a:gdLst>
                <a:gd name="T0" fmla="*/ 0 w 158"/>
                <a:gd name="T1" fmla="*/ 1 h 234"/>
                <a:gd name="T2" fmla="*/ 1 w 158"/>
                <a:gd name="T3" fmla="*/ 1 h 234"/>
                <a:gd name="T4" fmla="*/ 1 w 158"/>
                <a:gd name="T5" fmla="*/ 1 h 234"/>
                <a:gd name="T6" fmla="*/ 1 w 158"/>
                <a:gd name="T7" fmla="*/ 1 h 234"/>
                <a:gd name="T8" fmla="*/ 1 w 158"/>
                <a:gd name="T9" fmla="*/ 1 h 234"/>
                <a:gd name="T10" fmla="*/ 1 w 158"/>
                <a:gd name="T11" fmla="*/ 0 h 234"/>
                <a:gd name="T12" fmla="*/ 1 w 158"/>
                <a:gd name="T13" fmla="*/ 0 h 234"/>
                <a:gd name="T14" fmla="*/ 1 w 158"/>
                <a:gd name="T15" fmla="*/ 1 h 234"/>
                <a:gd name="T16" fmla="*/ 1 w 158"/>
                <a:gd name="T17" fmla="*/ 1 h 234"/>
                <a:gd name="T18" fmla="*/ 1 w 158"/>
                <a:gd name="T19" fmla="*/ 1 h 234"/>
                <a:gd name="T20" fmla="*/ 1 w 158"/>
                <a:gd name="T21" fmla="*/ 1 h 234"/>
                <a:gd name="T22" fmla="*/ 1 w 158"/>
                <a:gd name="T23" fmla="*/ 1 h 234"/>
                <a:gd name="T24" fmla="*/ 1 w 158"/>
                <a:gd name="T25" fmla="*/ 1 h 234"/>
                <a:gd name="T26" fmla="*/ 1 w 158"/>
                <a:gd name="T27" fmla="*/ 1 h 234"/>
                <a:gd name="T28" fmla="*/ 1 w 158"/>
                <a:gd name="T29" fmla="*/ 1 h 234"/>
                <a:gd name="T30" fmla="*/ 1 w 158"/>
                <a:gd name="T31" fmla="*/ 1 h 234"/>
                <a:gd name="T32" fmla="*/ 1 w 158"/>
                <a:gd name="T33" fmla="*/ 1 h 234"/>
                <a:gd name="T34" fmla="*/ 1 w 158"/>
                <a:gd name="T35" fmla="*/ 1 h 234"/>
                <a:gd name="T36" fmla="*/ 1 w 158"/>
                <a:gd name="T37" fmla="*/ 1 h 234"/>
                <a:gd name="T38" fmla="*/ 1 w 158"/>
                <a:gd name="T39" fmla="*/ 1 h 234"/>
                <a:gd name="T40" fmla="*/ 1 w 158"/>
                <a:gd name="T41" fmla="*/ 1 h 234"/>
                <a:gd name="T42" fmla="*/ 1 w 158"/>
                <a:gd name="T43" fmla="*/ 1 h 234"/>
                <a:gd name="T44" fmla="*/ 1 w 158"/>
                <a:gd name="T45" fmla="*/ 1 h 234"/>
                <a:gd name="T46" fmla="*/ 1 w 158"/>
                <a:gd name="T47" fmla="*/ 1 h 234"/>
                <a:gd name="T48" fmla="*/ 1 w 158"/>
                <a:gd name="T49" fmla="*/ 1 h 234"/>
                <a:gd name="T50" fmla="*/ 1 w 158"/>
                <a:gd name="T51" fmla="*/ 1 h 234"/>
                <a:gd name="T52" fmla="*/ 1 w 158"/>
                <a:gd name="T53" fmla="*/ 1 h 234"/>
                <a:gd name="T54" fmla="*/ 1 w 158"/>
                <a:gd name="T55" fmla="*/ 1 h 234"/>
                <a:gd name="T56" fmla="*/ 1 w 158"/>
                <a:gd name="T57" fmla="*/ 1 h 234"/>
                <a:gd name="T58" fmla="*/ 1 w 158"/>
                <a:gd name="T59" fmla="*/ 1 h 234"/>
                <a:gd name="T60" fmla="*/ 1 w 158"/>
                <a:gd name="T61" fmla="*/ 1 h 234"/>
                <a:gd name="T62" fmla="*/ 1 w 158"/>
                <a:gd name="T63" fmla="*/ 1 h 234"/>
                <a:gd name="T64" fmla="*/ 1 w 158"/>
                <a:gd name="T65" fmla="*/ 1 h 234"/>
                <a:gd name="T66" fmla="*/ 1 w 158"/>
                <a:gd name="T67" fmla="*/ 1 h 234"/>
                <a:gd name="T68" fmla="*/ 1 w 158"/>
                <a:gd name="T69" fmla="*/ 1 h 234"/>
                <a:gd name="T70" fmla="*/ 1 w 158"/>
                <a:gd name="T71" fmla="*/ 1 h 234"/>
                <a:gd name="T72" fmla="*/ 1 w 158"/>
                <a:gd name="T73" fmla="*/ 1 h 234"/>
                <a:gd name="T74" fmla="*/ 1 w 158"/>
                <a:gd name="T75" fmla="*/ 1 h 234"/>
                <a:gd name="T76" fmla="*/ 1 w 158"/>
                <a:gd name="T77" fmla="*/ 1 h 234"/>
                <a:gd name="T78" fmla="*/ 0 w 158"/>
                <a:gd name="T79" fmla="*/ 1 h 234"/>
                <a:gd name="T80" fmla="*/ 0 w 158"/>
                <a:gd name="T81" fmla="*/ 1 h 23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58"/>
                <a:gd name="T124" fmla="*/ 0 h 234"/>
                <a:gd name="T125" fmla="*/ 158 w 158"/>
                <a:gd name="T126" fmla="*/ 234 h 23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58" h="234">
                  <a:moveTo>
                    <a:pt x="0" y="42"/>
                  </a:moveTo>
                  <a:lnTo>
                    <a:pt x="16" y="15"/>
                  </a:lnTo>
                  <a:lnTo>
                    <a:pt x="44" y="2"/>
                  </a:lnTo>
                  <a:lnTo>
                    <a:pt x="76" y="5"/>
                  </a:lnTo>
                  <a:lnTo>
                    <a:pt x="84" y="11"/>
                  </a:lnTo>
                  <a:lnTo>
                    <a:pt x="105" y="0"/>
                  </a:lnTo>
                  <a:lnTo>
                    <a:pt x="134" y="0"/>
                  </a:lnTo>
                  <a:lnTo>
                    <a:pt x="153" y="11"/>
                  </a:lnTo>
                  <a:lnTo>
                    <a:pt x="158" y="47"/>
                  </a:lnTo>
                  <a:lnTo>
                    <a:pt x="151" y="40"/>
                  </a:lnTo>
                  <a:lnTo>
                    <a:pt x="139" y="13"/>
                  </a:lnTo>
                  <a:lnTo>
                    <a:pt x="118" y="7"/>
                  </a:lnTo>
                  <a:lnTo>
                    <a:pt x="97" y="11"/>
                  </a:lnTo>
                  <a:lnTo>
                    <a:pt x="80" y="55"/>
                  </a:lnTo>
                  <a:lnTo>
                    <a:pt x="71" y="93"/>
                  </a:lnTo>
                  <a:lnTo>
                    <a:pt x="88" y="104"/>
                  </a:lnTo>
                  <a:lnTo>
                    <a:pt x="109" y="95"/>
                  </a:lnTo>
                  <a:lnTo>
                    <a:pt x="141" y="57"/>
                  </a:lnTo>
                  <a:lnTo>
                    <a:pt x="147" y="68"/>
                  </a:lnTo>
                  <a:lnTo>
                    <a:pt x="95" y="121"/>
                  </a:lnTo>
                  <a:lnTo>
                    <a:pt x="78" y="148"/>
                  </a:lnTo>
                  <a:lnTo>
                    <a:pt x="67" y="215"/>
                  </a:lnTo>
                  <a:lnTo>
                    <a:pt x="40" y="234"/>
                  </a:lnTo>
                  <a:lnTo>
                    <a:pt x="16" y="220"/>
                  </a:lnTo>
                  <a:lnTo>
                    <a:pt x="25" y="213"/>
                  </a:lnTo>
                  <a:lnTo>
                    <a:pt x="42" y="216"/>
                  </a:lnTo>
                  <a:lnTo>
                    <a:pt x="54" y="201"/>
                  </a:lnTo>
                  <a:lnTo>
                    <a:pt x="59" y="176"/>
                  </a:lnTo>
                  <a:lnTo>
                    <a:pt x="40" y="175"/>
                  </a:lnTo>
                  <a:lnTo>
                    <a:pt x="56" y="165"/>
                  </a:lnTo>
                  <a:lnTo>
                    <a:pt x="63" y="140"/>
                  </a:lnTo>
                  <a:lnTo>
                    <a:pt x="25" y="148"/>
                  </a:lnTo>
                  <a:lnTo>
                    <a:pt x="40" y="118"/>
                  </a:lnTo>
                  <a:lnTo>
                    <a:pt x="61" y="95"/>
                  </a:lnTo>
                  <a:lnTo>
                    <a:pt x="63" y="81"/>
                  </a:lnTo>
                  <a:lnTo>
                    <a:pt x="69" y="21"/>
                  </a:lnTo>
                  <a:lnTo>
                    <a:pt x="48" y="11"/>
                  </a:lnTo>
                  <a:lnTo>
                    <a:pt x="21" y="21"/>
                  </a:lnTo>
                  <a:lnTo>
                    <a:pt x="2" y="53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Freeform 67"/>
            <p:cNvSpPr>
              <a:spLocks/>
            </p:cNvSpPr>
            <p:nvPr/>
          </p:nvSpPr>
          <p:spPr bwMode="auto">
            <a:xfrm>
              <a:off x="3095" y="1253"/>
              <a:ext cx="129" cy="101"/>
            </a:xfrm>
            <a:custGeom>
              <a:avLst/>
              <a:gdLst>
                <a:gd name="T0" fmla="*/ 1 w 256"/>
                <a:gd name="T1" fmla="*/ 1 h 201"/>
                <a:gd name="T2" fmla="*/ 0 w 256"/>
                <a:gd name="T3" fmla="*/ 1 h 201"/>
                <a:gd name="T4" fmla="*/ 1 w 256"/>
                <a:gd name="T5" fmla="*/ 1 h 201"/>
                <a:gd name="T6" fmla="*/ 2 w 256"/>
                <a:gd name="T7" fmla="*/ 1 h 201"/>
                <a:gd name="T8" fmla="*/ 1 w 256"/>
                <a:gd name="T9" fmla="*/ 0 h 201"/>
                <a:gd name="T10" fmla="*/ 1 w 256"/>
                <a:gd name="T11" fmla="*/ 1 h 201"/>
                <a:gd name="T12" fmla="*/ 1 w 256"/>
                <a:gd name="T13" fmla="*/ 1 h 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6"/>
                <a:gd name="T22" fmla="*/ 0 h 201"/>
                <a:gd name="T23" fmla="*/ 256 w 256"/>
                <a:gd name="T24" fmla="*/ 201 h 20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6" h="201">
                  <a:moveTo>
                    <a:pt x="15" y="171"/>
                  </a:moveTo>
                  <a:lnTo>
                    <a:pt x="0" y="201"/>
                  </a:lnTo>
                  <a:lnTo>
                    <a:pt x="19" y="201"/>
                  </a:lnTo>
                  <a:lnTo>
                    <a:pt x="256" y="9"/>
                  </a:lnTo>
                  <a:lnTo>
                    <a:pt x="243" y="0"/>
                  </a:lnTo>
                  <a:lnTo>
                    <a:pt x="15" y="1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2" name="Freeform 68"/>
            <p:cNvSpPr>
              <a:spLocks/>
            </p:cNvSpPr>
            <p:nvPr/>
          </p:nvSpPr>
          <p:spPr bwMode="auto">
            <a:xfrm>
              <a:off x="3002" y="1351"/>
              <a:ext cx="112" cy="214"/>
            </a:xfrm>
            <a:custGeom>
              <a:avLst/>
              <a:gdLst>
                <a:gd name="T0" fmla="*/ 0 w 225"/>
                <a:gd name="T1" fmla="*/ 0 h 428"/>
                <a:gd name="T2" fmla="*/ 0 w 225"/>
                <a:gd name="T3" fmla="*/ 1 h 428"/>
                <a:gd name="T4" fmla="*/ 0 w 225"/>
                <a:gd name="T5" fmla="*/ 1 h 428"/>
                <a:gd name="T6" fmla="*/ 0 w 225"/>
                <a:gd name="T7" fmla="*/ 1 h 428"/>
                <a:gd name="T8" fmla="*/ 0 w 225"/>
                <a:gd name="T9" fmla="*/ 1 h 428"/>
                <a:gd name="T10" fmla="*/ 0 w 225"/>
                <a:gd name="T11" fmla="*/ 1 h 428"/>
                <a:gd name="T12" fmla="*/ 0 w 225"/>
                <a:gd name="T13" fmla="*/ 2 h 428"/>
                <a:gd name="T14" fmla="*/ 0 w 225"/>
                <a:gd name="T15" fmla="*/ 2 h 428"/>
                <a:gd name="T16" fmla="*/ 0 w 225"/>
                <a:gd name="T17" fmla="*/ 2 h 428"/>
                <a:gd name="T18" fmla="*/ 0 w 225"/>
                <a:gd name="T19" fmla="*/ 2 h 428"/>
                <a:gd name="T20" fmla="*/ 0 w 225"/>
                <a:gd name="T21" fmla="*/ 2 h 428"/>
                <a:gd name="T22" fmla="*/ 0 w 225"/>
                <a:gd name="T23" fmla="*/ 2 h 428"/>
                <a:gd name="T24" fmla="*/ 0 w 225"/>
                <a:gd name="T25" fmla="*/ 2 h 428"/>
                <a:gd name="T26" fmla="*/ 0 w 225"/>
                <a:gd name="T27" fmla="*/ 2 h 428"/>
                <a:gd name="T28" fmla="*/ 0 w 225"/>
                <a:gd name="T29" fmla="*/ 1 h 428"/>
                <a:gd name="T30" fmla="*/ 0 w 225"/>
                <a:gd name="T31" fmla="*/ 1 h 428"/>
                <a:gd name="T32" fmla="*/ 0 w 225"/>
                <a:gd name="T33" fmla="*/ 1 h 428"/>
                <a:gd name="T34" fmla="*/ 0 w 225"/>
                <a:gd name="T35" fmla="*/ 1 h 428"/>
                <a:gd name="T36" fmla="*/ 0 w 225"/>
                <a:gd name="T37" fmla="*/ 1 h 428"/>
                <a:gd name="T38" fmla="*/ 0 w 225"/>
                <a:gd name="T39" fmla="*/ 1 h 428"/>
                <a:gd name="T40" fmla="*/ 0 w 225"/>
                <a:gd name="T41" fmla="*/ 1 h 428"/>
                <a:gd name="T42" fmla="*/ 0 w 225"/>
                <a:gd name="T43" fmla="*/ 0 h 428"/>
                <a:gd name="T44" fmla="*/ 0 w 225"/>
                <a:gd name="T45" fmla="*/ 0 h 42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5"/>
                <a:gd name="T70" fmla="*/ 0 h 428"/>
                <a:gd name="T71" fmla="*/ 225 w 225"/>
                <a:gd name="T72" fmla="*/ 428 h 42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5" h="428">
                  <a:moveTo>
                    <a:pt x="192" y="0"/>
                  </a:moveTo>
                  <a:lnTo>
                    <a:pt x="213" y="17"/>
                  </a:lnTo>
                  <a:lnTo>
                    <a:pt x="194" y="61"/>
                  </a:lnTo>
                  <a:lnTo>
                    <a:pt x="166" y="97"/>
                  </a:lnTo>
                  <a:lnTo>
                    <a:pt x="152" y="168"/>
                  </a:lnTo>
                  <a:lnTo>
                    <a:pt x="152" y="204"/>
                  </a:lnTo>
                  <a:lnTo>
                    <a:pt x="105" y="285"/>
                  </a:lnTo>
                  <a:lnTo>
                    <a:pt x="74" y="299"/>
                  </a:lnTo>
                  <a:lnTo>
                    <a:pt x="36" y="299"/>
                  </a:lnTo>
                  <a:lnTo>
                    <a:pt x="42" y="327"/>
                  </a:lnTo>
                  <a:lnTo>
                    <a:pt x="0" y="428"/>
                  </a:lnTo>
                  <a:lnTo>
                    <a:pt x="19" y="417"/>
                  </a:lnTo>
                  <a:lnTo>
                    <a:pt x="61" y="331"/>
                  </a:lnTo>
                  <a:lnTo>
                    <a:pt x="116" y="295"/>
                  </a:lnTo>
                  <a:lnTo>
                    <a:pt x="154" y="230"/>
                  </a:lnTo>
                  <a:lnTo>
                    <a:pt x="162" y="189"/>
                  </a:lnTo>
                  <a:lnTo>
                    <a:pt x="166" y="141"/>
                  </a:lnTo>
                  <a:lnTo>
                    <a:pt x="175" y="99"/>
                  </a:lnTo>
                  <a:lnTo>
                    <a:pt x="209" y="50"/>
                  </a:lnTo>
                  <a:lnTo>
                    <a:pt x="225" y="16"/>
                  </a:lnTo>
                  <a:lnTo>
                    <a:pt x="221" y="6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3" name="Freeform 69"/>
            <p:cNvSpPr>
              <a:spLocks/>
            </p:cNvSpPr>
            <p:nvPr/>
          </p:nvSpPr>
          <p:spPr bwMode="auto">
            <a:xfrm>
              <a:off x="2980" y="1506"/>
              <a:ext cx="36" cy="11"/>
            </a:xfrm>
            <a:custGeom>
              <a:avLst/>
              <a:gdLst>
                <a:gd name="T0" fmla="*/ 0 w 73"/>
                <a:gd name="T1" fmla="*/ 1 h 21"/>
                <a:gd name="T2" fmla="*/ 0 w 73"/>
                <a:gd name="T3" fmla="*/ 1 h 21"/>
                <a:gd name="T4" fmla="*/ 0 w 73"/>
                <a:gd name="T5" fmla="*/ 0 h 21"/>
                <a:gd name="T6" fmla="*/ 0 w 73"/>
                <a:gd name="T7" fmla="*/ 1 h 21"/>
                <a:gd name="T8" fmla="*/ 0 w 73"/>
                <a:gd name="T9" fmla="*/ 1 h 21"/>
                <a:gd name="T10" fmla="*/ 0 w 73"/>
                <a:gd name="T11" fmla="*/ 1 h 21"/>
                <a:gd name="T12" fmla="*/ 0 w 73"/>
                <a:gd name="T13" fmla="*/ 1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"/>
                <a:gd name="T22" fmla="*/ 0 h 21"/>
                <a:gd name="T23" fmla="*/ 73 w 73"/>
                <a:gd name="T24" fmla="*/ 21 h 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" h="21">
                  <a:moveTo>
                    <a:pt x="0" y="10"/>
                  </a:moveTo>
                  <a:lnTo>
                    <a:pt x="37" y="10"/>
                  </a:lnTo>
                  <a:lnTo>
                    <a:pt x="63" y="0"/>
                  </a:lnTo>
                  <a:lnTo>
                    <a:pt x="73" y="13"/>
                  </a:lnTo>
                  <a:lnTo>
                    <a:pt x="31" y="21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4" name="Freeform 70"/>
            <p:cNvSpPr>
              <a:spLocks/>
            </p:cNvSpPr>
            <p:nvPr/>
          </p:nvSpPr>
          <p:spPr bwMode="auto">
            <a:xfrm>
              <a:off x="2997" y="1438"/>
              <a:ext cx="17" cy="44"/>
            </a:xfrm>
            <a:custGeom>
              <a:avLst/>
              <a:gdLst>
                <a:gd name="T0" fmla="*/ 0 w 34"/>
                <a:gd name="T1" fmla="*/ 0 h 90"/>
                <a:gd name="T2" fmla="*/ 1 w 34"/>
                <a:gd name="T3" fmla="*/ 0 h 90"/>
                <a:gd name="T4" fmla="*/ 1 w 34"/>
                <a:gd name="T5" fmla="*/ 0 h 90"/>
                <a:gd name="T6" fmla="*/ 1 w 34"/>
                <a:gd name="T7" fmla="*/ 0 h 90"/>
                <a:gd name="T8" fmla="*/ 1 w 34"/>
                <a:gd name="T9" fmla="*/ 0 h 90"/>
                <a:gd name="T10" fmla="*/ 1 w 34"/>
                <a:gd name="T11" fmla="*/ 0 h 90"/>
                <a:gd name="T12" fmla="*/ 1 w 34"/>
                <a:gd name="T13" fmla="*/ 0 h 90"/>
                <a:gd name="T14" fmla="*/ 0 w 34"/>
                <a:gd name="T15" fmla="*/ 0 h 90"/>
                <a:gd name="T16" fmla="*/ 0 w 34"/>
                <a:gd name="T17" fmla="*/ 0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4"/>
                <a:gd name="T28" fmla="*/ 0 h 90"/>
                <a:gd name="T29" fmla="*/ 34 w 34"/>
                <a:gd name="T30" fmla="*/ 90 h 9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4" h="90">
                  <a:moveTo>
                    <a:pt x="0" y="8"/>
                  </a:moveTo>
                  <a:lnTo>
                    <a:pt x="15" y="27"/>
                  </a:lnTo>
                  <a:lnTo>
                    <a:pt x="23" y="59"/>
                  </a:lnTo>
                  <a:lnTo>
                    <a:pt x="21" y="90"/>
                  </a:lnTo>
                  <a:lnTo>
                    <a:pt x="34" y="54"/>
                  </a:lnTo>
                  <a:lnTo>
                    <a:pt x="30" y="29"/>
                  </a:lnTo>
                  <a:lnTo>
                    <a:pt x="11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5" name="Freeform 71"/>
            <p:cNvSpPr>
              <a:spLocks/>
            </p:cNvSpPr>
            <p:nvPr/>
          </p:nvSpPr>
          <p:spPr bwMode="auto">
            <a:xfrm>
              <a:off x="2772" y="1562"/>
              <a:ext cx="296" cy="389"/>
            </a:xfrm>
            <a:custGeom>
              <a:avLst/>
              <a:gdLst>
                <a:gd name="T0" fmla="*/ 2 w 591"/>
                <a:gd name="T1" fmla="*/ 1 h 778"/>
                <a:gd name="T2" fmla="*/ 2 w 591"/>
                <a:gd name="T3" fmla="*/ 1 h 778"/>
                <a:gd name="T4" fmla="*/ 2 w 591"/>
                <a:gd name="T5" fmla="*/ 1 h 778"/>
                <a:gd name="T6" fmla="*/ 2 w 591"/>
                <a:gd name="T7" fmla="*/ 2 h 778"/>
                <a:gd name="T8" fmla="*/ 2 w 591"/>
                <a:gd name="T9" fmla="*/ 2 h 778"/>
                <a:gd name="T10" fmla="*/ 2 w 591"/>
                <a:gd name="T11" fmla="*/ 2 h 778"/>
                <a:gd name="T12" fmla="*/ 2 w 591"/>
                <a:gd name="T13" fmla="*/ 3 h 778"/>
                <a:gd name="T14" fmla="*/ 2 w 591"/>
                <a:gd name="T15" fmla="*/ 3 h 778"/>
                <a:gd name="T16" fmla="*/ 1 w 591"/>
                <a:gd name="T17" fmla="*/ 3 h 778"/>
                <a:gd name="T18" fmla="*/ 2 w 591"/>
                <a:gd name="T19" fmla="*/ 3 h 778"/>
                <a:gd name="T20" fmla="*/ 1 w 591"/>
                <a:gd name="T21" fmla="*/ 3 h 778"/>
                <a:gd name="T22" fmla="*/ 1 w 591"/>
                <a:gd name="T23" fmla="*/ 3 h 778"/>
                <a:gd name="T24" fmla="*/ 1 w 591"/>
                <a:gd name="T25" fmla="*/ 3 h 778"/>
                <a:gd name="T26" fmla="*/ 1 w 591"/>
                <a:gd name="T27" fmla="*/ 2 h 778"/>
                <a:gd name="T28" fmla="*/ 1 w 591"/>
                <a:gd name="T29" fmla="*/ 2 h 778"/>
                <a:gd name="T30" fmla="*/ 1 w 591"/>
                <a:gd name="T31" fmla="*/ 2 h 778"/>
                <a:gd name="T32" fmla="*/ 1 w 591"/>
                <a:gd name="T33" fmla="*/ 1 h 778"/>
                <a:gd name="T34" fmla="*/ 1 w 591"/>
                <a:gd name="T35" fmla="*/ 1 h 778"/>
                <a:gd name="T36" fmla="*/ 1 w 591"/>
                <a:gd name="T37" fmla="*/ 1 h 778"/>
                <a:gd name="T38" fmla="*/ 1 w 591"/>
                <a:gd name="T39" fmla="*/ 1 h 778"/>
                <a:gd name="T40" fmla="*/ 1 w 591"/>
                <a:gd name="T41" fmla="*/ 1 h 778"/>
                <a:gd name="T42" fmla="*/ 1 w 591"/>
                <a:gd name="T43" fmla="*/ 1 h 778"/>
                <a:gd name="T44" fmla="*/ 1 w 591"/>
                <a:gd name="T45" fmla="*/ 2 h 778"/>
                <a:gd name="T46" fmla="*/ 1 w 591"/>
                <a:gd name="T47" fmla="*/ 2 h 778"/>
                <a:gd name="T48" fmla="*/ 0 w 591"/>
                <a:gd name="T49" fmla="*/ 3 h 778"/>
                <a:gd name="T50" fmla="*/ 1 w 591"/>
                <a:gd name="T51" fmla="*/ 3 h 778"/>
                <a:gd name="T52" fmla="*/ 1 w 591"/>
                <a:gd name="T53" fmla="*/ 3 h 778"/>
                <a:gd name="T54" fmla="*/ 2 w 591"/>
                <a:gd name="T55" fmla="*/ 3 h 778"/>
                <a:gd name="T56" fmla="*/ 2 w 591"/>
                <a:gd name="T57" fmla="*/ 3 h 778"/>
                <a:gd name="T58" fmla="*/ 2 w 591"/>
                <a:gd name="T59" fmla="*/ 3 h 778"/>
                <a:gd name="T60" fmla="*/ 2 w 591"/>
                <a:gd name="T61" fmla="*/ 3 h 778"/>
                <a:gd name="T62" fmla="*/ 2 w 591"/>
                <a:gd name="T63" fmla="*/ 2 h 778"/>
                <a:gd name="T64" fmla="*/ 3 w 591"/>
                <a:gd name="T65" fmla="*/ 1 h 778"/>
                <a:gd name="T66" fmla="*/ 3 w 591"/>
                <a:gd name="T67" fmla="*/ 1 h 778"/>
                <a:gd name="T68" fmla="*/ 2 w 591"/>
                <a:gd name="T69" fmla="*/ 1 h 778"/>
                <a:gd name="T70" fmla="*/ 2 w 591"/>
                <a:gd name="T71" fmla="*/ 2 h 778"/>
                <a:gd name="T72" fmla="*/ 2 w 591"/>
                <a:gd name="T73" fmla="*/ 2 h 778"/>
                <a:gd name="T74" fmla="*/ 2 w 591"/>
                <a:gd name="T75" fmla="*/ 1 h 778"/>
                <a:gd name="T76" fmla="*/ 2 w 591"/>
                <a:gd name="T77" fmla="*/ 1 h 778"/>
                <a:gd name="T78" fmla="*/ 2 w 591"/>
                <a:gd name="T79" fmla="*/ 0 h 778"/>
                <a:gd name="T80" fmla="*/ 2 w 591"/>
                <a:gd name="T81" fmla="*/ 1 h 778"/>
                <a:gd name="T82" fmla="*/ 2 w 591"/>
                <a:gd name="T83" fmla="*/ 1 h 77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91"/>
                <a:gd name="T127" fmla="*/ 0 h 778"/>
                <a:gd name="T128" fmla="*/ 591 w 591"/>
                <a:gd name="T129" fmla="*/ 778 h 77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91" h="778">
                  <a:moveTo>
                    <a:pt x="475" y="12"/>
                  </a:moveTo>
                  <a:lnTo>
                    <a:pt x="477" y="33"/>
                  </a:lnTo>
                  <a:lnTo>
                    <a:pt x="443" y="84"/>
                  </a:lnTo>
                  <a:lnTo>
                    <a:pt x="405" y="287"/>
                  </a:lnTo>
                  <a:lnTo>
                    <a:pt x="437" y="350"/>
                  </a:lnTo>
                  <a:lnTo>
                    <a:pt x="424" y="493"/>
                  </a:lnTo>
                  <a:lnTo>
                    <a:pt x="392" y="586"/>
                  </a:lnTo>
                  <a:lnTo>
                    <a:pt x="352" y="635"/>
                  </a:lnTo>
                  <a:lnTo>
                    <a:pt x="242" y="669"/>
                  </a:lnTo>
                  <a:lnTo>
                    <a:pt x="299" y="557"/>
                  </a:lnTo>
                  <a:lnTo>
                    <a:pt x="194" y="658"/>
                  </a:lnTo>
                  <a:lnTo>
                    <a:pt x="109" y="603"/>
                  </a:lnTo>
                  <a:lnTo>
                    <a:pt x="42" y="555"/>
                  </a:lnTo>
                  <a:lnTo>
                    <a:pt x="14" y="498"/>
                  </a:lnTo>
                  <a:lnTo>
                    <a:pt x="33" y="358"/>
                  </a:lnTo>
                  <a:lnTo>
                    <a:pt x="65" y="297"/>
                  </a:lnTo>
                  <a:lnTo>
                    <a:pt x="128" y="251"/>
                  </a:lnTo>
                  <a:lnTo>
                    <a:pt x="160" y="170"/>
                  </a:lnTo>
                  <a:lnTo>
                    <a:pt x="221" y="78"/>
                  </a:lnTo>
                  <a:lnTo>
                    <a:pt x="192" y="92"/>
                  </a:lnTo>
                  <a:lnTo>
                    <a:pt x="128" y="208"/>
                  </a:lnTo>
                  <a:lnTo>
                    <a:pt x="107" y="247"/>
                  </a:lnTo>
                  <a:lnTo>
                    <a:pt x="44" y="303"/>
                  </a:lnTo>
                  <a:lnTo>
                    <a:pt x="10" y="373"/>
                  </a:lnTo>
                  <a:lnTo>
                    <a:pt x="0" y="521"/>
                  </a:lnTo>
                  <a:lnTo>
                    <a:pt x="55" y="584"/>
                  </a:lnTo>
                  <a:lnTo>
                    <a:pt x="202" y="704"/>
                  </a:lnTo>
                  <a:lnTo>
                    <a:pt x="359" y="656"/>
                  </a:lnTo>
                  <a:lnTo>
                    <a:pt x="422" y="637"/>
                  </a:lnTo>
                  <a:lnTo>
                    <a:pt x="420" y="778"/>
                  </a:lnTo>
                  <a:lnTo>
                    <a:pt x="436" y="759"/>
                  </a:lnTo>
                  <a:lnTo>
                    <a:pt x="472" y="502"/>
                  </a:lnTo>
                  <a:lnTo>
                    <a:pt x="591" y="69"/>
                  </a:lnTo>
                  <a:lnTo>
                    <a:pt x="565" y="124"/>
                  </a:lnTo>
                  <a:lnTo>
                    <a:pt x="508" y="232"/>
                  </a:lnTo>
                  <a:lnTo>
                    <a:pt x="475" y="329"/>
                  </a:lnTo>
                  <a:lnTo>
                    <a:pt x="426" y="293"/>
                  </a:lnTo>
                  <a:lnTo>
                    <a:pt x="449" y="95"/>
                  </a:lnTo>
                  <a:lnTo>
                    <a:pt x="493" y="25"/>
                  </a:lnTo>
                  <a:lnTo>
                    <a:pt x="477" y="0"/>
                  </a:lnTo>
                  <a:lnTo>
                    <a:pt x="47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6" name="Freeform 72"/>
            <p:cNvSpPr>
              <a:spLocks/>
            </p:cNvSpPr>
            <p:nvPr/>
          </p:nvSpPr>
          <p:spPr bwMode="auto">
            <a:xfrm>
              <a:off x="2829" y="1770"/>
              <a:ext cx="127" cy="76"/>
            </a:xfrm>
            <a:custGeom>
              <a:avLst/>
              <a:gdLst>
                <a:gd name="T0" fmla="*/ 0 w 255"/>
                <a:gd name="T1" fmla="*/ 1 h 152"/>
                <a:gd name="T2" fmla="*/ 0 w 255"/>
                <a:gd name="T3" fmla="*/ 1 h 152"/>
                <a:gd name="T4" fmla="*/ 0 w 255"/>
                <a:gd name="T5" fmla="*/ 1 h 152"/>
                <a:gd name="T6" fmla="*/ 0 w 255"/>
                <a:gd name="T7" fmla="*/ 0 h 152"/>
                <a:gd name="T8" fmla="*/ 0 w 255"/>
                <a:gd name="T9" fmla="*/ 1 h 152"/>
                <a:gd name="T10" fmla="*/ 0 w 255"/>
                <a:gd name="T11" fmla="*/ 1 h 152"/>
                <a:gd name="T12" fmla="*/ 0 w 255"/>
                <a:gd name="T13" fmla="*/ 1 h 152"/>
                <a:gd name="T14" fmla="*/ 0 w 255"/>
                <a:gd name="T15" fmla="*/ 1 h 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"/>
                <a:gd name="T25" fmla="*/ 0 h 152"/>
                <a:gd name="T26" fmla="*/ 255 w 255"/>
                <a:gd name="T27" fmla="*/ 152 h 1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" h="152">
                  <a:moveTo>
                    <a:pt x="0" y="152"/>
                  </a:moveTo>
                  <a:lnTo>
                    <a:pt x="29" y="104"/>
                  </a:lnTo>
                  <a:lnTo>
                    <a:pt x="168" y="66"/>
                  </a:lnTo>
                  <a:lnTo>
                    <a:pt x="255" y="0"/>
                  </a:lnTo>
                  <a:lnTo>
                    <a:pt x="168" y="91"/>
                  </a:lnTo>
                  <a:lnTo>
                    <a:pt x="52" y="146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7" name="Freeform 73"/>
            <p:cNvSpPr>
              <a:spLocks/>
            </p:cNvSpPr>
            <p:nvPr/>
          </p:nvSpPr>
          <p:spPr bwMode="auto">
            <a:xfrm>
              <a:off x="2925" y="1749"/>
              <a:ext cx="54" cy="121"/>
            </a:xfrm>
            <a:custGeom>
              <a:avLst/>
              <a:gdLst>
                <a:gd name="T0" fmla="*/ 0 w 109"/>
                <a:gd name="T1" fmla="*/ 0 h 241"/>
                <a:gd name="T2" fmla="*/ 0 w 109"/>
                <a:gd name="T3" fmla="*/ 1 h 241"/>
                <a:gd name="T4" fmla="*/ 0 w 109"/>
                <a:gd name="T5" fmla="*/ 1 h 241"/>
                <a:gd name="T6" fmla="*/ 0 w 109"/>
                <a:gd name="T7" fmla="*/ 1 h 241"/>
                <a:gd name="T8" fmla="*/ 0 w 109"/>
                <a:gd name="T9" fmla="*/ 1 h 241"/>
                <a:gd name="T10" fmla="*/ 0 w 109"/>
                <a:gd name="T11" fmla="*/ 0 h 241"/>
                <a:gd name="T12" fmla="*/ 0 w 109"/>
                <a:gd name="T13" fmla="*/ 0 h 2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"/>
                <a:gd name="T22" fmla="*/ 0 h 241"/>
                <a:gd name="T23" fmla="*/ 109 w 109"/>
                <a:gd name="T24" fmla="*/ 241 h 2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" h="241">
                  <a:moveTo>
                    <a:pt x="109" y="0"/>
                  </a:moveTo>
                  <a:lnTo>
                    <a:pt x="82" y="102"/>
                  </a:lnTo>
                  <a:lnTo>
                    <a:pt x="36" y="154"/>
                  </a:lnTo>
                  <a:lnTo>
                    <a:pt x="0" y="241"/>
                  </a:lnTo>
                  <a:lnTo>
                    <a:pt x="105" y="112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8" name="Freeform 74"/>
            <p:cNvSpPr>
              <a:spLocks/>
            </p:cNvSpPr>
            <p:nvPr/>
          </p:nvSpPr>
          <p:spPr bwMode="auto">
            <a:xfrm>
              <a:off x="2860" y="1602"/>
              <a:ext cx="91" cy="64"/>
            </a:xfrm>
            <a:custGeom>
              <a:avLst/>
              <a:gdLst>
                <a:gd name="T0" fmla="*/ 1 w 181"/>
                <a:gd name="T1" fmla="*/ 0 h 128"/>
                <a:gd name="T2" fmla="*/ 1 w 181"/>
                <a:gd name="T3" fmla="*/ 1 h 128"/>
                <a:gd name="T4" fmla="*/ 1 w 181"/>
                <a:gd name="T5" fmla="*/ 1 h 128"/>
                <a:gd name="T6" fmla="*/ 0 w 181"/>
                <a:gd name="T7" fmla="*/ 1 h 128"/>
                <a:gd name="T8" fmla="*/ 1 w 181"/>
                <a:gd name="T9" fmla="*/ 1 h 128"/>
                <a:gd name="T10" fmla="*/ 1 w 181"/>
                <a:gd name="T11" fmla="*/ 1 h 128"/>
                <a:gd name="T12" fmla="*/ 1 w 181"/>
                <a:gd name="T13" fmla="*/ 1 h 128"/>
                <a:gd name="T14" fmla="*/ 1 w 181"/>
                <a:gd name="T15" fmla="*/ 1 h 128"/>
                <a:gd name="T16" fmla="*/ 1 w 181"/>
                <a:gd name="T17" fmla="*/ 1 h 128"/>
                <a:gd name="T18" fmla="*/ 1 w 181"/>
                <a:gd name="T19" fmla="*/ 0 h 128"/>
                <a:gd name="T20" fmla="*/ 1 w 181"/>
                <a:gd name="T21" fmla="*/ 0 h 1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81"/>
                <a:gd name="T34" fmla="*/ 0 h 128"/>
                <a:gd name="T35" fmla="*/ 181 w 181"/>
                <a:gd name="T36" fmla="*/ 128 h 1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81" h="128">
                  <a:moveTo>
                    <a:pt x="49" y="0"/>
                  </a:moveTo>
                  <a:lnTo>
                    <a:pt x="57" y="25"/>
                  </a:lnTo>
                  <a:lnTo>
                    <a:pt x="25" y="57"/>
                  </a:lnTo>
                  <a:lnTo>
                    <a:pt x="0" y="128"/>
                  </a:lnTo>
                  <a:lnTo>
                    <a:pt x="48" y="55"/>
                  </a:lnTo>
                  <a:lnTo>
                    <a:pt x="70" y="36"/>
                  </a:lnTo>
                  <a:lnTo>
                    <a:pt x="135" y="55"/>
                  </a:lnTo>
                  <a:lnTo>
                    <a:pt x="181" y="48"/>
                  </a:lnTo>
                  <a:lnTo>
                    <a:pt x="101" y="32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9" name="Freeform 75"/>
            <p:cNvSpPr>
              <a:spLocks/>
            </p:cNvSpPr>
            <p:nvPr/>
          </p:nvSpPr>
          <p:spPr bwMode="auto">
            <a:xfrm>
              <a:off x="2992" y="1479"/>
              <a:ext cx="327" cy="151"/>
            </a:xfrm>
            <a:custGeom>
              <a:avLst/>
              <a:gdLst>
                <a:gd name="T0" fmla="*/ 1 w 654"/>
                <a:gd name="T1" fmla="*/ 1 h 302"/>
                <a:gd name="T2" fmla="*/ 1 w 654"/>
                <a:gd name="T3" fmla="*/ 1 h 302"/>
                <a:gd name="T4" fmla="*/ 1 w 654"/>
                <a:gd name="T5" fmla="*/ 1 h 302"/>
                <a:gd name="T6" fmla="*/ 1 w 654"/>
                <a:gd name="T7" fmla="*/ 1 h 302"/>
                <a:gd name="T8" fmla="*/ 3 w 654"/>
                <a:gd name="T9" fmla="*/ 1 h 302"/>
                <a:gd name="T10" fmla="*/ 3 w 654"/>
                <a:gd name="T11" fmla="*/ 0 h 302"/>
                <a:gd name="T12" fmla="*/ 3 w 654"/>
                <a:gd name="T13" fmla="*/ 1 h 302"/>
                <a:gd name="T14" fmla="*/ 3 w 654"/>
                <a:gd name="T15" fmla="*/ 1 h 302"/>
                <a:gd name="T16" fmla="*/ 3 w 654"/>
                <a:gd name="T17" fmla="*/ 1 h 302"/>
                <a:gd name="T18" fmla="*/ 1 w 654"/>
                <a:gd name="T19" fmla="*/ 1 h 302"/>
                <a:gd name="T20" fmla="*/ 1 w 654"/>
                <a:gd name="T21" fmla="*/ 1 h 302"/>
                <a:gd name="T22" fmla="*/ 1 w 654"/>
                <a:gd name="T23" fmla="*/ 1 h 302"/>
                <a:gd name="T24" fmla="*/ 1 w 654"/>
                <a:gd name="T25" fmla="*/ 1 h 302"/>
                <a:gd name="T26" fmla="*/ 0 w 654"/>
                <a:gd name="T27" fmla="*/ 1 h 302"/>
                <a:gd name="T28" fmla="*/ 1 w 654"/>
                <a:gd name="T29" fmla="*/ 1 h 302"/>
                <a:gd name="T30" fmla="*/ 1 w 654"/>
                <a:gd name="T31" fmla="*/ 1 h 3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54"/>
                <a:gd name="T49" fmla="*/ 0 h 302"/>
                <a:gd name="T50" fmla="*/ 654 w 654"/>
                <a:gd name="T51" fmla="*/ 302 h 3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54" h="302">
                  <a:moveTo>
                    <a:pt x="2" y="279"/>
                  </a:moveTo>
                  <a:lnTo>
                    <a:pt x="147" y="173"/>
                  </a:lnTo>
                  <a:lnTo>
                    <a:pt x="230" y="63"/>
                  </a:lnTo>
                  <a:lnTo>
                    <a:pt x="323" y="40"/>
                  </a:lnTo>
                  <a:lnTo>
                    <a:pt x="569" y="23"/>
                  </a:lnTo>
                  <a:lnTo>
                    <a:pt x="654" y="0"/>
                  </a:lnTo>
                  <a:lnTo>
                    <a:pt x="595" y="42"/>
                  </a:lnTo>
                  <a:lnTo>
                    <a:pt x="563" y="122"/>
                  </a:lnTo>
                  <a:lnTo>
                    <a:pt x="572" y="49"/>
                  </a:lnTo>
                  <a:lnTo>
                    <a:pt x="422" y="51"/>
                  </a:lnTo>
                  <a:lnTo>
                    <a:pt x="306" y="61"/>
                  </a:lnTo>
                  <a:lnTo>
                    <a:pt x="232" y="82"/>
                  </a:lnTo>
                  <a:lnTo>
                    <a:pt x="168" y="177"/>
                  </a:lnTo>
                  <a:lnTo>
                    <a:pt x="0" y="302"/>
                  </a:lnTo>
                  <a:lnTo>
                    <a:pt x="2" y="2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0" name="Freeform 76"/>
            <p:cNvSpPr>
              <a:spLocks/>
            </p:cNvSpPr>
            <p:nvPr/>
          </p:nvSpPr>
          <p:spPr bwMode="auto">
            <a:xfrm>
              <a:off x="3016" y="1486"/>
              <a:ext cx="464" cy="554"/>
            </a:xfrm>
            <a:custGeom>
              <a:avLst/>
              <a:gdLst>
                <a:gd name="T0" fmla="*/ 3 w 927"/>
                <a:gd name="T1" fmla="*/ 1 h 1108"/>
                <a:gd name="T2" fmla="*/ 3 w 927"/>
                <a:gd name="T3" fmla="*/ 1 h 1108"/>
                <a:gd name="T4" fmla="*/ 3 w 927"/>
                <a:gd name="T5" fmla="*/ 1 h 1108"/>
                <a:gd name="T6" fmla="*/ 4 w 927"/>
                <a:gd name="T7" fmla="*/ 1 h 1108"/>
                <a:gd name="T8" fmla="*/ 4 w 927"/>
                <a:gd name="T9" fmla="*/ 0 h 1108"/>
                <a:gd name="T10" fmla="*/ 4 w 927"/>
                <a:gd name="T11" fmla="*/ 1 h 1108"/>
                <a:gd name="T12" fmla="*/ 4 w 927"/>
                <a:gd name="T13" fmla="*/ 1 h 1108"/>
                <a:gd name="T14" fmla="*/ 3 w 927"/>
                <a:gd name="T15" fmla="*/ 1 h 1108"/>
                <a:gd name="T16" fmla="*/ 3 w 927"/>
                <a:gd name="T17" fmla="*/ 1 h 1108"/>
                <a:gd name="T18" fmla="*/ 3 w 927"/>
                <a:gd name="T19" fmla="*/ 1 h 1108"/>
                <a:gd name="T20" fmla="*/ 3 w 927"/>
                <a:gd name="T21" fmla="*/ 1 h 1108"/>
                <a:gd name="T22" fmla="*/ 2 w 927"/>
                <a:gd name="T23" fmla="*/ 1 h 1108"/>
                <a:gd name="T24" fmla="*/ 2 w 927"/>
                <a:gd name="T25" fmla="*/ 2 h 1108"/>
                <a:gd name="T26" fmla="*/ 1 w 927"/>
                <a:gd name="T27" fmla="*/ 3 h 1108"/>
                <a:gd name="T28" fmla="*/ 1 w 927"/>
                <a:gd name="T29" fmla="*/ 4 h 1108"/>
                <a:gd name="T30" fmla="*/ 1 w 927"/>
                <a:gd name="T31" fmla="*/ 4 h 1108"/>
                <a:gd name="T32" fmla="*/ 1 w 927"/>
                <a:gd name="T33" fmla="*/ 4 h 1108"/>
                <a:gd name="T34" fmla="*/ 1 w 927"/>
                <a:gd name="T35" fmla="*/ 4 h 1108"/>
                <a:gd name="T36" fmla="*/ 1 w 927"/>
                <a:gd name="T37" fmla="*/ 4 h 1108"/>
                <a:gd name="T38" fmla="*/ 0 w 927"/>
                <a:gd name="T39" fmla="*/ 4 h 1108"/>
                <a:gd name="T40" fmla="*/ 1 w 927"/>
                <a:gd name="T41" fmla="*/ 4 h 1108"/>
                <a:gd name="T42" fmla="*/ 1 w 927"/>
                <a:gd name="T43" fmla="*/ 3 h 1108"/>
                <a:gd name="T44" fmla="*/ 1 w 927"/>
                <a:gd name="T45" fmla="*/ 3 h 1108"/>
                <a:gd name="T46" fmla="*/ 1 w 927"/>
                <a:gd name="T47" fmla="*/ 3 h 1108"/>
                <a:gd name="T48" fmla="*/ 1 w 927"/>
                <a:gd name="T49" fmla="*/ 3 h 1108"/>
                <a:gd name="T50" fmla="*/ 1 w 927"/>
                <a:gd name="T51" fmla="*/ 3 h 1108"/>
                <a:gd name="T52" fmla="*/ 1 w 927"/>
                <a:gd name="T53" fmla="*/ 3 h 1108"/>
                <a:gd name="T54" fmla="*/ 1 w 927"/>
                <a:gd name="T55" fmla="*/ 3 h 1108"/>
                <a:gd name="T56" fmla="*/ 1 w 927"/>
                <a:gd name="T57" fmla="*/ 2 h 1108"/>
                <a:gd name="T58" fmla="*/ 2 w 927"/>
                <a:gd name="T59" fmla="*/ 2 h 1108"/>
                <a:gd name="T60" fmla="*/ 2 w 927"/>
                <a:gd name="T61" fmla="*/ 2 h 1108"/>
                <a:gd name="T62" fmla="*/ 2 w 927"/>
                <a:gd name="T63" fmla="*/ 1 h 1108"/>
                <a:gd name="T64" fmla="*/ 2 w 927"/>
                <a:gd name="T65" fmla="*/ 1 h 1108"/>
                <a:gd name="T66" fmla="*/ 2 w 927"/>
                <a:gd name="T67" fmla="*/ 1 h 1108"/>
                <a:gd name="T68" fmla="*/ 2 w 927"/>
                <a:gd name="T69" fmla="*/ 1 h 1108"/>
                <a:gd name="T70" fmla="*/ 3 w 927"/>
                <a:gd name="T71" fmla="*/ 1 h 1108"/>
                <a:gd name="T72" fmla="*/ 3 w 927"/>
                <a:gd name="T73" fmla="*/ 1 h 1108"/>
                <a:gd name="T74" fmla="*/ 3 w 927"/>
                <a:gd name="T75" fmla="*/ 1 h 1108"/>
                <a:gd name="T76" fmla="*/ 3 w 927"/>
                <a:gd name="T77" fmla="*/ 1 h 1108"/>
                <a:gd name="T78" fmla="*/ 3 w 927"/>
                <a:gd name="T79" fmla="*/ 1 h 1108"/>
                <a:gd name="T80" fmla="*/ 3 w 927"/>
                <a:gd name="T81" fmla="*/ 1 h 1108"/>
                <a:gd name="T82" fmla="*/ 3 w 927"/>
                <a:gd name="T83" fmla="*/ 1 h 1108"/>
                <a:gd name="T84" fmla="*/ 3 w 927"/>
                <a:gd name="T85" fmla="*/ 1 h 1108"/>
                <a:gd name="T86" fmla="*/ 3 w 927"/>
                <a:gd name="T87" fmla="*/ 1 h 110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27"/>
                <a:gd name="T133" fmla="*/ 0 h 1108"/>
                <a:gd name="T134" fmla="*/ 927 w 927"/>
                <a:gd name="T135" fmla="*/ 1108 h 110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27" h="1108">
                  <a:moveTo>
                    <a:pt x="656" y="19"/>
                  </a:moveTo>
                  <a:lnTo>
                    <a:pt x="688" y="65"/>
                  </a:lnTo>
                  <a:lnTo>
                    <a:pt x="741" y="147"/>
                  </a:lnTo>
                  <a:lnTo>
                    <a:pt x="832" y="93"/>
                  </a:lnTo>
                  <a:lnTo>
                    <a:pt x="927" y="0"/>
                  </a:lnTo>
                  <a:lnTo>
                    <a:pt x="899" y="50"/>
                  </a:lnTo>
                  <a:lnTo>
                    <a:pt x="804" y="133"/>
                  </a:lnTo>
                  <a:lnTo>
                    <a:pt x="732" y="164"/>
                  </a:lnTo>
                  <a:lnTo>
                    <a:pt x="669" y="76"/>
                  </a:lnTo>
                  <a:lnTo>
                    <a:pt x="612" y="112"/>
                  </a:lnTo>
                  <a:lnTo>
                    <a:pt x="515" y="295"/>
                  </a:lnTo>
                  <a:lnTo>
                    <a:pt x="414" y="468"/>
                  </a:lnTo>
                  <a:lnTo>
                    <a:pt x="291" y="745"/>
                  </a:lnTo>
                  <a:lnTo>
                    <a:pt x="89" y="966"/>
                  </a:lnTo>
                  <a:lnTo>
                    <a:pt x="72" y="1036"/>
                  </a:lnTo>
                  <a:lnTo>
                    <a:pt x="159" y="1044"/>
                  </a:lnTo>
                  <a:lnTo>
                    <a:pt x="226" y="1074"/>
                  </a:lnTo>
                  <a:lnTo>
                    <a:pt x="100" y="1108"/>
                  </a:lnTo>
                  <a:lnTo>
                    <a:pt x="45" y="1086"/>
                  </a:lnTo>
                  <a:lnTo>
                    <a:pt x="0" y="1069"/>
                  </a:lnTo>
                  <a:lnTo>
                    <a:pt x="42" y="1059"/>
                  </a:lnTo>
                  <a:lnTo>
                    <a:pt x="53" y="966"/>
                  </a:lnTo>
                  <a:lnTo>
                    <a:pt x="140" y="873"/>
                  </a:lnTo>
                  <a:lnTo>
                    <a:pt x="34" y="907"/>
                  </a:lnTo>
                  <a:lnTo>
                    <a:pt x="146" y="835"/>
                  </a:lnTo>
                  <a:lnTo>
                    <a:pt x="70" y="846"/>
                  </a:lnTo>
                  <a:lnTo>
                    <a:pt x="190" y="789"/>
                  </a:lnTo>
                  <a:lnTo>
                    <a:pt x="125" y="793"/>
                  </a:lnTo>
                  <a:lnTo>
                    <a:pt x="184" y="753"/>
                  </a:lnTo>
                  <a:lnTo>
                    <a:pt x="281" y="717"/>
                  </a:lnTo>
                  <a:lnTo>
                    <a:pt x="319" y="603"/>
                  </a:lnTo>
                  <a:lnTo>
                    <a:pt x="315" y="506"/>
                  </a:lnTo>
                  <a:lnTo>
                    <a:pt x="426" y="380"/>
                  </a:lnTo>
                  <a:lnTo>
                    <a:pt x="386" y="386"/>
                  </a:lnTo>
                  <a:lnTo>
                    <a:pt x="484" y="301"/>
                  </a:lnTo>
                  <a:lnTo>
                    <a:pt x="578" y="114"/>
                  </a:lnTo>
                  <a:lnTo>
                    <a:pt x="562" y="95"/>
                  </a:lnTo>
                  <a:lnTo>
                    <a:pt x="576" y="71"/>
                  </a:lnTo>
                  <a:lnTo>
                    <a:pt x="610" y="71"/>
                  </a:lnTo>
                  <a:lnTo>
                    <a:pt x="642" y="52"/>
                  </a:lnTo>
                  <a:lnTo>
                    <a:pt x="587" y="36"/>
                  </a:lnTo>
                  <a:lnTo>
                    <a:pt x="635" y="29"/>
                  </a:lnTo>
                  <a:lnTo>
                    <a:pt x="656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1" name="Freeform 77"/>
            <p:cNvSpPr>
              <a:spLocks/>
            </p:cNvSpPr>
            <p:nvPr/>
          </p:nvSpPr>
          <p:spPr bwMode="auto">
            <a:xfrm>
              <a:off x="2875" y="1486"/>
              <a:ext cx="472" cy="556"/>
            </a:xfrm>
            <a:custGeom>
              <a:avLst/>
              <a:gdLst>
                <a:gd name="T0" fmla="*/ 3 w 945"/>
                <a:gd name="T1" fmla="*/ 1 h 1112"/>
                <a:gd name="T2" fmla="*/ 3 w 945"/>
                <a:gd name="T3" fmla="*/ 1 h 1112"/>
                <a:gd name="T4" fmla="*/ 3 w 945"/>
                <a:gd name="T5" fmla="*/ 0 h 1112"/>
                <a:gd name="T6" fmla="*/ 3 w 945"/>
                <a:gd name="T7" fmla="*/ 1 h 1112"/>
                <a:gd name="T8" fmla="*/ 3 w 945"/>
                <a:gd name="T9" fmla="*/ 1 h 1112"/>
                <a:gd name="T10" fmla="*/ 2 w 945"/>
                <a:gd name="T11" fmla="*/ 1 h 1112"/>
                <a:gd name="T12" fmla="*/ 2 w 945"/>
                <a:gd name="T13" fmla="*/ 1 h 1112"/>
                <a:gd name="T14" fmla="*/ 1 w 945"/>
                <a:gd name="T15" fmla="*/ 2 h 1112"/>
                <a:gd name="T16" fmla="*/ 1 w 945"/>
                <a:gd name="T17" fmla="*/ 2 h 1112"/>
                <a:gd name="T18" fmla="*/ 1 w 945"/>
                <a:gd name="T19" fmla="*/ 3 h 1112"/>
                <a:gd name="T20" fmla="*/ 0 w 945"/>
                <a:gd name="T21" fmla="*/ 3 h 1112"/>
                <a:gd name="T22" fmla="*/ 0 w 945"/>
                <a:gd name="T23" fmla="*/ 3 h 1112"/>
                <a:gd name="T24" fmla="*/ 0 w 945"/>
                <a:gd name="T25" fmla="*/ 3 h 1112"/>
                <a:gd name="T26" fmla="*/ 0 w 945"/>
                <a:gd name="T27" fmla="*/ 4 h 1112"/>
                <a:gd name="T28" fmla="*/ 0 w 945"/>
                <a:gd name="T29" fmla="*/ 4 h 1112"/>
                <a:gd name="T30" fmla="*/ 0 w 945"/>
                <a:gd name="T31" fmla="*/ 4 h 1112"/>
                <a:gd name="T32" fmla="*/ 0 w 945"/>
                <a:gd name="T33" fmla="*/ 4 h 1112"/>
                <a:gd name="T34" fmla="*/ 0 w 945"/>
                <a:gd name="T35" fmla="*/ 4 h 1112"/>
                <a:gd name="T36" fmla="*/ 0 w 945"/>
                <a:gd name="T37" fmla="*/ 4 h 1112"/>
                <a:gd name="T38" fmla="*/ 0 w 945"/>
                <a:gd name="T39" fmla="*/ 4 h 1112"/>
                <a:gd name="T40" fmla="*/ 1 w 945"/>
                <a:gd name="T41" fmla="*/ 4 h 1112"/>
                <a:gd name="T42" fmla="*/ 1 w 945"/>
                <a:gd name="T43" fmla="*/ 3 h 1112"/>
                <a:gd name="T44" fmla="*/ 0 w 945"/>
                <a:gd name="T45" fmla="*/ 3 h 1112"/>
                <a:gd name="T46" fmla="*/ 1 w 945"/>
                <a:gd name="T47" fmla="*/ 3 h 1112"/>
                <a:gd name="T48" fmla="*/ 0 w 945"/>
                <a:gd name="T49" fmla="*/ 3 h 1112"/>
                <a:gd name="T50" fmla="*/ 0 w 945"/>
                <a:gd name="T51" fmla="*/ 3 h 1112"/>
                <a:gd name="T52" fmla="*/ 1 w 945"/>
                <a:gd name="T53" fmla="*/ 3 h 1112"/>
                <a:gd name="T54" fmla="*/ 1 w 945"/>
                <a:gd name="T55" fmla="*/ 2 h 1112"/>
                <a:gd name="T56" fmla="*/ 2 w 945"/>
                <a:gd name="T57" fmla="*/ 1 h 1112"/>
                <a:gd name="T58" fmla="*/ 2 w 945"/>
                <a:gd name="T59" fmla="*/ 1 h 1112"/>
                <a:gd name="T60" fmla="*/ 3 w 945"/>
                <a:gd name="T61" fmla="*/ 1 h 1112"/>
                <a:gd name="T62" fmla="*/ 3 w 945"/>
                <a:gd name="T63" fmla="*/ 1 h 1112"/>
                <a:gd name="T64" fmla="*/ 3 w 945"/>
                <a:gd name="T65" fmla="*/ 1 h 1112"/>
                <a:gd name="T66" fmla="*/ 3 w 945"/>
                <a:gd name="T67" fmla="*/ 1 h 1112"/>
                <a:gd name="T68" fmla="*/ 3 w 945"/>
                <a:gd name="T69" fmla="*/ 1 h 1112"/>
                <a:gd name="T70" fmla="*/ 3 w 945"/>
                <a:gd name="T71" fmla="*/ 1 h 1112"/>
                <a:gd name="T72" fmla="*/ 3 w 945"/>
                <a:gd name="T73" fmla="*/ 1 h 11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45"/>
                <a:gd name="T112" fmla="*/ 0 h 1112"/>
                <a:gd name="T113" fmla="*/ 945 w 945"/>
                <a:gd name="T114" fmla="*/ 1112 h 11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45" h="1112">
                  <a:moveTo>
                    <a:pt x="945" y="38"/>
                  </a:moveTo>
                  <a:lnTo>
                    <a:pt x="936" y="6"/>
                  </a:lnTo>
                  <a:lnTo>
                    <a:pt x="881" y="0"/>
                  </a:lnTo>
                  <a:lnTo>
                    <a:pt x="858" y="27"/>
                  </a:lnTo>
                  <a:lnTo>
                    <a:pt x="833" y="82"/>
                  </a:lnTo>
                  <a:lnTo>
                    <a:pt x="753" y="198"/>
                  </a:lnTo>
                  <a:lnTo>
                    <a:pt x="595" y="365"/>
                  </a:lnTo>
                  <a:lnTo>
                    <a:pt x="442" y="648"/>
                  </a:lnTo>
                  <a:lnTo>
                    <a:pt x="375" y="759"/>
                  </a:lnTo>
                  <a:lnTo>
                    <a:pt x="288" y="871"/>
                  </a:lnTo>
                  <a:lnTo>
                    <a:pt x="206" y="920"/>
                  </a:lnTo>
                  <a:lnTo>
                    <a:pt x="164" y="973"/>
                  </a:lnTo>
                  <a:lnTo>
                    <a:pt x="168" y="1017"/>
                  </a:lnTo>
                  <a:lnTo>
                    <a:pt x="90" y="1042"/>
                  </a:lnTo>
                  <a:lnTo>
                    <a:pt x="25" y="1078"/>
                  </a:lnTo>
                  <a:lnTo>
                    <a:pt x="0" y="1103"/>
                  </a:lnTo>
                  <a:lnTo>
                    <a:pt x="37" y="1112"/>
                  </a:lnTo>
                  <a:lnTo>
                    <a:pt x="44" y="1082"/>
                  </a:lnTo>
                  <a:lnTo>
                    <a:pt x="92" y="1065"/>
                  </a:lnTo>
                  <a:lnTo>
                    <a:pt x="177" y="1029"/>
                  </a:lnTo>
                  <a:lnTo>
                    <a:pt x="286" y="1070"/>
                  </a:lnTo>
                  <a:lnTo>
                    <a:pt x="286" y="1006"/>
                  </a:lnTo>
                  <a:lnTo>
                    <a:pt x="206" y="975"/>
                  </a:lnTo>
                  <a:lnTo>
                    <a:pt x="299" y="973"/>
                  </a:lnTo>
                  <a:lnTo>
                    <a:pt x="234" y="956"/>
                  </a:lnTo>
                  <a:lnTo>
                    <a:pt x="246" y="915"/>
                  </a:lnTo>
                  <a:lnTo>
                    <a:pt x="402" y="780"/>
                  </a:lnTo>
                  <a:lnTo>
                    <a:pt x="472" y="647"/>
                  </a:lnTo>
                  <a:lnTo>
                    <a:pt x="561" y="453"/>
                  </a:lnTo>
                  <a:lnTo>
                    <a:pt x="637" y="342"/>
                  </a:lnTo>
                  <a:lnTo>
                    <a:pt x="778" y="202"/>
                  </a:lnTo>
                  <a:lnTo>
                    <a:pt x="825" y="130"/>
                  </a:lnTo>
                  <a:lnTo>
                    <a:pt x="865" y="103"/>
                  </a:lnTo>
                  <a:lnTo>
                    <a:pt x="879" y="34"/>
                  </a:lnTo>
                  <a:lnTo>
                    <a:pt x="894" y="15"/>
                  </a:lnTo>
                  <a:lnTo>
                    <a:pt x="945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2" name="Freeform 78"/>
            <p:cNvSpPr>
              <a:spLocks/>
            </p:cNvSpPr>
            <p:nvPr/>
          </p:nvSpPr>
          <p:spPr bwMode="auto">
            <a:xfrm>
              <a:off x="3149" y="1570"/>
              <a:ext cx="440" cy="499"/>
            </a:xfrm>
            <a:custGeom>
              <a:avLst/>
              <a:gdLst>
                <a:gd name="T0" fmla="*/ 1 w 878"/>
                <a:gd name="T1" fmla="*/ 1 h 997"/>
                <a:gd name="T2" fmla="*/ 2 w 878"/>
                <a:gd name="T3" fmla="*/ 2 h 997"/>
                <a:gd name="T4" fmla="*/ 3 w 878"/>
                <a:gd name="T5" fmla="*/ 2 h 997"/>
                <a:gd name="T6" fmla="*/ 3 w 878"/>
                <a:gd name="T7" fmla="*/ 2 h 997"/>
                <a:gd name="T8" fmla="*/ 2 w 878"/>
                <a:gd name="T9" fmla="*/ 3 h 997"/>
                <a:gd name="T10" fmla="*/ 2 w 878"/>
                <a:gd name="T11" fmla="*/ 3 h 997"/>
                <a:gd name="T12" fmla="*/ 2 w 878"/>
                <a:gd name="T13" fmla="*/ 3 h 997"/>
                <a:gd name="T14" fmla="*/ 1 w 878"/>
                <a:gd name="T15" fmla="*/ 3 h 997"/>
                <a:gd name="T16" fmla="*/ 1 w 878"/>
                <a:gd name="T17" fmla="*/ 3 h 997"/>
                <a:gd name="T18" fmla="*/ 2 w 878"/>
                <a:gd name="T19" fmla="*/ 3 h 997"/>
                <a:gd name="T20" fmla="*/ 2 w 878"/>
                <a:gd name="T21" fmla="*/ 3 h 997"/>
                <a:gd name="T22" fmla="*/ 1 w 878"/>
                <a:gd name="T23" fmla="*/ 4 h 997"/>
                <a:gd name="T24" fmla="*/ 1 w 878"/>
                <a:gd name="T25" fmla="*/ 4 h 997"/>
                <a:gd name="T26" fmla="*/ 0 w 878"/>
                <a:gd name="T27" fmla="*/ 4 h 997"/>
                <a:gd name="T28" fmla="*/ 1 w 878"/>
                <a:gd name="T29" fmla="*/ 4 h 997"/>
                <a:gd name="T30" fmla="*/ 1 w 878"/>
                <a:gd name="T31" fmla="*/ 4 h 997"/>
                <a:gd name="T32" fmla="*/ 1 w 878"/>
                <a:gd name="T33" fmla="*/ 4 h 997"/>
                <a:gd name="T34" fmla="*/ 1 w 878"/>
                <a:gd name="T35" fmla="*/ 4 h 997"/>
                <a:gd name="T36" fmla="*/ 1 w 878"/>
                <a:gd name="T37" fmla="*/ 4 h 997"/>
                <a:gd name="T38" fmla="*/ 1 w 878"/>
                <a:gd name="T39" fmla="*/ 4 h 997"/>
                <a:gd name="T40" fmla="*/ 1 w 878"/>
                <a:gd name="T41" fmla="*/ 4 h 997"/>
                <a:gd name="T42" fmla="*/ 1 w 878"/>
                <a:gd name="T43" fmla="*/ 4 h 997"/>
                <a:gd name="T44" fmla="*/ 2 w 878"/>
                <a:gd name="T45" fmla="*/ 3 h 997"/>
                <a:gd name="T46" fmla="*/ 2 w 878"/>
                <a:gd name="T47" fmla="*/ 3 h 997"/>
                <a:gd name="T48" fmla="*/ 2 w 878"/>
                <a:gd name="T49" fmla="*/ 3 h 997"/>
                <a:gd name="T50" fmla="*/ 2 w 878"/>
                <a:gd name="T51" fmla="*/ 3 h 997"/>
                <a:gd name="T52" fmla="*/ 2 w 878"/>
                <a:gd name="T53" fmla="*/ 3 h 997"/>
                <a:gd name="T54" fmla="*/ 2 w 878"/>
                <a:gd name="T55" fmla="*/ 3 h 997"/>
                <a:gd name="T56" fmla="*/ 2 w 878"/>
                <a:gd name="T57" fmla="*/ 3 h 997"/>
                <a:gd name="T58" fmla="*/ 3 w 878"/>
                <a:gd name="T59" fmla="*/ 2 h 997"/>
                <a:gd name="T60" fmla="*/ 3 w 878"/>
                <a:gd name="T61" fmla="*/ 2 h 997"/>
                <a:gd name="T62" fmla="*/ 3 w 878"/>
                <a:gd name="T63" fmla="*/ 2 h 997"/>
                <a:gd name="T64" fmla="*/ 4 w 878"/>
                <a:gd name="T65" fmla="*/ 1 h 997"/>
                <a:gd name="T66" fmla="*/ 3 w 878"/>
                <a:gd name="T67" fmla="*/ 1 h 997"/>
                <a:gd name="T68" fmla="*/ 3 w 878"/>
                <a:gd name="T69" fmla="*/ 1 h 997"/>
                <a:gd name="T70" fmla="*/ 4 w 878"/>
                <a:gd name="T71" fmla="*/ 1 h 997"/>
                <a:gd name="T72" fmla="*/ 4 w 878"/>
                <a:gd name="T73" fmla="*/ 0 h 997"/>
                <a:gd name="T74" fmla="*/ 4 w 878"/>
                <a:gd name="T75" fmla="*/ 1 h 997"/>
                <a:gd name="T76" fmla="*/ 3 w 878"/>
                <a:gd name="T77" fmla="*/ 1 h 997"/>
                <a:gd name="T78" fmla="*/ 3 w 878"/>
                <a:gd name="T79" fmla="*/ 1 h 997"/>
                <a:gd name="T80" fmla="*/ 3 w 878"/>
                <a:gd name="T81" fmla="*/ 2 h 997"/>
                <a:gd name="T82" fmla="*/ 3 w 878"/>
                <a:gd name="T83" fmla="*/ 2 h 997"/>
                <a:gd name="T84" fmla="*/ 3 w 878"/>
                <a:gd name="T85" fmla="*/ 2 h 997"/>
                <a:gd name="T86" fmla="*/ 2 w 878"/>
                <a:gd name="T87" fmla="*/ 2 h 997"/>
                <a:gd name="T88" fmla="*/ 2 w 878"/>
                <a:gd name="T89" fmla="*/ 2 h 997"/>
                <a:gd name="T90" fmla="*/ 1 w 878"/>
                <a:gd name="T91" fmla="*/ 1 h 997"/>
                <a:gd name="T92" fmla="*/ 1 w 878"/>
                <a:gd name="T93" fmla="*/ 1 h 997"/>
                <a:gd name="T94" fmla="*/ 1 w 878"/>
                <a:gd name="T95" fmla="*/ 1 h 99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78"/>
                <a:gd name="T145" fmla="*/ 0 h 997"/>
                <a:gd name="T146" fmla="*/ 878 w 878"/>
                <a:gd name="T147" fmla="*/ 997 h 99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78" h="997">
                  <a:moveTo>
                    <a:pt x="220" y="241"/>
                  </a:moveTo>
                  <a:lnTo>
                    <a:pt x="310" y="294"/>
                  </a:lnTo>
                  <a:lnTo>
                    <a:pt x="519" y="361"/>
                  </a:lnTo>
                  <a:lnTo>
                    <a:pt x="557" y="361"/>
                  </a:lnTo>
                  <a:lnTo>
                    <a:pt x="473" y="560"/>
                  </a:lnTo>
                  <a:lnTo>
                    <a:pt x="420" y="699"/>
                  </a:lnTo>
                  <a:lnTo>
                    <a:pt x="333" y="705"/>
                  </a:lnTo>
                  <a:lnTo>
                    <a:pt x="241" y="680"/>
                  </a:lnTo>
                  <a:lnTo>
                    <a:pt x="139" y="627"/>
                  </a:lnTo>
                  <a:lnTo>
                    <a:pt x="283" y="720"/>
                  </a:lnTo>
                  <a:lnTo>
                    <a:pt x="344" y="731"/>
                  </a:lnTo>
                  <a:lnTo>
                    <a:pt x="236" y="786"/>
                  </a:lnTo>
                  <a:lnTo>
                    <a:pt x="152" y="857"/>
                  </a:lnTo>
                  <a:lnTo>
                    <a:pt x="0" y="883"/>
                  </a:lnTo>
                  <a:lnTo>
                    <a:pt x="26" y="891"/>
                  </a:lnTo>
                  <a:lnTo>
                    <a:pt x="171" y="876"/>
                  </a:lnTo>
                  <a:lnTo>
                    <a:pt x="198" y="923"/>
                  </a:lnTo>
                  <a:lnTo>
                    <a:pt x="199" y="997"/>
                  </a:lnTo>
                  <a:lnTo>
                    <a:pt x="211" y="939"/>
                  </a:lnTo>
                  <a:lnTo>
                    <a:pt x="205" y="899"/>
                  </a:lnTo>
                  <a:lnTo>
                    <a:pt x="182" y="857"/>
                  </a:lnTo>
                  <a:lnTo>
                    <a:pt x="247" y="796"/>
                  </a:lnTo>
                  <a:lnTo>
                    <a:pt x="384" y="733"/>
                  </a:lnTo>
                  <a:lnTo>
                    <a:pt x="483" y="754"/>
                  </a:lnTo>
                  <a:lnTo>
                    <a:pt x="441" y="707"/>
                  </a:lnTo>
                  <a:lnTo>
                    <a:pt x="483" y="672"/>
                  </a:lnTo>
                  <a:lnTo>
                    <a:pt x="467" y="629"/>
                  </a:lnTo>
                  <a:lnTo>
                    <a:pt x="511" y="598"/>
                  </a:lnTo>
                  <a:lnTo>
                    <a:pt x="500" y="549"/>
                  </a:lnTo>
                  <a:lnTo>
                    <a:pt x="574" y="456"/>
                  </a:lnTo>
                  <a:lnTo>
                    <a:pt x="637" y="319"/>
                  </a:lnTo>
                  <a:lnTo>
                    <a:pt x="705" y="275"/>
                  </a:lnTo>
                  <a:lnTo>
                    <a:pt x="808" y="180"/>
                  </a:lnTo>
                  <a:lnTo>
                    <a:pt x="699" y="249"/>
                  </a:lnTo>
                  <a:lnTo>
                    <a:pt x="736" y="155"/>
                  </a:lnTo>
                  <a:lnTo>
                    <a:pt x="808" y="45"/>
                  </a:lnTo>
                  <a:lnTo>
                    <a:pt x="878" y="0"/>
                  </a:lnTo>
                  <a:lnTo>
                    <a:pt x="802" y="34"/>
                  </a:lnTo>
                  <a:lnTo>
                    <a:pt x="726" y="136"/>
                  </a:lnTo>
                  <a:lnTo>
                    <a:pt x="675" y="256"/>
                  </a:lnTo>
                  <a:lnTo>
                    <a:pt x="616" y="300"/>
                  </a:lnTo>
                  <a:lnTo>
                    <a:pt x="599" y="275"/>
                  </a:lnTo>
                  <a:lnTo>
                    <a:pt x="585" y="336"/>
                  </a:lnTo>
                  <a:lnTo>
                    <a:pt x="492" y="328"/>
                  </a:lnTo>
                  <a:lnTo>
                    <a:pt x="295" y="266"/>
                  </a:lnTo>
                  <a:lnTo>
                    <a:pt x="213" y="218"/>
                  </a:lnTo>
                  <a:lnTo>
                    <a:pt x="220" y="2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3" name="Freeform 79"/>
            <p:cNvSpPr>
              <a:spLocks/>
            </p:cNvSpPr>
            <p:nvPr/>
          </p:nvSpPr>
          <p:spPr bwMode="auto">
            <a:xfrm>
              <a:off x="3217" y="1709"/>
              <a:ext cx="29" cy="165"/>
            </a:xfrm>
            <a:custGeom>
              <a:avLst/>
              <a:gdLst>
                <a:gd name="T0" fmla="*/ 0 w 59"/>
                <a:gd name="T1" fmla="*/ 0 h 331"/>
                <a:gd name="T2" fmla="*/ 0 w 59"/>
                <a:gd name="T3" fmla="*/ 0 h 331"/>
                <a:gd name="T4" fmla="*/ 0 w 59"/>
                <a:gd name="T5" fmla="*/ 0 h 331"/>
                <a:gd name="T6" fmla="*/ 0 w 59"/>
                <a:gd name="T7" fmla="*/ 1 h 331"/>
                <a:gd name="T8" fmla="*/ 0 w 59"/>
                <a:gd name="T9" fmla="*/ 1 h 331"/>
                <a:gd name="T10" fmla="*/ 0 w 59"/>
                <a:gd name="T11" fmla="*/ 0 h 331"/>
                <a:gd name="T12" fmla="*/ 0 w 59"/>
                <a:gd name="T13" fmla="*/ 0 h 331"/>
                <a:gd name="T14" fmla="*/ 0 w 59"/>
                <a:gd name="T15" fmla="*/ 0 h 331"/>
                <a:gd name="T16" fmla="*/ 0 w 59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"/>
                <a:gd name="T28" fmla="*/ 0 h 331"/>
                <a:gd name="T29" fmla="*/ 59 w 59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" h="331">
                  <a:moveTo>
                    <a:pt x="59" y="0"/>
                  </a:moveTo>
                  <a:lnTo>
                    <a:pt x="23" y="105"/>
                  </a:lnTo>
                  <a:lnTo>
                    <a:pt x="17" y="253"/>
                  </a:lnTo>
                  <a:lnTo>
                    <a:pt x="21" y="312"/>
                  </a:lnTo>
                  <a:lnTo>
                    <a:pt x="4" y="331"/>
                  </a:lnTo>
                  <a:lnTo>
                    <a:pt x="0" y="215"/>
                  </a:lnTo>
                  <a:lnTo>
                    <a:pt x="17" y="6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4" name="Freeform 80"/>
            <p:cNvSpPr>
              <a:spLocks/>
            </p:cNvSpPr>
            <p:nvPr/>
          </p:nvSpPr>
          <p:spPr bwMode="auto">
            <a:xfrm>
              <a:off x="3334" y="1402"/>
              <a:ext cx="337" cy="762"/>
            </a:xfrm>
            <a:custGeom>
              <a:avLst/>
              <a:gdLst>
                <a:gd name="T0" fmla="*/ 1 w 674"/>
                <a:gd name="T1" fmla="*/ 0 h 1523"/>
                <a:gd name="T2" fmla="*/ 1 w 674"/>
                <a:gd name="T3" fmla="*/ 1 h 1523"/>
                <a:gd name="T4" fmla="*/ 1 w 674"/>
                <a:gd name="T5" fmla="*/ 1 h 1523"/>
                <a:gd name="T6" fmla="*/ 3 w 674"/>
                <a:gd name="T7" fmla="*/ 2 h 1523"/>
                <a:gd name="T8" fmla="*/ 3 w 674"/>
                <a:gd name="T9" fmla="*/ 2 h 1523"/>
                <a:gd name="T10" fmla="*/ 3 w 674"/>
                <a:gd name="T11" fmla="*/ 2 h 1523"/>
                <a:gd name="T12" fmla="*/ 3 w 674"/>
                <a:gd name="T13" fmla="*/ 4 h 1523"/>
                <a:gd name="T14" fmla="*/ 3 w 674"/>
                <a:gd name="T15" fmla="*/ 4 h 1523"/>
                <a:gd name="T16" fmla="*/ 3 w 674"/>
                <a:gd name="T17" fmla="*/ 4 h 1523"/>
                <a:gd name="T18" fmla="*/ 1 w 674"/>
                <a:gd name="T19" fmla="*/ 5 h 1523"/>
                <a:gd name="T20" fmla="*/ 1 w 674"/>
                <a:gd name="T21" fmla="*/ 6 h 1523"/>
                <a:gd name="T22" fmla="*/ 1 w 674"/>
                <a:gd name="T23" fmla="*/ 6 h 1523"/>
                <a:gd name="T24" fmla="*/ 1 w 674"/>
                <a:gd name="T25" fmla="*/ 6 h 1523"/>
                <a:gd name="T26" fmla="*/ 0 w 674"/>
                <a:gd name="T27" fmla="*/ 6 h 1523"/>
                <a:gd name="T28" fmla="*/ 1 w 674"/>
                <a:gd name="T29" fmla="*/ 6 h 1523"/>
                <a:gd name="T30" fmla="*/ 1 w 674"/>
                <a:gd name="T31" fmla="*/ 6 h 1523"/>
                <a:gd name="T32" fmla="*/ 1 w 674"/>
                <a:gd name="T33" fmla="*/ 6 h 1523"/>
                <a:gd name="T34" fmla="*/ 1 w 674"/>
                <a:gd name="T35" fmla="*/ 5 h 1523"/>
                <a:gd name="T36" fmla="*/ 3 w 674"/>
                <a:gd name="T37" fmla="*/ 4 h 1523"/>
                <a:gd name="T38" fmla="*/ 3 w 674"/>
                <a:gd name="T39" fmla="*/ 4 h 1523"/>
                <a:gd name="T40" fmla="*/ 3 w 674"/>
                <a:gd name="T41" fmla="*/ 3 h 1523"/>
                <a:gd name="T42" fmla="*/ 3 w 674"/>
                <a:gd name="T43" fmla="*/ 4 h 1523"/>
                <a:gd name="T44" fmla="*/ 3 w 674"/>
                <a:gd name="T45" fmla="*/ 4 h 1523"/>
                <a:gd name="T46" fmla="*/ 3 w 674"/>
                <a:gd name="T47" fmla="*/ 4 h 1523"/>
                <a:gd name="T48" fmla="*/ 3 w 674"/>
                <a:gd name="T49" fmla="*/ 4 h 1523"/>
                <a:gd name="T50" fmla="*/ 3 w 674"/>
                <a:gd name="T51" fmla="*/ 3 h 1523"/>
                <a:gd name="T52" fmla="*/ 3 w 674"/>
                <a:gd name="T53" fmla="*/ 3 h 1523"/>
                <a:gd name="T54" fmla="*/ 3 w 674"/>
                <a:gd name="T55" fmla="*/ 2 h 1523"/>
                <a:gd name="T56" fmla="*/ 3 w 674"/>
                <a:gd name="T57" fmla="*/ 2 h 1523"/>
                <a:gd name="T58" fmla="*/ 3 w 674"/>
                <a:gd name="T59" fmla="*/ 2 h 1523"/>
                <a:gd name="T60" fmla="*/ 1 w 674"/>
                <a:gd name="T61" fmla="*/ 1 h 1523"/>
                <a:gd name="T62" fmla="*/ 1 w 674"/>
                <a:gd name="T63" fmla="*/ 1 h 1523"/>
                <a:gd name="T64" fmla="*/ 1 w 674"/>
                <a:gd name="T65" fmla="*/ 1 h 1523"/>
                <a:gd name="T66" fmla="*/ 1 w 674"/>
                <a:gd name="T67" fmla="*/ 1 h 1523"/>
                <a:gd name="T68" fmla="*/ 1 w 674"/>
                <a:gd name="T69" fmla="*/ 1 h 1523"/>
                <a:gd name="T70" fmla="*/ 1 w 674"/>
                <a:gd name="T71" fmla="*/ 0 h 1523"/>
                <a:gd name="T72" fmla="*/ 1 w 674"/>
                <a:gd name="T73" fmla="*/ 0 h 152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74"/>
                <a:gd name="T112" fmla="*/ 0 h 1523"/>
                <a:gd name="T113" fmla="*/ 674 w 674"/>
                <a:gd name="T114" fmla="*/ 1523 h 152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74" h="1523">
                  <a:moveTo>
                    <a:pt x="266" y="0"/>
                  </a:moveTo>
                  <a:lnTo>
                    <a:pt x="308" y="13"/>
                  </a:lnTo>
                  <a:lnTo>
                    <a:pt x="323" y="127"/>
                  </a:lnTo>
                  <a:lnTo>
                    <a:pt x="589" y="306"/>
                  </a:lnTo>
                  <a:lnTo>
                    <a:pt x="657" y="382"/>
                  </a:lnTo>
                  <a:lnTo>
                    <a:pt x="674" y="460"/>
                  </a:lnTo>
                  <a:lnTo>
                    <a:pt x="671" y="772"/>
                  </a:lnTo>
                  <a:lnTo>
                    <a:pt x="629" y="867"/>
                  </a:lnTo>
                  <a:lnTo>
                    <a:pt x="547" y="922"/>
                  </a:lnTo>
                  <a:lnTo>
                    <a:pt x="456" y="1135"/>
                  </a:lnTo>
                  <a:lnTo>
                    <a:pt x="357" y="1351"/>
                  </a:lnTo>
                  <a:lnTo>
                    <a:pt x="213" y="1477"/>
                  </a:lnTo>
                  <a:lnTo>
                    <a:pt x="28" y="1523"/>
                  </a:lnTo>
                  <a:lnTo>
                    <a:pt x="0" y="1504"/>
                  </a:lnTo>
                  <a:lnTo>
                    <a:pt x="190" y="1454"/>
                  </a:lnTo>
                  <a:lnTo>
                    <a:pt x="260" y="1376"/>
                  </a:lnTo>
                  <a:lnTo>
                    <a:pt x="355" y="1302"/>
                  </a:lnTo>
                  <a:lnTo>
                    <a:pt x="458" y="1102"/>
                  </a:lnTo>
                  <a:lnTo>
                    <a:pt x="532" y="909"/>
                  </a:lnTo>
                  <a:lnTo>
                    <a:pt x="557" y="842"/>
                  </a:lnTo>
                  <a:lnTo>
                    <a:pt x="636" y="757"/>
                  </a:lnTo>
                  <a:lnTo>
                    <a:pt x="574" y="844"/>
                  </a:lnTo>
                  <a:lnTo>
                    <a:pt x="621" y="806"/>
                  </a:lnTo>
                  <a:lnTo>
                    <a:pt x="570" y="874"/>
                  </a:lnTo>
                  <a:lnTo>
                    <a:pt x="621" y="853"/>
                  </a:lnTo>
                  <a:lnTo>
                    <a:pt x="661" y="764"/>
                  </a:lnTo>
                  <a:lnTo>
                    <a:pt x="663" y="604"/>
                  </a:lnTo>
                  <a:lnTo>
                    <a:pt x="657" y="437"/>
                  </a:lnTo>
                  <a:lnTo>
                    <a:pt x="635" y="373"/>
                  </a:lnTo>
                  <a:lnTo>
                    <a:pt x="539" y="287"/>
                  </a:lnTo>
                  <a:lnTo>
                    <a:pt x="325" y="152"/>
                  </a:lnTo>
                  <a:lnTo>
                    <a:pt x="308" y="154"/>
                  </a:lnTo>
                  <a:lnTo>
                    <a:pt x="308" y="108"/>
                  </a:lnTo>
                  <a:lnTo>
                    <a:pt x="290" y="17"/>
                  </a:lnTo>
                  <a:lnTo>
                    <a:pt x="266" y="19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5" name="Freeform 81"/>
            <p:cNvSpPr>
              <a:spLocks/>
            </p:cNvSpPr>
            <p:nvPr/>
          </p:nvSpPr>
          <p:spPr bwMode="auto">
            <a:xfrm>
              <a:off x="3017" y="2025"/>
              <a:ext cx="164" cy="174"/>
            </a:xfrm>
            <a:custGeom>
              <a:avLst/>
              <a:gdLst>
                <a:gd name="T0" fmla="*/ 1 w 327"/>
                <a:gd name="T1" fmla="*/ 1 h 348"/>
                <a:gd name="T2" fmla="*/ 1 w 327"/>
                <a:gd name="T3" fmla="*/ 0 h 348"/>
                <a:gd name="T4" fmla="*/ 2 w 327"/>
                <a:gd name="T5" fmla="*/ 1 h 348"/>
                <a:gd name="T6" fmla="*/ 2 w 327"/>
                <a:gd name="T7" fmla="*/ 1 h 348"/>
                <a:gd name="T8" fmla="*/ 2 w 327"/>
                <a:gd name="T9" fmla="*/ 1 h 348"/>
                <a:gd name="T10" fmla="*/ 2 w 327"/>
                <a:gd name="T11" fmla="*/ 1 h 348"/>
                <a:gd name="T12" fmla="*/ 1 w 327"/>
                <a:gd name="T13" fmla="*/ 1 h 348"/>
                <a:gd name="T14" fmla="*/ 1 w 327"/>
                <a:gd name="T15" fmla="*/ 1 h 348"/>
                <a:gd name="T16" fmla="*/ 1 w 327"/>
                <a:gd name="T17" fmla="*/ 1 h 348"/>
                <a:gd name="T18" fmla="*/ 1 w 327"/>
                <a:gd name="T19" fmla="*/ 1 h 348"/>
                <a:gd name="T20" fmla="*/ 1 w 327"/>
                <a:gd name="T21" fmla="*/ 1 h 348"/>
                <a:gd name="T22" fmla="*/ 1 w 327"/>
                <a:gd name="T23" fmla="*/ 1 h 348"/>
                <a:gd name="T24" fmla="*/ 1 w 327"/>
                <a:gd name="T25" fmla="*/ 1 h 348"/>
                <a:gd name="T26" fmla="*/ 1 w 327"/>
                <a:gd name="T27" fmla="*/ 1 h 348"/>
                <a:gd name="T28" fmla="*/ 0 w 327"/>
                <a:gd name="T29" fmla="*/ 1 h 348"/>
                <a:gd name="T30" fmla="*/ 1 w 327"/>
                <a:gd name="T31" fmla="*/ 1 h 348"/>
                <a:gd name="T32" fmla="*/ 1 w 327"/>
                <a:gd name="T33" fmla="*/ 1 h 348"/>
                <a:gd name="T34" fmla="*/ 1 w 327"/>
                <a:gd name="T35" fmla="*/ 1 h 348"/>
                <a:gd name="T36" fmla="*/ 1 w 327"/>
                <a:gd name="T37" fmla="*/ 1 h 348"/>
                <a:gd name="T38" fmla="*/ 1 w 327"/>
                <a:gd name="T39" fmla="*/ 1 h 348"/>
                <a:gd name="T40" fmla="*/ 1 w 327"/>
                <a:gd name="T41" fmla="*/ 1 h 348"/>
                <a:gd name="T42" fmla="*/ 1 w 327"/>
                <a:gd name="T43" fmla="*/ 1 h 348"/>
                <a:gd name="T44" fmla="*/ 2 w 327"/>
                <a:gd name="T45" fmla="*/ 1 h 348"/>
                <a:gd name="T46" fmla="*/ 2 w 327"/>
                <a:gd name="T47" fmla="*/ 1 h 348"/>
                <a:gd name="T48" fmla="*/ 2 w 327"/>
                <a:gd name="T49" fmla="*/ 1 h 348"/>
                <a:gd name="T50" fmla="*/ 2 w 327"/>
                <a:gd name="T51" fmla="*/ 1 h 348"/>
                <a:gd name="T52" fmla="*/ 2 w 327"/>
                <a:gd name="T53" fmla="*/ 1 h 348"/>
                <a:gd name="T54" fmla="*/ 2 w 327"/>
                <a:gd name="T55" fmla="*/ 1 h 348"/>
                <a:gd name="T56" fmla="*/ 1 w 327"/>
                <a:gd name="T57" fmla="*/ 1 h 348"/>
                <a:gd name="T58" fmla="*/ 1 w 327"/>
                <a:gd name="T59" fmla="*/ 1 h 348"/>
                <a:gd name="T60" fmla="*/ 1 w 327"/>
                <a:gd name="T61" fmla="*/ 1 h 348"/>
                <a:gd name="T62" fmla="*/ 1 w 327"/>
                <a:gd name="T63" fmla="*/ 1 h 348"/>
                <a:gd name="T64" fmla="*/ 1 w 327"/>
                <a:gd name="T65" fmla="*/ 1 h 34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7"/>
                <a:gd name="T100" fmla="*/ 0 h 348"/>
                <a:gd name="T101" fmla="*/ 327 w 327"/>
                <a:gd name="T102" fmla="*/ 348 h 34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7" h="348">
                  <a:moveTo>
                    <a:pt x="216" y="6"/>
                  </a:moveTo>
                  <a:lnTo>
                    <a:pt x="254" y="0"/>
                  </a:lnTo>
                  <a:lnTo>
                    <a:pt x="275" y="21"/>
                  </a:lnTo>
                  <a:lnTo>
                    <a:pt x="313" y="97"/>
                  </a:lnTo>
                  <a:lnTo>
                    <a:pt x="327" y="141"/>
                  </a:lnTo>
                  <a:lnTo>
                    <a:pt x="287" y="196"/>
                  </a:lnTo>
                  <a:lnTo>
                    <a:pt x="254" y="207"/>
                  </a:lnTo>
                  <a:lnTo>
                    <a:pt x="226" y="205"/>
                  </a:lnTo>
                  <a:lnTo>
                    <a:pt x="199" y="228"/>
                  </a:lnTo>
                  <a:lnTo>
                    <a:pt x="192" y="249"/>
                  </a:lnTo>
                  <a:lnTo>
                    <a:pt x="133" y="240"/>
                  </a:lnTo>
                  <a:lnTo>
                    <a:pt x="89" y="300"/>
                  </a:lnTo>
                  <a:lnTo>
                    <a:pt x="41" y="344"/>
                  </a:lnTo>
                  <a:lnTo>
                    <a:pt x="13" y="348"/>
                  </a:lnTo>
                  <a:lnTo>
                    <a:pt x="0" y="333"/>
                  </a:lnTo>
                  <a:lnTo>
                    <a:pt x="22" y="338"/>
                  </a:lnTo>
                  <a:lnTo>
                    <a:pt x="41" y="335"/>
                  </a:lnTo>
                  <a:lnTo>
                    <a:pt x="97" y="260"/>
                  </a:lnTo>
                  <a:lnTo>
                    <a:pt x="131" y="205"/>
                  </a:lnTo>
                  <a:lnTo>
                    <a:pt x="159" y="213"/>
                  </a:lnTo>
                  <a:lnTo>
                    <a:pt x="199" y="202"/>
                  </a:lnTo>
                  <a:lnTo>
                    <a:pt x="235" y="181"/>
                  </a:lnTo>
                  <a:lnTo>
                    <a:pt x="281" y="171"/>
                  </a:lnTo>
                  <a:lnTo>
                    <a:pt x="304" y="135"/>
                  </a:lnTo>
                  <a:lnTo>
                    <a:pt x="271" y="101"/>
                  </a:lnTo>
                  <a:lnTo>
                    <a:pt x="279" y="89"/>
                  </a:lnTo>
                  <a:lnTo>
                    <a:pt x="304" y="105"/>
                  </a:lnTo>
                  <a:lnTo>
                    <a:pt x="277" y="38"/>
                  </a:lnTo>
                  <a:lnTo>
                    <a:pt x="252" y="15"/>
                  </a:lnTo>
                  <a:lnTo>
                    <a:pt x="252" y="40"/>
                  </a:lnTo>
                  <a:lnTo>
                    <a:pt x="235" y="13"/>
                  </a:lnTo>
                  <a:lnTo>
                    <a:pt x="21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6" name="Freeform 82"/>
            <p:cNvSpPr>
              <a:spLocks/>
            </p:cNvSpPr>
            <p:nvPr/>
          </p:nvSpPr>
          <p:spPr bwMode="auto">
            <a:xfrm>
              <a:off x="3131" y="2024"/>
              <a:ext cx="366" cy="120"/>
            </a:xfrm>
            <a:custGeom>
              <a:avLst/>
              <a:gdLst>
                <a:gd name="T0" fmla="*/ 1 w 732"/>
                <a:gd name="T1" fmla="*/ 1 h 240"/>
                <a:gd name="T2" fmla="*/ 1 w 732"/>
                <a:gd name="T3" fmla="*/ 1 h 240"/>
                <a:gd name="T4" fmla="*/ 1 w 732"/>
                <a:gd name="T5" fmla="*/ 1 h 240"/>
                <a:gd name="T6" fmla="*/ 1 w 732"/>
                <a:gd name="T7" fmla="*/ 1 h 240"/>
                <a:gd name="T8" fmla="*/ 1 w 732"/>
                <a:gd name="T9" fmla="*/ 1 h 240"/>
                <a:gd name="T10" fmla="*/ 3 w 732"/>
                <a:gd name="T11" fmla="*/ 1 h 240"/>
                <a:gd name="T12" fmla="*/ 3 w 732"/>
                <a:gd name="T13" fmla="*/ 1 h 240"/>
                <a:gd name="T14" fmla="*/ 3 w 732"/>
                <a:gd name="T15" fmla="*/ 0 h 240"/>
                <a:gd name="T16" fmla="*/ 3 w 732"/>
                <a:gd name="T17" fmla="*/ 1 h 240"/>
                <a:gd name="T18" fmla="*/ 3 w 732"/>
                <a:gd name="T19" fmla="*/ 1 h 240"/>
                <a:gd name="T20" fmla="*/ 1 w 732"/>
                <a:gd name="T21" fmla="*/ 1 h 240"/>
                <a:gd name="T22" fmla="*/ 1 w 732"/>
                <a:gd name="T23" fmla="*/ 1 h 240"/>
                <a:gd name="T24" fmla="*/ 1 w 732"/>
                <a:gd name="T25" fmla="*/ 1 h 240"/>
                <a:gd name="T26" fmla="*/ 0 w 732"/>
                <a:gd name="T27" fmla="*/ 1 h 240"/>
                <a:gd name="T28" fmla="*/ 1 w 732"/>
                <a:gd name="T29" fmla="*/ 1 h 240"/>
                <a:gd name="T30" fmla="*/ 1 w 732"/>
                <a:gd name="T31" fmla="*/ 1 h 2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32"/>
                <a:gd name="T49" fmla="*/ 0 h 240"/>
                <a:gd name="T50" fmla="*/ 732 w 732"/>
                <a:gd name="T51" fmla="*/ 240 h 2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32" h="240">
                  <a:moveTo>
                    <a:pt x="36" y="223"/>
                  </a:moveTo>
                  <a:lnTo>
                    <a:pt x="95" y="196"/>
                  </a:lnTo>
                  <a:lnTo>
                    <a:pt x="218" y="173"/>
                  </a:lnTo>
                  <a:lnTo>
                    <a:pt x="323" y="173"/>
                  </a:lnTo>
                  <a:lnTo>
                    <a:pt x="492" y="148"/>
                  </a:lnTo>
                  <a:lnTo>
                    <a:pt x="570" y="126"/>
                  </a:lnTo>
                  <a:lnTo>
                    <a:pt x="665" y="55"/>
                  </a:lnTo>
                  <a:lnTo>
                    <a:pt x="732" y="0"/>
                  </a:lnTo>
                  <a:lnTo>
                    <a:pt x="663" y="82"/>
                  </a:lnTo>
                  <a:lnTo>
                    <a:pt x="555" y="162"/>
                  </a:lnTo>
                  <a:lnTo>
                    <a:pt x="311" y="211"/>
                  </a:lnTo>
                  <a:lnTo>
                    <a:pt x="165" y="196"/>
                  </a:lnTo>
                  <a:lnTo>
                    <a:pt x="26" y="240"/>
                  </a:lnTo>
                  <a:lnTo>
                    <a:pt x="0" y="219"/>
                  </a:lnTo>
                  <a:lnTo>
                    <a:pt x="36" y="2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Freeform 83"/>
            <p:cNvSpPr>
              <a:spLocks/>
            </p:cNvSpPr>
            <p:nvPr/>
          </p:nvSpPr>
          <p:spPr bwMode="auto">
            <a:xfrm>
              <a:off x="3397" y="1910"/>
              <a:ext cx="31" cy="68"/>
            </a:xfrm>
            <a:custGeom>
              <a:avLst/>
              <a:gdLst>
                <a:gd name="T0" fmla="*/ 0 w 63"/>
                <a:gd name="T1" fmla="*/ 0 h 137"/>
                <a:gd name="T2" fmla="*/ 0 w 63"/>
                <a:gd name="T3" fmla="*/ 0 h 137"/>
                <a:gd name="T4" fmla="*/ 0 w 63"/>
                <a:gd name="T5" fmla="*/ 0 h 137"/>
                <a:gd name="T6" fmla="*/ 0 w 63"/>
                <a:gd name="T7" fmla="*/ 0 h 137"/>
                <a:gd name="T8" fmla="*/ 0 w 63"/>
                <a:gd name="T9" fmla="*/ 0 h 137"/>
                <a:gd name="T10" fmla="*/ 0 w 63"/>
                <a:gd name="T11" fmla="*/ 0 h 137"/>
                <a:gd name="T12" fmla="*/ 0 w 63"/>
                <a:gd name="T13" fmla="*/ 0 h 1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37"/>
                <a:gd name="T23" fmla="*/ 63 w 63"/>
                <a:gd name="T24" fmla="*/ 137 h 1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37">
                  <a:moveTo>
                    <a:pt x="0" y="0"/>
                  </a:moveTo>
                  <a:lnTo>
                    <a:pt x="29" y="42"/>
                  </a:lnTo>
                  <a:lnTo>
                    <a:pt x="63" y="137"/>
                  </a:lnTo>
                  <a:lnTo>
                    <a:pt x="63" y="97"/>
                  </a:lnTo>
                  <a:lnTo>
                    <a:pt x="42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8" name="Freeform 84"/>
            <p:cNvSpPr>
              <a:spLocks/>
            </p:cNvSpPr>
            <p:nvPr/>
          </p:nvSpPr>
          <p:spPr bwMode="auto">
            <a:xfrm>
              <a:off x="3210" y="1271"/>
              <a:ext cx="111" cy="21"/>
            </a:xfrm>
            <a:custGeom>
              <a:avLst/>
              <a:gdLst>
                <a:gd name="T0" fmla="*/ 0 w 220"/>
                <a:gd name="T1" fmla="*/ 0 h 41"/>
                <a:gd name="T2" fmla="*/ 1 w 220"/>
                <a:gd name="T3" fmla="*/ 1 h 41"/>
                <a:gd name="T4" fmla="*/ 1 w 220"/>
                <a:gd name="T5" fmla="*/ 1 h 41"/>
                <a:gd name="T6" fmla="*/ 1 w 220"/>
                <a:gd name="T7" fmla="*/ 1 h 41"/>
                <a:gd name="T8" fmla="*/ 1 w 220"/>
                <a:gd name="T9" fmla="*/ 1 h 41"/>
                <a:gd name="T10" fmla="*/ 1 w 220"/>
                <a:gd name="T11" fmla="*/ 1 h 41"/>
                <a:gd name="T12" fmla="*/ 1 w 220"/>
                <a:gd name="T13" fmla="*/ 1 h 41"/>
                <a:gd name="T14" fmla="*/ 1 w 220"/>
                <a:gd name="T15" fmla="*/ 1 h 41"/>
                <a:gd name="T16" fmla="*/ 1 w 220"/>
                <a:gd name="T17" fmla="*/ 1 h 41"/>
                <a:gd name="T18" fmla="*/ 1 w 220"/>
                <a:gd name="T19" fmla="*/ 1 h 41"/>
                <a:gd name="T20" fmla="*/ 1 w 220"/>
                <a:gd name="T21" fmla="*/ 1 h 41"/>
                <a:gd name="T22" fmla="*/ 0 w 220"/>
                <a:gd name="T23" fmla="*/ 1 h 41"/>
                <a:gd name="T24" fmla="*/ 0 w 220"/>
                <a:gd name="T25" fmla="*/ 0 h 41"/>
                <a:gd name="T26" fmla="*/ 0 w 220"/>
                <a:gd name="T27" fmla="*/ 0 h 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0"/>
                <a:gd name="T43" fmla="*/ 0 h 41"/>
                <a:gd name="T44" fmla="*/ 220 w 220"/>
                <a:gd name="T45" fmla="*/ 41 h 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0" h="41">
                  <a:moveTo>
                    <a:pt x="0" y="0"/>
                  </a:moveTo>
                  <a:lnTo>
                    <a:pt x="45" y="5"/>
                  </a:lnTo>
                  <a:lnTo>
                    <a:pt x="68" y="22"/>
                  </a:lnTo>
                  <a:lnTo>
                    <a:pt x="87" y="21"/>
                  </a:lnTo>
                  <a:lnTo>
                    <a:pt x="110" y="5"/>
                  </a:lnTo>
                  <a:lnTo>
                    <a:pt x="220" y="11"/>
                  </a:lnTo>
                  <a:lnTo>
                    <a:pt x="195" y="28"/>
                  </a:lnTo>
                  <a:lnTo>
                    <a:pt x="121" y="24"/>
                  </a:lnTo>
                  <a:lnTo>
                    <a:pt x="87" y="41"/>
                  </a:lnTo>
                  <a:lnTo>
                    <a:pt x="60" y="41"/>
                  </a:lnTo>
                  <a:lnTo>
                    <a:pt x="34" y="22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9" name="Freeform 85"/>
            <p:cNvSpPr>
              <a:spLocks/>
            </p:cNvSpPr>
            <p:nvPr/>
          </p:nvSpPr>
          <p:spPr bwMode="auto">
            <a:xfrm>
              <a:off x="3210" y="1274"/>
              <a:ext cx="24" cy="53"/>
            </a:xfrm>
            <a:custGeom>
              <a:avLst/>
              <a:gdLst>
                <a:gd name="T0" fmla="*/ 0 w 47"/>
                <a:gd name="T1" fmla="*/ 0 h 107"/>
                <a:gd name="T2" fmla="*/ 0 w 47"/>
                <a:gd name="T3" fmla="*/ 0 h 107"/>
                <a:gd name="T4" fmla="*/ 1 w 47"/>
                <a:gd name="T5" fmla="*/ 0 h 107"/>
                <a:gd name="T6" fmla="*/ 1 w 47"/>
                <a:gd name="T7" fmla="*/ 0 h 107"/>
                <a:gd name="T8" fmla="*/ 1 w 47"/>
                <a:gd name="T9" fmla="*/ 0 h 107"/>
                <a:gd name="T10" fmla="*/ 1 w 47"/>
                <a:gd name="T11" fmla="*/ 0 h 107"/>
                <a:gd name="T12" fmla="*/ 1 w 47"/>
                <a:gd name="T13" fmla="*/ 0 h 107"/>
                <a:gd name="T14" fmla="*/ 1 w 47"/>
                <a:gd name="T15" fmla="*/ 0 h 107"/>
                <a:gd name="T16" fmla="*/ 1 w 47"/>
                <a:gd name="T17" fmla="*/ 0 h 107"/>
                <a:gd name="T18" fmla="*/ 0 w 47"/>
                <a:gd name="T19" fmla="*/ 0 h 107"/>
                <a:gd name="T20" fmla="*/ 0 w 47"/>
                <a:gd name="T21" fmla="*/ 0 h 10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107"/>
                <a:gd name="T35" fmla="*/ 47 w 47"/>
                <a:gd name="T36" fmla="*/ 107 h 10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107">
                  <a:moveTo>
                    <a:pt x="0" y="0"/>
                  </a:moveTo>
                  <a:lnTo>
                    <a:pt x="0" y="59"/>
                  </a:lnTo>
                  <a:lnTo>
                    <a:pt x="5" y="88"/>
                  </a:lnTo>
                  <a:lnTo>
                    <a:pt x="19" y="103"/>
                  </a:lnTo>
                  <a:lnTo>
                    <a:pt x="43" y="107"/>
                  </a:lnTo>
                  <a:lnTo>
                    <a:pt x="47" y="95"/>
                  </a:lnTo>
                  <a:lnTo>
                    <a:pt x="20" y="88"/>
                  </a:lnTo>
                  <a:lnTo>
                    <a:pt x="5" y="57"/>
                  </a:lnTo>
                  <a:lnTo>
                    <a:pt x="9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Freeform 86"/>
            <p:cNvSpPr>
              <a:spLocks/>
            </p:cNvSpPr>
            <p:nvPr/>
          </p:nvSpPr>
          <p:spPr bwMode="auto">
            <a:xfrm>
              <a:off x="3258" y="1283"/>
              <a:ext cx="65" cy="47"/>
            </a:xfrm>
            <a:custGeom>
              <a:avLst/>
              <a:gdLst>
                <a:gd name="T0" fmla="*/ 0 w 131"/>
                <a:gd name="T1" fmla="*/ 0 h 96"/>
                <a:gd name="T2" fmla="*/ 0 w 131"/>
                <a:gd name="T3" fmla="*/ 0 h 96"/>
                <a:gd name="T4" fmla="*/ 0 w 131"/>
                <a:gd name="T5" fmla="*/ 0 h 96"/>
                <a:gd name="T6" fmla="*/ 0 w 131"/>
                <a:gd name="T7" fmla="*/ 0 h 96"/>
                <a:gd name="T8" fmla="*/ 0 w 131"/>
                <a:gd name="T9" fmla="*/ 0 h 96"/>
                <a:gd name="T10" fmla="*/ 0 w 131"/>
                <a:gd name="T11" fmla="*/ 0 h 96"/>
                <a:gd name="T12" fmla="*/ 0 w 131"/>
                <a:gd name="T13" fmla="*/ 0 h 96"/>
                <a:gd name="T14" fmla="*/ 0 w 131"/>
                <a:gd name="T15" fmla="*/ 0 h 96"/>
                <a:gd name="T16" fmla="*/ 0 w 131"/>
                <a:gd name="T17" fmla="*/ 0 h 96"/>
                <a:gd name="T18" fmla="*/ 0 w 131"/>
                <a:gd name="T19" fmla="*/ 0 h 96"/>
                <a:gd name="T20" fmla="*/ 0 w 131"/>
                <a:gd name="T21" fmla="*/ 0 h 96"/>
                <a:gd name="T22" fmla="*/ 0 w 131"/>
                <a:gd name="T23" fmla="*/ 0 h 96"/>
                <a:gd name="T24" fmla="*/ 0 w 131"/>
                <a:gd name="T25" fmla="*/ 0 h 96"/>
                <a:gd name="T26" fmla="*/ 0 w 131"/>
                <a:gd name="T27" fmla="*/ 0 h 96"/>
                <a:gd name="T28" fmla="*/ 0 w 131"/>
                <a:gd name="T29" fmla="*/ 0 h 96"/>
                <a:gd name="T30" fmla="*/ 0 w 131"/>
                <a:gd name="T31" fmla="*/ 0 h 96"/>
                <a:gd name="T32" fmla="*/ 0 w 131"/>
                <a:gd name="T33" fmla="*/ 0 h 96"/>
                <a:gd name="T34" fmla="*/ 0 w 131"/>
                <a:gd name="T35" fmla="*/ 0 h 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1"/>
                <a:gd name="T55" fmla="*/ 0 h 96"/>
                <a:gd name="T56" fmla="*/ 131 w 131"/>
                <a:gd name="T57" fmla="*/ 96 h 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1" h="96">
                  <a:moveTo>
                    <a:pt x="0" y="8"/>
                  </a:moveTo>
                  <a:lnTo>
                    <a:pt x="13" y="65"/>
                  </a:lnTo>
                  <a:lnTo>
                    <a:pt x="36" y="92"/>
                  </a:lnTo>
                  <a:lnTo>
                    <a:pt x="87" y="96"/>
                  </a:lnTo>
                  <a:lnTo>
                    <a:pt x="125" y="73"/>
                  </a:lnTo>
                  <a:lnTo>
                    <a:pt x="131" y="12"/>
                  </a:lnTo>
                  <a:lnTo>
                    <a:pt x="114" y="16"/>
                  </a:lnTo>
                  <a:lnTo>
                    <a:pt x="62" y="19"/>
                  </a:lnTo>
                  <a:lnTo>
                    <a:pt x="70" y="37"/>
                  </a:lnTo>
                  <a:lnTo>
                    <a:pt x="93" y="42"/>
                  </a:lnTo>
                  <a:lnTo>
                    <a:pt x="76" y="50"/>
                  </a:lnTo>
                  <a:lnTo>
                    <a:pt x="100" y="59"/>
                  </a:lnTo>
                  <a:lnTo>
                    <a:pt x="81" y="78"/>
                  </a:lnTo>
                  <a:lnTo>
                    <a:pt x="41" y="84"/>
                  </a:lnTo>
                  <a:lnTo>
                    <a:pt x="15" y="48"/>
                  </a:lnTo>
                  <a:lnTo>
                    <a:pt x="1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1" name="Freeform 87"/>
            <p:cNvSpPr>
              <a:spLocks/>
            </p:cNvSpPr>
            <p:nvPr/>
          </p:nvSpPr>
          <p:spPr bwMode="auto">
            <a:xfrm>
              <a:off x="3224" y="1288"/>
              <a:ext cx="52" cy="82"/>
            </a:xfrm>
            <a:custGeom>
              <a:avLst/>
              <a:gdLst>
                <a:gd name="T0" fmla="*/ 0 w 105"/>
                <a:gd name="T1" fmla="*/ 1 h 163"/>
                <a:gd name="T2" fmla="*/ 0 w 105"/>
                <a:gd name="T3" fmla="*/ 0 h 163"/>
                <a:gd name="T4" fmla="*/ 0 w 105"/>
                <a:gd name="T5" fmla="*/ 1 h 163"/>
                <a:gd name="T6" fmla="*/ 0 w 105"/>
                <a:gd name="T7" fmla="*/ 1 h 163"/>
                <a:gd name="T8" fmla="*/ 0 w 105"/>
                <a:gd name="T9" fmla="*/ 1 h 163"/>
                <a:gd name="T10" fmla="*/ 0 w 105"/>
                <a:gd name="T11" fmla="*/ 1 h 163"/>
                <a:gd name="T12" fmla="*/ 0 w 105"/>
                <a:gd name="T13" fmla="*/ 1 h 163"/>
                <a:gd name="T14" fmla="*/ 0 w 105"/>
                <a:gd name="T15" fmla="*/ 1 h 163"/>
                <a:gd name="T16" fmla="*/ 0 w 105"/>
                <a:gd name="T17" fmla="*/ 1 h 163"/>
                <a:gd name="T18" fmla="*/ 0 w 105"/>
                <a:gd name="T19" fmla="*/ 1 h 163"/>
                <a:gd name="T20" fmla="*/ 0 w 105"/>
                <a:gd name="T21" fmla="*/ 1 h 163"/>
                <a:gd name="T22" fmla="*/ 0 w 105"/>
                <a:gd name="T23" fmla="*/ 1 h 163"/>
                <a:gd name="T24" fmla="*/ 0 w 105"/>
                <a:gd name="T25" fmla="*/ 1 h 163"/>
                <a:gd name="T26" fmla="*/ 0 w 105"/>
                <a:gd name="T27" fmla="*/ 1 h 163"/>
                <a:gd name="T28" fmla="*/ 0 w 105"/>
                <a:gd name="T29" fmla="*/ 1 h 163"/>
                <a:gd name="T30" fmla="*/ 0 w 105"/>
                <a:gd name="T31" fmla="*/ 1 h 163"/>
                <a:gd name="T32" fmla="*/ 0 w 105"/>
                <a:gd name="T33" fmla="*/ 1 h 163"/>
                <a:gd name="T34" fmla="*/ 0 w 105"/>
                <a:gd name="T35" fmla="*/ 1 h 163"/>
                <a:gd name="T36" fmla="*/ 0 w 105"/>
                <a:gd name="T37" fmla="*/ 1 h 1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5"/>
                <a:gd name="T58" fmla="*/ 0 h 163"/>
                <a:gd name="T59" fmla="*/ 105 w 105"/>
                <a:gd name="T60" fmla="*/ 163 h 1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5" h="163">
                  <a:moveTo>
                    <a:pt x="31" y="9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12" y="25"/>
                  </a:lnTo>
                  <a:lnTo>
                    <a:pt x="4" y="38"/>
                  </a:lnTo>
                  <a:lnTo>
                    <a:pt x="25" y="47"/>
                  </a:lnTo>
                  <a:lnTo>
                    <a:pt x="10" y="95"/>
                  </a:lnTo>
                  <a:lnTo>
                    <a:pt x="4" y="131"/>
                  </a:lnTo>
                  <a:lnTo>
                    <a:pt x="15" y="152"/>
                  </a:lnTo>
                  <a:lnTo>
                    <a:pt x="44" y="163"/>
                  </a:lnTo>
                  <a:lnTo>
                    <a:pt x="82" y="150"/>
                  </a:lnTo>
                  <a:lnTo>
                    <a:pt x="105" y="154"/>
                  </a:lnTo>
                  <a:lnTo>
                    <a:pt x="105" y="135"/>
                  </a:lnTo>
                  <a:lnTo>
                    <a:pt x="59" y="144"/>
                  </a:lnTo>
                  <a:lnTo>
                    <a:pt x="34" y="139"/>
                  </a:lnTo>
                  <a:lnTo>
                    <a:pt x="15" y="122"/>
                  </a:lnTo>
                  <a:lnTo>
                    <a:pt x="44" y="4"/>
                  </a:lnTo>
                  <a:lnTo>
                    <a:pt x="31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2" name="Freeform 88"/>
            <p:cNvSpPr>
              <a:spLocks/>
            </p:cNvSpPr>
            <p:nvPr/>
          </p:nvSpPr>
          <p:spPr bwMode="auto">
            <a:xfrm>
              <a:off x="3252" y="1334"/>
              <a:ext cx="18" cy="10"/>
            </a:xfrm>
            <a:custGeom>
              <a:avLst/>
              <a:gdLst>
                <a:gd name="T0" fmla="*/ 0 w 36"/>
                <a:gd name="T1" fmla="*/ 1 h 19"/>
                <a:gd name="T2" fmla="*/ 1 w 36"/>
                <a:gd name="T3" fmla="*/ 1 h 19"/>
                <a:gd name="T4" fmla="*/ 1 w 36"/>
                <a:gd name="T5" fmla="*/ 1 h 19"/>
                <a:gd name="T6" fmla="*/ 1 w 36"/>
                <a:gd name="T7" fmla="*/ 0 h 19"/>
                <a:gd name="T8" fmla="*/ 0 w 36"/>
                <a:gd name="T9" fmla="*/ 1 h 19"/>
                <a:gd name="T10" fmla="*/ 0 w 36"/>
                <a:gd name="T11" fmla="*/ 1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19"/>
                <a:gd name="T20" fmla="*/ 36 w 36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19">
                  <a:moveTo>
                    <a:pt x="0" y="8"/>
                  </a:moveTo>
                  <a:lnTo>
                    <a:pt x="13" y="19"/>
                  </a:lnTo>
                  <a:lnTo>
                    <a:pt x="36" y="10"/>
                  </a:lnTo>
                  <a:lnTo>
                    <a:pt x="19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Freeform 89"/>
            <p:cNvSpPr>
              <a:spLocks/>
            </p:cNvSpPr>
            <p:nvPr/>
          </p:nvSpPr>
          <p:spPr bwMode="auto">
            <a:xfrm>
              <a:off x="3247" y="1391"/>
              <a:ext cx="43" cy="31"/>
            </a:xfrm>
            <a:custGeom>
              <a:avLst/>
              <a:gdLst>
                <a:gd name="T0" fmla="*/ 1 w 85"/>
                <a:gd name="T1" fmla="*/ 1 h 61"/>
                <a:gd name="T2" fmla="*/ 0 w 85"/>
                <a:gd name="T3" fmla="*/ 1 h 61"/>
                <a:gd name="T4" fmla="*/ 1 w 85"/>
                <a:gd name="T5" fmla="*/ 1 h 61"/>
                <a:gd name="T6" fmla="*/ 1 w 85"/>
                <a:gd name="T7" fmla="*/ 1 h 61"/>
                <a:gd name="T8" fmla="*/ 1 w 85"/>
                <a:gd name="T9" fmla="*/ 1 h 61"/>
                <a:gd name="T10" fmla="*/ 1 w 85"/>
                <a:gd name="T11" fmla="*/ 1 h 61"/>
                <a:gd name="T12" fmla="*/ 1 w 85"/>
                <a:gd name="T13" fmla="*/ 1 h 61"/>
                <a:gd name="T14" fmla="*/ 1 w 85"/>
                <a:gd name="T15" fmla="*/ 1 h 61"/>
                <a:gd name="T16" fmla="*/ 1 w 85"/>
                <a:gd name="T17" fmla="*/ 0 h 61"/>
                <a:gd name="T18" fmla="*/ 1 w 85"/>
                <a:gd name="T19" fmla="*/ 1 h 61"/>
                <a:gd name="T20" fmla="*/ 1 w 85"/>
                <a:gd name="T21" fmla="*/ 1 h 6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5"/>
                <a:gd name="T34" fmla="*/ 0 h 61"/>
                <a:gd name="T35" fmla="*/ 85 w 85"/>
                <a:gd name="T36" fmla="*/ 61 h 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5" h="61">
                  <a:moveTo>
                    <a:pt x="5" y="2"/>
                  </a:moveTo>
                  <a:lnTo>
                    <a:pt x="0" y="19"/>
                  </a:lnTo>
                  <a:lnTo>
                    <a:pt x="7" y="38"/>
                  </a:lnTo>
                  <a:lnTo>
                    <a:pt x="32" y="61"/>
                  </a:lnTo>
                  <a:lnTo>
                    <a:pt x="85" y="25"/>
                  </a:lnTo>
                  <a:lnTo>
                    <a:pt x="43" y="31"/>
                  </a:lnTo>
                  <a:lnTo>
                    <a:pt x="19" y="29"/>
                  </a:lnTo>
                  <a:lnTo>
                    <a:pt x="9" y="17"/>
                  </a:lnTo>
                  <a:lnTo>
                    <a:pt x="13" y="0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4" name="Freeform 90"/>
            <p:cNvSpPr>
              <a:spLocks/>
            </p:cNvSpPr>
            <p:nvPr/>
          </p:nvSpPr>
          <p:spPr bwMode="auto">
            <a:xfrm>
              <a:off x="3219" y="1150"/>
              <a:ext cx="52" cy="119"/>
            </a:xfrm>
            <a:custGeom>
              <a:avLst/>
              <a:gdLst>
                <a:gd name="T0" fmla="*/ 0 w 104"/>
                <a:gd name="T1" fmla="*/ 0 h 240"/>
                <a:gd name="T2" fmla="*/ 1 w 104"/>
                <a:gd name="T3" fmla="*/ 0 h 240"/>
                <a:gd name="T4" fmla="*/ 1 w 104"/>
                <a:gd name="T5" fmla="*/ 0 h 240"/>
                <a:gd name="T6" fmla="*/ 1 w 104"/>
                <a:gd name="T7" fmla="*/ 0 h 240"/>
                <a:gd name="T8" fmla="*/ 1 w 104"/>
                <a:gd name="T9" fmla="*/ 0 h 240"/>
                <a:gd name="T10" fmla="*/ 1 w 104"/>
                <a:gd name="T11" fmla="*/ 0 h 240"/>
                <a:gd name="T12" fmla="*/ 1 w 104"/>
                <a:gd name="T13" fmla="*/ 0 h 240"/>
                <a:gd name="T14" fmla="*/ 1 w 104"/>
                <a:gd name="T15" fmla="*/ 0 h 240"/>
                <a:gd name="T16" fmla="*/ 1 w 104"/>
                <a:gd name="T17" fmla="*/ 0 h 240"/>
                <a:gd name="T18" fmla="*/ 1 w 104"/>
                <a:gd name="T19" fmla="*/ 0 h 240"/>
                <a:gd name="T20" fmla="*/ 1 w 104"/>
                <a:gd name="T21" fmla="*/ 0 h 240"/>
                <a:gd name="T22" fmla="*/ 0 w 104"/>
                <a:gd name="T23" fmla="*/ 0 h 240"/>
                <a:gd name="T24" fmla="*/ 0 w 104"/>
                <a:gd name="T25" fmla="*/ 0 h 2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4"/>
                <a:gd name="T40" fmla="*/ 0 h 240"/>
                <a:gd name="T41" fmla="*/ 104 w 104"/>
                <a:gd name="T42" fmla="*/ 240 h 24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4" h="240">
                  <a:moveTo>
                    <a:pt x="0" y="240"/>
                  </a:moveTo>
                  <a:lnTo>
                    <a:pt x="13" y="206"/>
                  </a:lnTo>
                  <a:lnTo>
                    <a:pt x="13" y="111"/>
                  </a:lnTo>
                  <a:lnTo>
                    <a:pt x="47" y="38"/>
                  </a:lnTo>
                  <a:lnTo>
                    <a:pt x="79" y="0"/>
                  </a:lnTo>
                  <a:lnTo>
                    <a:pt x="104" y="16"/>
                  </a:lnTo>
                  <a:lnTo>
                    <a:pt x="59" y="44"/>
                  </a:lnTo>
                  <a:lnTo>
                    <a:pt x="30" y="90"/>
                  </a:lnTo>
                  <a:lnTo>
                    <a:pt x="22" y="116"/>
                  </a:lnTo>
                  <a:lnTo>
                    <a:pt x="34" y="185"/>
                  </a:lnTo>
                  <a:lnTo>
                    <a:pt x="28" y="206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5" name="Freeform 91"/>
            <p:cNvSpPr>
              <a:spLocks/>
            </p:cNvSpPr>
            <p:nvPr/>
          </p:nvSpPr>
          <p:spPr bwMode="auto">
            <a:xfrm>
              <a:off x="2879" y="2030"/>
              <a:ext cx="189" cy="159"/>
            </a:xfrm>
            <a:custGeom>
              <a:avLst/>
              <a:gdLst>
                <a:gd name="T0" fmla="*/ 1 w 378"/>
                <a:gd name="T1" fmla="*/ 0 h 319"/>
                <a:gd name="T2" fmla="*/ 1 w 378"/>
                <a:gd name="T3" fmla="*/ 0 h 319"/>
                <a:gd name="T4" fmla="*/ 1 w 378"/>
                <a:gd name="T5" fmla="*/ 0 h 319"/>
                <a:gd name="T6" fmla="*/ 1 w 378"/>
                <a:gd name="T7" fmla="*/ 0 h 319"/>
                <a:gd name="T8" fmla="*/ 1 w 378"/>
                <a:gd name="T9" fmla="*/ 0 h 319"/>
                <a:gd name="T10" fmla="*/ 1 w 378"/>
                <a:gd name="T11" fmla="*/ 0 h 319"/>
                <a:gd name="T12" fmla="*/ 1 w 378"/>
                <a:gd name="T13" fmla="*/ 0 h 319"/>
                <a:gd name="T14" fmla="*/ 1 w 378"/>
                <a:gd name="T15" fmla="*/ 0 h 319"/>
                <a:gd name="T16" fmla="*/ 1 w 378"/>
                <a:gd name="T17" fmla="*/ 0 h 319"/>
                <a:gd name="T18" fmla="*/ 1 w 378"/>
                <a:gd name="T19" fmla="*/ 0 h 319"/>
                <a:gd name="T20" fmla="*/ 1 w 378"/>
                <a:gd name="T21" fmla="*/ 0 h 319"/>
                <a:gd name="T22" fmla="*/ 1 w 378"/>
                <a:gd name="T23" fmla="*/ 0 h 319"/>
                <a:gd name="T24" fmla="*/ 1 w 378"/>
                <a:gd name="T25" fmla="*/ 0 h 319"/>
                <a:gd name="T26" fmla="*/ 1 w 378"/>
                <a:gd name="T27" fmla="*/ 0 h 319"/>
                <a:gd name="T28" fmla="*/ 1 w 378"/>
                <a:gd name="T29" fmla="*/ 0 h 319"/>
                <a:gd name="T30" fmla="*/ 1 w 378"/>
                <a:gd name="T31" fmla="*/ 0 h 319"/>
                <a:gd name="T32" fmla="*/ 1 w 378"/>
                <a:gd name="T33" fmla="*/ 0 h 319"/>
                <a:gd name="T34" fmla="*/ 1 w 378"/>
                <a:gd name="T35" fmla="*/ 0 h 319"/>
                <a:gd name="T36" fmla="*/ 1 w 378"/>
                <a:gd name="T37" fmla="*/ 0 h 319"/>
                <a:gd name="T38" fmla="*/ 1 w 378"/>
                <a:gd name="T39" fmla="*/ 0 h 319"/>
                <a:gd name="T40" fmla="*/ 1 w 378"/>
                <a:gd name="T41" fmla="*/ 0 h 319"/>
                <a:gd name="T42" fmla="*/ 1 w 378"/>
                <a:gd name="T43" fmla="*/ 0 h 319"/>
                <a:gd name="T44" fmla="*/ 1 w 378"/>
                <a:gd name="T45" fmla="*/ 0 h 319"/>
                <a:gd name="T46" fmla="*/ 1 w 378"/>
                <a:gd name="T47" fmla="*/ 0 h 319"/>
                <a:gd name="T48" fmla="*/ 1 w 378"/>
                <a:gd name="T49" fmla="*/ 0 h 319"/>
                <a:gd name="T50" fmla="*/ 1 w 378"/>
                <a:gd name="T51" fmla="*/ 0 h 319"/>
                <a:gd name="T52" fmla="*/ 1 w 378"/>
                <a:gd name="T53" fmla="*/ 0 h 319"/>
                <a:gd name="T54" fmla="*/ 1 w 378"/>
                <a:gd name="T55" fmla="*/ 1 h 319"/>
                <a:gd name="T56" fmla="*/ 1 w 378"/>
                <a:gd name="T57" fmla="*/ 1 h 319"/>
                <a:gd name="T58" fmla="*/ 1 w 378"/>
                <a:gd name="T59" fmla="*/ 1 h 319"/>
                <a:gd name="T60" fmla="*/ 1 w 378"/>
                <a:gd name="T61" fmla="*/ 1 h 319"/>
                <a:gd name="T62" fmla="*/ 1 w 378"/>
                <a:gd name="T63" fmla="*/ 0 h 319"/>
                <a:gd name="T64" fmla="*/ 1 w 378"/>
                <a:gd name="T65" fmla="*/ 0 h 319"/>
                <a:gd name="T66" fmla="*/ 1 w 378"/>
                <a:gd name="T67" fmla="*/ 0 h 319"/>
                <a:gd name="T68" fmla="*/ 1 w 378"/>
                <a:gd name="T69" fmla="*/ 0 h 319"/>
                <a:gd name="T70" fmla="*/ 1 w 378"/>
                <a:gd name="T71" fmla="*/ 0 h 319"/>
                <a:gd name="T72" fmla="*/ 1 w 378"/>
                <a:gd name="T73" fmla="*/ 0 h 319"/>
                <a:gd name="T74" fmla="*/ 1 w 378"/>
                <a:gd name="T75" fmla="*/ 0 h 319"/>
                <a:gd name="T76" fmla="*/ 1 w 378"/>
                <a:gd name="T77" fmla="*/ 0 h 319"/>
                <a:gd name="T78" fmla="*/ 1 w 378"/>
                <a:gd name="T79" fmla="*/ 0 h 319"/>
                <a:gd name="T80" fmla="*/ 1 w 378"/>
                <a:gd name="T81" fmla="*/ 0 h 319"/>
                <a:gd name="T82" fmla="*/ 1 w 378"/>
                <a:gd name="T83" fmla="*/ 0 h 319"/>
                <a:gd name="T84" fmla="*/ 1 w 378"/>
                <a:gd name="T85" fmla="*/ 0 h 319"/>
                <a:gd name="T86" fmla="*/ 1 w 378"/>
                <a:gd name="T87" fmla="*/ 0 h 319"/>
                <a:gd name="T88" fmla="*/ 1 w 378"/>
                <a:gd name="T89" fmla="*/ 0 h 319"/>
                <a:gd name="T90" fmla="*/ 1 w 378"/>
                <a:gd name="T91" fmla="*/ 0 h 319"/>
                <a:gd name="T92" fmla="*/ 1 w 378"/>
                <a:gd name="T93" fmla="*/ 0 h 319"/>
                <a:gd name="T94" fmla="*/ 1 w 378"/>
                <a:gd name="T95" fmla="*/ 0 h 319"/>
                <a:gd name="T96" fmla="*/ 0 w 378"/>
                <a:gd name="T97" fmla="*/ 0 h 319"/>
                <a:gd name="T98" fmla="*/ 1 w 378"/>
                <a:gd name="T99" fmla="*/ 0 h 319"/>
                <a:gd name="T100" fmla="*/ 1 w 378"/>
                <a:gd name="T101" fmla="*/ 0 h 31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78"/>
                <a:gd name="T154" fmla="*/ 0 h 319"/>
                <a:gd name="T155" fmla="*/ 378 w 378"/>
                <a:gd name="T156" fmla="*/ 319 h 31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78" h="319">
                  <a:moveTo>
                    <a:pt x="25" y="5"/>
                  </a:moveTo>
                  <a:lnTo>
                    <a:pt x="46" y="28"/>
                  </a:lnTo>
                  <a:lnTo>
                    <a:pt x="80" y="32"/>
                  </a:lnTo>
                  <a:lnTo>
                    <a:pt x="145" y="0"/>
                  </a:lnTo>
                  <a:lnTo>
                    <a:pt x="194" y="7"/>
                  </a:lnTo>
                  <a:lnTo>
                    <a:pt x="133" y="60"/>
                  </a:lnTo>
                  <a:lnTo>
                    <a:pt x="135" y="95"/>
                  </a:lnTo>
                  <a:lnTo>
                    <a:pt x="158" y="106"/>
                  </a:lnTo>
                  <a:lnTo>
                    <a:pt x="194" y="93"/>
                  </a:lnTo>
                  <a:lnTo>
                    <a:pt x="249" y="53"/>
                  </a:lnTo>
                  <a:lnTo>
                    <a:pt x="272" y="45"/>
                  </a:lnTo>
                  <a:lnTo>
                    <a:pt x="302" y="55"/>
                  </a:lnTo>
                  <a:lnTo>
                    <a:pt x="276" y="68"/>
                  </a:lnTo>
                  <a:lnTo>
                    <a:pt x="289" y="83"/>
                  </a:lnTo>
                  <a:lnTo>
                    <a:pt x="316" y="76"/>
                  </a:lnTo>
                  <a:lnTo>
                    <a:pt x="281" y="102"/>
                  </a:lnTo>
                  <a:lnTo>
                    <a:pt x="207" y="197"/>
                  </a:lnTo>
                  <a:lnTo>
                    <a:pt x="209" y="222"/>
                  </a:lnTo>
                  <a:lnTo>
                    <a:pt x="234" y="235"/>
                  </a:lnTo>
                  <a:lnTo>
                    <a:pt x="278" y="197"/>
                  </a:lnTo>
                  <a:lnTo>
                    <a:pt x="346" y="123"/>
                  </a:lnTo>
                  <a:lnTo>
                    <a:pt x="363" y="119"/>
                  </a:lnTo>
                  <a:lnTo>
                    <a:pt x="344" y="144"/>
                  </a:lnTo>
                  <a:lnTo>
                    <a:pt x="357" y="157"/>
                  </a:lnTo>
                  <a:lnTo>
                    <a:pt x="378" y="142"/>
                  </a:lnTo>
                  <a:lnTo>
                    <a:pt x="350" y="199"/>
                  </a:lnTo>
                  <a:lnTo>
                    <a:pt x="318" y="245"/>
                  </a:lnTo>
                  <a:lnTo>
                    <a:pt x="280" y="298"/>
                  </a:lnTo>
                  <a:lnTo>
                    <a:pt x="280" y="319"/>
                  </a:lnTo>
                  <a:lnTo>
                    <a:pt x="272" y="304"/>
                  </a:lnTo>
                  <a:lnTo>
                    <a:pt x="289" y="271"/>
                  </a:lnTo>
                  <a:lnTo>
                    <a:pt x="350" y="173"/>
                  </a:lnTo>
                  <a:lnTo>
                    <a:pt x="338" y="161"/>
                  </a:lnTo>
                  <a:lnTo>
                    <a:pt x="316" y="173"/>
                  </a:lnTo>
                  <a:lnTo>
                    <a:pt x="251" y="235"/>
                  </a:lnTo>
                  <a:lnTo>
                    <a:pt x="223" y="247"/>
                  </a:lnTo>
                  <a:lnTo>
                    <a:pt x="198" y="230"/>
                  </a:lnTo>
                  <a:lnTo>
                    <a:pt x="200" y="190"/>
                  </a:lnTo>
                  <a:lnTo>
                    <a:pt x="272" y="100"/>
                  </a:lnTo>
                  <a:lnTo>
                    <a:pt x="266" y="68"/>
                  </a:lnTo>
                  <a:lnTo>
                    <a:pt x="238" y="81"/>
                  </a:lnTo>
                  <a:lnTo>
                    <a:pt x="186" y="114"/>
                  </a:lnTo>
                  <a:lnTo>
                    <a:pt x="139" y="114"/>
                  </a:lnTo>
                  <a:lnTo>
                    <a:pt x="122" y="93"/>
                  </a:lnTo>
                  <a:lnTo>
                    <a:pt x="126" y="53"/>
                  </a:lnTo>
                  <a:lnTo>
                    <a:pt x="175" y="13"/>
                  </a:lnTo>
                  <a:lnTo>
                    <a:pt x="74" y="41"/>
                  </a:lnTo>
                  <a:lnTo>
                    <a:pt x="31" y="36"/>
                  </a:lnTo>
                  <a:lnTo>
                    <a:pt x="0" y="17"/>
                  </a:lnTo>
                  <a:lnTo>
                    <a:pt x="25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Freeform 92"/>
            <p:cNvSpPr>
              <a:spLocks/>
            </p:cNvSpPr>
            <p:nvPr/>
          </p:nvSpPr>
          <p:spPr bwMode="auto">
            <a:xfrm>
              <a:off x="3079" y="2061"/>
              <a:ext cx="30" cy="32"/>
            </a:xfrm>
            <a:custGeom>
              <a:avLst/>
              <a:gdLst>
                <a:gd name="T0" fmla="*/ 0 w 59"/>
                <a:gd name="T1" fmla="*/ 0 h 65"/>
                <a:gd name="T2" fmla="*/ 1 w 59"/>
                <a:gd name="T3" fmla="*/ 0 h 65"/>
                <a:gd name="T4" fmla="*/ 1 w 59"/>
                <a:gd name="T5" fmla="*/ 0 h 65"/>
                <a:gd name="T6" fmla="*/ 1 w 59"/>
                <a:gd name="T7" fmla="*/ 0 h 65"/>
                <a:gd name="T8" fmla="*/ 1 w 59"/>
                <a:gd name="T9" fmla="*/ 0 h 65"/>
                <a:gd name="T10" fmla="*/ 0 w 59"/>
                <a:gd name="T11" fmla="*/ 0 h 65"/>
                <a:gd name="T12" fmla="*/ 0 w 59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9"/>
                <a:gd name="T22" fmla="*/ 0 h 65"/>
                <a:gd name="T23" fmla="*/ 59 w 5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9" h="65">
                  <a:moveTo>
                    <a:pt x="0" y="0"/>
                  </a:moveTo>
                  <a:lnTo>
                    <a:pt x="36" y="10"/>
                  </a:lnTo>
                  <a:lnTo>
                    <a:pt x="59" y="33"/>
                  </a:lnTo>
                  <a:lnTo>
                    <a:pt x="57" y="65"/>
                  </a:lnTo>
                  <a:lnTo>
                    <a:pt x="4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7" name="Freeform 93"/>
            <p:cNvSpPr>
              <a:spLocks/>
            </p:cNvSpPr>
            <p:nvPr/>
          </p:nvSpPr>
          <p:spPr bwMode="auto">
            <a:xfrm>
              <a:off x="3039" y="2060"/>
              <a:ext cx="30" cy="15"/>
            </a:xfrm>
            <a:custGeom>
              <a:avLst/>
              <a:gdLst>
                <a:gd name="T0" fmla="*/ 0 w 59"/>
                <a:gd name="T1" fmla="*/ 0 h 31"/>
                <a:gd name="T2" fmla="*/ 1 w 59"/>
                <a:gd name="T3" fmla="*/ 0 h 31"/>
                <a:gd name="T4" fmla="*/ 1 w 59"/>
                <a:gd name="T5" fmla="*/ 0 h 31"/>
                <a:gd name="T6" fmla="*/ 1 w 59"/>
                <a:gd name="T7" fmla="*/ 0 h 31"/>
                <a:gd name="T8" fmla="*/ 1 w 59"/>
                <a:gd name="T9" fmla="*/ 0 h 31"/>
                <a:gd name="T10" fmla="*/ 0 w 59"/>
                <a:gd name="T11" fmla="*/ 0 h 31"/>
                <a:gd name="T12" fmla="*/ 0 w 59"/>
                <a:gd name="T13" fmla="*/ 0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9"/>
                <a:gd name="T22" fmla="*/ 0 h 31"/>
                <a:gd name="T23" fmla="*/ 59 w 59"/>
                <a:gd name="T24" fmla="*/ 31 h 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9" h="31">
                  <a:moveTo>
                    <a:pt x="0" y="14"/>
                  </a:moveTo>
                  <a:lnTo>
                    <a:pt x="29" y="0"/>
                  </a:lnTo>
                  <a:lnTo>
                    <a:pt x="59" y="17"/>
                  </a:lnTo>
                  <a:lnTo>
                    <a:pt x="59" y="31"/>
                  </a:lnTo>
                  <a:lnTo>
                    <a:pt x="27" y="1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8" name="Freeform 94"/>
            <p:cNvSpPr>
              <a:spLocks/>
            </p:cNvSpPr>
            <p:nvPr/>
          </p:nvSpPr>
          <p:spPr bwMode="auto">
            <a:xfrm>
              <a:off x="2515" y="2084"/>
              <a:ext cx="796" cy="373"/>
            </a:xfrm>
            <a:custGeom>
              <a:avLst/>
              <a:gdLst>
                <a:gd name="T0" fmla="*/ 0 w 1593"/>
                <a:gd name="T1" fmla="*/ 0 h 745"/>
                <a:gd name="T2" fmla="*/ 0 w 1593"/>
                <a:gd name="T3" fmla="*/ 1 h 745"/>
                <a:gd name="T4" fmla="*/ 0 w 1593"/>
                <a:gd name="T5" fmla="*/ 1 h 745"/>
                <a:gd name="T6" fmla="*/ 0 w 1593"/>
                <a:gd name="T7" fmla="*/ 2 h 745"/>
                <a:gd name="T8" fmla="*/ 1 w 1593"/>
                <a:gd name="T9" fmla="*/ 2 h 745"/>
                <a:gd name="T10" fmla="*/ 2 w 1593"/>
                <a:gd name="T11" fmla="*/ 3 h 745"/>
                <a:gd name="T12" fmla="*/ 3 w 1593"/>
                <a:gd name="T13" fmla="*/ 3 h 745"/>
                <a:gd name="T14" fmla="*/ 3 w 1593"/>
                <a:gd name="T15" fmla="*/ 3 h 745"/>
                <a:gd name="T16" fmla="*/ 4 w 1593"/>
                <a:gd name="T17" fmla="*/ 3 h 745"/>
                <a:gd name="T18" fmla="*/ 5 w 1593"/>
                <a:gd name="T19" fmla="*/ 3 h 745"/>
                <a:gd name="T20" fmla="*/ 5 w 1593"/>
                <a:gd name="T21" fmla="*/ 3 h 745"/>
                <a:gd name="T22" fmla="*/ 6 w 1593"/>
                <a:gd name="T23" fmla="*/ 2 h 745"/>
                <a:gd name="T24" fmla="*/ 5 w 1593"/>
                <a:gd name="T25" fmla="*/ 3 h 745"/>
                <a:gd name="T26" fmla="*/ 5 w 1593"/>
                <a:gd name="T27" fmla="*/ 2 h 745"/>
                <a:gd name="T28" fmla="*/ 5 w 1593"/>
                <a:gd name="T29" fmla="*/ 1 h 745"/>
                <a:gd name="T30" fmla="*/ 5 w 1593"/>
                <a:gd name="T31" fmla="*/ 2 h 745"/>
                <a:gd name="T32" fmla="*/ 5 w 1593"/>
                <a:gd name="T33" fmla="*/ 2 h 745"/>
                <a:gd name="T34" fmla="*/ 5 w 1593"/>
                <a:gd name="T35" fmla="*/ 3 h 745"/>
                <a:gd name="T36" fmla="*/ 5 w 1593"/>
                <a:gd name="T37" fmla="*/ 2 h 745"/>
                <a:gd name="T38" fmla="*/ 5 w 1593"/>
                <a:gd name="T39" fmla="*/ 3 h 745"/>
                <a:gd name="T40" fmla="*/ 5 w 1593"/>
                <a:gd name="T41" fmla="*/ 2 h 745"/>
                <a:gd name="T42" fmla="*/ 5 w 1593"/>
                <a:gd name="T43" fmla="*/ 2 h 745"/>
                <a:gd name="T44" fmla="*/ 4 w 1593"/>
                <a:gd name="T45" fmla="*/ 3 h 745"/>
                <a:gd name="T46" fmla="*/ 4 w 1593"/>
                <a:gd name="T47" fmla="*/ 3 h 745"/>
                <a:gd name="T48" fmla="*/ 5 w 1593"/>
                <a:gd name="T49" fmla="*/ 3 h 745"/>
                <a:gd name="T50" fmla="*/ 5 w 1593"/>
                <a:gd name="T51" fmla="*/ 3 h 745"/>
                <a:gd name="T52" fmla="*/ 5 w 1593"/>
                <a:gd name="T53" fmla="*/ 3 h 745"/>
                <a:gd name="T54" fmla="*/ 4 w 1593"/>
                <a:gd name="T55" fmla="*/ 3 h 745"/>
                <a:gd name="T56" fmla="*/ 4 w 1593"/>
                <a:gd name="T57" fmla="*/ 3 h 745"/>
                <a:gd name="T58" fmla="*/ 3 w 1593"/>
                <a:gd name="T59" fmla="*/ 3 h 745"/>
                <a:gd name="T60" fmla="*/ 2 w 1593"/>
                <a:gd name="T61" fmla="*/ 2 h 745"/>
                <a:gd name="T62" fmla="*/ 2 w 1593"/>
                <a:gd name="T63" fmla="*/ 2 h 745"/>
                <a:gd name="T64" fmla="*/ 3 w 1593"/>
                <a:gd name="T65" fmla="*/ 2 h 745"/>
                <a:gd name="T66" fmla="*/ 3 w 1593"/>
                <a:gd name="T67" fmla="*/ 2 h 745"/>
                <a:gd name="T68" fmla="*/ 3 w 1593"/>
                <a:gd name="T69" fmla="*/ 2 h 745"/>
                <a:gd name="T70" fmla="*/ 2 w 1593"/>
                <a:gd name="T71" fmla="*/ 2 h 745"/>
                <a:gd name="T72" fmla="*/ 1 w 1593"/>
                <a:gd name="T73" fmla="*/ 2 h 745"/>
                <a:gd name="T74" fmla="*/ 0 w 1593"/>
                <a:gd name="T75" fmla="*/ 2 h 745"/>
                <a:gd name="T76" fmla="*/ 0 w 1593"/>
                <a:gd name="T77" fmla="*/ 1 h 745"/>
                <a:gd name="T78" fmla="*/ 0 w 1593"/>
                <a:gd name="T79" fmla="*/ 1 h 745"/>
                <a:gd name="T80" fmla="*/ 0 w 1593"/>
                <a:gd name="T81" fmla="*/ 0 h 745"/>
                <a:gd name="T82" fmla="*/ 0 w 1593"/>
                <a:gd name="T83" fmla="*/ 0 h 74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3"/>
                <a:gd name="T127" fmla="*/ 0 h 745"/>
                <a:gd name="T128" fmla="*/ 1593 w 1593"/>
                <a:gd name="T129" fmla="*/ 745 h 74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3" h="745">
                  <a:moveTo>
                    <a:pt x="34" y="0"/>
                  </a:moveTo>
                  <a:lnTo>
                    <a:pt x="0" y="68"/>
                  </a:lnTo>
                  <a:lnTo>
                    <a:pt x="11" y="169"/>
                  </a:lnTo>
                  <a:lnTo>
                    <a:pt x="51" y="395"/>
                  </a:lnTo>
                  <a:lnTo>
                    <a:pt x="445" y="405"/>
                  </a:lnTo>
                  <a:lnTo>
                    <a:pt x="633" y="542"/>
                  </a:lnTo>
                  <a:lnTo>
                    <a:pt x="810" y="625"/>
                  </a:lnTo>
                  <a:lnTo>
                    <a:pt x="954" y="716"/>
                  </a:lnTo>
                  <a:lnTo>
                    <a:pt x="1167" y="745"/>
                  </a:lnTo>
                  <a:lnTo>
                    <a:pt x="1395" y="713"/>
                  </a:lnTo>
                  <a:lnTo>
                    <a:pt x="1511" y="591"/>
                  </a:lnTo>
                  <a:lnTo>
                    <a:pt x="1593" y="439"/>
                  </a:lnTo>
                  <a:lnTo>
                    <a:pt x="1492" y="513"/>
                  </a:lnTo>
                  <a:lnTo>
                    <a:pt x="1439" y="321"/>
                  </a:lnTo>
                  <a:lnTo>
                    <a:pt x="1369" y="169"/>
                  </a:lnTo>
                  <a:lnTo>
                    <a:pt x="1371" y="319"/>
                  </a:lnTo>
                  <a:lnTo>
                    <a:pt x="1411" y="405"/>
                  </a:lnTo>
                  <a:lnTo>
                    <a:pt x="1424" y="547"/>
                  </a:lnTo>
                  <a:lnTo>
                    <a:pt x="1401" y="511"/>
                  </a:lnTo>
                  <a:lnTo>
                    <a:pt x="1369" y="563"/>
                  </a:lnTo>
                  <a:lnTo>
                    <a:pt x="1317" y="369"/>
                  </a:lnTo>
                  <a:lnTo>
                    <a:pt x="1281" y="502"/>
                  </a:lnTo>
                  <a:lnTo>
                    <a:pt x="1205" y="597"/>
                  </a:lnTo>
                  <a:lnTo>
                    <a:pt x="1276" y="631"/>
                  </a:lnTo>
                  <a:lnTo>
                    <a:pt x="1333" y="563"/>
                  </a:lnTo>
                  <a:lnTo>
                    <a:pt x="1361" y="604"/>
                  </a:lnTo>
                  <a:lnTo>
                    <a:pt x="1392" y="654"/>
                  </a:lnTo>
                  <a:lnTo>
                    <a:pt x="1249" y="675"/>
                  </a:lnTo>
                  <a:lnTo>
                    <a:pt x="1051" y="680"/>
                  </a:lnTo>
                  <a:lnTo>
                    <a:pt x="930" y="661"/>
                  </a:lnTo>
                  <a:lnTo>
                    <a:pt x="694" y="488"/>
                  </a:lnTo>
                  <a:lnTo>
                    <a:pt x="700" y="416"/>
                  </a:lnTo>
                  <a:lnTo>
                    <a:pt x="835" y="395"/>
                  </a:lnTo>
                  <a:lnTo>
                    <a:pt x="886" y="321"/>
                  </a:lnTo>
                  <a:lnTo>
                    <a:pt x="861" y="312"/>
                  </a:lnTo>
                  <a:lnTo>
                    <a:pt x="736" y="357"/>
                  </a:lnTo>
                  <a:lnTo>
                    <a:pt x="293" y="314"/>
                  </a:lnTo>
                  <a:lnTo>
                    <a:pt x="82" y="361"/>
                  </a:lnTo>
                  <a:lnTo>
                    <a:pt x="29" y="135"/>
                  </a:lnTo>
                  <a:lnTo>
                    <a:pt x="29" y="55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9" name="Freeform 95"/>
            <p:cNvSpPr>
              <a:spLocks/>
            </p:cNvSpPr>
            <p:nvPr/>
          </p:nvSpPr>
          <p:spPr bwMode="auto">
            <a:xfrm>
              <a:off x="2562" y="2093"/>
              <a:ext cx="286" cy="147"/>
            </a:xfrm>
            <a:custGeom>
              <a:avLst/>
              <a:gdLst>
                <a:gd name="T0" fmla="*/ 0 w 572"/>
                <a:gd name="T1" fmla="*/ 2 h 293"/>
                <a:gd name="T2" fmla="*/ 1 w 572"/>
                <a:gd name="T3" fmla="*/ 1 h 293"/>
                <a:gd name="T4" fmla="*/ 1 w 572"/>
                <a:gd name="T5" fmla="*/ 1 h 293"/>
                <a:gd name="T6" fmla="*/ 2 w 572"/>
                <a:gd name="T7" fmla="*/ 0 h 293"/>
                <a:gd name="T8" fmla="*/ 1 w 572"/>
                <a:gd name="T9" fmla="*/ 1 h 293"/>
                <a:gd name="T10" fmla="*/ 1 w 572"/>
                <a:gd name="T11" fmla="*/ 1 h 293"/>
                <a:gd name="T12" fmla="*/ 1 w 572"/>
                <a:gd name="T13" fmla="*/ 1 h 293"/>
                <a:gd name="T14" fmla="*/ 1 w 572"/>
                <a:gd name="T15" fmla="*/ 1 h 293"/>
                <a:gd name="T16" fmla="*/ 1 w 572"/>
                <a:gd name="T17" fmla="*/ 1 h 293"/>
                <a:gd name="T18" fmla="*/ 1 w 572"/>
                <a:gd name="T19" fmla="*/ 1 h 293"/>
                <a:gd name="T20" fmla="*/ 1 w 572"/>
                <a:gd name="T21" fmla="*/ 2 h 293"/>
                <a:gd name="T22" fmla="*/ 1 w 572"/>
                <a:gd name="T23" fmla="*/ 1 h 293"/>
                <a:gd name="T24" fmla="*/ 0 w 572"/>
                <a:gd name="T25" fmla="*/ 2 h 293"/>
                <a:gd name="T26" fmla="*/ 0 w 572"/>
                <a:gd name="T27" fmla="*/ 2 h 2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72"/>
                <a:gd name="T43" fmla="*/ 0 h 293"/>
                <a:gd name="T44" fmla="*/ 572 w 572"/>
                <a:gd name="T45" fmla="*/ 293 h 29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72" h="293">
                  <a:moveTo>
                    <a:pt x="0" y="293"/>
                  </a:moveTo>
                  <a:lnTo>
                    <a:pt x="164" y="127"/>
                  </a:lnTo>
                  <a:lnTo>
                    <a:pt x="342" y="57"/>
                  </a:lnTo>
                  <a:lnTo>
                    <a:pt x="572" y="0"/>
                  </a:lnTo>
                  <a:lnTo>
                    <a:pt x="329" y="103"/>
                  </a:lnTo>
                  <a:lnTo>
                    <a:pt x="173" y="205"/>
                  </a:lnTo>
                  <a:lnTo>
                    <a:pt x="380" y="144"/>
                  </a:lnTo>
                  <a:lnTo>
                    <a:pt x="226" y="215"/>
                  </a:lnTo>
                  <a:lnTo>
                    <a:pt x="397" y="173"/>
                  </a:lnTo>
                  <a:lnTo>
                    <a:pt x="278" y="237"/>
                  </a:lnTo>
                  <a:lnTo>
                    <a:pt x="327" y="270"/>
                  </a:lnTo>
                  <a:lnTo>
                    <a:pt x="116" y="236"/>
                  </a:lnTo>
                  <a:lnTo>
                    <a:pt x="0" y="2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0" name="Freeform 96"/>
            <p:cNvSpPr>
              <a:spLocks/>
            </p:cNvSpPr>
            <p:nvPr/>
          </p:nvSpPr>
          <p:spPr bwMode="auto">
            <a:xfrm>
              <a:off x="2864" y="2180"/>
              <a:ext cx="86" cy="70"/>
            </a:xfrm>
            <a:custGeom>
              <a:avLst/>
              <a:gdLst>
                <a:gd name="T0" fmla="*/ 1 w 171"/>
                <a:gd name="T1" fmla="*/ 0 h 141"/>
                <a:gd name="T2" fmla="*/ 1 w 171"/>
                <a:gd name="T3" fmla="*/ 0 h 141"/>
                <a:gd name="T4" fmla="*/ 1 w 171"/>
                <a:gd name="T5" fmla="*/ 0 h 141"/>
                <a:gd name="T6" fmla="*/ 0 w 171"/>
                <a:gd name="T7" fmla="*/ 0 h 141"/>
                <a:gd name="T8" fmla="*/ 1 w 171"/>
                <a:gd name="T9" fmla="*/ 0 h 141"/>
                <a:gd name="T10" fmla="*/ 1 w 171"/>
                <a:gd name="T11" fmla="*/ 0 h 141"/>
                <a:gd name="T12" fmla="*/ 1 w 171"/>
                <a:gd name="T13" fmla="*/ 0 h 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1"/>
                <a:gd name="T22" fmla="*/ 0 h 141"/>
                <a:gd name="T23" fmla="*/ 171 w 171"/>
                <a:gd name="T24" fmla="*/ 141 h 1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1" h="141">
                  <a:moveTo>
                    <a:pt x="171" y="0"/>
                  </a:moveTo>
                  <a:lnTo>
                    <a:pt x="45" y="89"/>
                  </a:lnTo>
                  <a:lnTo>
                    <a:pt x="45" y="141"/>
                  </a:lnTo>
                  <a:lnTo>
                    <a:pt x="0" y="106"/>
                  </a:lnTo>
                  <a:lnTo>
                    <a:pt x="32" y="36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1" name="Freeform 97"/>
            <p:cNvSpPr>
              <a:spLocks/>
            </p:cNvSpPr>
            <p:nvPr/>
          </p:nvSpPr>
          <p:spPr bwMode="auto">
            <a:xfrm>
              <a:off x="2914" y="2169"/>
              <a:ext cx="77" cy="138"/>
            </a:xfrm>
            <a:custGeom>
              <a:avLst/>
              <a:gdLst>
                <a:gd name="T0" fmla="*/ 1 w 154"/>
                <a:gd name="T1" fmla="*/ 0 h 276"/>
                <a:gd name="T2" fmla="*/ 1 w 154"/>
                <a:gd name="T3" fmla="*/ 1 h 276"/>
                <a:gd name="T4" fmla="*/ 1 w 154"/>
                <a:gd name="T5" fmla="*/ 1 h 276"/>
                <a:gd name="T6" fmla="*/ 1 w 154"/>
                <a:gd name="T7" fmla="*/ 1 h 276"/>
                <a:gd name="T8" fmla="*/ 0 w 154"/>
                <a:gd name="T9" fmla="*/ 1 h 276"/>
                <a:gd name="T10" fmla="*/ 1 w 154"/>
                <a:gd name="T11" fmla="*/ 1 h 276"/>
                <a:gd name="T12" fmla="*/ 1 w 154"/>
                <a:gd name="T13" fmla="*/ 1 h 276"/>
                <a:gd name="T14" fmla="*/ 1 w 154"/>
                <a:gd name="T15" fmla="*/ 0 h 276"/>
                <a:gd name="T16" fmla="*/ 1 w 154"/>
                <a:gd name="T17" fmla="*/ 0 h 2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4"/>
                <a:gd name="T28" fmla="*/ 0 h 276"/>
                <a:gd name="T29" fmla="*/ 154 w 154"/>
                <a:gd name="T30" fmla="*/ 276 h 2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4" h="276">
                  <a:moveTo>
                    <a:pt x="154" y="0"/>
                  </a:moveTo>
                  <a:lnTo>
                    <a:pt x="124" y="49"/>
                  </a:lnTo>
                  <a:lnTo>
                    <a:pt x="124" y="122"/>
                  </a:lnTo>
                  <a:lnTo>
                    <a:pt x="78" y="219"/>
                  </a:lnTo>
                  <a:lnTo>
                    <a:pt x="0" y="276"/>
                  </a:lnTo>
                  <a:lnTo>
                    <a:pt x="111" y="224"/>
                  </a:lnTo>
                  <a:lnTo>
                    <a:pt x="151" y="10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2" name="Freeform 98"/>
            <p:cNvSpPr>
              <a:spLocks/>
            </p:cNvSpPr>
            <p:nvPr/>
          </p:nvSpPr>
          <p:spPr bwMode="auto">
            <a:xfrm>
              <a:off x="3104" y="2124"/>
              <a:ext cx="81" cy="116"/>
            </a:xfrm>
            <a:custGeom>
              <a:avLst/>
              <a:gdLst>
                <a:gd name="T0" fmla="*/ 0 w 161"/>
                <a:gd name="T1" fmla="*/ 1 h 232"/>
                <a:gd name="T2" fmla="*/ 1 w 161"/>
                <a:gd name="T3" fmla="*/ 1 h 232"/>
                <a:gd name="T4" fmla="*/ 1 w 161"/>
                <a:gd name="T5" fmla="*/ 1 h 232"/>
                <a:gd name="T6" fmla="*/ 1 w 161"/>
                <a:gd name="T7" fmla="*/ 1 h 232"/>
                <a:gd name="T8" fmla="*/ 1 w 161"/>
                <a:gd name="T9" fmla="*/ 0 h 232"/>
                <a:gd name="T10" fmla="*/ 0 w 161"/>
                <a:gd name="T11" fmla="*/ 1 h 232"/>
                <a:gd name="T12" fmla="*/ 0 w 161"/>
                <a:gd name="T13" fmla="*/ 1 h 2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1"/>
                <a:gd name="T22" fmla="*/ 0 h 232"/>
                <a:gd name="T23" fmla="*/ 161 w 161"/>
                <a:gd name="T24" fmla="*/ 232 h 2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1" h="232">
                  <a:moveTo>
                    <a:pt x="0" y="36"/>
                  </a:moveTo>
                  <a:lnTo>
                    <a:pt x="112" y="114"/>
                  </a:lnTo>
                  <a:lnTo>
                    <a:pt x="161" y="232"/>
                  </a:lnTo>
                  <a:lnTo>
                    <a:pt x="140" y="99"/>
                  </a:lnTo>
                  <a:lnTo>
                    <a:pt x="4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3" name="Freeform 99"/>
            <p:cNvSpPr>
              <a:spLocks/>
            </p:cNvSpPr>
            <p:nvPr/>
          </p:nvSpPr>
          <p:spPr bwMode="auto">
            <a:xfrm>
              <a:off x="3178" y="2118"/>
              <a:ext cx="129" cy="70"/>
            </a:xfrm>
            <a:custGeom>
              <a:avLst/>
              <a:gdLst>
                <a:gd name="T0" fmla="*/ 0 w 258"/>
                <a:gd name="T1" fmla="*/ 1 h 139"/>
                <a:gd name="T2" fmla="*/ 1 w 258"/>
                <a:gd name="T3" fmla="*/ 1 h 139"/>
                <a:gd name="T4" fmla="*/ 1 w 258"/>
                <a:gd name="T5" fmla="*/ 1 h 139"/>
                <a:gd name="T6" fmla="*/ 1 w 258"/>
                <a:gd name="T7" fmla="*/ 1 h 139"/>
                <a:gd name="T8" fmla="*/ 1 w 258"/>
                <a:gd name="T9" fmla="*/ 1 h 139"/>
                <a:gd name="T10" fmla="*/ 1 w 258"/>
                <a:gd name="T11" fmla="*/ 1 h 139"/>
                <a:gd name="T12" fmla="*/ 1 w 258"/>
                <a:gd name="T13" fmla="*/ 0 h 139"/>
                <a:gd name="T14" fmla="*/ 1 w 258"/>
                <a:gd name="T15" fmla="*/ 0 h 139"/>
                <a:gd name="T16" fmla="*/ 0 w 258"/>
                <a:gd name="T17" fmla="*/ 1 h 139"/>
                <a:gd name="T18" fmla="*/ 0 w 258"/>
                <a:gd name="T19" fmla="*/ 1 h 1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8"/>
                <a:gd name="T31" fmla="*/ 0 h 139"/>
                <a:gd name="T32" fmla="*/ 258 w 258"/>
                <a:gd name="T33" fmla="*/ 139 h 13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8" h="139">
                  <a:moveTo>
                    <a:pt x="0" y="19"/>
                  </a:moveTo>
                  <a:lnTo>
                    <a:pt x="116" y="139"/>
                  </a:lnTo>
                  <a:lnTo>
                    <a:pt x="80" y="57"/>
                  </a:lnTo>
                  <a:lnTo>
                    <a:pt x="133" y="38"/>
                  </a:lnTo>
                  <a:lnTo>
                    <a:pt x="245" y="86"/>
                  </a:lnTo>
                  <a:lnTo>
                    <a:pt x="258" y="40"/>
                  </a:lnTo>
                  <a:lnTo>
                    <a:pt x="209" y="0"/>
                  </a:lnTo>
                  <a:lnTo>
                    <a:pt x="89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4" name="Freeform 100"/>
            <p:cNvSpPr>
              <a:spLocks/>
            </p:cNvSpPr>
            <p:nvPr/>
          </p:nvSpPr>
          <p:spPr bwMode="auto">
            <a:xfrm>
              <a:off x="3318" y="2092"/>
              <a:ext cx="235" cy="181"/>
            </a:xfrm>
            <a:custGeom>
              <a:avLst/>
              <a:gdLst>
                <a:gd name="T0" fmla="*/ 0 w 472"/>
                <a:gd name="T1" fmla="*/ 0 h 363"/>
                <a:gd name="T2" fmla="*/ 0 w 472"/>
                <a:gd name="T3" fmla="*/ 0 h 363"/>
                <a:gd name="T4" fmla="*/ 0 w 472"/>
                <a:gd name="T5" fmla="*/ 1 h 363"/>
                <a:gd name="T6" fmla="*/ 1 w 472"/>
                <a:gd name="T7" fmla="*/ 1 h 363"/>
                <a:gd name="T8" fmla="*/ 1 w 472"/>
                <a:gd name="T9" fmla="*/ 1 h 363"/>
                <a:gd name="T10" fmla="*/ 1 w 472"/>
                <a:gd name="T11" fmla="*/ 1 h 363"/>
                <a:gd name="T12" fmla="*/ 1 w 472"/>
                <a:gd name="T13" fmla="*/ 1 h 363"/>
                <a:gd name="T14" fmla="*/ 1 w 472"/>
                <a:gd name="T15" fmla="*/ 0 h 363"/>
                <a:gd name="T16" fmla="*/ 1 w 472"/>
                <a:gd name="T17" fmla="*/ 0 h 363"/>
                <a:gd name="T18" fmla="*/ 1 w 472"/>
                <a:gd name="T19" fmla="*/ 0 h 363"/>
                <a:gd name="T20" fmla="*/ 1 w 472"/>
                <a:gd name="T21" fmla="*/ 0 h 363"/>
                <a:gd name="T22" fmla="*/ 1 w 472"/>
                <a:gd name="T23" fmla="*/ 1 h 363"/>
                <a:gd name="T24" fmla="*/ 1 w 472"/>
                <a:gd name="T25" fmla="*/ 1 h 363"/>
                <a:gd name="T26" fmla="*/ 0 w 472"/>
                <a:gd name="T27" fmla="*/ 1 h 363"/>
                <a:gd name="T28" fmla="*/ 1 w 472"/>
                <a:gd name="T29" fmla="*/ 0 h 363"/>
                <a:gd name="T30" fmla="*/ 0 w 472"/>
                <a:gd name="T31" fmla="*/ 1 h 363"/>
                <a:gd name="T32" fmla="*/ 1 w 472"/>
                <a:gd name="T33" fmla="*/ 0 h 363"/>
                <a:gd name="T34" fmla="*/ 0 w 472"/>
                <a:gd name="T35" fmla="*/ 0 h 363"/>
                <a:gd name="T36" fmla="*/ 1 w 472"/>
                <a:gd name="T37" fmla="*/ 0 h 363"/>
                <a:gd name="T38" fmla="*/ 0 w 472"/>
                <a:gd name="T39" fmla="*/ 0 h 363"/>
                <a:gd name="T40" fmla="*/ 1 w 472"/>
                <a:gd name="T41" fmla="*/ 0 h 363"/>
                <a:gd name="T42" fmla="*/ 0 w 472"/>
                <a:gd name="T43" fmla="*/ 0 h 363"/>
                <a:gd name="T44" fmla="*/ 0 w 472"/>
                <a:gd name="T45" fmla="*/ 0 h 363"/>
                <a:gd name="T46" fmla="*/ 0 w 472"/>
                <a:gd name="T47" fmla="*/ 0 h 36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72"/>
                <a:gd name="T73" fmla="*/ 0 h 363"/>
                <a:gd name="T74" fmla="*/ 472 w 472"/>
                <a:gd name="T75" fmla="*/ 363 h 36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72" h="363">
                  <a:moveTo>
                    <a:pt x="54" y="133"/>
                  </a:moveTo>
                  <a:lnTo>
                    <a:pt x="0" y="236"/>
                  </a:lnTo>
                  <a:lnTo>
                    <a:pt x="31" y="310"/>
                  </a:lnTo>
                  <a:lnTo>
                    <a:pt x="259" y="359"/>
                  </a:lnTo>
                  <a:lnTo>
                    <a:pt x="363" y="363"/>
                  </a:lnTo>
                  <a:lnTo>
                    <a:pt x="466" y="318"/>
                  </a:lnTo>
                  <a:lnTo>
                    <a:pt x="445" y="274"/>
                  </a:lnTo>
                  <a:lnTo>
                    <a:pt x="472" y="169"/>
                  </a:lnTo>
                  <a:lnTo>
                    <a:pt x="460" y="0"/>
                  </a:lnTo>
                  <a:lnTo>
                    <a:pt x="443" y="61"/>
                  </a:lnTo>
                  <a:lnTo>
                    <a:pt x="449" y="164"/>
                  </a:lnTo>
                  <a:lnTo>
                    <a:pt x="415" y="262"/>
                  </a:lnTo>
                  <a:lnTo>
                    <a:pt x="339" y="306"/>
                  </a:lnTo>
                  <a:lnTo>
                    <a:pt x="240" y="285"/>
                  </a:lnTo>
                  <a:lnTo>
                    <a:pt x="377" y="203"/>
                  </a:lnTo>
                  <a:lnTo>
                    <a:pt x="221" y="257"/>
                  </a:lnTo>
                  <a:lnTo>
                    <a:pt x="392" y="148"/>
                  </a:lnTo>
                  <a:lnTo>
                    <a:pt x="175" y="226"/>
                  </a:lnTo>
                  <a:lnTo>
                    <a:pt x="360" y="112"/>
                  </a:lnTo>
                  <a:lnTo>
                    <a:pt x="183" y="169"/>
                  </a:lnTo>
                  <a:lnTo>
                    <a:pt x="314" y="76"/>
                  </a:lnTo>
                  <a:lnTo>
                    <a:pt x="181" y="107"/>
                  </a:lnTo>
                  <a:lnTo>
                    <a:pt x="54" y="1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5" name="Freeform 101"/>
            <p:cNvSpPr>
              <a:spLocks/>
            </p:cNvSpPr>
            <p:nvPr/>
          </p:nvSpPr>
          <p:spPr bwMode="auto">
            <a:xfrm>
              <a:off x="3517" y="1859"/>
              <a:ext cx="89" cy="399"/>
            </a:xfrm>
            <a:custGeom>
              <a:avLst/>
              <a:gdLst>
                <a:gd name="T0" fmla="*/ 1 w 176"/>
                <a:gd name="T1" fmla="*/ 0 h 799"/>
                <a:gd name="T2" fmla="*/ 1 w 176"/>
                <a:gd name="T3" fmla="*/ 0 h 799"/>
                <a:gd name="T4" fmla="*/ 1 w 176"/>
                <a:gd name="T5" fmla="*/ 1 h 799"/>
                <a:gd name="T6" fmla="*/ 1 w 176"/>
                <a:gd name="T7" fmla="*/ 2 h 799"/>
                <a:gd name="T8" fmla="*/ 1 w 176"/>
                <a:gd name="T9" fmla="*/ 3 h 799"/>
                <a:gd name="T10" fmla="*/ 0 w 176"/>
                <a:gd name="T11" fmla="*/ 3 h 799"/>
                <a:gd name="T12" fmla="*/ 1 w 176"/>
                <a:gd name="T13" fmla="*/ 3 h 799"/>
                <a:gd name="T14" fmla="*/ 1 w 176"/>
                <a:gd name="T15" fmla="*/ 2 h 799"/>
                <a:gd name="T16" fmla="*/ 1 w 176"/>
                <a:gd name="T17" fmla="*/ 2 h 799"/>
                <a:gd name="T18" fmla="*/ 1 w 176"/>
                <a:gd name="T19" fmla="*/ 0 h 799"/>
                <a:gd name="T20" fmla="*/ 1 w 176"/>
                <a:gd name="T21" fmla="*/ 0 h 799"/>
                <a:gd name="T22" fmla="*/ 1 w 176"/>
                <a:gd name="T23" fmla="*/ 0 h 7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6"/>
                <a:gd name="T37" fmla="*/ 0 h 799"/>
                <a:gd name="T38" fmla="*/ 176 w 176"/>
                <a:gd name="T39" fmla="*/ 799 h 7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6" h="799">
                  <a:moveTo>
                    <a:pt x="155" y="31"/>
                  </a:moveTo>
                  <a:lnTo>
                    <a:pt x="146" y="242"/>
                  </a:lnTo>
                  <a:lnTo>
                    <a:pt x="115" y="470"/>
                  </a:lnTo>
                  <a:lnTo>
                    <a:pt x="117" y="700"/>
                  </a:lnTo>
                  <a:lnTo>
                    <a:pt x="89" y="768"/>
                  </a:lnTo>
                  <a:lnTo>
                    <a:pt x="0" y="791"/>
                  </a:lnTo>
                  <a:lnTo>
                    <a:pt x="81" y="799"/>
                  </a:lnTo>
                  <a:lnTo>
                    <a:pt x="127" y="736"/>
                  </a:lnTo>
                  <a:lnTo>
                    <a:pt x="138" y="597"/>
                  </a:lnTo>
                  <a:lnTo>
                    <a:pt x="176" y="0"/>
                  </a:lnTo>
                  <a:lnTo>
                    <a:pt x="155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6" name="Freeform 102"/>
            <p:cNvSpPr>
              <a:spLocks/>
            </p:cNvSpPr>
            <p:nvPr/>
          </p:nvSpPr>
          <p:spPr bwMode="auto">
            <a:xfrm>
              <a:off x="2492" y="2226"/>
              <a:ext cx="398" cy="728"/>
            </a:xfrm>
            <a:custGeom>
              <a:avLst/>
              <a:gdLst>
                <a:gd name="T0" fmla="*/ 3 w 797"/>
                <a:gd name="T1" fmla="*/ 1 h 1456"/>
                <a:gd name="T2" fmla="*/ 2 w 797"/>
                <a:gd name="T3" fmla="*/ 1 h 1456"/>
                <a:gd name="T4" fmla="*/ 1 w 797"/>
                <a:gd name="T5" fmla="*/ 1 h 1456"/>
                <a:gd name="T6" fmla="*/ 1 w 797"/>
                <a:gd name="T7" fmla="*/ 1 h 1456"/>
                <a:gd name="T8" fmla="*/ 0 w 797"/>
                <a:gd name="T9" fmla="*/ 1 h 1456"/>
                <a:gd name="T10" fmla="*/ 0 w 797"/>
                <a:gd name="T11" fmla="*/ 1 h 1456"/>
                <a:gd name="T12" fmla="*/ 0 w 797"/>
                <a:gd name="T13" fmla="*/ 3 h 1456"/>
                <a:gd name="T14" fmla="*/ 0 w 797"/>
                <a:gd name="T15" fmla="*/ 6 h 1456"/>
                <a:gd name="T16" fmla="*/ 0 w 797"/>
                <a:gd name="T17" fmla="*/ 5 h 1456"/>
                <a:gd name="T18" fmla="*/ 0 w 797"/>
                <a:gd name="T19" fmla="*/ 3 h 1456"/>
                <a:gd name="T20" fmla="*/ 0 w 797"/>
                <a:gd name="T21" fmla="*/ 1 h 1456"/>
                <a:gd name="T22" fmla="*/ 0 w 797"/>
                <a:gd name="T23" fmla="*/ 1 h 1456"/>
                <a:gd name="T24" fmla="*/ 0 w 797"/>
                <a:gd name="T25" fmla="*/ 1 h 1456"/>
                <a:gd name="T26" fmla="*/ 0 w 797"/>
                <a:gd name="T27" fmla="*/ 1 h 1456"/>
                <a:gd name="T28" fmla="*/ 0 w 797"/>
                <a:gd name="T29" fmla="*/ 1 h 1456"/>
                <a:gd name="T30" fmla="*/ 0 w 797"/>
                <a:gd name="T31" fmla="*/ 1 h 1456"/>
                <a:gd name="T32" fmla="*/ 0 w 797"/>
                <a:gd name="T33" fmla="*/ 0 h 1456"/>
                <a:gd name="T34" fmla="*/ 0 w 797"/>
                <a:gd name="T35" fmla="*/ 1 h 1456"/>
                <a:gd name="T36" fmla="*/ 0 w 797"/>
                <a:gd name="T37" fmla="*/ 1 h 1456"/>
                <a:gd name="T38" fmla="*/ 1 w 797"/>
                <a:gd name="T39" fmla="*/ 1 h 1456"/>
                <a:gd name="T40" fmla="*/ 1 w 797"/>
                <a:gd name="T41" fmla="*/ 1 h 1456"/>
                <a:gd name="T42" fmla="*/ 1 w 797"/>
                <a:gd name="T43" fmla="*/ 1 h 1456"/>
                <a:gd name="T44" fmla="*/ 0 w 797"/>
                <a:gd name="T45" fmla="*/ 1 h 1456"/>
                <a:gd name="T46" fmla="*/ 1 w 797"/>
                <a:gd name="T47" fmla="*/ 1 h 1456"/>
                <a:gd name="T48" fmla="*/ 1 w 797"/>
                <a:gd name="T49" fmla="*/ 1 h 1456"/>
                <a:gd name="T50" fmla="*/ 2 w 797"/>
                <a:gd name="T51" fmla="*/ 1 h 1456"/>
                <a:gd name="T52" fmla="*/ 2 w 797"/>
                <a:gd name="T53" fmla="*/ 1 h 1456"/>
                <a:gd name="T54" fmla="*/ 2 w 797"/>
                <a:gd name="T55" fmla="*/ 1 h 1456"/>
                <a:gd name="T56" fmla="*/ 3 w 797"/>
                <a:gd name="T57" fmla="*/ 1 h 1456"/>
                <a:gd name="T58" fmla="*/ 3 w 797"/>
                <a:gd name="T59" fmla="*/ 1 h 145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797"/>
                <a:gd name="T91" fmla="*/ 0 h 1456"/>
                <a:gd name="T92" fmla="*/ 797 w 797"/>
                <a:gd name="T93" fmla="*/ 1456 h 145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797" h="1456">
                  <a:moveTo>
                    <a:pt x="797" y="268"/>
                  </a:moveTo>
                  <a:lnTo>
                    <a:pt x="594" y="378"/>
                  </a:lnTo>
                  <a:lnTo>
                    <a:pt x="348" y="386"/>
                  </a:lnTo>
                  <a:lnTo>
                    <a:pt x="278" y="418"/>
                  </a:lnTo>
                  <a:lnTo>
                    <a:pt x="248" y="399"/>
                  </a:lnTo>
                  <a:lnTo>
                    <a:pt x="219" y="464"/>
                  </a:lnTo>
                  <a:lnTo>
                    <a:pt x="158" y="989"/>
                  </a:lnTo>
                  <a:lnTo>
                    <a:pt x="40" y="1456"/>
                  </a:lnTo>
                  <a:lnTo>
                    <a:pt x="65" y="1171"/>
                  </a:lnTo>
                  <a:lnTo>
                    <a:pt x="133" y="876"/>
                  </a:lnTo>
                  <a:lnTo>
                    <a:pt x="156" y="437"/>
                  </a:lnTo>
                  <a:lnTo>
                    <a:pt x="130" y="327"/>
                  </a:lnTo>
                  <a:lnTo>
                    <a:pt x="211" y="392"/>
                  </a:lnTo>
                  <a:lnTo>
                    <a:pt x="255" y="361"/>
                  </a:lnTo>
                  <a:lnTo>
                    <a:pt x="120" y="228"/>
                  </a:lnTo>
                  <a:lnTo>
                    <a:pt x="25" y="107"/>
                  </a:lnTo>
                  <a:lnTo>
                    <a:pt x="0" y="0"/>
                  </a:lnTo>
                  <a:lnTo>
                    <a:pt x="111" y="165"/>
                  </a:lnTo>
                  <a:lnTo>
                    <a:pt x="234" y="299"/>
                  </a:lnTo>
                  <a:lnTo>
                    <a:pt x="329" y="356"/>
                  </a:lnTo>
                  <a:lnTo>
                    <a:pt x="386" y="333"/>
                  </a:lnTo>
                  <a:lnTo>
                    <a:pt x="274" y="228"/>
                  </a:lnTo>
                  <a:lnTo>
                    <a:pt x="248" y="164"/>
                  </a:lnTo>
                  <a:lnTo>
                    <a:pt x="383" y="249"/>
                  </a:lnTo>
                  <a:lnTo>
                    <a:pt x="508" y="319"/>
                  </a:lnTo>
                  <a:lnTo>
                    <a:pt x="580" y="319"/>
                  </a:lnTo>
                  <a:lnTo>
                    <a:pt x="662" y="280"/>
                  </a:lnTo>
                  <a:lnTo>
                    <a:pt x="702" y="242"/>
                  </a:lnTo>
                  <a:lnTo>
                    <a:pt x="797" y="2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7" name="Freeform 103"/>
            <p:cNvSpPr>
              <a:spLocks/>
            </p:cNvSpPr>
            <p:nvPr/>
          </p:nvSpPr>
          <p:spPr bwMode="auto">
            <a:xfrm>
              <a:off x="2045" y="2063"/>
              <a:ext cx="484" cy="157"/>
            </a:xfrm>
            <a:custGeom>
              <a:avLst/>
              <a:gdLst>
                <a:gd name="T0" fmla="*/ 4 w 968"/>
                <a:gd name="T1" fmla="*/ 1 h 314"/>
                <a:gd name="T2" fmla="*/ 4 w 968"/>
                <a:gd name="T3" fmla="*/ 1 h 314"/>
                <a:gd name="T4" fmla="*/ 3 w 968"/>
                <a:gd name="T5" fmla="*/ 1 h 314"/>
                <a:gd name="T6" fmla="*/ 2 w 968"/>
                <a:gd name="T7" fmla="*/ 1 h 314"/>
                <a:gd name="T8" fmla="*/ 1 w 968"/>
                <a:gd name="T9" fmla="*/ 1 h 314"/>
                <a:gd name="T10" fmla="*/ 1 w 968"/>
                <a:gd name="T11" fmla="*/ 1 h 314"/>
                <a:gd name="T12" fmla="*/ 1 w 968"/>
                <a:gd name="T13" fmla="*/ 1 h 314"/>
                <a:gd name="T14" fmla="*/ 0 w 968"/>
                <a:gd name="T15" fmla="*/ 1 h 314"/>
                <a:gd name="T16" fmla="*/ 1 w 968"/>
                <a:gd name="T17" fmla="*/ 1 h 314"/>
                <a:gd name="T18" fmla="*/ 1 w 968"/>
                <a:gd name="T19" fmla="*/ 1 h 314"/>
                <a:gd name="T20" fmla="*/ 1 w 968"/>
                <a:gd name="T21" fmla="*/ 1 h 314"/>
                <a:gd name="T22" fmla="*/ 1 w 968"/>
                <a:gd name="T23" fmla="*/ 1 h 314"/>
                <a:gd name="T24" fmla="*/ 1 w 968"/>
                <a:gd name="T25" fmla="*/ 1 h 314"/>
                <a:gd name="T26" fmla="*/ 2 w 968"/>
                <a:gd name="T27" fmla="*/ 1 h 314"/>
                <a:gd name="T28" fmla="*/ 2 w 968"/>
                <a:gd name="T29" fmla="*/ 1 h 314"/>
                <a:gd name="T30" fmla="*/ 3 w 968"/>
                <a:gd name="T31" fmla="*/ 1 h 314"/>
                <a:gd name="T32" fmla="*/ 2 w 968"/>
                <a:gd name="T33" fmla="*/ 1 h 314"/>
                <a:gd name="T34" fmla="*/ 2 w 968"/>
                <a:gd name="T35" fmla="*/ 1 h 314"/>
                <a:gd name="T36" fmla="*/ 2 w 968"/>
                <a:gd name="T37" fmla="*/ 1 h 314"/>
                <a:gd name="T38" fmla="*/ 2 w 968"/>
                <a:gd name="T39" fmla="*/ 1 h 314"/>
                <a:gd name="T40" fmla="*/ 3 w 968"/>
                <a:gd name="T41" fmla="*/ 1 h 314"/>
                <a:gd name="T42" fmla="*/ 4 w 968"/>
                <a:gd name="T43" fmla="*/ 0 h 314"/>
                <a:gd name="T44" fmla="*/ 4 w 968"/>
                <a:gd name="T45" fmla="*/ 1 h 314"/>
                <a:gd name="T46" fmla="*/ 4 w 968"/>
                <a:gd name="T47" fmla="*/ 1 h 314"/>
                <a:gd name="T48" fmla="*/ 4 w 968"/>
                <a:gd name="T49" fmla="*/ 1 h 314"/>
                <a:gd name="T50" fmla="*/ 4 w 968"/>
                <a:gd name="T51" fmla="*/ 1 h 31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68"/>
                <a:gd name="T79" fmla="*/ 0 h 314"/>
                <a:gd name="T80" fmla="*/ 968 w 968"/>
                <a:gd name="T81" fmla="*/ 314 h 31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68" h="314">
                  <a:moveTo>
                    <a:pt x="968" y="190"/>
                  </a:moveTo>
                  <a:lnTo>
                    <a:pt x="798" y="203"/>
                  </a:lnTo>
                  <a:lnTo>
                    <a:pt x="671" y="253"/>
                  </a:lnTo>
                  <a:lnTo>
                    <a:pt x="393" y="314"/>
                  </a:lnTo>
                  <a:lnTo>
                    <a:pt x="217" y="297"/>
                  </a:lnTo>
                  <a:lnTo>
                    <a:pt x="70" y="243"/>
                  </a:lnTo>
                  <a:lnTo>
                    <a:pt x="6" y="183"/>
                  </a:lnTo>
                  <a:lnTo>
                    <a:pt x="0" y="110"/>
                  </a:lnTo>
                  <a:lnTo>
                    <a:pt x="76" y="49"/>
                  </a:lnTo>
                  <a:lnTo>
                    <a:pt x="34" y="112"/>
                  </a:lnTo>
                  <a:lnTo>
                    <a:pt x="42" y="173"/>
                  </a:lnTo>
                  <a:lnTo>
                    <a:pt x="118" y="236"/>
                  </a:lnTo>
                  <a:lnTo>
                    <a:pt x="238" y="276"/>
                  </a:lnTo>
                  <a:lnTo>
                    <a:pt x="390" y="297"/>
                  </a:lnTo>
                  <a:lnTo>
                    <a:pt x="424" y="281"/>
                  </a:lnTo>
                  <a:lnTo>
                    <a:pt x="523" y="266"/>
                  </a:lnTo>
                  <a:lnTo>
                    <a:pt x="416" y="236"/>
                  </a:lnTo>
                  <a:lnTo>
                    <a:pt x="470" y="177"/>
                  </a:lnTo>
                  <a:lnTo>
                    <a:pt x="452" y="78"/>
                  </a:lnTo>
                  <a:lnTo>
                    <a:pt x="418" y="36"/>
                  </a:lnTo>
                  <a:lnTo>
                    <a:pt x="707" y="11"/>
                  </a:lnTo>
                  <a:lnTo>
                    <a:pt x="781" y="0"/>
                  </a:lnTo>
                  <a:lnTo>
                    <a:pt x="884" y="44"/>
                  </a:lnTo>
                  <a:lnTo>
                    <a:pt x="966" y="44"/>
                  </a:lnTo>
                  <a:lnTo>
                    <a:pt x="968" y="1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8" name="Freeform 104"/>
            <p:cNvSpPr>
              <a:spLocks/>
            </p:cNvSpPr>
            <p:nvPr/>
          </p:nvSpPr>
          <p:spPr bwMode="auto">
            <a:xfrm>
              <a:off x="2512" y="2026"/>
              <a:ext cx="382" cy="65"/>
            </a:xfrm>
            <a:custGeom>
              <a:avLst/>
              <a:gdLst>
                <a:gd name="T0" fmla="*/ 0 w 765"/>
                <a:gd name="T1" fmla="*/ 1 h 129"/>
                <a:gd name="T2" fmla="*/ 0 w 765"/>
                <a:gd name="T3" fmla="*/ 1 h 129"/>
                <a:gd name="T4" fmla="*/ 1 w 765"/>
                <a:gd name="T5" fmla="*/ 1 h 129"/>
                <a:gd name="T6" fmla="*/ 2 w 765"/>
                <a:gd name="T7" fmla="*/ 1 h 129"/>
                <a:gd name="T8" fmla="*/ 2 w 765"/>
                <a:gd name="T9" fmla="*/ 0 h 129"/>
                <a:gd name="T10" fmla="*/ 2 w 765"/>
                <a:gd name="T11" fmla="*/ 1 h 129"/>
                <a:gd name="T12" fmla="*/ 1 w 765"/>
                <a:gd name="T13" fmla="*/ 1 h 129"/>
                <a:gd name="T14" fmla="*/ 1 w 765"/>
                <a:gd name="T15" fmla="*/ 1 h 129"/>
                <a:gd name="T16" fmla="*/ 0 w 765"/>
                <a:gd name="T17" fmla="*/ 1 h 129"/>
                <a:gd name="T18" fmla="*/ 0 w 765"/>
                <a:gd name="T19" fmla="*/ 1 h 129"/>
                <a:gd name="T20" fmla="*/ 0 w 765"/>
                <a:gd name="T21" fmla="*/ 1 h 1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5"/>
                <a:gd name="T34" fmla="*/ 0 h 129"/>
                <a:gd name="T35" fmla="*/ 765 w 765"/>
                <a:gd name="T36" fmla="*/ 129 h 1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5" h="129">
                  <a:moveTo>
                    <a:pt x="0" y="129"/>
                  </a:moveTo>
                  <a:lnTo>
                    <a:pt x="78" y="84"/>
                  </a:lnTo>
                  <a:lnTo>
                    <a:pt x="341" y="95"/>
                  </a:lnTo>
                  <a:lnTo>
                    <a:pt x="561" y="44"/>
                  </a:lnTo>
                  <a:lnTo>
                    <a:pt x="753" y="0"/>
                  </a:lnTo>
                  <a:lnTo>
                    <a:pt x="765" y="32"/>
                  </a:lnTo>
                  <a:lnTo>
                    <a:pt x="485" y="87"/>
                  </a:lnTo>
                  <a:lnTo>
                    <a:pt x="329" y="120"/>
                  </a:lnTo>
                  <a:lnTo>
                    <a:pt x="95" y="112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9" name="Freeform 105"/>
            <p:cNvSpPr>
              <a:spLocks/>
            </p:cNvSpPr>
            <p:nvPr/>
          </p:nvSpPr>
          <p:spPr bwMode="auto">
            <a:xfrm>
              <a:off x="2754" y="2226"/>
              <a:ext cx="796" cy="300"/>
            </a:xfrm>
            <a:custGeom>
              <a:avLst/>
              <a:gdLst>
                <a:gd name="T0" fmla="*/ 1 w 1591"/>
                <a:gd name="T1" fmla="*/ 1 h 601"/>
                <a:gd name="T2" fmla="*/ 1 w 1591"/>
                <a:gd name="T3" fmla="*/ 1 h 601"/>
                <a:gd name="T4" fmla="*/ 1 w 1591"/>
                <a:gd name="T5" fmla="*/ 1 h 601"/>
                <a:gd name="T6" fmla="*/ 2 w 1591"/>
                <a:gd name="T7" fmla="*/ 2 h 601"/>
                <a:gd name="T8" fmla="*/ 3 w 1591"/>
                <a:gd name="T9" fmla="*/ 2 h 601"/>
                <a:gd name="T10" fmla="*/ 5 w 1591"/>
                <a:gd name="T11" fmla="*/ 1 h 601"/>
                <a:gd name="T12" fmla="*/ 6 w 1591"/>
                <a:gd name="T13" fmla="*/ 1 h 601"/>
                <a:gd name="T14" fmla="*/ 7 w 1591"/>
                <a:gd name="T15" fmla="*/ 1 h 601"/>
                <a:gd name="T16" fmla="*/ 7 w 1591"/>
                <a:gd name="T17" fmla="*/ 0 h 601"/>
                <a:gd name="T18" fmla="*/ 6 w 1591"/>
                <a:gd name="T19" fmla="*/ 0 h 601"/>
                <a:gd name="T20" fmla="*/ 5 w 1591"/>
                <a:gd name="T21" fmla="*/ 0 h 601"/>
                <a:gd name="T22" fmla="*/ 5 w 1591"/>
                <a:gd name="T23" fmla="*/ 0 h 601"/>
                <a:gd name="T24" fmla="*/ 5 w 1591"/>
                <a:gd name="T25" fmla="*/ 0 h 601"/>
                <a:gd name="T26" fmla="*/ 5 w 1591"/>
                <a:gd name="T27" fmla="*/ 0 h 601"/>
                <a:gd name="T28" fmla="*/ 5 w 1591"/>
                <a:gd name="T29" fmla="*/ 0 h 601"/>
                <a:gd name="T30" fmla="*/ 5 w 1591"/>
                <a:gd name="T31" fmla="*/ 0 h 601"/>
                <a:gd name="T32" fmla="*/ 6 w 1591"/>
                <a:gd name="T33" fmla="*/ 0 h 601"/>
                <a:gd name="T34" fmla="*/ 6 w 1591"/>
                <a:gd name="T35" fmla="*/ 0 h 601"/>
                <a:gd name="T36" fmla="*/ 7 w 1591"/>
                <a:gd name="T37" fmla="*/ 0 h 601"/>
                <a:gd name="T38" fmla="*/ 7 w 1591"/>
                <a:gd name="T39" fmla="*/ 1 h 601"/>
                <a:gd name="T40" fmla="*/ 7 w 1591"/>
                <a:gd name="T41" fmla="*/ 1 h 601"/>
                <a:gd name="T42" fmla="*/ 6 w 1591"/>
                <a:gd name="T43" fmla="*/ 1 h 601"/>
                <a:gd name="T44" fmla="*/ 4 w 1591"/>
                <a:gd name="T45" fmla="*/ 2 h 601"/>
                <a:gd name="T46" fmla="*/ 3 w 1591"/>
                <a:gd name="T47" fmla="*/ 2 h 601"/>
                <a:gd name="T48" fmla="*/ 2 w 1591"/>
                <a:gd name="T49" fmla="*/ 2 h 601"/>
                <a:gd name="T50" fmla="*/ 1 w 1591"/>
                <a:gd name="T51" fmla="*/ 1 h 601"/>
                <a:gd name="T52" fmla="*/ 0 w 1591"/>
                <a:gd name="T53" fmla="*/ 1 h 601"/>
                <a:gd name="T54" fmla="*/ 1 w 1591"/>
                <a:gd name="T55" fmla="*/ 1 h 601"/>
                <a:gd name="T56" fmla="*/ 1 w 1591"/>
                <a:gd name="T57" fmla="*/ 1 h 60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91"/>
                <a:gd name="T88" fmla="*/ 0 h 601"/>
                <a:gd name="T89" fmla="*/ 1591 w 1591"/>
                <a:gd name="T90" fmla="*/ 601 h 60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91" h="601">
                  <a:moveTo>
                    <a:pt x="63" y="329"/>
                  </a:moveTo>
                  <a:lnTo>
                    <a:pt x="124" y="416"/>
                  </a:lnTo>
                  <a:lnTo>
                    <a:pt x="219" y="472"/>
                  </a:lnTo>
                  <a:lnTo>
                    <a:pt x="435" y="530"/>
                  </a:lnTo>
                  <a:lnTo>
                    <a:pt x="728" y="530"/>
                  </a:lnTo>
                  <a:lnTo>
                    <a:pt x="1095" y="416"/>
                  </a:lnTo>
                  <a:lnTo>
                    <a:pt x="1532" y="316"/>
                  </a:lnTo>
                  <a:lnTo>
                    <a:pt x="1570" y="287"/>
                  </a:lnTo>
                  <a:lnTo>
                    <a:pt x="1559" y="190"/>
                  </a:lnTo>
                  <a:lnTo>
                    <a:pt x="1430" y="120"/>
                  </a:lnTo>
                  <a:lnTo>
                    <a:pt x="1163" y="101"/>
                  </a:lnTo>
                  <a:lnTo>
                    <a:pt x="1080" y="207"/>
                  </a:lnTo>
                  <a:lnTo>
                    <a:pt x="1137" y="101"/>
                  </a:lnTo>
                  <a:lnTo>
                    <a:pt x="1139" y="0"/>
                  </a:lnTo>
                  <a:lnTo>
                    <a:pt x="1163" y="19"/>
                  </a:lnTo>
                  <a:lnTo>
                    <a:pt x="1163" y="76"/>
                  </a:lnTo>
                  <a:lnTo>
                    <a:pt x="1412" y="101"/>
                  </a:lnTo>
                  <a:lnTo>
                    <a:pt x="1511" y="133"/>
                  </a:lnTo>
                  <a:lnTo>
                    <a:pt x="1570" y="190"/>
                  </a:lnTo>
                  <a:lnTo>
                    <a:pt x="1591" y="287"/>
                  </a:lnTo>
                  <a:lnTo>
                    <a:pt x="1572" y="390"/>
                  </a:lnTo>
                  <a:lnTo>
                    <a:pt x="1365" y="496"/>
                  </a:lnTo>
                  <a:lnTo>
                    <a:pt x="781" y="601"/>
                  </a:lnTo>
                  <a:lnTo>
                    <a:pt x="553" y="587"/>
                  </a:lnTo>
                  <a:lnTo>
                    <a:pt x="346" y="544"/>
                  </a:lnTo>
                  <a:lnTo>
                    <a:pt x="93" y="449"/>
                  </a:lnTo>
                  <a:lnTo>
                    <a:pt x="0" y="371"/>
                  </a:lnTo>
                  <a:lnTo>
                    <a:pt x="63" y="3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0" name="Freeform 106"/>
            <p:cNvSpPr>
              <a:spLocks/>
            </p:cNvSpPr>
            <p:nvPr/>
          </p:nvSpPr>
          <p:spPr bwMode="auto">
            <a:xfrm>
              <a:off x="3155" y="2505"/>
              <a:ext cx="98" cy="310"/>
            </a:xfrm>
            <a:custGeom>
              <a:avLst/>
              <a:gdLst>
                <a:gd name="T0" fmla="*/ 1 w 196"/>
                <a:gd name="T1" fmla="*/ 1 h 620"/>
                <a:gd name="T2" fmla="*/ 1 w 196"/>
                <a:gd name="T3" fmla="*/ 1 h 620"/>
                <a:gd name="T4" fmla="*/ 1 w 196"/>
                <a:gd name="T5" fmla="*/ 1 h 620"/>
                <a:gd name="T6" fmla="*/ 1 w 196"/>
                <a:gd name="T7" fmla="*/ 1 h 620"/>
                <a:gd name="T8" fmla="*/ 1 w 196"/>
                <a:gd name="T9" fmla="*/ 1 h 620"/>
                <a:gd name="T10" fmla="*/ 0 w 196"/>
                <a:gd name="T11" fmla="*/ 1 h 620"/>
                <a:gd name="T12" fmla="*/ 1 w 196"/>
                <a:gd name="T13" fmla="*/ 1 h 620"/>
                <a:gd name="T14" fmla="*/ 1 w 196"/>
                <a:gd name="T15" fmla="*/ 1 h 620"/>
                <a:gd name="T16" fmla="*/ 1 w 196"/>
                <a:gd name="T17" fmla="*/ 1 h 620"/>
                <a:gd name="T18" fmla="*/ 1 w 196"/>
                <a:gd name="T19" fmla="*/ 1 h 620"/>
                <a:gd name="T20" fmla="*/ 1 w 196"/>
                <a:gd name="T21" fmla="*/ 1 h 620"/>
                <a:gd name="T22" fmla="*/ 1 w 196"/>
                <a:gd name="T23" fmla="*/ 1 h 620"/>
                <a:gd name="T24" fmla="*/ 1 w 196"/>
                <a:gd name="T25" fmla="*/ 1 h 620"/>
                <a:gd name="T26" fmla="*/ 1 w 196"/>
                <a:gd name="T27" fmla="*/ 1 h 620"/>
                <a:gd name="T28" fmla="*/ 1 w 196"/>
                <a:gd name="T29" fmla="*/ 1 h 620"/>
                <a:gd name="T30" fmla="*/ 1 w 196"/>
                <a:gd name="T31" fmla="*/ 1 h 620"/>
                <a:gd name="T32" fmla="*/ 1 w 196"/>
                <a:gd name="T33" fmla="*/ 1 h 620"/>
                <a:gd name="T34" fmla="*/ 1 w 196"/>
                <a:gd name="T35" fmla="*/ 1 h 620"/>
                <a:gd name="T36" fmla="*/ 1 w 196"/>
                <a:gd name="T37" fmla="*/ 1 h 620"/>
                <a:gd name="T38" fmla="*/ 1 w 196"/>
                <a:gd name="T39" fmla="*/ 1 h 620"/>
                <a:gd name="T40" fmla="*/ 1 w 196"/>
                <a:gd name="T41" fmla="*/ 1 h 620"/>
                <a:gd name="T42" fmla="*/ 1 w 196"/>
                <a:gd name="T43" fmla="*/ 2 h 620"/>
                <a:gd name="T44" fmla="*/ 1 w 196"/>
                <a:gd name="T45" fmla="*/ 2 h 620"/>
                <a:gd name="T46" fmla="*/ 1 w 196"/>
                <a:gd name="T47" fmla="*/ 2 h 620"/>
                <a:gd name="T48" fmla="*/ 1 w 196"/>
                <a:gd name="T49" fmla="*/ 2 h 620"/>
                <a:gd name="T50" fmla="*/ 1 w 196"/>
                <a:gd name="T51" fmla="*/ 2 h 620"/>
                <a:gd name="T52" fmla="*/ 1 w 196"/>
                <a:gd name="T53" fmla="*/ 2 h 620"/>
                <a:gd name="T54" fmla="*/ 1 w 196"/>
                <a:gd name="T55" fmla="*/ 2 h 620"/>
                <a:gd name="T56" fmla="*/ 1 w 196"/>
                <a:gd name="T57" fmla="*/ 2 h 620"/>
                <a:gd name="T58" fmla="*/ 1 w 196"/>
                <a:gd name="T59" fmla="*/ 2 h 620"/>
                <a:gd name="T60" fmla="*/ 1 w 196"/>
                <a:gd name="T61" fmla="*/ 2 h 620"/>
                <a:gd name="T62" fmla="*/ 1 w 196"/>
                <a:gd name="T63" fmla="*/ 2 h 620"/>
                <a:gd name="T64" fmla="*/ 1 w 196"/>
                <a:gd name="T65" fmla="*/ 2 h 620"/>
                <a:gd name="T66" fmla="*/ 1 w 196"/>
                <a:gd name="T67" fmla="*/ 1 h 620"/>
                <a:gd name="T68" fmla="*/ 1 w 196"/>
                <a:gd name="T69" fmla="*/ 1 h 620"/>
                <a:gd name="T70" fmla="*/ 1 w 196"/>
                <a:gd name="T71" fmla="*/ 1 h 620"/>
                <a:gd name="T72" fmla="*/ 1 w 196"/>
                <a:gd name="T73" fmla="*/ 1 h 620"/>
                <a:gd name="T74" fmla="*/ 1 w 196"/>
                <a:gd name="T75" fmla="*/ 1 h 620"/>
                <a:gd name="T76" fmla="*/ 1 w 196"/>
                <a:gd name="T77" fmla="*/ 1 h 620"/>
                <a:gd name="T78" fmla="*/ 1 w 196"/>
                <a:gd name="T79" fmla="*/ 1 h 620"/>
                <a:gd name="T80" fmla="*/ 1 w 196"/>
                <a:gd name="T81" fmla="*/ 1 h 620"/>
                <a:gd name="T82" fmla="*/ 1 w 196"/>
                <a:gd name="T83" fmla="*/ 1 h 620"/>
                <a:gd name="T84" fmla="*/ 1 w 196"/>
                <a:gd name="T85" fmla="*/ 1 h 620"/>
                <a:gd name="T86" fmla="*/ 1 w 196"/>
                <a:gd name="T87" fmla="*/ 1 h 620"/>
                <a:gd name="T88" fmla="*/ 1 w 196"/>
                <a:gd name="T89" fmla="*/ 1 h 620"/>
                <a:gd name="T90" fmla="*/ 1 w 196"/>
                <a:gd name="T91" fmla="*/ 1 h 620"/>
                <a:gd name="T92" fmla="*/ 1 w 196"/>
                <a:gd name="T93" fmla="*/ 1 h 620"/>
                <a:gd name="T94" fmla="*/ 1 w 196"/>
                <a:gd name="T95" fmla="*/ 1 h 620"/>
                <a:gd name="T96" fmla="*/ 1 w 196"/>
                <a:gd name="T97" fmla="*/ 1 h 620"/>
                <a:gd name="T98" fmla="*/ 1 w 196"/>
                <a:gd name="T99" fmla="*/ 1 h 620"/>
                <a:gd name="T100" fmla="*/ 1 w 196"/>
                <a:gd name="T101" fmla="*/ 1 h 620"/>
                <a:gd name="T102" fmla="*/ 1 w 196"/>
                <a:gd name="T103" fmla="*/ 1 h 620"/>
                <a:gd name="T104" fmla="*/ 1 w 196"/>
                <a:gd name="T105" fmla="*/ 1 h 620"/>
                <a:gd name="T106" fmla="*/ 1 w 196"/>
                <a:gd name="T107" fmla="*/ 1 h 620"/>
                <a:gd name="T108" fmla="*/ 1 w 196"/>
                <a:gd name="T109" fmla="*/ 1 h 620"/>
                <a:gd name="T110" fmla="*/ 1 w 196"/>
                <a:gd name="T111" fmla="*/ 1 h 620"/>
                <a:gd name="T112" fmla="*/ 1 w 196"/>
                <a:gd name="T113" fmla="*/ 1 h 620"/>
                <a:gd name="T114" fmla="*/ 1 w 196"/>
                <a:gd name="T115" fmla="*/ 1 h 620"/>
                <a:gd name="T116" fmla="*/ 1 w 196"/>
                <a:gd name="T117" fmla="*/ 0 h 620"/>
                <a:gd name="T118" fmla="*/ 1 w 196"/>
                <a:gd name="T119" fmla="*/ 1 h 620"/>
                <a:gd name="T120" fmla="*/ 1 w 196"/>
                <a:gd name="T121" fmla="*/ 1 h 62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6"/>
                <a:gd name="T184" fmla="*/ 0 h 620"/>
                <a:gd name="T185" fmla="*/ 196 w 196"/>
                <a:gd name="T186" fmla="*/ 620 h 62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6" h="620">
                  <a:moveTo>
                    <a:pt x="63" y="8"/>
                  </a:moveTo>
                  <a:lnTo>
                    <a:pt x="6" y="61"/>
                  </a:lnTo>
                  <a:lnTo>
                    <a:pt x="48" y="80"/>
                  </a:lnTo>
                  <a:lnTo>
                    <a:pt x="4" y="112"/>
                  </a:lnTo>
                  <a:lnTo>
                    <a:pt x="50" y="133"/>
                  </a:lnTo>
                  <a:lnTo>
                    <a:pt x="0" y="171"/>
                  </a:lnTo>
                  <a:lnTo>
                    <a:pt x="38" y="190"/>
                  </a:lnTo>
                  <a:lnTo>
                    <a:pt x="6" y="219"/>
                  </a:lnTo>
                  <a:lnTo>
                    <a:pt x="42" y="241"/>
                  </a:lnTo>
                  <a:lnTo>
                    <a:pt x="10" y="257"/>
                  </a:lnTo>
                  <a:lnTo>
                    <a:pt x="34" y="287"/>
                  </a:lnTo>
                  <a:lnTo>
                    <a:pt x="6" y="308"/>
                  </a:lnTo>
                  <a:lnTo>
                    <a:pt x="34" y="331"/>
                  </a:lnTo>
                  <a:lnTo>
                    <a:pt x="10" y="352"/>
                  </a:lnTo>
                  <a:lnTo>
                    <a:pt x="31" y="367"/>
                  </a:lnTo>
                  <a:lnTo>
                    <a:pt x="4" y="382"/>
                  </a:lnTo>
                  <a:lnTo>
                    <a:pt x="29" y="409"/>
                  </a:lnTo>
                  <a:lnTo>
                    <a:pt x="6" y="428"/>
                  </a:lnTo>
                  <a:lnTo>
                    <a:pt x="31" y="449"/>
                  </a:lnTo>
                  <a:lnTo>
                    <a:pt x="8" y="468"/>
                  </a:lnTo>
                  <a:lnTo>
                    <a:pt x="33" y="492"/>
                  </a:lnTo>
                  <a:lnTo>
                    <a:pt x="10" y="515"/>
                  </a:lnTo>
                  <a:lnTo>
                    <a:pt x="36" y="540"/>
                  </a:lnTo>
                  <a:lnTo>
                    <a:pt x="10" y="547"/>
                  </a:lnTo>
                  <a:lnTo>
                    <a:pt x="17" y="568"/>
                  </a:lnTo>
                  <a:lnTo>
                    <a:pt x="4" y="591"/>
                  </a:lnTo>
                  <a:lnTo>
                    <a:pt x="17" y="601"/>
                  </a:lnTo>
                  <a:lnTo>
                    <a:pt x="84" y="620"/>
                  </a:lnTo>
                  <a:lnTo>
                    <a:pt x="171" y="608"/>
                  </a:lnTo>
                  <a:lnTo>
                    <a:pt x="192" y="587"/>
                  </a:lnTo>
                  <a:lnTo>
                    <a:pt x="162" y="574"/>
                  </a:lnTo>
                  <a:lnTo>
                    <a:pt x="188" y="549"/>
                  </a:lnTo>
                  <a:lnTo>
                    <a:pt x="169" y="534"/>
                  </a:lnTo>
                  <a:lnTo>
                    <a:pt x="190" y="507"/>
                  </a:lnTo>
                  <a:lnTo>
                    <a:pt x="164" y="492"/>
                  </a:lnTo>
                  <a:lnTo>
                    <a:pt x="192" y="468"/>
                  </a:lnTo>
                  <a:lnTo>
                    <a:pt x="168" y="450"/>
                  </a:lnTo>
                  <a:lnTo>
                    <a:pt x="192" y="428"/>
                  </a:lnTo>
                  <a:lnTo>
                    <a:pt x="164" y="399"/>
                  </a:lnTo>
                  <a:lnTo>
                    <a:pt x="192" y="378"/>
                  </a:lnTo>
                  <a:lnTo>
                    <a:pt x="166" y="363"/>
                  </a:lnTo>
                  <a:lnTo>
                    <a:pt x="190" y="346"/>
                  </a:lnTo>
                  <a:lnTo>
                    <a:pt x="166" y="331"/>
                  </a:lnTo>
                  <a:lnTo>
                    <a:pt x="192" y="306"/>
                  </a:lnTo>
                  <a:lnTo>
                    <a:pt x="162" y="285"/>
                  </a:lnTo>
                  <a:lnTo>
                    <a:pt x="194" y="266"/>
                  </a:lnTo>
                  <a:lnTo>
                    <a:pt x="169" y="251"/>
                  </a:lnTo>
                  <a:lnTo>
                    <a:pt x="190" y="230"/>
                  </a:lnTo>
                  <a:lnTo>
                    <a:pt x="164" y="219"/>
                  </a:lnTo>
                  <a:lnTo>
                    <a:pt x="190" y="196"/>
                  </a:lnTo>
                  <a:lnTo>
                    <a:pt x="166" y="181"/>
                  </a:lnTo>
                  <a:lnTo>
                    <a:pt x="194" y="165"/>
                  </a:lnTo>
                  <a:lnTo>
                    <a:pt x="166" y="144"/>
                  </a:lnTo>
                  <a:lnTo>
                    <a:pt x="192" y="127"/>
                  </a:lnTo>
                  <a:lnTo>
                    <a:pt x="158" y="106"/>
                  </a:lnTo>
                  <a:lnTo>
                    <a:pt x="196" y="82"/>
                  </a:lnTo>
                  <a:lnTo>
                    <a:pt x="168" y="63"/>
                  </a:lnTo>
                  <a:lnTo>
                    <a:pt x="196" y="42"/>
                  </a:lnTo>
                  <a:lnTo>
                    <a:pt x="149" y="0"/>
                  </a:lnTo>
                  <a:lnTo>
                    <a:pt x="63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1" name="Freeform 107"/>
            <p:cNvSpPr>
              <a:spLocks/>
            </p:cNvSpPr>
            <p:nvPr/>
          </p:nvSpPr>
          <p:spPr bwMode="auto">
            <a:xfrm>
              <a:off x="2836" y="2772"/>
              <a:ext cx="338" cy="122"/>
            </a:xfrm>
            <a:custGeom>
              <a:avLst/>
              <a:gdLst>
                <a:gd name="T0" fmla="*/ 3 w 676"/>
                <a:gd name="T1" fmla="*/ 1 h 243"/>
                <a:gd name="T2" fmla="*/ 1 w 676"/>
                <a:gd name="T3" fmla="*/ 0 h 243"/>
                <a:gd name="T4" fmla="*/ 0 w 676"/>
                <a:gd name="T5" fmla="*/ 1 h 243"/>
                <a:gd name="T6" fmla="*/ 1 w 676"/>
                <a:gd name="T7" fmla="*/ 1 h 243"/>
                <a:gd name="T8" fmla="*/ 1 w 676"/>
                <a:gd name="T9" fmla="*/ 1 h 243"/>
                <a:gd name="T10" fmla="*/ 1 w 676"/>
                <a:gd name="T11" fmla="*/ 1 h 243"/>
                <a:gd name="T12" fmla="*/ 1 w 676"/>
                <a:gd name="T13" fmla="*/ 1 h 243"/>
                <a:gd name="T14" fmla="*/ 1 w 676"/>
                <a:gd name="T15" fmla="*/ 1 h 243"/>
                <a:gd name="T16" fmla="*/ 1 w 676"/>
                <a:gd name="T17" fmla="*/ 1 h 243"/>
                <a:gd name="T18" fmla="*/ 1 w 676"/>
                <a:gd name="T19" fmla="*/ 1 h 243"/>
                <a:gd name="T20" fmla="*/ 1 w 676"/>
                <a:gd name="T21" fmla="*/ 1 h 243"/>
                <a:gd name="T22" fmla="*/ 1 w 676"/>
                <a:gd name="T23" fmla="*/ 1 h 243"/>
                <a:gd name="T24" fmla="*/ 1 w 676"/>
                <a:gd name="T25" fmla="*/ 1 h 243"/>
                <a:gd name="T26" fmla="*/ 1 w 676"/>
                <a:gd name="T27" fmla="*/ 1 h 243"/>
                <a:gd name="T28" fmla="*/ 1 w 676"/>
                <a:gd name="T29" fmla="*/ 1 h 243"/>
                <a:gd name="T30" fmla="*/ 3 w 676"/>
                <a:gd name="T31" fmla="*/ 1 h 243"/>
                <a:gd name="T32" fmla="*/ 3 w 676"/>
                <a:gd name="T33" fmla="*/ 1 h 243"/>
                <a:gd name="T34" fmla="*/ 3 w 676"/>
                <a:gd name="T35" fmla="*/ 1 h 2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76"/>
                <a:gd name="T55" fmla="*/ 0 h 243"/>
                <a:gd name="T56" fmla="*/ 676 w 676"/>
                <a:gd name="T57" fmla="*/ 243 h 2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76" h="243">
                  <a:moveTo>
                    <a:pt x="676" y="46"/>
                  </a:moveTo>
                  <a:lnTo>
                    <a:pt x="45" y="0"/>
                  </a:lnTo>
                  <a:lnTo>
                    <a:pt x="0" y="55"/>
                  </a:lnTo>
                  <a:lnTo>
                    <a:pt x="34" y="89"/>
                  </a:lnTo>
                  <a:lnTo>
                    <a:pt x="3" y="150"/>
                  </a:lnTo>
                  <a:lnTo>
                    <a:pt x="22" y="209"/>
                  </a:lnTo>
                  <a:lnTo>
                    <a:pt x="58" y="243"/>
                  </a:lnTo>
                  <a:lnTo>
                    <a:pt x="119" y="232"/>
                  </a:lnTo>
                  <a:lnTo>
                    <a:pt x="169" y="190"/>
                  </a:lnTo>
                  <a:lnTo>
                    <a:pt x="171" y="139"/>
                  </a:lnTo>
                  <a:lnTo>
                    <a:pt x="154" y="95"/>
                  </a:lnTo>
                  <a:lnTo>
                    <a:pt x="429" y="141"/>
                  </a:lnTo>
                  <a:lnTo>
                    <a:pt x="463" y="118"/>
                  </a:lnTo>
                  <a:lnTo>
                    <a:pt x="53" y="63"/>
                  </a:lnTo>
                  <a:lnTo>
                    <a:pt x="68" y="32"/>
                  </a:lnTo>
                  <a:lnTo>
                    <a:pt x="657" y="59"/>
                  </a:lnTo>
                  <a:lnTo>
                    <a:pt x="676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2" name="Freeform 108"/>
            <p:cNvSpPr>
              <a:spLocks/>
            </p:cNvSpPr>
            <p:nvPr/>
          </p:nvSpPr>
          <p:spPr bwMode="auto">
            <a:xfrm>
              <a:off x="2842" y="2792"/>
              <a:ext cx="385" cy="251"/>
            </a:xfrm>
            <a:custGeom>
              <a:avLst/>
              <a:gdLst>
                <a:gd name="T0" fmla="*/ 3 w 770"/>
                <a:gd name="T1" fmla="*/ 0 h 502"/>
                <a:gd name="T2" fmla="*/ 1 w 770"/>
                <a:gd name="T3" fmla="*/ 1 h 502"/>
                <a:gd name="T4" fmla="*/ 0 w 770"/>
                <a:gd name="T5" fmla="*/ 2 h 502"/>
                <a:gd name="T6" fmla="*/ 1 w 770"/>
                <a:gd name="T7" fmla="*/ 2 h 502"/>
                <a:gd name="T8" fmla="*/ 1 w 770"/>
                <a:gd name="T9" fmla="*/ 2 h 502"/>
                <a:gd name="T10" fmla="*/ 1 w 770"/>
                <a:gd name="T11" fmla="*/ 2 h 502"/>
                <a:gd name="T12" fmla="*/ 1 w 770"/>
                <a:gd name="T13" fmla="*/ 2 h 502"/>
                <a:gd name="T14" fmla="*/ 1 w 770"/>
                <a:gd name="T15" fmla="*/ 2 h 502"/>
                <a:gd name="T16" fmla="*/ 1 w 770"/>
                <a:gd name="T17" fmla="*/ 2 h 502"/>
                <a:gd name="T18" fmla="*/ 1 w 770"/>
                <a:gd name="T19" fmla="*/ 2 h 502"/>
                <a:gd name="T20" fmla="*/ 1 w 770"/>
                <a:gd name="T21" fmla="*/ 2 h 502"/>
                <a:gd name="T22" fmla="*/ 1 w 770"/>
                <a:gd name="T23" fmla="*/ 2 h 502"/>
                <a:gd name="T24" fmla="*/ 3 w 770"/>
                <a:gd name="T25" fmla="*/ 1 h 502"/>
                <a:gd name="T26" fmla="*/ 3 w 770"/>
                <a:gd name="T27" fmla="*/ 1 h 502"/>
                <a:gd name="T28" fmla="*/ 3 w 770"/>
                <a:gd name="T29" fmla="*/ 1 h 502"/>
                <a:gd name="T30" fmla="*/ 3 w 770"/>
                <a:gd name="T31" fmla="*/ 1 h 502"/>
                <a:gd name="T32" fmla="*/ 3 w 770"/>
                <a:gd name="T33" fmla="*/ 1 h 502"/>
                <a:gd name="T34" fmla="*/ 3 w 770"/>
                <a:gd name="T35" fmla="*/ 1 h 502"/>
                <a:gd name="T36" fmla="*/ 3 w 770"/>
                <a:gd name="T37" fmla="*/ 1 h 502"/>
                <a:gd name="T38" fmla="*/ 3 w 770"/>
                <a:gd name="T39" fmla="*/ 1 h 502"/>
                <a:gd name="T40" fmla="*/ 3 w 770"/>
                <a:gd name="T41" fmla="*/ 1 h 502"/>
                <a:gd name="T42" fmla="*/ 1 w 770"/>
                <a:gd name="T43" fmla="*/ 2 h 502"/>
                <a:gd name="T44" fmla="*/ 1 w 770"/>
                <a:gd name="T45" fmla="*/ 1 h 502"/>
                <a:gd name="T46" fmla="*/ 3 w 770"/>
                <a:gd name="T47" fmla="*/ 1 h 502"/>
                <a:gd name="T48" fmla="*/ 3 w 770"/>
                <a:gd name="T49" fmla="*/ 1 h 502"/>
                <a:gd name="T50" fmla="*/ 3 w 770"/>
                <a:gd name="T51" fmla="*/ 0 h 502"/>
                <a:gd name="T52" fmla="*/ 3 w 770"/>
                <a:gd name="T53" fmla="*/ 0 h 50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770"/>
                <a:gd name="T82" fmla="*/ 0 h 502"/>
                <a:gd name="T83" fmla="*/ 770 w 770"/>
                <a:gd name="T84" fmla="*/ 502 h 50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770" h="502">
                  <a:moveTo>
                    <a:pt x="648" y="0"/>
                  </a:moveTo>
                  <a:lnTo>
                    <a:pt x="36" y="228"/>
                  </a:lnTo>
                  <a:lnTo>
                    <a:pt x="0" y="293"/>
                  </a:lnTo>
                  <a:lnTo>
                    <a:pt x="45" y="317"/>
                  </a:lnTo>
                  <a:lnTo>
                    <a:pt x="17" y="399"/>
                  </a:lnTo>
                  <a:lnTo>
                    <a:pt x="40" y="445"/>
                  </a:lnTo>
                  <a:lnTo>
                    <a:pt x="101" y="502"/>
                  </a:lnTo>
                  <a:lnTo>
                    <a:pt x="165" y="494"/>
                  </a:lnTo>
                  <a:lnTo>
                    <a:pt x="218" y="441"/>
                  </a:lnTo>
                  <a:lnTo>
                    <a:pt x="207" y="363"/>
                  </a:lnTo>
                  <a:lnTo>
                    <a:pt x="177" y="316"/>
                  </a:lnTo>
                  <a:lnTo>
                    <a:pt x="173" y="302"/>
                  </a:lnTo>
                  <a:lnTo>
                    <a:pt x="656" y="173"/>
                  </a:lnTo>
                  <a:lnTo>
                    <a:pt x="703" y="192"/>
                  </a:lnTo>
                  <a:lnTo>
                    <a:pt x="770" y="184"/>
                  </a:lnTo>
                  <a:lnTo>
                    <a:pt x="770" y="61"/>
                  </a:lnTo>
                  <a:lnTo>
                    <a:pt x="726" y="67"/>
                  </a:lnTo>
                  <a:lnTo>
                    <a:pt x="713" y="131"/>
                  </a:lnTo>
                  <a:lnTo>
                    <a:pt x="682" y="137"/>
                  </a:lnTo>
                  <a:lnTo>
                    <a:pt x="656" y="67"/>
                  </a:lnTo>
                  <a:lnTo>
                    <a:pt x="637" y="135"/>
                  </a:lnTo>
                  <a:lnTo>
                    <a:pt x="66" y="297"/>
                  </a:lnTo>
                  <a:lnTo>
                    <a:pt x="80" y="241"/>
                  </a:lnTo>
                  <a:lnTo>
                    <a:pt x="616" y="44"/>
                  </a:lnTo>
                  <a:lnTo>
                    <a:pt x="680" y="27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3" name="Freeform 109"/>
            <p:cNvSpPr>
              <a:spLocks/>
            </p:cNvSpPr>
            <p:nvPr/>
          </p:nvSpPr>
          <p:spPr bwMode="auto">
            <a:xfrm>
              <a:off x="3213" y="2829"/>
              <a:ext cx="216" cy="256"/>
            </a:xfrm>
            <a:custGeom>
              <a:avLst/>
              <a:gdLst>
                <a:gd name="T0" fmla="*/ 0 w 432"/>
                <a:gd name="T1" fmla="*/ 1 h 511"/>
                <a:gd name="T2" fmla="*/ 2 w 432"/>
                <a:gd name="T3" fmla="*/ 2 h 511"/>
                <a:gd name="T4" fmla="*/ 2 w 432"/>
                <a:gd name="T5" fmla="*/ 2 h 511"/>
                <a:gd name="T6" fmla="*/ 2 w 432"/>
                <a:gd name="T7" fmla="*/ 2 h 511"/>
                <a:gd name="T8" fmla="*/ 2 w 432"/>
                <a:gd name="T9" fmla="*/ 2 h 511"/>
                <a:gd name="T10" fmla="*/ 2 w 432"/>
                <a:gd name="T11" fmla="*/ 2 h 511"/>
                <a:gd name="T12" fmla="*/ 2 w 432"/>
                <a:gd name="T13" fmla="*/ 2 h 511"/>
                <a:gd name="T14" fmla="*/ 2 w 432"/>
                <a:gd name="T15" fmla="*/ 2 h 511"/>
                <a:gd name="T16" fmla="*/ 2 w 432"/>
                <a:gd name="T17" fmla="*/ 2 h 511"/>
                <a:gd name="T18" fmla="*/ 2 w 432"/>
                <a:gd name="T19" fmla="*/ 2 h 511"/>
                <a:gd name="T20" fmla="*/ 2 w 432"/>
                <a:gd name="T21" fmla="*/ 2 h 511"/>
                <a:gd name="T22" fmla="*/ 2 w 432"/>
                <a:gd name="T23" fmla="*/ 2 h 511"/>
                <a:gd name="T24" fmla="*/ 1 w 432"/>
                <a:gd name="T25" fmla="*/ 0 h 511"/>
                <a:gd name="T26" fmla="*/ 1 w 432"/>
                <a:gd name="T27" fmla="*/ 1 h 511"/>
                <a:gd name="T28" fmla="*/ 1 w 432"/>
                <a:gd name="T29" fmla="*/ 1 h 511"/>
                <a:gd name="T30" fmla="*/ 0 w 432"/>
                <a:gd name="T31" fmla="*/ 1 h 511"/>
                <a:gd name="T32" fmla="*/ 0 w 432"/>
                <a:gd name="T33" fmla="*/ 1 h 5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2"/>
                <a:gd name="T52" fmla="*/ 0 h 511"/>
                <a:gd name="T53" fmla="*/ 432 w 432"/>
                <a:gd name="T54" fmla="*/ 511 h 5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2" h="511">
                  <a:moveTo>
                    <a:pt x="0" y="107"/>
                  </a:moveTo>
                  <a:lnTo>
                    <a:pt x="263" y="316"/>
                  </a:lnTo>
                  <a:lnTo>
                    <a:pt x="270" y="396"/>
                  </a:lnTo>
                  <a:lnTo>
                    <a:pt x="261" y="441"/>
                  </a:lnTo>
                  <a:lnTo>
                    <a:pt x="291" y="491"/>
                  </a:lnTo>
                  <a:lnTo>
                    <a:pt x="354" y="511"/>
                  </a:lnTo>
                  <a:lnTo>
                    <a:pt x="417" y="473"/>
                  </a:lnTo>
                  <a:lnTo>
                    <a:pt x="432" y="397"/>
                  </a:lnTo>
                  <a:lnTo>
                    <a:pt x="394" y="325"/>
                  </a:lnTo>
                  <a:lnTo>
                    <a:pt x="342" y="325"/>
                  </a:lnTo>
                  <a:lnTo>
                    <a:pt x="287" y="319"/>
                  </a:lnTo>
                  <a:lnTo>
                    <a:pt x="321" y="264"/>
                  </a:lnTo>
                  <a:lnTo>
                    <a:pt x="59" y="0"/>
                  </a:lnTo>
                  <a:lnTo>
                    <a:pt x="59" y="72"/>
                  </a:lnTo>
                  <a:lnTo>
                    <a:pt x="15" y="59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4" name="Freeform 110"/>
            <p:cNvSpPr>
              <a:spLocks/>
            </p:cNvSpPr>
            <p:nvPr/>
          </p:nvSpPr>
          <p:spPr bwMode="auto">
            <a:xfrm>
              <a:off x="3240" y="2802"/>
              <a:ext cx="455" cy="147"/>
            </a:xfrm>
            <a:custGeom>
              <a:avLst/>
              <a:gdLst>
                <a:gd name="T0" fmla="*/ 0 w 911"/>
                <a:gd name="T1" fmla="*/ 1 h 293"/>
                <a:gd name="T2" fmla="*/ 1 w 911"/>
                <a:gd name="T3" fmla="*/ 2 h 293"/>
                <a:gd name="T4" fmla="*/ 0 w 911"/>
                <a:gd name="T5" fmla="*/ 1 h 293"/>
                <a:gd name="T6" fmla="*/ 2 w 911"/>
                <a:gd name="T7" fmla="*/ 1 h 293"/>
                <a:gd name="T8" fmla="*/ 2 w 911"/>
                <a:gd name="T9" fmla="*/ 1 h 293"/>
                <a:gd name="T10" fmla="*/ 2 w 911"/>
                <a:gd name="T11" fmla="*/ 1 h 293"/>
                <a:gd name="T12" fmla="*/ 3 w 911"/>
                <a:gd name="T13" fmla="*/ 2 h 293"/>
                <a:gd name="T14" fmla="*/ 2 w 911"/>
                <a:gd name="T15" fmla="*/ 2 h 293"/>
                <a:gd name="T16" fmla="*/ 3 w 911"/>
                <a:gd name="T17" fmla="*/ 2 h 293"/>
                <a:gd name="T18" fmla="*/ 3 w 911"/>
                <a:gd name="T19" fmla="*/ 1 h 293"/>
                <a:gd name="T20" fmla="*/ 3 w 911"/>
                <a:gd name="T21" fmla="*/ 1 h 293"/>
                <a:gd name="T22" fmla="*/ 3 w 911"/>
                <a:gd name="T23" fmla="*/ 1 h 293"/>
                <a:gd name="T24" fmla="*/ 3 w 911"/>
                <a:gd name="T25" fmla="*/ 1 h 293"/>
                <a:gd name="T26" fmla="*/ 3 w 911"/>
                <a:gd name="T27" fmla="*/ 1 h 293"/>
                <a:gd name="T28" fmla="*/ 0 w 911"/>
                <a:gd name="T29" fmla="*/ 0 h 293"/>
                <a:gd name="T30" fmla="*/ 0 w 911"/>
                <a:gd name="T31" fmla="*/ 1 h 293"/>
                <a:gd name="T32" fmla="*/ 3 w 911"/>
                <a:gd name="T33" fmla="*/ 1 h 293"/>
                <a:gd name="T34" fmla="*/ 3 w 911"/>
                <a:gd name="T35" fmla="*/ 1 h 293"/>
                <a:gd name="T36" fmla="*/ 0 w 911"/>
                <a:gd name="T37" fmla="*/ 1 h 293"/>
                <a:gd name="T38" fmla="*/ 0 w 911"/>
                <a:gd name="T39" fmla="*/ 1 h 293"/>
                <a:gd name="T40" fmla="*/ 0 w 911"/>
                <a:gd name="T41" fmla="*/ 1 h 293"/>
                <a:gd name="T42" fmla="*/ 0 w 911"/>
                <a:gd name="T43" fmla="*/ 1 h 29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1"/>
                <a:gd name="T67" fmla="*/ 0 h 293"/>
                <a:gd name="T68" fmla="*/ 911 w 911"/>
                <a:gd name="T69" fmla="*/ 293 h 29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1" h="293">
                  <a:moveTo>
                    <a:pt x="0" y="8"/>
                  </a:moveTo>
                  <a:lnTo>
                    <a:pt x="268" y="285"/>
                  </a:lnTo>
                  <a:lnTo>
                    <a:pt x="149" y="135"/>
                  </a:lnTo>
                  <a:lnTo>
                    <a:pt x="744" y="139"/>
                  </a:lnTo>
                  <a:lnTo>
                    <a:pt x="732" y="188"/>
                  </a:lnTo>
                  <a:lnTo>
                    <a:pt x="740" y="238"/>
                  </a:lnTo>
                  <a:lnTo>
                    <a:pt x="778" y="270"/>
                  </a:lnTo>
                  <a:lnTo>
                    <a:pt x="730" y="285"/>
                  </a:lnTo>
                  <a:lnTo>
                    <a:pt x="852" y="293"/>
                  </a:lnTo>
                  <a:lnTo>
                    <a:pt x="903" y="253"/>
                  </a:lnTo>
                  <a:lnTo>
                    <a:pt x="911" y="194"/>
                  </a:lnTo>
                  <a:lnTo>
                    <a:pt x="877" y="135"/>
                  </a:lnTo>
                  <a:lnTo>
                    <a:pt x="812" y="123"/>
                  </a:lnTo>
                  <a:lnTo>
                    <a:pt x="782" y="57"/>
                  </a:lnTo>
                  <a:lnTo>
                    <a:pt x="86" y="0"/>
                  </a:lnTo>
                  <a:lnTo>
                    <a:pt x="67" y="19"/>
                  </a:lnTo>
                  <a:lnTo>
                    <a:pt x="772" y="74"/>
                  </a:lnTo>
                  <a:lnTo>
                    <a:pt x="786" y="106"/>
                  </a:lnTo>
                  <a:lnTo>
                    <a:pt x="107" y="89"/>
                  </a:lnTo>
                  <a:lnTo>
                    <a:pt x="16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5" name="Freeform 111"/>
            <p:cNvSpPr>
              <a:spLocks/>
            </p:cNvSpPr>
            <p:nvPr/>
          </p:nvSpPr>
          <p:spPr bwMode="auto">
            <a:xfrm>
              <a:off x="3247" y="2729"/>
              <a:ext cx="88" cy="77"/>
            </a:xfrm>
            <a:custGeom>
              <a:avLst/>
              <a:gdLst>
                <a:gd name="T0" fmla="*/ 0 w 175"/>
                <a:gd name="T1" fmla="*/ 1 h 154"/>
                <a:gd name="T2" fmla="*/ 1 w 175"/>
                <a:gd name="T3" fmla="*/ 0 h 154"/>
                <a:gd name="T4" fmla="*/ 1 w 175"/>
                <a:gd name="T5" fmla="*/ 1 h 154"/>
                <a:gd name="T6" fmla="*/ 1 w 175"/>
                <a:gd name="T7" fmla="*/ 1 h 154"/>
                <a:gd name="T8" fmla="*/ 1 w 175"/>
                <a:gd name="T9" fmla="*/ 1 h 154"/>
                <a:gd name="T10" fmla="*/ 1 w 175"/>
                <a:gd name="T11" fmla="*/ 1 h 154"/>
                <a:gd name="T12" fmla="*/ 1 w 175"/>
                <a:gd name="T13" fmla="*/ 1 h 154"/>
                <a:gd name="T14" fmla="*/ 0 w 175"/>
                <a:gd name="T15" fmla="*/ 1 h 154"/>
                <a:gd name="T16" fmla="*/ 0 w 175"/>
                <a:gd name="T17" fmla="*/ 1 h 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5"/>
                <a:gd name="T28" fmla="*/ 0 h 154"/>
                <a:gd name="T29" fmla="*/ 175 w 175"/>
                <a:gd name="T30" fmla="*/ 154 h 1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5" h="154">
                  <a:moveTo>
                    <a:pt x="0" y="117"/>
                  </a:moveTo>
                  <a:lnTo>
                    <a:pt x="119" y="0"/>
                  </a:lnTo>
                  <a:lnTo>
                    <a:pt x="157" y="26"/>
                  </a:lnTo>
                  <a:lnTo>
                    <a:pt x="175" y="74"/>
                  </a:lnTo>
                  <a:lnTo>
                    <a:pt x="154" y="96"/>
                  </a:lnTo>
                  <a:lnTo>
                    <a:pt x="121" y="34"/>
                  </a:lnTo>
                  <a:lnTo>
                    <a:pt x="11" y="154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6" name="Freeform 112"/>
            <p:cNvSpPr>
              <a:spLocks/>
            </p:cNvSpPr>
            <p:nvPr/>
          </p:nvSpPr>
          <p:spPr bwMode="auto">
            <a:xfrm>
              <a:off x="3305" y="2763"/>
              <a:ext cx="60" cy="44"/>
            </a:xfrm>
            <a:custGeom>
              <a:avLst/>
              <a:gdLst>
                <a:gd name="T0" fmla="*/ 1 w 119"/>
                <a:gd name="T1" fmla="*/ 0 h 89"/>
                <a:gd name="T2" fmla="*/ 0 w 119"/>
                <a:gd name="T3" fmla="*/ 0 h 89"/>
                <a:gd name="T4" fmla="*/ 1 w 119"/>
                <a:gd name="T5" fmla="*/ 0 h 89"/>
                <a:gd name="T6" fmla="*/ 1 w 119"/>
                <a:gd name="T7" fmla="*/ 0 h 89"/>
                <a:gd name="T8" fmla="*/ 1 w 119"/>
                <a:gd name="T9" fmla="*/ 0 h 89"/>
                <a:gd name="T10" fmla="*/ 1 w 119"/>
                <a:gd name="T11" fmla="*/ 0 h 89"/>
                <a:gd name="T12" fmla="*/ 1 w 119"/>
                <a:gd name="T13" fmla="*/ 0 h 89"/>
                <a:gd name="T14" fmla="*/ 1 w 119"/>
                <a:gd name="T15" fmla="*/ 0 h 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89"/>
                <a:gd name="T26" fmla="*/ 119 w 119"/>
                <a:gd name="T27" fmla="*/ 89 h 8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89">
                  <a:moveTo>
                    <a:pt x="40" y="0"/>
                  </a:moveTo>
                  <a:lnTo>
                    <a:pt x="0" y="63"/>
                  </a:lnTo>
                  <a:lnTo>
                    <a:pt x="22" y="89"/>
                  </a:lnTo>
                  <a:lnTo>
                    <a:pt x="119" y="88"/>
                  </a:lnTo>
                  <a:lnTo>
                    <a:pt x="114" y="40"/>
                  </a:lnTo>
                  <a:lnTo>
                    <a:pt x="89" y="1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7" name="Freeform 113"/>
            <p:cNvSpPr>
              <a:spLocks/>
            </p:cNvSpPr>
            <p:nvPr/>
          </p:nvSpPr>
          <p:spPr bwMode="auto">
            <a:xfrm>
              <a:off x="3386" y="2971"/>
              <a:ext cx="59" cy="103"/>
            </a:xfrm>
            <a:custGeom>
              <a:avLst/>
              <a:gdLst>
                <a:gd name="T0" fmla="*/ 1 w 118"/>
                <a:gd name="T1" fmla="*/ 0 h 208"/>
                <a:gd name="T2" fmla="*/ 1 w 118"/>
                <a:gd name="T3" fmla="*/ 0 h 208"/>
                <a:gd name="T4" fmla="*/ 1 w 118"/>
                <a:gd name="T5" fmla="*/ 0 h 208"/>
                <a:gd name="T6" fmla="*/ 1 w 118"/>
                <a:gd name="T7" fmla="*/ 0 h 208"/>
                <a:gd name="T8" fmla="*/ 1 w 118"/>
                <a:gd name="T9" fmla="*/ 0 h 208"/>
                <a:gd name="T10" fmla="*/ 1 w 118"/>
                <a:gd name="T11" fmla="*/ 0 h 208"/>
                <a:gd name="T12" fmla="*/ 1 w 118"/>
                <a:gd name="T13" fmla="*/ 0 h 208"/>
                <a:gd name="T14" fmla="*/ 1 w 118"/>
                <a:gd name="T15" fmla="*/ 0 h 208"/>
                <a:gd name="T16" fmla="*/ 1 w 118"/>
                <a:gd name="T17" fmla="*/ 0 h 208"/>
                <a:gd name="T18" fmla="*/ 0 w 118"/>
                <a:gd name="T19" fmla="*/ 0 h 208"/>
                <a:gd name="T20" fmla="*/ 1 w 118"/>
                <a:gd name="T21" fmla="*/ 0 h 208"/>
                <a:gd name="T22" fmla="*/ 1 w 118"/>
                <a:gd name="T23" fmla="*/ 0 h 2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8"/>
                <a:gd name="T37" fmla="*/ 0 h 208"/>
                <a:gd name="T38" fmla="*/ 118 w 118"/>
                <a:gd name="T39" fmla="*/ 208 h 2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8" h="208">
                  <a:moveTo>
                    <a:pt x="2" y="0"/>
                  </a:moveTo>
                  <a:lnTo>
                    <a:pt x="80" y="21"/>
                  </a:lnTo>
                  <a:lnTo>
                    <a:pt x="112" y="73"/>
                  </a:lnTo>
                  <a:lnTo>
                    <a:pt x="118" y="116"/>
                  </a:lnTo>
                  <a:lnTo>
                    <a:pt x="103" y="179"/>
                  </a:lnTo>
                  <a:lnTo>
                    <a:pt x="71" y="208"/>
                  </a:lnTo>
                  <a:lnTo>
                    <a:pt x="103" y="139"/>
                  </a:lnTo>
                  <a:lnTo>
                    <a:pt x="90" y="78"/>
                  </a:lnTo>
                  <a:lnTo>
                    <a:pt x="59" y="38"/>
                  </a:lnTo>
                  <a:lnTo>
                    <a:pt x="0" y="2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8" name="Freeform 114"/>
            <p:cNvSpPr>
              <a:spLocks/>
            </p:cNvSpPr>
            <p:nvPr/>
          </p:nvSpPr>
          <p:spPr bwMode="auto">
            <a:xfrm>
              <a:off x="2283" y="2150"/>
              <a:ext cx="239" cy="950"/>
            </a:xfrm>
            <a:custGeom>
              <a:avLst/>
              <a:gdLst>
                <a:gd name="T0" fmla="*/ 1 w 479"/>
                <a:gd name="T1" fmla="*/ 0 h 1899"/>
                <a:gd name="T2" fmla="*/ 0 w 479"/>
                <a:gd name="T3" fmla="*/ 1 h 1899"/>
                <a:gd name="T4" fmla="*/ 0 w 479"/>
                <a:gd name="T5" fmla="*/ 2 h 1899"/>
                <a:gd name="T6" fmla="*/ 0 w 479"/>
                <a:gd name="T7" fmla="*/ 5 h 1899"/>
                <a:gd name="T8" fmla="*/ 0 w 479"/>
                <a:gd name="T9" fmla="*/ 6 h 1899"/>
                <a:gd name="T10" fmla="*/ 0 w 479"/>
                <a:gd name="T11" fmla="*/ 7 h 1899"/>
                <a:gd name="T12" fmla="*/ 0 w 479"/>
                <a:gd name="T13" fmla="*/ 7 h 1899"/>
                <a:gd name="T14" fmla="*/ 0 w 479"/>
                <a:gd name="T15" fmla="*/ 8 h 1899"/>
                <a:gd name="T16" fmla="*/ 0 w 479"/>
                <a:gd name="T17" fmla="*/ 8 h 1899"/>
                <a:gd name="T18" fmla="*/ 0 w 479"/>
                <a:gd name="T19" fmla="*/ 8 h 1899"/>
                <a:gd name="T20" fmla="*/ 1 w 479"/>
                <a:gd name="T21" fmla="*/ 8 h 1899"/>
                <a:gd name="T22" fmla="*/ 1 w 479"/>
                <a:gd name="T23" fmla="*/ 7 h 1899"/>
                <a:gd name="T24" fmla="*/ 1 w 479"/>
                <a:gd name="T25" fmla="*/ 7 h 1899"/>
                <a:gd name="T26" fmla="*/ 0 w 479"/>
                <a:gd name="T27" fmla="*/ 6 h 1899"/>
                <a:gd name="T28" fmla="*/ 0 w 479"/>
                <a:gd name="T29" fmla="*/ 6 h 1899"/>
                <a:gd name="T30" fmla="*/ 0 w 479"/>
                <a:gd name="T31" fmla="*/ 5 h 1899"/>
                <a:gd name="T32" fmla="*/ 0 w 479"/>
                <a:gd name="T33" fmla="*/ 2 h 1899"/>
                <a:gd name="T34" fmla="*/ 0 w 479"/>
                <a:gd name="T35" fmla="*/ 2 h 1899"/>
                <a:gd name="T36" fmla="*/ 1 w 479"/>
                <a:gd name="T37" fmla="*/ 1 h 1899"/>
                <a:gd name="T38" fmla="*/ 1 w 479"/>
                <a:gd name="T39" fmla="*/ 1 h 1899"/>
                <a:gd name="T40" fmla="*/ 1 w 479"/>
                <a:gd name="T41" fmla="*/ 1 h 1899"/>
                <a:gd name="T42" fmla="*/ 1 w 479"/>
                <a:gd name="T43" fmla="*/ 0 h 1899"/>
                <a:gd name="T44" fmla="*/ 1 w 479"/>
                <a:gd name="T45" fmla="*/ 0 h 189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9"/>
                <a:gd name="T70" fmla="*/ 0 h 1899"/>
                <a:gd name="T71" fmla="*/ 479 w 479"/>
                <a:gd name="T72" fmla="*/ 1899 h 189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9" h="1899">
                  <a:moveTo>
                    <a:pt x="331" y="0"/>
                  </a:moveTo>
                  <a:lnTo>
                    <a:pt x="247" y="133"/>
                  </a:lnTo>
                  <a:lnTo>
                    <a:pt x="225" y="317"/>
                  </a:lnTo>
                  <a:lnTo>
                    <a:pt x="90" y="1148"/>
                  </a:lnTo>
                  <a:lnTo>
                    <a:pt x="0" y="1464"/>
                  </a:lnTo>
                  <a:lnTo>
                    <a:pt x="225" y="1570"/>
                  </a:lnTo>
                  <a:lnTo>
                    <a:pt x="171" y="1722"/>
                  </a:lnTo>
                  <a:lnTo>
                    <a:pt x="93" y="1829"/>
                  </a:lnTo>
                  <a:lnTo>
                    <a:pt x="139" y="1836"/>
                  </a:lnTo>
                  <a:lnTo>
                    <a:pt x="175" y="1899"/>
                  </a:lnTo>
                  <a:lnTo>
                    <a:pt x="399" y="1798"/>
                  </a:lnTo>
                  <a:lnTo>
                    <a:pt x="479" y="1739"/>
                  </a:lnTo>
                  <a:lnTo>
                    <a:pt x="445" y="1635"/>
                  </a:lnTo>
                  <a:lnTo>
                    <a:pt x="225" y="1523"/>
                  </a:lnTo>
                  <a:lnTo>
                    <a:pt x="25" y="1458"/>
                  </a:lnTo>
                  <a:lnTo>
                    <a:pt x="110" y="1114"/>
                  </a:lnTo>
                  <a:lnTo>
                    <a:pt x="226" y="464"/>
                  </a:lnTo>
                  <a:lnTo>
                    <a:pt x="251" y="323"/>
                  </a:lnTo>
                  <a:lnTo>
                    <a:pt x="268" y="139"/>
                  </a:lnTo>
                  <a:lnTo>
                    <a:pt x="308" y="61"/>
                  </a:lnTo>
                  <a:lnTo>
                    <a:pt x="377" y="9"/>
                  </a:lnTo>
                  <a:lnTo>
                    <a:pt x="33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9" name="Freeform 115"/>
            <p:cNvSpPr>
              <a:spLocks/>
            </p:cNvSpPr>
            <p:nvPr/>
          </p:nvSpPr>
          <p:spPr bwMode="auto">
            <a:xfrm>
              <a:off x="2154" y="3006"/>
              <a:ext cx="396" cy="227"/>
            </a:xfrm>
            <a:custGeom>
              <a:avLst/>
              <a:gdLst>
                <a:gd name="T0" fmla="*/ 2 w 790"/>
                <a:gd name="T1" fmla="*/ 1 h 454"/>
                <a:gd name="T2" fmla="*/ 1 w 790"/>
                <a:gd name="T3" fmla="*/ 1 h 454"/>
                <a:gd name="T4" fmla="*/ 1 w 790"/>
                <a:gd name="T5" fmla="*/ 2 h 454"/>
                <a:gd name="T6" fmla="*/ 1 w 790"/>
                <a:gd name="T7" fmla="*/ 2 h 454"/>
                <a:gd name="T8" fmla="*/ 0 w 790"/>
                <a:gd name="T9" fmla="*/ 2 h 454"/>
                <a:gd name="T10" fmla="*/ 1 w 790"/>
                <a:gd name="T11" fmla="*/ 2 h 454"/>
                <a:gd name="T12" fmla="*/ 1 w 790"/>
                <a:gd name="T13" fmla="*/ 2 h 454"/>
                <a:gd name="T14" fmla="*/ 2 w 790"/>
                <a:gd name="T15" fmla="*/ 2 h 454"/>
                <a:gd name="T16" fmla="*/ 2 w 790"/>
                <a:gd name="T17" fmla="*/ 2 h 454"/>
                <a:gd name="T18" fmla="*/ 3 w 790"/>
                <a:gd name="T19" fmla="*/ 2 h 454"/>
                <a:gd name="T20" fmla="*/ 3 w 790"/>
                <a:gd name="T21" fmla="*/ 2 h 454"/>
                <a:gd name="T22" fmla="*/ 3 w 790"/>
                <a:gd name="T23" fmla="*/ 2 h 454"/>
                <a:gd name="T24" fmla="*/ 3 w 790"/>
                <a:gd name="T25" fmla="*/ 2 h 454"/>
                <a:gd name="T26" fmla="*/ 4 w 790"/>
                <a:gd name="T27" fmla="*/ 2 h 454"/>
                <a:gd name="T28" fmla="*/ 4 w 790"/>
                <a:gd name="T29" fmla="*/ 1 h 454"/>
                <a:gd name="T30" fmla="*/ 3 w 790"/>
                <a:gd name="T31" fmla="*/ 2 h 454"/>
                <a:gd name="T32" fmla="*/ 4 w 790"/>
                <a:gd name="T33" fmla="*/ 1 h 454"/>
                <a:gd name="T34" fmla="*/ 4 w 790"/>
                <a:gd name="T35" fmla="*/ 1 h 454"/>
                <a:gd name="T36" fmla="*/ 3 w 790"/>
                <a:gd name="T37" fmla="*/ 1 h 454"/>
                <a:gd name="T38" fmla="*/ 3 w 790"/>
                <a:gd name="T39" fmla="*/ 0 h 454"/>
                <a:gd name="T40" fmla="*/ 3 w 790"/>
                <a:gd name="T41" fmla="*/ 1 h 454"/>
                <a:gd name="T42" fmla="*/ 4 w 790"/>
                <a:gd name="T43" fmla="*/ 1 h 454"/>
                <a:gd name="T44" fmla="*/ 3 w 790"/>
                <a:gd name="T45" fmla="*/ 1 h 454"/>
                <a:gd name="T46" fmla="*/ 3 w 790"/>
                <a:gd name="T47" fmla="*/ 2 h 454"/>
                <a:gd name="T48" fmla="*/ 3 w 790"/>
                <a:gd name="T49" fmla="*/ 2 h 454"/>
                <a:gd name="T50" fmla="*/ 2 w 790"/>
                <a:gd name="T51" fmla="*/ 2 h 454"/>
                <a:gd name="T52" fmla="*/ 2 w 790"/>
                <a:gd name="T53" fmla="*/ 2 h 454"/>
                <a:gd name="T54" fmla="*/ 1 w 790"/>
                <a:gd name="T55" fmla="*/ 2 h 454"/>
                <a:gd name="T56" fmla="*/ 1 w 790"/>
                <a:gd name="T57" fmla="*/ 2 h 454"/>
                <a:gd name="T58" fmla="*/ 1 w 790"/>
                <a:gd name="T59" fmla="*/ 2 h 454"/>
                <a:gd name="T60" fmla="*/ 1 w 790"/>
                <a:gd name="T61" fmla="*/ 2 h 454"/>
                <a:gd name="T62" fmla="*/ 1 w 790"/>
                <a:gd name="T63" fmla="*/ 2 h 454"/>
                <a:gd name="T64" fmla="*/ 1 w 790"/>
                <a:gd name="T65" fmla="*/ 2 h 454"/>
                <a:gd name="T66" fmla="*/ 2 w 790"/>
                <a:gd name="T67" fmla="*/ 1 h 454"/>
                <a:gd name="T68" fmla="*/ 2 w 790"/>
                <a:gd name="T69" fmla="*/ 1 h 454"/>
                <a:gd name="T70" fmla="*/ 2 w 790"/>
                <a:gd name="T71" fmla="*/ 1 h 454"/>
                <a:gd name="T72" fmla="*/ 2 w 790"/>
                <a:gd name="T73" fmla="*/ 1 h 454"/>
                <a:gd name="T74" fmla="*/ 2 w 790"/>
                <a:gd name="T75" fmla="*/ 1 h 454"/>
                <a:gd name="T76" fmla="*/ 2 w 790"/>
                <a:gd name="T77" fmla="*/ 1 h 45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790"/>
                <a:gd name="T118" fmla="*/ 0 h 454"/>
                <a:gd name="T119" fmla="*/ 790 w 790"/>
                <a:gd name="T120" fmla="*/ 454 h 45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790" h="454">
                  <a:moveTo>
                    <a:pt x="334" y="114"/>
                  </a:moveTo>
                  <a:lnTo>
                    <a:pt x="214" y="228"/>
                  </a:lnTo>
                  <a:lnTo>
                    <a:pt x="79" y="289"/>
                  </a:lnTo>
                  <a:lnTo>
                    <a:pt x="22" y="346"/>
                  </a:lnTo>
                  <a:lnTo>
                    <a:pt x="0" y="406"/>
                  </a:lnTo>
                  <a:lnTo>
                    <a:pt x="26" y="444"/>
                  </a:lnTo>
                  <a:lnTo>
                    <a:pt x="207" y="454"/>
                  </a:lnTo>
                  <a:lnTo>
                    <a:pt x="321" y="429"/>
                  </a:lnTo>
                  <a:lnTo>
                    <a:pt x="441" y="370"/>
                  </a:lnTo>
                  <a:lnTo>
                    <a:pt x="536" y="313"/>
                  </a:lnTo>
                  <a:lnTo>
                    <a:pt x="595" y="308"/>
                  </a:lnTo>
                  <a:lnTo>
                    <a:pt x="604" y="340"/>
                  </a:lnTo>
                  <a:lnTo>
                    <a:pt x="764" y="311"/>
                  </a:lnTo>
                  <a:lnTo>
                    <a:pt x="790" y="289"/>
                  </a:lnTo>
                  <a:lnTo>
                    <a:pt x="788" y="254"/>
                  </a:lnTo>
                  <a:lnTo>
                    <a:pt x="699" y="262"/>
                  </a:lnTo>
                  <a:lnTo>
                    <a:pt x="771" y="233"/>
                  </a:lnTo>
                  <a:lnTo>
                    <a:pt x="790" y="167"/>
                  </a:lnTo>
                  <a:lnTo>
                    <a:pt x="766" y="26"/>
                  </a:lnTo>
                  <a:lnTo>
                    <a:pt x="731" y="0"/>
                  </a:lnTo>
                  <a:lnTo>
                    <a:pt x="756" y="47"/>
                  </a:lnTo>
                  <a:lnTo>
                    <a:pt x="769" y="167"/>
                  </a:lnTo>
                  <a:lnTo>
                    <a:pt x="735" y="230"/>
                  </a:lnTo>
                  <a:lnTo>
                    <a:pt x="585" y="264"/>
                  </a:lnTo>
                  <a:lnTo>
                    <a:pt x="534" y="272"/>
                  </a:lnTo>
                  <a:lnTo>
                    <a:pt x="450" y="323"/>
                  </a:lnTo>
                  <a:lnTo>
                    <a:pt x="353" y="393"/>
                  </a:lnTo>
                  <a:lnTo>
                    <a:pt x="216" y="427"/>
                  </a:lnTo>
                  <a:lnTo>
                    <a:pt x="47" y="425"/>
                  </a:lnTo>
                  <a:lnTo>
                    <a:pt x="30" y="374"/>
                  </a:lnTo>
                  <a:lnTo>
                    <a:pt x="104" y="300"/>
                  </a:lnTo>
                  <a:lnTo>
                    <a:pt x="239" y="296"/>
                  </a:lnTo>
                  <a:lnTo>
                    <a:pt x="188" y="268"/>
                  </a:lnTo>
                  <a:lnTo>
                    <a:pt x="275" y="211"/>
                  </a:lnTo>
                  <a:lnTo>
                    <a:pt x="368" y="228"/>
                  </a:lnTo>
                  <a:lnTo>
                    <a:pt x="408" y="167"/>
                  </a:lnTo>
                  <a:lnTo>
                    <a:pt x="382" y="138"/>
                  </a:lnTo>
                  <a:lnTo>
                    <a:pt x="334" y="1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0" name="Freeform 116"/>
            <p:cNvSpPr>
              <a:spLocks/>
            </p:cNvSpPr>
            <p:nvPr/>
          </p:nvSpPr>
          <p:spPr bwMode="auto">
            <a:xfrm>
              <a:off x="2190" y="3150"/>
              <a:ext cx="229" cy="60"/>
            </a:xfrm>
            <a:custGeom>
              <a:avLst/>
              <a:gdLst>
                <a:gd name="T0" fmla="*/ 0 w 458"/>
                <a:gd name="T1" fmla="*/ 1 h 119"/>
                <a:gd name="T2" fmla="*/ 1 w 458"/>
                <a:gd name="T3" fmla="*/ 1 h 119"/>
                <a:gd name="T4" fmla="*/ 2 w 458"/>
                <a:gd name="T5" fmla="*/ 1 h 119"/>
                <a:gd name="T6" fmla="*/ 2 w 458"/>
                <a:gd name="T7" fmla="*/ 0 h 119"/>
                <a:gd name="T8" fmla="*/ 2 w 458"/>
                <a:gd name="T9" fmla="*/ 1 h 119"/>
                <a:gd name="T10" fmla="*/ 1 w 458"/>
                <a:gd name="T11" fmla="*/ 1 h 119"/>
                <a:gd name="T12" fmla="*/ 1 w 458"/>
                <a:gd name="T13" fmla="*/ 1 h 119"/>
                <a:gd name="T14" fmla="*/ 0 w 458"/>
                <a:gd name="T15" fmla="*/ 1 h 119"/>
                <a:gd name="T16" fmla="*/ 0 w 458"/>
                <a:gd name="T17" fmla="*/ 1 h 1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8"/>
                <a:gd name="T28" fmla="*/ 0 h 119"/>
                <a:gd name="T29" fmla="*/ 458 w 458"/>
                <a:gd name="T30" fmla="*/ 119 h 1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8" h="119">
                  <a:moveTo>
                    <a:pt x="0" y="119"/>
                  </a:moveTo>
                  <a:lnTo>
                    <a:pt x="188" y="112"/>
                  </a:lnTo>
                  <a:lnTo>
                    <a:pt x="338" y="76"/>
                  </a:lnTo>
                  <a:lnTo>
                    <a:pt x="458" y="0"/>
                  </a:lnTo>
                  <a:lnTo>
                    <a:pt x="317" y="60"/>
                  </a:lnTo>
                  <a:lnTo>
                    <a:pt x="192" y="91"/>
                  </a:lnTo>
                  <a:lnTo>
                    <a:pt x="66" y="98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1" name="Freeform 117"/>
            <p:cNvSpPr>
              <a:spLocks/>
            </p:cNvSpPr>
            <p:nvPr/>
          </p:nvSpPr>
          <p:spPr bwMode="auto">
            <a:xfrm>
              <a:off x="2100" y="2060"/>
              <a:ext cx="226" cy="97"/>
            </a:xfrm>
            <a:custGeom>
              <a:avLst/>
              <a:gdLst>
                <a:gd name="T0" fmla="*/ 0 w 453"/>
                <a:gd name="T1" fmla="*/ 1 h 194"/>
                <a:gd name="T2" fmla="*/ 0 w 453"/>
                <a:gd name="T3" fmla="*/ 0 h 194"/>
                <a:gd name="T4" fmla="*/ 0 w 453"/>
                <a:gd name="T5" fmla="*/ 1 h 194"/>
                <a:gd name="T6" fmla="*/ 1 w 453"/>
                <a:gd name="T7" fmla="*/ 1 h 194"/>
                <a:gd name="T8" fmla="*/ 1 w 453"/>
                <a:gd name="T9" fmla="*/ 1 h 194"/>
                <a:gd name="T10" fmla="*/ 1 w 453"/>
                <a:gd name="T11" fmla="*/ 1 h 194"/>
                <a:gd name="T12" fmla="*/ 0 w 453"/>
                <a:gd name="T13" fmla="*/ 1 h 194"/>
                <a:gd name="T14" fmla="*/ 0 w 453"/>
                <a:gd name="T15" fmla="*/ 1 h 194"/>
                <a:gd name="T16" fmla="*/ 0 w 453"/>
                <a:gd name="T17" fmla="*/ 1 h 194"/>
                <a:gd name="T18" fmla="*/ 0 w 453"/>
                <a:gd name="T19" fmla="*/ 1 h 194"/>
                <a:gd name="T20" fmla="*/ 0 w 453"/>
                <a:gd name="T21" fmla="*/ 1 h 194"/>
                <a:gd name="T22" fmla="*/ 0 w 453"/>
                <a:gd name="T23" fmla="*/ 1 h 194"/>
                <a:gd name="T24" fmla="*/ 0 w 453"/>
                <a:gd name="T25" fmla="*/ 1 h 194"/>
                <a:gd name="T26" fmla="*/ 0 w 453"/>
                <a:gd name="T27" fmla="*/ 1 h 194"/>
                <a:gd name="T28" fmla="*/ 0 w 453"/>
                <a:gd name="T29" fmla="*/ 1 h 19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3"/>
                <a:gd name="T46" fmla="*/ 0 h 194"/>
                <a:gd name="T47" fmla="*/ 453 w 453"/>
                <a:gd name="T48" fmla="*/ 194 h 19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3" h="194">
                  <a:moveTo>
                    <a:pt x="0" y="36"/>
                  </a:moveTo>
                  <a:lnTo>
                    <a:pt x="107" y="0"/>
                  </a:lnTo>
                  <a:lnTo>
                    <a:pt x="253" y="12"/>
                  </a:lnTo>
                  <a:lnTo>
                    <a:pt x="384" y="23"/>
                  </a:lnTo>
                  <a:lnTo>
                    <a:pt x="453" y="27"/>
                  </a:lnTo>
                  <a:lnTo>
                    <a:pt x="289" y="35"/>
                  </a:lnTo>
                  <a:lnTo>
                    <a:pt x="206" y="35"/>
                  </a:lnTo>
                  <a:lnTo>
                    <a:pt x="207" y="118"/>
                  </a:lnTo>
                  <a:lnTo>
                    <a:pt x="194" y="194"/>
                  </a:lnTo>
                  <a:lnTo>
                    <a:pt x="183" y="50"/>
                  </a:lnTo>
                  <a:lnTo>
                    <a:pt x="145" y="29"/>
                  </a:lnTo>
                  <a:lnTo>
                    <a:pt x="139" y="84"/>
                  </a:lnTo>
                  <a:lnTo>
                    <a:pt x="109" y="29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2" name="Freeform 118"/>
            <p:cNvSpPr>
              <a:spLocks/>
            </p:cNvSpPr>
            <p:nvPr/>
          </p:nvSpPr>
          <p:spPr bwMode="auto">
            <a:xfrm>
              <a:off x="2170" y="2104"/>
              <a:ext cx="31" cy="93"/>
            </a:xfrm>
            <a:custGeom>
              <a:avLst/>
              <a:gdLst>
                <a:gd name="T0" fmla="*/ 0 w 63"/>
                <a:gd name="T1" fmla="*/ 0 h 186"/>
                <a:gd name="T2" fmla="*/ 0 w 63"/>
                <a:gd name="T3" fmla="*/ 1 h 186"/>
                <a:gd name="T4" fmla="*/ 0 w 63"/>
                <a:gd name="T5" fmla="*/ 1 h 186"/>
                <a:gd name="T6" fmla="*/ 0 w 63"/>
                <a:gd name="T7" fmla="*/ 1 h 186"/>
                <a:gd name="T8" fmla="*/ 0 w 63"/>
                <a:gd name="T9" fmla="*/ 1 h 186"/>
                <a:gd name="T10" fmla="*/ 0 w 63"/>
                <a:gd name="T11" fmla="*/ 0 h 186"/>
                <a:gd name="T12" fmla="*/ 0 w 63"/>
                <a:gd name="T13" fmla="*/ 0 h 1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86"/>
                <a:gd name="T23" fmla="*/ 63 w 63"/>
                <a:gd name="T24" fmla="*/ 186 h 1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86">
                  <a:moveTo>
                    <a:pt x="17" y="0"/>
                  </a:moveTo>
                  <a:lnTo>
                    <a:pt x="0" y="63"/>
                  </a:lnTo>
                  <a:lnTo>
                    <a:pt x="23" y="142"/>
                  </a:lnTo>
                  <a:lnTo>
                    <a:pt x="63" y="186"/>
                  </a:lnTo>
                  <a:lnTo>
                    <a:pt x="46" y="12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3" name="Freeform 119"/>
            <p:cNvSpPr>
              <a:spLocks/>
            </p:cNvSpPr>
            <p:nvPr/>
          </p:nvSpPr>
          <p:spPr bwMode="auto">
            <a:xfrm>
              <a:off x="3423" y="1250"/>
              <a:ext cx="40" cy="64"/>
            </a:xfrm>
            <a:custGeom>
              <a:avLst/>
              <a:gdLst>
                <a:gd name="T0" fmla="*/ 1 w 80"/>
                <a:gd name="T1" fmla="*/ 0 h 127"/>
                <a:gd name="T2" fmla="*/ 1 w 80"/>
                <a:gd name="T3" fmla="*/ 1 h 127"/>
                <a:gd name="T4" fmla="*/ 0 w 80"/>
                <a:gd name="T5" fmla="*/ 1 h 127"/>
                <a:gd name="T6" fmla="*/ 1 w 80"/>
                <a:gd name="T7" fmla="*/ 1 h 127"/>
                <a:gd name="T8" fmla="*/ 1 w 80"/>
                <a:gd name="T9" fmla="*/ 1 h 127"/>
                <a:gd name="T10" fmla="*/ 0 w 80"/>
                <a:gd name="T11" fmla="*/ 1 h 127"/>
                <a:gd name="T12" fmla="*/ 1 w 80"/>
                <a:gd name="T13" fmla="*/ 1 h 127"/>
                <a:gd name="T14" fmla="*/ 1 w 80"/>
                <a:gd name="T15" fmla="*/ 1 h 127"/>
                <a:gd name="T16" fmla="*/ 1 w 80"/>
                <a:gd name="T17" fmla="*/ 1 h 127"/>
                <a:gd name="T18" fmla="*/ 1 w 80"/>
                <a:gd name="T19" fmla="*/ 1 h 127"/>
                <a:gd name="T20" fmla="*/ 1 w 80"/>
                <a:gd name="T21" fmla="*/ 1 h 127"/>
                <a:gd name="T22" fmla="*/ 1 w 80"/>
                <a:gd name="T23" fmla="*/ 1 h 127"/>
                <a:gd name="T24" fmla="*/ 1 w 80"/>
                <a:gd name="T25" fmla="*/ 1 h 127"/>
                <a:gd name="T26" fmla="*/ 1 w 80"/>
                <a:gd name="T27" fmla="*/ 1 h 127"/>
                <a:gd name="T28" fmla="*/ 1 w 80"/>
                <a:gd name="T29" fmla="*/ 1 h 127"/>
                <a:gd name="T30" fmla="*/ 1 w 80"/>
                <a:gd name="T31" fmla="*/ 0 h 127"/>
                <a:gd name="T32" fmla="*/ 1 w 80"/>
                <a:gd name="T33" fmla="*/ 0 h 1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0"/>
                <a:gd name="T52" fmla="*/ 0 h 127"/>
                <a:gd name="T53" fmla="*/ 80 w 80"/>
                <a:gd name="T54" fmla="*/ 127 h 1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0" h="127">
                  <a:moveTo>
                    <a:pt x="44" y="0"/>
                  </a:moveTo>
                  <a:lnTo>
                    <a:pt x="17" y="17"/>
                  </a:lnTo>
                  <a:lnTo>
                    <a:pt x="0" y="47"/>
                  </a:lnTo>
                  <a:lnTo>
                    <a:pt x="4" y="82"/>
                  </a:lnTo>
                  <a:lnTo>
                    <a:pt x="21" y="91"/>
                  </a:lnTo>
                  <a:lnTo>
                    <a:pt x="0" y="112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46" y="103"/>
                  </a:lnTo>
                  <a:lnTo>
                    <a:pt x="16" y="64"/>
                  </a:lnTo>
                  <a:lnTo>
                    <a:pt x="19" y="38"/>
                  </a:lnTo>
                  <a:lnTo>
                    <a:pt x="35" y="38"/>
                  </a:lnTo>
                  <a:lnTo>
                    <a:pt x="40" y="23"/>
                  </a:lnTo>
                  <a:lnTo>
                    <a:pt x="63" y="26"/>
                  </a:lnTo>
                  <a:lnTo>
                    <a:pt x="80" y="3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4" name="Freeform 120"/>
            <p:cNvSpPr>
              <a:spLocks/>
            </p:cNvSpPr>
            <p:nvPr/>
          </p:nvSpPr>
          <p:spPr bwMode="auto">
            <a:xfrm>
              <a:off x="3429" y="1284"/>
              <a:ext cx="25" cy="16"/>
            </a:xfrm>
            <a:custGeom>
              <a:avLst/>
              <a:gdLst>
                <a:gd name="T0" fmla="*/ 1 w 49"/>
                <a:gd name="T1" fmla="*/ 0 h 33"/>
                <a:gd name="T2" fmla="*/ 1 w 49"/>
                <a:gd name="T3" fmla="*/ 0 h 33"/>
                <a:gd name="T4" fmla="*/ 1 w 49"/>
                <a:gd name="T5" fmla="*/ 0 h 33"/>
                <a:gd name="T6" fmla="*/ 1 w 49"/>
                <a:gd name="T7" fmla="*/ 0 h 33"/>
                <a:gd name="T8" fmla="*/ 1 w 49"/>
                <a:gd name="T9" fmla="*/ 0 h 33"/>
                <a:gd name="T10" fmla="*/ 1 w 49"/>
                <a:gd name="T11" fmla="*/ 0 h 33"/>
                <a:gd name="T12" fmla="*/ 0 w 49"/>
                <a:gd name="T13" fmla="*/ 0 h 33"/>
                <a:gd name="T14" fmla="*/ 1 w 49"/>
                <a:gd name="T15" fmla="*/ 0 h 33"/>
                <a:gd name="T16" fmla="*/ 1 w 49"/>
                <a:gd name="T17" fmla="*/ 0 h 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"/>
                <a:gd name="T28" fmla="*/ 0 h 33"/>
                <a:gd name="T29" fmla="*/ 49 w 49"/>
                <a:gd name="T30" fmla="*/ 33 h 3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" h="33">
                  <a:moveTo>
                    <a:pt x="19" y="0"/>
                  </a:moveTo>
                  <a:lnTo>
                    <a:pt x="40" y="0"/>
                  </a:lnTo>
                  <a:lnTo>
                    <a:pt x="49" y="16"/>
                  </a:lnTo>
                  <a:lnTo>
                    <a:pt x="49" y="33"/>
                  </a:lnTo>
                  <a:lnTo>
                    <a:pt x="32" y="17"/>
                  </a:lnTo>
                  <a:lnTo>
                    <a:pt x="5" y="12"/>
                  </a:lnTo>
                  <a:lnTo>
                    <a:pt x="0" y="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5" name="Freeform 121"/>
            <p:cNvSpPr>
              <a:spLocks/>
            </p:cNvSpPr>
            <p:nvPr/>
          </p:nvSpPr>
          <p:spPr bwMode="auto">
            <a:xfrm>
              <a:off x="3286" y="1338"/>
              <a:ext cx="55" cy="75"/>
            </a:xfrm>
            <a:custGeom>
              <a:avLst/>
              <a:gdLst>
                <a:gd name="T0" fmla="*/ 0 w 110"/>
                <a:gd name="T1" fmla="*/ 0 h 150"/>
                <a:gd name="T2" fmla="*/ 1 w 110"/>
                <a:gd name="T3" fmla="*/ 1 h 150"/>
                <a:gd name="T4" fmla="*/ 1 w 110"/>
                <a:gd name="T5" fmla="*/ 1 h 150"/>
                <a:gd name="T6" fmla="*/ 1 w 110"/>
                <a:gd name="T7" fmla="*/ 1 h 150"/>
                <a:gd name="T8" fmla="*/ 1 w 110"/>
                <a:gd name="T9" fmla="*/ 1 h 150"/>
                <a:gd name="T10" fmla="*/ 1 w 110"/>
                <a:gd name="T11" fmla="*/ 1 h 150"/>
                <a:gd name="T12" fmla="*/ 1 w 110"/>
                <a:gd name="T13" fmla="*/ 1 h 150"/>
                <a:gd name="T14" fmla="*/ 1 w 110"/>
                <a:gd name="T15" fmla="*/ 1 h 150"/>
                <a:gd name="T16" fmla="*/ 1 w 110"/>
                <a:gd name="T17" fmla="*/ 1 h 150"/>
                <a:gd name="T18" fmla="*/ 1 w 110"/>
                <a:gd name="T19" fmla="*/ 1 h 150"/>
                <a:gd name="T20" fmla="*/ 1 w 110"/>
                <a:gd name="T21" fmla="*/ 1 h 150"/>
                <a:gd name="T22" fmla="*/ 0 w 110"/>
                <a:gd name="T23" fmla="*/ 0 h 150"/>
                <a:gd name="T24" fmla="*/ 0 w 110"/>
                <a:gd name="T25" fmla="*/ 0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0"/>
                <a:gd name="T40" fmla="*/ 0 h 150"/>
                <a:gd name="T41" fmla="*/ 110 w 110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0" h="150">
                  <a:moveTo>
                    <a:pt x="0" y="0"/>
                  </a:moveTo>
                  <a:lnTo>
                    <a:pt x="41" y="21"/>
                  </a:lnTo>
                  <a:lnTo>
                    <a:pt x="70" y="32"/>
                  </a:lnTo>
                  <a:lnTo>
                    <a:pt x="97" y="34"/>
                  </a:lnTo>
                  <a:lnTo>
                    <a:pt x="110" y="76"/>
                  </a:lnTo>
                  <a:lnTo>
                    <a:pt x="110" y="102"/>
                  </a:lnTo>
                  <a:lnTo>
                    <a:pt x="70" y="150"/>
                  </a:lnTo>
                  <a:lnTo>
                    <a:pt x="64" y="110"/>
                  </a:lnTo>
                  <a:lnTo>
                    <a:pt x="51" y="89"/>
                  </a:lnTo>
                  <a:lnTo>
                    <a:pt x="43" y="59"/>
                  </a:lnTo>
                  <a:lnTo>
                    <a:pt x="3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6" name="Freeform 122"/>
            <p:cNvSpPr>
              <a:spLocks/>
            </p:cNvSpPr>
            <p:nvPr/>
          </p:nvSpPr>
          <p:spPr bwMode="auto">
            <a:xfrm>
              <a:off x="3240" y="1339"/>
              <a:ext cx="94" cy="65"/>
            </a:xfrm>
            <a:custGeom>
              <a:avLst/>
              <a:gdLst>
                <a:gd name="T0" fmla="*/ 0 w 189"/>
                <a:gd name="T1" fmla="*/ 0 h 131"/>
                <a:gd name="T2" fmla="*/ 0 w 189"/>
                <a:gd name="T3" fmla="*/ 0 h 131"/>
                <a:gd name="T4" fmla="*/ 0 w 189"/>
                <a:gd name="T5" fmla="*/ 0 h 131"/>
                <a:gd name="T6" fmla="*/ 0 w 189"/>
                <a:gd name="T7" fmla="*/ 0 h 131"/>
                <a:gd name="T8" fmla="*/ 0 w 189"/>
                <a:gd name="T9" fmla="*/ 0 h 131"/>
                <a:gd name="T10" fmla="*/ 0 w 189"/>
                <a:gd name="T11" fmla="*/ 0 h 131"/>
                <a:gd name="T12" fmla="*/ 0 w 189"/>
                <a:gd name="T13" fmla="*/ 0 h 131"/>
                <a:gd name="T14" fmla="*/ 0 w 189"/>
                <a:gd name="T15" fmla="*/ 0 h 131"/>
                <a:gd name="T16" fmla="*/ 0 w 189"/>
                <a:gd name="T17" fmla="*/ 0 h 131"/>
                <a:gd name="T18" fmla="*/ 0 w 189"/>
                <a:gd name="T19" fmla="*/ 0 h 131"/>
                <a:gd name="T20" fmla="*/ 0 w 189"/>
                <a:gd name="T21" fmla="*/ 0 h 131"/>
                <a:gd name="T22" fmla="*/ 0 w 189"/>
                <a:gd name="T23" fmla="*/ 0 h 131"/>
                <a:gd name="T24" fmla="*/ 0 w 189"/>
                <a:gd name="T25" fmla="*/ 0 h 131"/>
                <a:gd name="T26" fmla="*/ 0 w 189"/>
                <a:gd name="T27" fmla="*/ 0 h 131"/>
                <a:gd name="T28" fmla="*/ 0 w 189"/>
                <a:gd name="T29" fmla="*/ 0 h 131"/>
                <a:gd name="T30" fmla="*/ 0 w 189"/>
                <a:gd name="T31" fmla="*/ 0 h 131"/>
                <a:gd name="T32" fmla="*/ 0 w 189"/>
                <a:gd name="T33" fmla="*/ 0 h 131"/>
                <a:gd name="T34" fmla="*/ 0 w 189"/>
                <a:gd name="T35" fmla="*/ 0 h 131"/>
                <a:gd name="T36" fmla="*/ 0 w 189"/>
                <a:gd name="T37" fmla="*/ 0 h 1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89"/>
                <a:gd name="T58" fmla="*/ 0 h 131"/>
                <a:gd name="T59" fmla="*/ 189 w 189"/>
                <a:gd name="T60" fmla="*/ 131 h 1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89" h="131">
                  <a:moveTo>
                    <a:pt x="99" y="0"/>
                  </a:moveTo>
                  <a:lnTo>
                    <a:pt x="101" y="30"/>
                  </a:lnTo>
                  <a:lnTo>
                    <a:pt x="149" y="55"/>
                  </a:lnTo>
                  <a:lnTo>
                    <a:pt x="141" y="76"/>
                  </a:lnTo>
                  <a:lnTo>
                    <a:pt x="97" y="93"/>
                  </a:lnTo>
                  <a:lnTo>
                    <a:pt x="19" y="100"/>
                  </a:lnTo>
                  <a:lnTo>
                    <a:pt x="16" y="59"/>
                  </a:lnTo>
                  <a:lnTo>
                    <a:pt x="0" y="55"/>
                  </a:lnTo>
                  <a:lnTo>
                    <a:pt x="6" y="112"/>
                  </a:lnTo>
                  <a:lnTo>
                    <a:pt x="54" y="116"/>
                  </a:lnTo>
                  <a:lnTo>
                    <a:pt x="118" y="100"/>
                  </a:lnTo>
                  <a:lnTo>
                    <a:pt x="154" y="85"/>
                  </a:lnTo>
                  <a:lnTo>
                    <a:pt x="172" y="104"/>
                  </a:lnTo>
                  <a:lnTo>
                    <a:pt x="173" y="131"/>
                  </a:lnTo>
                  <a:lnTo>
                    <a:pt x="189" y="93"/>
                  </a:lnTo>
                  <a:lnTo>
                    <a:pt x="164" y="41"/>
                  </a:lnTo>
                  <a:lnTo>
                    <a:pt x="124" y="22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7" name="Freeform 123"/>
            <p:cNvSpPr>
              <a:spLocks/>
            </p:cNvSpPr>
            <p:nvPr/>
          </p:nvSpPr>
          <p:spPr bwMode="auto">
            <a:xfrm>
              <a:off x="3269" y="1288"/>
              <a:ext cx="24" cy="32"/>
            </a:xfrm>
            <a:custGeom>
              <a:avLst/>
              <a:gdLst>
                <a:gd name="T0" fmla="*/ 0 w 48"/>
                <a:gd name="T1" fmla="*/ 0 h 63"/>
                <a:gd name="T2" fmla="*/ 0 w 48"/>
                <a:gd name="T3" fmla="*/ 1 h 63"/>
                <a:gd name="T4" fmla="*/ 1 w 48"/>
                <a:gd name="T5" fmla="*/ 1 h 63"/>
                <a:gd name="T6" fmla="*/ 1 w 48"/>
                <a:gd name="T7" fmla="*/ 1 h 63"/>
                <a:gd name="T8" fmla="*/ 1 w 48"/>
                <a:gd name="T9" fmla="*/ 1 h 63"/>
                <a:gd name="T10" fmla="*/ 1 w 48"/>
                <a:gd name="T11" fmla="*/ 1 h 63"/>
                <a:gd name="T12" fmla="*/ 1 w 48"/>
                <a:gd name="T13" fmla="*/ 1 h 63"/>
                <a:gd name="T14" fmla="*/ 1 w 48"/>
                <a:gd name="T15" fmla="*/ 1 h 63"/>
                <a:gd name="T16" fmla="*/ 1 w 48"/>
                <a:gd name="T17" fmla="*/ 1 h 63"/>
                <a:gd name="T18" fmla="*/ 0 w 48"/>
                <a:gd name="T19" fmla="*/ 0 h 63"/>
                <a:gd name="T20" fmla="*/ 0 w 48"/>
                <a:gd name="T21" fmla="*/ 0 h 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8"/>
                <a:gd name="T34" fmla="*/ 0 h 63"/>
                <a:gd name="T35" fmla="*/ 48 w 48"/>
                <a:gd name="T36" fmla="*/ 63 h 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8" h="63">
                  <a:moveTo>
                    <a:pt x="0" y="0"/>
                  </a:moveTo>
                  <a:lnTo>
                    <a:pt x="0" y="27"/>
                  </a:lnTo>
                  <a:lnTo>
                    <a:pt x="10" y="49"/>
                  </a:lnTo>
                  <a:lnTo>
                    <a:pt x="21" y="63"/>
                  </a:lnTo>
                  <a:lnTo>
                    <a:pt x="48" y="61"/>
                  </a:lnTo>
                  <a:lnTo>
                    <a:pt x="31" y="42"/>
                  </a:lnTo>
                  <a:lnTo>
                    <a:pt x="40" y="34"/>
                  </a:lnTo>
                  <a:lnTo>
                    <a:pt x="25" y="21"/>
                  </a:lnTo>
                  <a:lnTo>
                    <a:pt x="1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8" name="Freeform 124"/>
            <p:cNvSpPr>
              <a:spLocks/>
            </p:cNvSpPr>
            <p:nvPr/>
          </p:nvSpPr>
          <p:spPr bwMode="auto">
            <a:xfrm>
              <a:off x="3231" y="1083"/>
              <a:ext cx="236" cy="89"/>
            </a:xfrm>
            <a:custGeom>
              <a:avLst/>
              <a:gdLst>
                <a:gd name="T0" fmla="*/ 1 w 472"/>
                <a:gd name="T1" fmla="*/ 0 h 179"/>
                <a:gd name="T2" fmla="*/ 0 w 472"/>
                <a:gd name="T3" fmla="*/ 0 h 179"/>
                <a:gd name="T4" fmla="*/ 1 w 472"/>
                <a:gd name="T5" fmla="*/ 0 h 179"/>
                <a:gd name="T6" fmla="*/ 1 w 472"/>
                <a:gd name="T7" fmla="*/ 0 h 179"/>
                <a:gd name="T8" fmla="*/ 1 w 472"/>
                <a:gd name="T9" fmla="*/ 0 h 179"/>
                <a:gd name="T10" fmla="*/ 1 w 472"/>
                <a:gd name="T11" fmla="*/ 0 h 179"/>
                <a:gd name="T12" fmla="*/ 1 w 472"/>
                <a:gd name="T13" fmla="*/ 0 h 179"/>
                <a:gd name="T14" fmla="*/ 1 w 472"/>
                <a:gd name="T15" fmla="*/ 0 h 179"/>
                <a:gd name="T16" fmla="*/ 2 w 472"/>
                <a:gd name="T17" fmla="*/ 0 h 179"/>
                <a:gd name="T18" fmla="*/ 2 w 472"/>
                <a:gd name="T19" fmla="*/ 0 h 179"/>
                <a:gd name="T20" fmla="*/ 2 w 472"/>
                <a:gd name="T21" fmla="*/ 0 h 179"/>
                <a:gd name="T22" fmla="*/ 2 w 472"/>
                <a:gd name="T23" fmla="*/ 0 h 179"/>
                <a:gd name="T24" fmla="*/ 2 w 472"/>
                <a:gd name="T25" fmla="*/ 0 h 179"/>
                <a:gd name="T26" fmla="*/ 2 w 472"/>
                <a:gd name="T27" fmla="*/ 0 h 179"/>
                <a:gd name="T28" fmla="*/ 2 w 472"/>
                <a:gd name="T29" fmla="*/ 0 h 179"/>
                <a:gd name="T30" fmla="*/ 2 w 472"/>
                <a:gd name="T31" fmla="*/ 0 h 179"/>
                <a:gd name="T32" fmla="*/ 2 w 472"/>
                <a:gd name="T33" fmla="*/ 0 h 179"/>
                <a:gd name="T34" fmla="*/ 2 w 472"/>
                <a:gd name="T35" fmla="*/ 0 h 179"/>
                <a:gd name="T36" fmla="*/ 1 w 472"/>
                <a:gd name="T37" fmla="*/ 0 h 179"/>
                <a:gd name="T38" fmla="*/ 1 w 472"/>
                <a:gd name="T39" fmla="*/ 0 h 179"/>
                <a:gd name="T40" fmla="*/ 1 w 472"/>
                <a:gd name="T41" fmla="*/ 0 h 179"/>
                <a:gd name="T42" fmla="*/ 1 w 472"/>
                <a:gd name="T43" fmla="*/ 0 h 179"/>
                <a:gd name="T44" fmla="*/ 1 w 472"/>
                <a:gd name="T45" fmla="*/ 0 h 179"/>
                <a:gd name="T46" fmla="*/ 2 w 472"/>
                <a:gd name="T47" fmla="*/ 0 h 179"/>
                <a:gd name="T48" fmla="*/ 2 w 472"/>
                <a:gd name="T49" fmla="*/ 0 h 179"/>
                <a:gd name="T50" fmla="*/ 1 w 472"/>
                <a:gd name="T51" fmla="*/ 0 h 179"/>
                <a:gd name="T52" fmla="*/ 1 w 472"/>
                <a:gd name="T53" fmla="*/ 0 h 179"/>
                <a:gd name="T54" fmla="*/ 1 w 472"/>
                <a:gd name="T55" fmla="*/ 0 h 179"/>
                <a:gd name="T56" fmla="*/ 1 w 472"/>
                <a:gd name="T57" fmla="*/ 0 h 179"/>
                <a:gd name="T58" fmla="*/ 1 w 472"/>
                <a:gd name="T59" fmla="*/ 0 h 17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72"/>
                <a:gd name="T91" fmla="*/ 0 h 179"/>
                <a:gd name="T92" fmla="*/ 472 w 472"/>
                <a:gd name="T93" fmla="*/ 179 h 17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72" h="179">
                  <a:moveTo>
                    <a:pt x="21" y="179"/>
                  </a:moveTo>
                  <a:lnTo>
                    <a:pt x="0" y="162"/>
                  </a:lnTo>
                  <a:lnTo>
                    <a:pt x="19" y="130"/>
                  </a:lnTo>
                  <a:lnTo>
                    <a:pt x="54" y="107"/>
                  </a:lnTo>
                  <a:lnTo>
                    <a:pt x="17" y="118"/>
                  </a:lnTo>
                  <a:lnTo>
                    <a:pt x="69" y="74"/>
                  </a:lnTo>
                  <a:lnTo>
                    <a:pt x="133" y="35"/>
                  </a:lnTo>
                  <a:lnTo>
                    <a:pt x="251" y="0"/>
                  </a:lnTo>
                  <a:lnTo>
                    <a:pt x="325" y="4"/>
                  </a:lnTo>
                  <a:lnTo>
                    <a:pt x="381" y="17"/>
                  </a:lnTo>
                  <a:lnTo>
                    <a:pt x="451" y="52"/>
                  </a:lnTo>
                  <a:lnTo>
                    <a:pt x="472" y="74"/>
                  </a:lnTo>
                  <a:lnTo>
                    <a:pt x="390" y="44"/>
                  </a:lnTo>
                  <a:lnTo>
                    <a:pt x="352" y="48"/>
                  </a:lnTo>
                  <a:lnTo>
                    <a:pt x="297" y="33"/>
                  </a:lnTo>
                  <a:lnTo>
                    <a:pt x="257" y="38"/>
                  </a:lnTo>
                  <a:lnTo>
                    <a:pt x="320" y="55"/>
                  </a:lnTo>
                  <a:lnTo>
                    <a:pt x="263" y="65"/>
                  </a:lnTo>
                  <a:lnTo>
                    <a:pt x="198" y="61"/>
                  </a:lnTo>
                  <a:lnTo>
                    <a:pt x="149" y="82"/>
                  </a:lnTo>
                  <a:lnTo>
                    <a:pt x="128" y="109"/>
                  </a:lnTo>
                  <a:lnTo>
                    <a:pt x="145" y="116"/>
                  </a:lnTo>
                  <a:lnTo>
                    <a:pt x="196" y="118"/>
                  </a:lnTo>
                  <a:lnTo>
                    <a:pt x="270" y="112"/>
                  </a:lnTo>
                  <a:lnTo>
                    <a:pt x="257" y="131"/>
                  </a:lnTo>
                  <a:lnTo>
                    <a:pt x="202" y="152"/>
                  </a:lnTo>
                  <a:lnTo>
                    <a:pt x="181" y="169"/>
                  </a:lnTo>
                  <a:lnTo>
                    <a:pt x="97" y="160"/>
                  </a:lnTo>
                  <a:lnTo>
                    <a:pt x="21" y="1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9" name="Freeform 125"/>
            <p:cNvSpPr>
              <a:spLocks/>
            </p:cNvSpPr>
            <p:nvPr/>
          </p:nvSpPr>
          <p:spPr bwMode="auto">
            <a:xfrm>
              <a:off x="3345" y="1117"/>
              <a:ext cx="136" cy="38"/>
            </a:xfrm>
            <a:custGeom>
              <a:avLst/>
              <a:gdLst>
                <a:gd name="T0" fmla="*/ 0 w 272"/>
                <a:gd name="T1" fmla="*/ 1 h 76"/>
                <a:gd name="T2" fmla="*/ 1 w 272"/>
                <a:gd name="T3" fmla="*/ 1 h 76"/>
                <a:gd name="T4" fmla="*/ 1 w 272"/>
                <a:gd name="T5" fmla="*/ 1 h 76"/>
                <a:gd name="T6" fmla="*/ 1 w 272"/>
                <a:gd name="T7" fmla="*/ 1 h 76"/>
                <a:gd name="T8" fmla="*/ 1 w 272"/>
                <a:gd name="T9" fmla="*/ 1 h 76"/>
                <a:gd name="T10" fmla="*/ 1 w 272"/>
                <a:gd name="T11" fmla="*/ 0 h 76"/>
                <a:gd name="T12" fmla="*/ 1 w 272"/>
                <a:gd name="T13" fmla="*/ 0 h 76"/>
                <a:gd name="T14" fmla="*/ 1 w 272"/>
                <a:gd name="T15" fmla="*/ 1 h 76"/>
                <a:gd name="T16" fmla="*/ 1 w 272"/>
                <a:gd name="T17" fmla="*/ 1 h 76"/>
                <a:gd name="T18" fmla="*/ 1 w 272"/>
                <a:gd name="T19" fmla="*/ 1 h 76"/>
                <a:gd name="T20" fmla="*/ 1 w 272"/>
                <a:gd name="T21" fmla="*/ 1 h 76"/>
                <a:gd name="T22" fmla="*/ 1 w 272"/>
                <a:gd name="T23" fmla="*/ 1 h 76"/>
                <a:gd name="T24" fmla="*/ 1 w 272"/>
                <a:gd name="T25" fmla="*/ 1 h 76"/>
                <a:gd name="T26" fmla="*/ 1 w 272"/>
                <a:gd name="T27" fmla="*/ 1 h 76"/>
                <a:gd name="T28" fmla="*/ 1 w 272"/>
                <a:gd name="T29" fmla="*/ 1 h 76"/>
                <a:gd name="T30" fmla="*/ 1 w 272"/>
                <a:gd name="T31" fmla="*/ 1 h 76"/>
                <a:gd name="T32" fmla="*/ 1 w 272"/>
                <a:gd name="T33" fmla="*/ 1 h 76"/>
                <a:gd name="T34" fmla="*/ 1 w 272"/>
                <a:gd name="T35" fmla="*/ 1 h 76"/>
                <a:gd name="T36" fmla="*/ 1 w 272"/>
                <a:gd name="T37" fmla="*/ 1 h 76"/>
                <a:gd name="T38" fmla="*/ 1 w 272"/>
                <a:gd name="T39" fmla="*/ 1 h 76"/>
                <a:gd name="T40" fmla="*/ 1 w 272"/>
                <a:gd name="T41" fmla="*/ 1 h 76"/>
                <a:gd name="T42" fmla="*/ 1 w 272"/>
                <a:gd name="T43" fmla="*/ 1 h 76"/>
                <a:gd name="T44" fmla="*/ 1 w 272"/>
                <a:gd name="T45" fmla="*/ 1 h 76"/>
                <a:gd name="T46" fmla="*/ 0 w 272"/>
                <a:gd name="T47" fmla="*/ 1 h 76"/>
                <a:gd name="T48" fmla="*/ 0 w 272"/>
                <a:gd name="T49" fmla="*/ 1 h 7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72"/>
                <a:gd name="T76" fmla="*/ 0 h 76"/>
                <a:gd name="T77" fmla="*/ 272 w 272"/>
                <a:gd name="T78" fmla="*/ 76 h 7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72" h="76">
                  <a:moveTo>
                    <a:pt x="0" y="30"/>
                  </a:moveTo>
                  <a:lnTo>
                    <a:pt x="27" y="23"/>
                  </a:lnTo>
                  <a:lnTo>
                    <a:pt x="78" y="26"/>
                  </a:lnTo>
                  <a:lnTo>
                    <a:pt x="97" y="11"/>
                  </a:lnTo>
                  <a:lnTo>
                    <a:pt x="40" y="9"/>
                  </a:lnTo>
                  <a:lnTo>
                    <a:pt x="69" y="0"/>
                  </a:lnTo>
                  <a:lnTo>
                    <a:pt x="132" y="0"/>
                  </a:lnTo>
                  <a:lnTo>
                    <a:pt x="172" y="13"/>
                  </a:lnTo>
                  <a:lnTo>
                    <a:pt x="183" y="2"/>
                  </a:lnTo>
                  <a:lnTo>
                    <a:pt x="213" y="5"/>
                  </a:lnTo>
                  <a:lnTo>
                    <a:pt x="253" y="15"/>
                  </a:lnTo>
                  <a:lnTo>
                    <a:pt x="272" y="32"/>
                  </a:lnTo>
                  <a:lnTo>
                    <a:pt x="248" y="24"/>
                  </a:lnTo>
                  <a:lnTo>
                    <a:pt x="265" y="45"/>
                  </a:lnTo>
                  <a:lnTo>
                    <a:pt x="234" y="43"/>
                  </a:lnTo>
                  <a:lnTo>
                    <a:pt x="261" y="76"/>
                  </a:lnTo>
                  <a:lnTo>
                    <a:pt x="236" y="72"/>
                  </a:lnTo>
                  <a:lnTo>
                    <a:pt x="208" y="42"/>
                  </a:lnTo>
                  <a:lnTo>
                    <a:pt x="162" y="28"/>
                  </a:lnTo>
                  <a:lnTo>
                    <a:pt x="113" y="28"/>
                  </a:lnTo>
                  <a:lnTo>
                    <a:pt x="132" y="45"/>
                  </a:lnTo>
                  <a:lnTo>
                    <a:pt x="97" y="43"/>
                  </a:lnTo>
                  <a:lnTo>
                    <a:pt x="52" y="3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0" name="Freeform 126"/>
            <p:cNvSpPr>
              <a:spLocks/>
            </p:cNvSpPr>
            <p:nvPr/>
          </p:nvSpPr>
          <p:spPr bwMode="auto">
            <a:xfrm>
              <a:off x="3327" y="1127"/>
              <a:ext cx="132" cy="69"/>
            </a:xfrm>
            <a:custGeom>
              <a:avLst/>
              <a:gdLst>
                <a:gd name="T0" fmla="*/ 0 w 265"/>
                <a:gd name="T1" fmla="*/ 0 h 139"/>
                <a:gd name="T2" fmla="*/ 0 w 265"/>
                <a:gd name="T3" fmla="*/ 0 h 139"/>
                <a:gd name="T4" fmla="*/ 0 w 265"/>
                <a:gd name="T5" fmla="*/ 0 h 139"/>
                <a:gd name="T6" fmla="*/ 0 w 265"/>
                <a:gd name="T7" fmla="*/ 0 h 139"/>
                <a:gd name="T8" fmla="*/ 0 w 265"/>
                <a:gd name="T9" fmla="*/ 0 h 139"/>
                <a:gd name="T10" fmla="*/ 0 w 265"/>
                <a:gd name="T11" fmla="*/ 0 h 139"/>
                <a:gd name="T12" fmla="*/ 0 w 265"/>
                <a:gd name="T13" fmla="*/ 0 h 139"/>
                <a:gd name="T14" fmla="*/ 0 w 265"/>
                <a:gd name="T15" fmla="*/ 0 h 139"/>
                <a:gd name="T16" fmla="*/ 0 w 265"/>
                <a:gd name="T17" fmla="*/ 0 h 139"/>
                <a:gd name="T18" fmla="*/ 0 w 265"/>
                <a:gd name="T19" fmla="*/ 0 h 139"/>
                <a:gd name="T20" fmla="*/ 0 w 265"/>
                <a:gd name="T21" fmla="*/ 0 h 139"/>
                <a:gd name="T22" fmla="*/ 1 w 265"/>
                <a:gd name="T23" fmla="*/ 0 h 139"/>
                <a:gd name="T24" fmla="*/ 0 w 265"/>
                <a:gd name="T25" fmla="*/ 0 h 139"/>
                <a:gd name="T26" fmla="*/ 0 w 265"/>
                <a:gd name="T27" fmla="*/ 0 h 139"/>
                <a:gd name="T28" fmla="*/ 0 w 265"/>
                <a:gd name="T29" fmla="*/ 0 h 139"/>
                <a:gd name="T30" fmla="*/ 0 w 265"/>
                <a:gd name="T31" fmla="*/ 0 h 139"/>
                <a:gd name="T32" fmla="*/ 0 w 265"/>
                <a:gd name="T33" fmla="*/ 0 h 139"/>
                <a:gd name="T34" fmla="*/ 0 w 265"/>
                <a:gd name="T35" fmla="*/ 0 h 139"/>
                <a:gd name="T36" fmla="*/ 0 w 265"/>
                <a:gd name="T37" fmla="*/ 0 h 139"/>
                <a:gd name="T38" fmla="*/ 0 w 265"/>
                <a:gd name="T39" fmla="*/ 0 h 139"/>
                <a:gd name="T40" fmla="*/ 0 w 265"/>
                <a:gd name="T41" fmla="*/ 0 h 139"/>
                <a:gd name="T42" fmla="*/ 0 w 265"/>
                <a:gd name="T43" fmla="*/ 0 h 139"/>
                <a:gd name="T44" fmla="*/ 0 w 265"/>
                <a:gd name="T45" fmla="*/ 0 h 139"/>
                <a:gd name="T46" fmla="*/ 0 w 265"/>
                <a:gd name="T47" fmla="*/ 0 h 139"/>
                <a:gd name="T48" fmla="*/ 0 w 265"/>
                <a:gd name="T49" fmla="*/ 0 h 139"/>
                <a:gd name="T50" fmla="*/ 0 w 265"/>
                <a:gd name="T51" fmla="*/ 0 h 13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65"/>
                <a:gd name="T79" fmla="*/ 0 h 139"/>
                <a:gd name="T80" fmla="*/ 265 w 265"/>
                <a:gd name="T81" fmla="*/ 139 h 13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65" h="139">
                  <a:moveTo>
                    <a:pt x="0" y="106"/>
                  </a:moveTo>
                  <a:lnTo>
                    <a:pt x="25" y="68"/>
                  </a:lnTo>
                  <a:lnTo>
                    <a:pt x="63" y="51"/>
                  </a:lnTo>
                  <a:lnTo>
                    <a:pt x="120" y="45"/>
                  </a:lnTo>
                  <a:lnTo>
                    <a:pt x="90" y="32"/>
                  </a:lnTo>
                  <a:lnTo>
                    <a:pt x="147" y="36"/>
                  </a:lnTo>
                  <a:lnTo>
                    <a:pt x="179" y="36"/>
                  </a:lnTo>
                  <a:lnTo>
                    <a:pt x="215" y="38"/>
                  </a:lnTo>
                  <a:lnTo>
                    <a:pt x="179" y="0"/>
                  </a:lnTo>
                  <a:lnTo>
                    <a:pt x="219" y="9"/>
                  </a:lnTo>
                  <a:lnTo>
                    <a:pt x="223" y="26"/>
                  </a:lnTo>
                  <a:lnTo>
                    <a:pt x="265" y="61"/>
                  </a:lnTo>
                  <a:lnTo>
                    <a:pt x="194" y="59"/>
                  </a:lnTo>
                  <a:lnTo>
                    <a:pt x="124" y="61"/>
                  </a:lnTo>
                  <a:lnTo>
                    <a:pt x="84" y="76"/>
                  </a:lnTo>
                  <a:lnTo>
                    <a:pt x="135" y="93"/>
                  </a:lnTo>
                  <a:lnTo>
                    <a:pt x="168" y="125"/>
                  </a:lnTo>
                  <a:lnTo>
                    <a:pt x="135" y="114"/>
                  </a:lnTo>
                  <a:lnTo>
                    <a:pt x="80" y="106"/>
                  </a:lnTo>
                  <a:lnTo>
                    <a:pt x="40" y="137"/>
                  </a:lnTo>
                  <a:lnTo>
                    <a:pt x="17" y="139"/>
                  </a:lnTo>
                  <a:lnTo>
                    <a:pt x="52" y="91"/>
                  </a:lnTo>
                  <a:lnTo>
                    <a:pt x="84" y="64"/>
                  </a:lnTo>
                  <a:lnTo>
                    <a:pt x="36" y="81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1" name="Freeform 127"/>
            <p:cNvSpPr>
              <a:spLocks/>
            </p:cNvSpPr>
            <p:nvPr/>
          </p:nvSpPr>
          <p:spPr bwMode="auto">
            <a:xfrm>
              <a:off x="3302" y="1119"/>
              <a:ext cx="73" cy="20"/>
            </a:xfrm>
            <a:custGeom>
              <a:avLst/>
              <a:gdLst>
                <a:gd name="T0" fmla="*/ 0 w 144"/>
                <a:gd name="T1" fmla="*/ 1 h 39"/>
                <a:gd name="T2" fmla="*/ 1 w 144"/>
                <a:gd name="T3" fmla="*/ 1 h 39"/>
                <a:gd name="T4" fmla="*/ 1 w 144"/>
                <a:gd name="T5" fmla="*/ 0 h 39"/>
                <a:gd name="T6" fmla="*/ 1 w 144"/>
                <a:gd name="T7" fmla="*/ 1 h 39"/>
                <a:gd name="T8" fmla="*/ 1 w 144"/>
                <a:gd name="T9" fmla="*/ 1 h 39"/>
                <a:gd name="T10" fmla="*/ 1 w 144"/>
                <a:gd name="T11" fmla="*/ 1 h 39"/>
                <a:gd name="T12" fmla="*/ 1 w 144"/>
                <a:gd name="T13" fmla="*/ 1 h 39"/>
                <a:gd name="T14" fmla="*/ 1 w 144"/>
                <a:gd name="T15" fmla="*/ 1 h 39"/>
                <a:gd name="T16" fmla="*/ 1 w 144"/>
                <a:gd name="T17" fmla="*/ 1 h 39"/>
                <a:gd name="T18" fmla="*/ 0 w 144"/>
                <a:gd name="T19" fmla="*/ 1 h 39"/>
                <a:gd name="T20" fmla="*/ 0 w 144"/>
                <a:gd name="T21" fmla="*/ 1 h 3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4"/>
                <a:gd name="T34" fmla="*/ 0 h 39"/>
                <a:gd name="T35" fmla="*/ 144 w 144"/>
                <a:gd name="T36" fmla="*/ 39 h 3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39">
                  <a:moveTo>
                    <a:pt x="0" y="26"/>
                  </a:moveTo>
                  <a:lnTo>
                    <a:pt x="42" y="5"/>
                  </a:lnTo>
                  <a:lnTo>
                    <a:pt x="76" y="0"/>
                  </a:lnTo>
                  <a:lnTo>
                    <a:pt x="144" y="9"/>
                  </a:lnTo>
                  <a:lnTo>
                    <a:pt x="70" y="11"/>
                  </a:lnTo>
                  <a:lnTo>
                    <a:pt x="42" y="30"/>
                  </a:lnTo>
                  <a:lnTo>
                    <a:pt x="93" y="34"/>
                  </a:lnTo>
                  <a:lnTo>
                    <a:pt x="51" y="39"/>
                  </a:lnTo>
                  <a:lnTo>
                    <a:pt x="8" y="38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2" name="Freeform 128"/>
            <p:cNvSpPr>
              <a:spLocks/>
            </p:cNvSpPr>
            <p:nvPr/>
          </p:nvSpPr>
          <p:spPr bwMode="auto">
            <a:xfrm>
              <a:off x="3380" y="1159"/>
              <a:ext cx="37" cy="10"/>
            </a:xfrm>
            <a:custGeom>
              <a:avLst/>
              <a:gdLst>
                <a:gd name="T0" fmla="*/ 0 w 72"/>
                <a:gd name="T1" fmla="*/ 1 h 19"/>
                <a:gd name="T2" fmla="*/ 1 w 72"/>
                <a:gd name="T3" fmla="*/ 0 h 19"/>
                <a:gd name="T4" fmla="*/ 1 w 72"/>
                <a:gd name="T5" fmla="*/ 0 h 19"/>
                <a:gd name="T6" fmla="*/ 1 w 72"/>
                <a:gd name="T7" fmla="*/ 1 h 19"/>
                <a:gd name="T8" fmla="*/ 0 w 72"/>
                <a:gd name="T9" fmla="*/ 1 h 19"/>
                <a:gd name="T10" fmla="*/ 0 w 72"/>
                <a:gd name="T11" fmla="*/ 1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"/>
                <a:gd name="T19" fmla="*/ 0 h 19"/>
                <a:gd name="T20" fmla="*/ 72 w 72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" h="19">
                  <a:moveTo>
                    <a:pt x="0" y="8"/>
                  </a:moveTo>
                  <a:lnTo>
                    <a:pt x="34" y="0"/>
                  </a:lnTo>
                  <a:lnTo>
                    <a:pt x="72" y="0"/>
                  </a:lnTo>
                  <a:lnTo>
                    <a:pt x="32" y="19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3" name="Freeform 129"/>
            <p:cNvSpPr>
              <a:spLocks/>
            </p:cNvSpPr>
            <p:nvPr/>
          </p:nvSpPr>
          <p:spPr bwMode="auto">
            <a:xfrm>
              <a:off x="3378" y="1185"/>
              <a:ext cx="24" cy="10"/>
            </a:xfrm>
            <a:custGeom>
              <a:avLst/>
              <a:gdLst>
                <a:gd name="T0" fmla="*/ 0 w 50"/>
                <a:gd name="T1" fmla="*/ 0 h 21"/>
                <a:gd name="T2" fmla="*/ 0 w 50"/>
                <a:gd name="T3" fmla="*/ 0 h 21"/>
                <a:gd name="T4" fmla="*/ 0 w 50"/>
                <a:gd name="T5" fmla="*/ 0 h 21"/>
                <a:gd name="T6" fmla="*/ 0 w 50"/>
                <a:gd name="T7" fmla="*/ 0 h 21"/>
                <a:gd name="T8" fmla="*/ 0 w 50"/>
                <a:gd name="T9" fmla="*/ 0 h 21"/>
                <a:gd name="T10" fmla="*/ 0 w 50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0"/>
                <a:gd name="T19" fmla="*/ 0 h 21"/>
                <a:gd name="T20" fmla="*/ 50 w 50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0" h="21">
                  <a:moveTo>
                    <a:pt x="0" y="0"/>
                  </a:moveTo>
                  <a:lnTo>
                    <a:pt x="32" y="0"/>
                  </a:lnTo>
                  <a:lnTo>
                    <a:pt x="50" y="11"/>
                  </a:lnTo>
                  <a:lnTo>
                    <a:pt x="3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4" name="Freeform 130"/>
            <p:cNvSpPr>
              <a:spLocks/>
            </p:cNvSpPr>
            <p:nvPr/>
          </p:nvSpPr>
          <p:spPr bwMode="auto">
            <a:xfrm>
              <a:off x="3329" y="1172"/>
              <a:ext cx="18" cy="18"/>
            </a:xfrm>
            <a:custGeom>
              <a:avLst/>
              <a:gdLst>
                <a:gd name="T0" fmla="*/ 0 w 36"/>
                <a:gd name="T1" fmla="*/ 1 h 36"/>
                <a:gd name="T2" fmla="*/ 1 w 36"/>
                <a:gd name="T3" fmla="*/ 0 h 36"/>
                <a:gd name="T4" fmla="*/ 1 w 36"/>
                <a:gd name="T5" fmla="*/ 1 h 36"/>
                <a:gd name="T6" fmla="*/ 0 w 36"/>
                <a:gd name="T7" fmla="*/ 1 h 36"/>
                <a:gd name="T8" fmla="*/ 0 w 36"/>
                <a:gd name="T9" fmla="*/ 1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6"/>
                <a:gd name="T17" fmla="*/ 36 w 36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6">
                  <a:moveTo>
                    <a:pt x="0" y="25"/>
                  </a:moveTo>
                  <a:lnTo>
                    <a:pt x="36" y="0"/>
                  </a:lnTo>
                  <a:lnTo>
                    <a:pt x="10" y="36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5" name="Freeform 131"/>
            <p:cNvSpPr>
              <a:spLocks/>
            </p:cNvSpPr>
            <p:nvPr/>
          </p:nvSpPr>
          <p:spPr bwMode="auto">
            <a:xfrm>
              <a:off x="3394" y="1108"/>
              <a:ext cx="61" cy="12"/>
            </a:xfrm>
            <a:custGeom>
              <a:avLst/>
              <a:gdLst>
                <a:gd name="T0" fmla="*/ 0 w 124"/>
                <a:gd name="T1" fmla="*/ 1 h 24"/>
                <a:gd name="T2" fmla="*/ 0 w 124"/>
                <a:gd name="T3" fmla="*/ 1 h 24"/>
                <a:gd name="T4" fmla="*/ 0 w 124"/>
                <a:gd name="T5" fmla="*/ 1 h 24"/>
                <a:gd name="T6" fmla="*/ 0 w 124"/>
                <a:gd name="T7" fmla="*/ 1 h 24"/>
                <a:gd name="T8" fmla="*/ 0 w 124"/>
                <a:gd name="T9" fmla="*/ 1 h 24"/>
                <a:gd name="T10" fmla="*/ 0 w 124"/>
                <a:gd name="T11" fmla="*/ 0 h 24"/>
                <a:gd name="T12" fmla="*/ 0 w 124"/>
                <a:gd name="T13" fmla="*/ 1 h 24"/>
                <a:gd name="T14" fmla="*/ 0 w 124"/>
                <a:gd name="T15" fmla="*/ 1 h 24"/>
                <a:gd name="T16" fmla="*/ 0 w 124"/>
                <a:gd name="T17" fmla="*/ 1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4"/>
                <a:gd name="T28" fmla="*/ 0 h 24"/>
                <a:gd name="T29" fmla="*/ 124 w 124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4" h="24">
                  <a:moveTo>
                    <a:pt x="0" y="9"/>
                  </a:moveTo>
                  <a:lnTo>
                    <a:pt x="48" y="17"/>
                  </a:lnTo>
                  <a:lnTo>
                    <a:pt x="69" y="24"/>
                  </a:lnTo>
                  <a:lnTo>
                    <a:pt x="82" y="11"/>
                  </a:lnTo>
                  <a:lnTo>
                    <a:pt x="124" y="24"/>
                  </a:lnTo>
                  <a:lnTo>
                    <a:pt x="69" y="0"/>
                  </a:lnTo>
                  <a:lnTo>
                    <a:pt x="56" y="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6" name="Freeform 132"/>
            <p:cNvSpPr>
              <a:spLocks/>
            </p:cNvSpPr>
            <p:nvPr/>
          </p:nvSpPr>
          <p:spPr bwMode="auto">
            <a:xfrm>
              <a:off x="3398" y="1134"/>
              <a:ext cx="29" cy="11"/>
            </a:xfrm>
            <a:custGeom>
              <a:avLst/>
              <a:gdLst>
                <a:gd name="T0" fmla="*/ 0 w 57"/>
                <a:gd name="T1" fmla="*/ 1 h 21"/>
                <a:gd name="T2" fmla="*/ 1 w 57"/>
                <a:gd name="T3" fmla="*/ 1 h 21"/>
                <a:gd name="T4" fmla="*/ 1 w 57"/>
                <a:gd name="T5" fmla="*/ 0 h 21"/>
                <a:gd name="T6" fmla="*/ 1 w 57"/>
                <a:gd name="T7" fmla="*/ 0 h 21"/>
                <a:gd name="T8" fmla="*/ 1 w 57"/>
                <a:gd name="T9" fmla="*/ 1 h 21"/>
                <a:gd name="T10" fmla="*/ 0 w 57"/>
                <a:gd name="T11" fmla="*/ 1 h 21"/>
                <a:gd name="T12" fmla="*/ 0 w 57"/>
                <a:gd name="T13" fmla="*/ 1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7"/>
                <a:gd name="T22" fmla="*/ 0 h 21"/>
                <a:gd name="T23" fmla="*/ 57 w 57"/>
                <a:gd name="T24" fmla="*/ 21 h 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7" h="21">
                  <a:moveTo>
                    <a:pt x="0" y="17"/>
                  </a:moveTo>
                  <a:lnTo>
                    <a:pt x="57" y="21"/>
                  </a:lnTo>
                  <a:lnTo>
                    <a:pt x="42" y="0"/>
                  </a:lnTo>
                  <a:lnTo>
                    <a:pt x="21" y="0"/>
                  </a:lnTo>
                  <a:lnTo>
                    <a:pt x="38" y="1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D99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7" name="Freeform 133"/>
            <p:cNvSpPr>
              <a:spLocks/>
            </p:cNvSpPr>
            <p:nvPr/>
          </p:nvSpPr>
          <p:spPr bwMode="auto">
            <a:xfrm>
              <a:off x="2076" y="2083"/>
              <a:ext cx="91" cy="75"/>
            </a:xfrm>
            <a:custGeom>
              <a:avLst/>
              <a:gdLst>
                <a:gd name="T0" fmla="*/ 0 w 180"/>
                <a:gd name="T1" fmla="*/ 1 h 150"/>
                <a:gd name="T2" fmla="*/ 1 w 180"/>
                <a:gd name="T3" fmla="*/ 1 h 150"/>
                <a:gd name="T4" fmla="*/ 1 w 180"/>
                <a:gd name="T5" fmla="*/ 1 h 150"/>
                <a:gd name="T6" fmla="*/ 1 w 180"/>
                <a:gd name="T7" fmla="*/ 0 h 150"/>
                <a:gd name="T8" fmla="*/ 1 w 180"/>
                <a:gd name="T9" fmla="*/ 1 h 150"/>
                <a:gd name="T10" fmla="*/ 1 w 180"/>
                <a:gd name="T11" fmla="*/ 1 h 150"/>
                <a:gd name="T12" fmla="*/ 1 w 180"/>
                <a:gd name="T13" fmla="*/ 1 h 150"/>
                <a:gd name="T14" fmla="*/ 1 w 180"/>
                <a:gd name="T15" fmla="*/ 1 h 150"/>
                <a:gd name="T16" fmla="*/ 1 w 180"/>
                <a:gd name="T17" fmla="*/ 1 h 150"/>
                <a:gd name="T18" fmla="*/ 1 w 180"/>
                <a:gd name="T19" fmla="*/ 1 h 150"/>
                <a:gd name="T20" fmla="*/ 1 w 180"/>
                <a:gd name="T21" fmla="*/ 1 h 150"/>
                <a:gd name="T22" fmla="*/ 1 w 180"/>
                <a:gd name="T23" fmla="*/ 1 h 150"/>
                <a:gd name="T24" fmla="*/ 0 w 180"/>
                <a:gd name="T25" fmla="*/ 1 h 150"/>
                <a:gd name="T26" fmla="*/ 0 w 180"/>
                <a:gd name="T27" fmla="*/ 1 h 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80"/>
                <a:gd name="T43" fmla="*/ 0 h 150"/>
                <a:gd name="T44" fmla="*/ 180 w 180"/>
                <a:gd name="T45" fmla="*/ 150 h 1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80" h="150">
                  <a:moveTo>
                    <a:pt x="0" y="101"/>
                  </a:moveTo>
                  <a:lnTo>
                    <a:pt x="2" y="65"/>
                  </a:lnTo>
                  <a:lnTo>
                    <a:pt x="43" y="19"/>
                  </a:lnTo>
                  <a:lnTo>
                    <a:pt x="110" y="0"/>
                  </a:lnTo>
                  <a:lnTo>
                    <a:pt x="144" y="6"/>
                  </a:lnTo>
                  <a:lnTo>
                    <a:pt x="180" y="150"/>
                  </a:lnTo>
                  <a:lnTo>
                    <a:pt x="144" y="141"/>
                  </a:lnTo>
                  <a:lnTo>
                    <a:pt x="119" y="51"/>
                  </a:lnTo>
                  <a:lnTo>
                    <a:pt x="108" y="129"/>
                  </a:lnTo>
                  <a:lnTo>
                    <a:pt x="68" y="114"/>
                  </a:lnTo>
                  <a:lnTo>
                    <a:pt x="61" y="65"/>
                  </a:lnTo>
                  <a:lnTo>
                    <a:pt x="40" y="116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8" name="Freeform 134"/>
            <p:cNvSpPr>
              <a:spLocks/>
            </p:cNvSpPr>
            <p:nvPr/>
          </p:nvSpPr>
          <p:spPr bwMode="auto">
            <a:xfrm>
              <a:off x="2214" y="2081"/>
              <a:ext cx="54" cy="80"/>
            </a:xfrm>
            <a:custGeom>
              <a:avLst/>
              <a:gdLst>
                <a:gd name="T0" fmla="*/ 0 w 109"/>
                <a:gd name="T1" fmla="*/ 1 h 160"/>
                <a:gd name="T2" fmla="*/ 0 w 109"/>
                <a:gd name="T3" fmla="*/ 0 h 160"/>
                <a:gd name="T4" fmla="*/ 0 w 109"/>
                <a:gd name="T5" fmla="*/ 1 h 160"/>
                <a:gd name="T6" fmla="*/ 0 w 109"/>
                <a:gd name="T7" fmla="*/ 1 h 160"/>
                <a:gd name="T8" fmla="*/ 0 w 109"/>
                <a:gd name="T9" fmla="*/ 1 h 160"/>
                <a:gd name="T10" fmla="*/ 0 w 109"/>
                <a:gd name="T11" fmla="*/ 1 h 160"/>
                <a:gd name="T12" fmla="*/ 0 w 109"/>
                <a:gd name="T13" fmla="*/ 1 h 160"/>
                <a:gd name="T14" fmla="*/ 0 w 109"/>
                <a:gd name="T15" fmla="*/ 1 h 160"/>
                <a:gd name="T16" fmla="*/ 0 w 109"/>
                <a:gd name="T17" fmla="*/ 1 h 160"/>
                <a:gd name="T18" fmla="*/ 0 w 109"/>
                <a:gd name="T19" fmla="*/ 1 h 160"/>
                <a:gd name="T20" fmla="*/ 0 w 109"/>
                <a:gd name="T21" fmla="*/ 1 h 160"/>
                <a:gd name="T22" fmla="*/ 0 w 109"/>
                <a:gd name="T23" fmla="*/ 1 h 16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9"/>
                <a:gd name="T37" fmla="*/ 0 h 160"/>
                <a:gd name="T38" fmla="*/ 109 w 109"/>
                <a:gd name="T39" fmla="*/ 160 h 16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9" h="160">
                  <a:moveTo>
                    <a:pt x="0" y="10"/>
                  </a:moveTo>
                  <a:lnTo>
                    <a:pt x="55" y="0"/>
                  </a:lnTo>
                  <a:lnTo>
                    <a:pt x="94" y="32"/>
                  </a:lnTo>
                  <a:lnTo>
                    <a:pt x="107" y="86"/>
                  </a:lnTo>
                  <a:lnTo>
                    <a:pt x="109" y="139"/>
                  </a:lnTo>
                  <a:lnTo>
                    <a:pt x="94" y="160"/>
                  </a:lnTo>
                  <a:lnTo>
                    <a:pt x="82" y="69"/>
                  </a:lnTo>
                  <a:lnTo>
                    <a:pt x="50" y="32"/>
                  </a:lnTo>
                  <a:lnTo>
                    <a:pt x="21" y="53"/>
                  </a:lnTo>
                  <a:lnTo>
                    <a:pt x="6" y="9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9" name="Freeform 135"/>
            <p:cNvSpPr>
              <a:spLocks/>
            </p:cNvSpPr>
            <p:nvPr/>
          </p:nvSpPr>
          <p:spPr bwMode="auto">
            <a:xfrm>
              <a:off x="2187" y="3151"/>
              <a:ext cx="188" cy="43"/>
            </a:xfrm>
            <a:custGeom>
              <a:avLst/>
              <a:gdLst>
                <a:gd name="T0" fmla="*/ 0 w 377"/>
                <a:gd name="T1" fmla="*/ 1 h 85"/>
                <a:gd name="T2" fmla="*/ 0 w 377"/>
                <a:gd name="T3" fmla="*/ 1 h 85"/>
                <a:gd name="T4" fmla="*/ 0 w 377"/>
                <a:gd name="T5" fmla="*/ 1 h 85"/>
                <a:gd name="T6" fmla="*/ 0 w 377"/>
                <a:gd name="T7" fmla="*/ 1 h 85"/>
                <a:gd name="T8" fmla="*/ 0 w 377"/>
                <a:gd name="T9" fmla="*/ 1 h 85"/>
                <a:gd name="T10" fmla="*/ 1 w 377"/>
                <a:gd name="T11" fmla="*/ 1 h 85"/>
                <a:gd name="T12" fmla="*/ 1 w 377"/>
                <a:gd name="T13" fmla="*/ 1 h 85"/>
                <a:gd name="T14" fmla="*/ 1 w 377"/>
                <a:gd name="T15" fmla="*/ 0 h 85"/>
                <a:gd name="T16" fmla="*/ 1 w 377"/>
                <a:gd name="T17" fmla="*/ 1 h 85"/>
                <a:gd name="T18" fmla="*/ 1 w 377"/>
                <a:gd name="T19" fmla="*/ 1 h 85"/>
                <a:gd name="T20" fmla="*/ 0 w 377"/>
                <a:gd name="T21" fmla="*/ 1 h 85"/>
                <a:gd name="T22" fmla="*/ 0 w 377"/>
                <a:gd name="T23" fmla="*/ 1 h 85"/>
                <a:gd name="T24" fmla="*/ 0 w 377"/>
                <a:gd name="T25" fmla="*/ 1 h 85"/>
                <a:gd name="T26" fmla="*/ 0 w 377"/>
                <a:gd name="T27" fmla="*/ 1 h 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77"/>
                <a:gd name="T43" fmla="*/ 0 h 85"/>
                <a:gd name="T44" fmla="*/ 377 w 377"/>
                <a:gd name="T45" fmla="*/ 85 h 8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77" h="85">
                  <a:moveTo>
                    <a:pt x="0" y="72"/>
                  </a:moveTo>
                  <a:lnTo>
                    <a:pt x="23" y="43"/>
                  </a:lnTo>
                  <a:lnTo>
                    <a:pt x="141" y="49"/>
                  </a:lnTo>
                  <a:lnTo>
                    <a:pt x="219" y="34"/>
                  </a:lnTo>
                  <a:lnTo>
                    <a:pt x="215" y="13"/>
                  </a:lnTo>
                  <a:lnTo>
                    <a:pt x="264" y="20"/>
                  </a:lnTo>
                  <a:lnTo>
                    <a:pt x="321" y="13"/>
                  </a:lnTo>
                  <a:lnTo>
                    <a:pt x="377" y="0"/>
                  </a:lnTo>
                  <a:lnTo>
                    <a:pt x="361" y="26"/>
                  </a:lnTo>
                  <a:lnTo>
                    <a:pt x="283" y="64"/>
                  </a:lnTo>
                  <a:lnTo>
                    <a:pt x="156" y="83"/>
                  </a:lnTo>
                  <a:lnTo>
                    <a:pt x="53" y="85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0" name="Freeform 136"/>
            <p:cNvSpPr>
              <a:spLocks/>
            </p:cNvSpPr>
            <p:nvPr/>
          </p:nvSpPr>
          <p:spPr bwMode="auto">
            <a:xfrm>
              <a:off x="2356" y="3107"/>
              <a:ext cx="27" cy="24"/>
            </a:xfrm>
            <a:custGeom>
              <a:avLst/>
              <a:gdLst>
                <a:gd name="T0" fmla="*/ 0 w 55"/>
                <a:gd name="T1" fmla="*/ 0 h 50"/>
                <a:gd name="T2" fmla="*/ 0 w 55"/>
                <a:gd name="T3" fmla="*/ 0 h 50"/>
                <a:gd name="T4" fmla="*/ 0 w 55"/>
                <a:gd name="T5" fmla="*/ 0 h 50"/>
                <a:gd name="T6" fmla="*/ 0 w 55"/>
                <a:gd name="T7" fmla="*/ 0 h 50"/>
                <a:gd name="T8" fmla="*/ 0 w 55"/>
                <a:gd name="T9" fmla="*/ 0 h 50"/>
                <a:gd name="T10" fmla="*/ 0 w 55"/>
                <a:gd name="T11" fmla="*/ 0 h 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"/>
                <a:gd name="T19" fmla="*/ 0 h 50"/>
                <a:gd name="T20" fmla="*/ 55 w 55"/>
                <a:gd name="T21" fmla="*/ 50 h 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" h="50">
                  <a:moveTo>
                    <a:pt x="22" y="0"/>
                  </a:moveTo>
                  <a:lnTo>
                    <a:pt x="0" y="38"/>
                  </a:lnTo>
                  <a:lnTo>
                    <a:pt x="32" y="50"/>
                  </a:lnTo>
                  <a:lnTo>
                    <a:pt x="55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1" name="Freeform 137"/>
            <p:cNvSpPr>
              <a:spLocks/>
            </p:cNvSpPr>
            <p:nvPr/>
          </p:nvSpPr>
          <p:spPr bwMode="auto">
            <a:xfrm>
              <a:off x="2403" y="3026"/>
              <a:ext cx="121" cy="63"/>
            </a:xfrm>
            <a:custGeom>
              <a:avLst/>
              <a:gdLst>
                <a:gd name="T0" fmla="*/ 0 w 241"/>
                <a:gd name="T1" fmla="*/ 0 h 127"/>
                <a:gd name="T2" fmla="*/ 1 w 241"/>
                <a:gd name="T3" fmla="*/ 0 h 127"/>
                <a:gd name="T4" fmla="*/ 1 w 241"/>
                <a:gd name="T5" fmla="*/ 0 h 127"/>
                <a:gd name="T6" fmla="*/ 1 w 241"/>
                <a:gd name="T7" fmla="*/ 0 h 127"/>
                <a:gd name="T8" fmla="*/ 1 w 241"/>
                <a:gd name="T9" fmla="*/ 0 h 127"/>
                <a:gd name="T10" fmla="*/ 1 w 241"/>
                <a:gd name="T11" fmla="*/ 0 h 127"/>
                <a:gd name="T12" fmla="*/ 1 w 241"/>
                <a:gd name="T13" fmla="*/ 0 h 127"/>
                <a:gd name="T14" fmla="*/ 0 w 241"/>
                <a:gd name="T15" fmla="*/ 0 h 127"/>
                <a:gd name="T16" fmla="*/ 0 w 241"/>
                <a:gd name="T17" fmla="*/ 0 h 1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1"/>
                <a:gd name="T28" fmla="*/ 0 h 127"/>
                <a:gd name="T29" fmla="*/ 241 w 241"/>
                <a:gd name="T30" fmla="*/ 127 h 1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1" h="127">
                  <a:moveTo>
                    <a:pt x="0" y="127"/>
                  </a:moveTo>
                  <a:lnTo>
                    <a:pt x="100" y="85"/>
                  </a:lnTo>
                  <a:lnTo>
                    <a:pt x="186" y="49"/>
                  </a:lnTo>
                  <a:lnTo>
                    <a:pt x="235" y="0"/>
                  </a:lnTo>
                  <a:lnTo>
                    <a:pt x="241" y="19"/>
                  </a:lnTo>
                  <a:lnTo>
                    <a:pt x="182" y="72"/>
                  </a:lnTo>
                  <a:lnTo>
                    <a:pt x="74" y="112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2" name="Freeform 138"/>
            <p:cNvSpPr>
              <a:spLocks/>
            </p:cNvSpPr>
            <p:nvPr/>
          </p:nvSpPr>
          <p:spPr bwMode="auto">
            <a:xfrm>
              <a:off x="3282" y="1183"/>
              <a:ext cx="57" cy="84"/>
            </a:xfrm>
            <a:custGeom>
              <a:avLst/>
              <a:gdLst>
                <a:gd name="T0" fmla="*/ 1 w 114"/>
                <a:gd name="T1" fmla="*/ 0 h 167"/>
                <a:gd name="T2" fmla="*/ 1 w 114"/>
                <a:gd name="T3" fmla="*/ 1 h 167"/>
                <a:gd name="T4" fmla="*/ 1 w 114"/>
                <a:gd name="T5" fmla="*/ 1 h 167"/>
                <a:gd name="T6" fmla="*/ 0 w 114"/>
                <a:gd name="T7" fmla="*/ 1 h 167"/>
                <a:gd name="T8" fmla="*/ 1 w 114"/>
                <a:gd name="T9" fmla="*/ 1 h 167"/>
                <a:gd name="T10" fmla="*/ 1 w 114"/>
                <a:gd name="T11" fmla="*/ 1 h 167"/>
                <a:gd name="T12" fmla="*/ 1 w 114"/>
                <a:gd name="T13" fmla="*/ 1 h 167"/>
                <a:gd name="T14" fmla="*/ 1 w 114"/>
                <a:gd name="T15" fmla="*/ 1 h 167"/>
                <a:gd name="T16" fmla="*/ 1 w 114"/>
                <a:gd name="T17" fmla="*/ 1 h 167"/>
                <a:gd name="T18" fmla="*/ 1 w 114"/>
                <a:gd name="T19" fmla="*/ 1 h 167"/>
                <a:gd name="T20" fmla="*/ 1 w 114"/>
                <a:gd name="T21" fmla="*/ 1 h 167"/>
                <a:gd name="T22" fmla="*/ 1 w 114"/>
                <a:gd name="T23" fmla="*/ 0 h 167"/>
                <a:gd name="T24" fmla="*/ 1 w 114"/>
                <a:gd name="T25" fmla="*/ 0 h 1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4"/>
                <a:gd name="T40" fmla="*/ 0 h 167"/>
                <a:gd name="T41" fmla="*/ 114 w 114"/>
                <a:gd name="T42" fmla="*/ 167 h 1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4" h="167">
                  <a:moveTo>
                    <a:pt x="65" y="0"/>
                  </a:moveTo>
                  <a:lnTo>
                    <a:pt x="27" y="25"/>
                  </a:lnTo>
                  <a:lnTo>
                    <a:pt x="6" y="63"/>
                  </a:lnTo>
                  <a:lnTo>
                    <a:pt x="0" y="106"/>
                  </a:lnTo>
                  <a:lnTo>
                    <a:pt x="15" y="137"/>
                  </a:lnTo>
                  <a:lnTo>
                    <a:pt x="4" y="161"/>
                  </a:lnTo>
                  <a:lnTo>
                    <a:pt x="51" y="167"/>
                  </a:lnTo>
                  <a:lnTo>
                    <a:pt x="84" y="154"/>
                  </a:lnTo>
                  <a:lnTo>
                    <a:pt x="78" y="103"/>
                  </a:lnTo>
                  <a:lnTo>
                    <a:pt x="114" y="49"/>
                  </a:lnTo>
                  <a:lnTo>
                    <a:pt x="89" y="2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3" name="Freeform 139"/>
            <p:cNvSpPr>
              <a:spLocks/>
            </p:cNvSpPr>
            <p:nvPr/>
          </p:nvSpPr>
          <p:spPr bwMode="auto">
            <a:xfrm>
              <a:off x="3311" y="1293"/>
              <a:ext cx="87" cy="126"/>
            </a:xfrm>
            <a:custGeom>
              <a:avLst/>
              <a:gdLst>
                <a:gd name="T0" fmla="*/ 0 w 175"/>
                <a:gd name="T1" fmla="*/ 1 h 251"/>
                <a:gd name="T2" fmla="*/ 0 w 175"/>
                <a:gd name="T3" fmla="*/ 1 h 251"/>
                <a:gd name="T4" fmla="*/ 0 w 175"/>
                <a:gd name="T5" fmla="*/ 1 h 251"/>
                <a:gd name="T6" fmla="*/ 0 w 175"/>
                <a:gd name="T7" fmla="*/ 0 h 251"/>
                <a:gd name="T8" fmla="*/ 0 w 175"/>
                <a:gd name="T9" fmla="*/ 0 h 251"/>
                <a:gd name="T10" fmla="*/ 0 w 175"/>
                <a:gd name="T11" fmla="*/ 1 h 251"/>
                <a:gd name="T12" fmla="*/ 0 w 175"/>
                <a:gd name="T13" fmla="*/ 1 h 251"/>
                <a:gd name="T14" fmla="*/ 0 w 175"/>
                <a:gd name="T15" fmla="*/ 1 h 251"/>
                <a:gd name="T16" fmla="*/ 0 w 175"/>
                <a:gd name="T17" fmla="*/ 1 h 251"/>
                <a:gd name="T18" fmla="*/ 0 w 175"/>
                <a:gd name="T19" fmla="*/ 1 h 251"/>
                <a:gd name="T20" fmla="*/ 0 w 175"/>
                <a:gd name="T21" fmla="*/ 1 h 251"/>
                <a:gd name="T22" fmla="*/ 0 w 175"/>
                <a:gd name="T23" fmla="*/ 1 h 251"/>
                <a:gd name="T24" fmla="*/ 0 w 175"/>
                <a:gd name="T25" fmla="*/ 1 h 251"/>
                <a:gd name="T26" fmla="*/ 0 w 175"/>
                <a:gd name="T27" fmla="*/ 1 h 251"/>
                <a:gd name="T28" fmla="*/ 0 w 175"/>
                <a:gd name="T29" fmla="*/ 1 h 251"/>
                <a:gd name="T30" fmla="*/ 0 w 175"/>
                <a:gd name="T31" fmla="*/ 1 h 2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75"/>
                <a:gd name="T49" fmla="*/ 0 h 251"/>
                <a:gd name="T50" fmla="*/ 175 w 175"/>
                <a:gd name="T51" fmla="*/ 251 h 2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75" h="251">
                  <a:moveTo>
                    <a:pt x="0" y="97"/>
                  </a:moveTo>
                  <a:lnTo>
                    <a:pt x="40" y="75"/>
                  </a:lnTo>
                  <a:lnTo>
                    <a:pt x="55" y="44"/>
                  </a:lnTo>
                  <a:lnTo>
                    <a:pt x="127" y="0"/>
                  </a:lnTo>
                  <a:lnTo>
                    <a:pt x="171" y="0"/>
                  </a:lnTo>
                  <a:lnTo>
                    <a:pt x="146" y="61"/>
                  </a:lnTo>
                  <a:lnTo>
                    <a:pt x="150" y="152"/>
                  </a:lnTo>
                  <a:lnTo>
                    <a:pt x="175" y="183"/>
                  </a:lnTo>
                  <a:lnTo>
                    <a:pt x="135" y="223"/>
                  </a:lnTo>
                  <a:lnTo>
                    <a:pt x="89" y="251"/>
                  </a:lnTo>
                  <a:lnTo>
                    <a:pt x="51" y="246"/>
                  </a:lnTo>
                  <a:lnTo>
                    <a:pt x="82" y="183"/>
                  </a:lnTo>
                  <a:lnTo>
                    <a:pt x="68" y="116"/>
                  </a:lnTo>
                  <a:lnTo>
                    <a:pt x="32" y="114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4" name="Freeform 140"/>
            <p:cNvSpPr>
              <a:spLocks/>
            </p:cNvSpPr>
            <p:nvPr/>
          </p:nvSpPr>
          <p:spPr bwMode="auto">
            <a:xfrm>
              <a:off x="3278" y="1359"/>
              <a:ext cx="25" cy="17"/>
            </a:xfrm>
            <a:custGeom>
              <a:avLst/>
              <a:gdLst>
                <a:gd name="T0" fmla="*/ 0 w 52"/>
                <a:gd name="T1" fmla="*/ 0 h 34"/>
                <a:gd name="T2" fmla="*/ 0 w 52"/>
                <a:gd name="T3" fmla="*/ 1 h 34"/>
                <a:gd name="T4" fmla="*/ 0 w 52"/>
                <a:gd name="T5" fmla="*/ 1 h 34"/>
                <a:gd name="T6" fmla="*/ 0 w 52"/>
                <a:gd name="T7" fmla="*/ 1 h 34"/>
                <a:gd name="T8" fmla="*/ 0 w 52"/>
                <a:gd name="T9" fmla="*/ 1 h 34"/>
                <a:gd name="T10" fmla="*/ 0 w 52"/>
                <a:gd name="T11" fmla="*/ 0 h 34"/>
                <a:gd name="T12" fmla="*/ 0 w 52"/>
                <a:gd name="T13" fmla="*/ 0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"/>
                <a:gd name="T22" fmla="*/ 0 h 34"/>
                <a:gd name="T23" fmla="*/ 52 w 52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" h="34">
                  <a:moveTo>
                    <a:pt x="23" y="0"/>
                  </a:moveTo>
                  <a:lnTo>
                    <a:pt x="0" y="20"/>
                  </a:lnTo>
                  <a:lnTo>
                    <a:pt x="16" y="34"/>
                  </a:lnTo>
                  <a:lnTo>
                    <a:pt x="39" y="34"/>
                  </a:lnTo>
                  <a:lnTo>
                    <a:pt x="52" y="2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5" name="Freeform 141"/>
            <p:cNvSpPr>
              <a:spLocks/>
            </p:cNvSpPr>
            <p:nvPr/>
          </p:nvSpPr>
          <p:spPr bwMode="auto">
            <a:xfrm>
              <a:off x="3288" y="1418"/>
              <a:ext cx="30" cy="25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0 h 52"/>
                <a:gd name="T4" fmla="*/ 1 w 59"/>
                <a:gd name="T5" fmla="*/ 0 h 52"/>
                <a:gd name="T6" fmla="*/ 1 w 59"/>
                <a:gd name="T7" fmla="*/ 0 h 52"/>
                <a:gd name="T8" fmla="*/ 1 w 59"/>
                <a:gd name="T9" fmla="*/ 0 h 52"/>
                <a:gd name="T10" fmla="*/ 1 w 59"/>
                <a:gd name="T11" fmla="*/ 0 h 52"/>
                <a:gd name="T12" fmla="*/ 0 w 59"/>
                <a:gd name="T13" fmla="*/ 0 h 52"/>
                <a:gd name="T14" fmla="*/ 0 w 59"/>
                <a:gd name="T15" fmla="*/ 0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9"/>
                <a:gd name="T25" fmla="*/ 0 h 52"/>
                <a:gd name="T26" fmla="*/ 59 w 59"/>
                <a:gd name="T27" fmla="*/ 52 h 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9" h="52">
                  <a:moveTo>
                    <a:pt x="0" y="21"/>
                  </a:moveTo>
                  <a:lnTo>
                    <a:pt x="19" y="4"/>
                  </a:lnTo>
                  <a:lnTo>
                    <a:pt x="40" y="0"/>
                  </a:lnTo>
                  <a:lnTo>
                    <a:pt x="59" y="21"/>
                  </a:lnTo>
                  <a:lnTo>
                    <a:pt x="35" y="48"/>
                  </a:lnTo>
                  <a:lnTo>
                    <a:pt x="8" y="5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6" name="Freeform 142"/>
            <p:cNvSpPr>
              <a:spLocks/>
            </p:cNvSpPr>
            <p:nvPr/>
          </p:nvSpPr>
          <p:spPr bwMode="auto">
            <a:xfrm>
              <a:off x="3328" y="1271"/>
              <a:ext cx="52" cy="51"/>
            </a:xfrm>
            <a:custGeom>
              <a:avLst/>
              <a:gdLst>
                <a:gd name="T0" fmla="*/ 0 w 105"/>
                <a:gd name="T1" fmla="*/ 1 h 100"/>
                <a:gd name="T2" fmla="*/ 0 w 105"/>
                <a:gd name="T3" fmla="*/ 0 h 100"/>
                <a:gd name="T4" fmla="*/ 0 w 105"/>
                <a:gd name="T5" fmla="*/ 1 h 100"/>
                <a:gd name="T6" fmla="*/ 0 w 105"/>
                <a:gd name="T7" fmla="*/ 1 h 100"/>
                <a:gd name="T8" fmla="*/ 0 w 105"/>
                <a:gd name="T9" fmla="*/ 1 h 100"/>
                <a:gd name="T10" fmla="*/ 0 w 105"/>
                <a:gd name="T11" fmla="*/ 1 h 1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5"/>
                <a:gd name="T19" fmla="*/ 0 h 100"/>
                <a:gd name="T20" fmla="*/ 105 w 105"/>
                <a:gd name="T21" fmla="*/ 100 h 1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5" h="100">
                  <a:moveTo>
                    <a:pt x="2" y="22"/>
                  </a:moveTo>
                  <a:lnTo>
                    <a:pt x="105" y="0"/>
                  </a:lnTo>
                  <a:lnTo>
                    <a:pt x="23" y="45"/>
                  </a:lnTo>
                  <a:lnTo>
                    <a:pt x="0" y="100"/>
                  </a:lnTo>
                  <a:lnTo>
                    <a:pt x="2" y="22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7" name="Freeform 143"/>
            <p:cNvSpPr>
              <a:spLocks/>
            </p:cNvSpPr>
            <p:nvPr/>
          </p:nvSpPr>
          <p:spPr bwMode="auto">
            <a:xfrm>
              <a:off x="3295" y="1264"/>
              <a:ext cx="104" cy="70"/>
            </a:xfrm>
            <a:custGeom>
              <a:avLst/>
              <a:gdLst>
                <a:gd name="T0" fmla="*/ 0 w 209"/>
                <a:gd name="T1" fmla="*/ 0 h 141"/>
                <a:gd name="T2" fmla="*/ 0 w 209"/>
                <a:gd name="T3" fmla="*/ 0 h 141"/>
                <a:gd name="T4" fmla="*/ 0 w 209"/>
                <a:gd name="T5" fmla="*/ 0 h 141"/>
                <a:gd name="T6" fmla="*/ 0 w 209"/>
                <a:gd name="T7" fmla="*/ 0 h 141"/>
                <a:gd name="T8" fmla="*/ 0 w 209"/>
                <a:gd name="T9" fmla="*/ 0 h 141"/>
                <a:gd name="T10" fmla="*/ 0 w 209"/>
                <a:gd name="T11" fmla="*/ 0 h 141"/>
                <a:gd name="T12" fmla="*/ 0 w 209"/>
                <a:gd name="T13" fmla="*/ 0 h 141"/>
                <a:gd name="T14" fmla="*/ 0 w 209"/>
                <a:gd name="T15" fmla="*/ 0 h 141"/>
                <a:gd name="T16" fmla="*/ 0 w 209"/>
                <a:gd name="T17" fmla="*/ 0 h 141"/>
                <a:gd name="T18" fmla="*/ 0 w 209"/>
                <a:gd name="T19" fmla="*/ 0 h 141"/>
                <a:gd name="T20" fmla="*/ 0 w 209"/>
                <a:gd name="T21" fmla="*/ 0 h 141"/>
                <a:gd name="T22" fmla="*/ 0 w 209"/>
                <a:gd name="T23" fmla="*/ 0 h 141"/>
                <a:gd name="T24" fmla="*/ 0 w 209"/>
                <a:gd name="T25" fmla="*/ 0 h 141"/>
                <a:gd name="T26" fmla="*/ 0 w 209"/>
                <a:gd name="T27" fmla="*/ 0 h 141"/>
                <a:gd name="T28" fmla="*/ 0 w 209"/>
                <a:gd name="T29" fmla="*/ 0 h 1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9"/>
                <a:gd name="T46" fmla="*/ 0 h 141"/>
                <a:gd name="T47" fmla="*/ 209 w 209"/>
                <a:gd name="T48" fmla="*/ 141 h 14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9" h="141">
                  <a:moveTo>
                    <a:pt x="0" y="135"/>
                  </a:moveTo>
                  <a:lnTo>
                    <a:pt x="30" y="132"/>
                  </a:lnTo>
                  <a:lnTo>
                    <a:pt x="59" y="113"/>
                  </a:lnTo>
                  <a:lnTo>
                    <a:pt x="64" y="48"/>
                  </a:lnTo>
                  <a:lnTo>
                    <a:pt x="53" y="42"/>
                  </a:lnTo>
                  <a:lnTo>
                    <a:pt x="61" y="29"/>
                  </a:lnTo>
                  <a:lnTo>
                    <a:pt x="89" y="23"/>
                  </a:lnTo>
                  <a:lnTo>
                    <a:pt x="209" y="0"/>
                  </a:lnTo>
                  <a:lnTo>
                    <a:pt x="203" y="10"/>
                  </a:lnTo>
                  <a:lnTo>
                    <a:pt x="76" y="50"/>
                  </a:lnTo>
                  <a:lnTo>
                    <a:pt x="72" y="90"/>
                  </a:lnTo>
                  <a:lnTo>
                    <a:pt x="70" y="120"/>
                  </a:lnTo>
                  <a:lnTo>
                    <a:pt x="36" y="141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8" name="Freeform 144"/>
            <p:cNvSpPr>
              <a:spLocks/>
            </p:cNvSpPr>
            <p:nvPr/>
          </p:nvSpPr>
          <p:spPr bwMode="auto">
            <a:xfrm>
              <a:off x="3391" y="1349"/>
              <a:ext cx="60" cy="99"/>
            </a:xfrm>
            <a:custGeom>
              <a:avLst/>
              <a:gdLst>
                <a:gd name="T0" fmla="*/ 1 w 119"/>
                <a:gd name="T1" fmla="*/ 0 h 197"/>
                <a:gd name="T2" fmla="*/ 1 w 119"/>
                <a:gd name="T3" fmla="*/ 1 h 197"/>
                <a:gd name="T4" fmla="*/ 1 w 119"/>
                <a:gd name="T5" fmla="*/ 1 h 197"/>
                <a:gd name="T6" fmla="*/ 0 w 119"/>
                <a:gd name="T7" fmla="*/ 1 h 197"/>
                <a:gd name="T8" fmla="*/ 1 w 119"/>
                <a:gd name="T9" fmla="*/ 1 h 197"/>
                <a:gd name="T10" fmla="*/ 1 w 119"/>
                <a:gd name="T11" fmla="*/ 1 h 197"/>
                <a:gd name="T12" fmla="*/ 1 w 119"/>
                <a:gd name="T13" fmla="*/ 1 h 197"/>
                <a:gd name="T14" fmla="*/ 1 w 119"/>
                <a:gd name="T15" fmla="*/ 1 h 197"/>
                <a:gd name="T16" fmla="*/ 1 w 119"/>
                <a:gd name="T17" fmla="*/ 0 h 197"/>
                <a:gd name="T18" fmla="*/ 1 w 119"/>
                <a:gd name="T19" fmla="*/ 0 h 19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9"/>
                <a:gd name="T31" fmla="*/ 0 h 197"/>
                <a:gd name="T32" fmla="*/ 119 w 119"/>
                <a:gd name="T33" fmla="*/ 197 h 19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9" h="197">
                  <a:moveTo>
                    <a:pt x="62" y="0"/>
                  </a:moveTo>
                  <a:lnTo>
                    <a:pt x="59" y="49"/>
                  </a:lnTo>
                  <a:lnTo>
                    <a:pt x="38" y="114"/>
                  </a:lnTo>
                  <a:lnTo>
                    <a:pt x="0" y="197"/>
                  </a:lnTo>
                  <a:lnTo>
                    <a:pt x="57" y="171"/>
                  </a:lnTo>
                  <a:lnTo>
                    <a:pt x="119" y="123"/>
                  </a:lnTo>
                  <a:lnTo>
                    <a:pt x="110" y="51"/>
                  </a:lnTo>
                  <a:lnTo>
                    <a:pt x="102" y="5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9" name="Freeform 145"/>
            <p:cNvSpPr>
              <a:spLocks/>
            </p:cNvSpPr>
            <p:nvPr/>
          </p:nvSpPr>
          <p:spPr bwMode="auto">
            <a:xfrm>
              <a:off x="3419" y="1312"/>
              <a:ext cx="48" cy="42"/>
            </a:xfrm>
            <a:custGeom>
              <a:avLst/>
              <a:gdLst>
                <a:gd name="T0" fmla="*/ 0 w 95"/>
                <a:gd name="T1" fmla="*/ 1 h 84"/>
                <a:gd name="T2" fmla="*/ 1 w 95"/>
                <a:gd name="T3" fmla="*/ 1 h 84"/>
                <a:gd name="T4" fmla="*/ 1 w 95"/>
                <a:gd name="T5" fmla="*/ 0 h 84"/>
                <a:gd name="T6" fmla="*/ 1 w 95"/>
                <a:gd name="T7" fmla="*/ 1 h 84"/>
                <a:gd name="T8" fmla="*/ 1 w 95"/>
                <a:gd name="T9" fmla="*/ 1 h 84"/>
                <a:gd name="T10" fmla="*/ 1 w 95"/>
                <a:gd name="T11" fmla="*/ 1 h 84"/>
                <a:gd name="T12" fmla="*/ 0 w 95"/>
                <a:gd name="T13" fmla="*/ 1 h 84"/>
                <a:gd name="T14" fmla="*/ 0 w 95"/>
                <a:gd name="T15" fmla="*/ 1 h 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5"/>
                <a:gd name="T25" fmla="*/ 0 h 84"/>
                <a:gd name="T26" fmla="*/ 95 w 95"/>
                <a:gd name="T27" fmla="*/ 84 h 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5" h="84">
                  <a:moveTo>
                    <a:pt x="0" y="50"/>
                  </a:moveTo>
                  <a:lnTo>
                    <a:pt x="40" y="42"/>
                  </a:lnTo>
                  <a:lnTo>
                    <a:pt x="95" y="0"/>
                  </a:lnTo>
                  <a:lnTo>
                    <a:pt x="76" y="84"/>
                  </a:lnTo>
                  <a:lnTo>
                    <a:pt x="45" y="75"/>
                  </a:lnTo>
                  <a:lnTo>
                    <a:pt x="23" y="6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E084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40" name="Freeform 146"/>
            <p:cNvSpPr>
              <a:spLocks/>
            </p:cNvSpPr>
            <p:nvPr/>
          </p:nvSpPr>
          <p:spPr bwMode="auto">
            <a:xfrm>
              <a:off x="3251" y="1153"/>
              <a:ext cx="255" cy="331"/>
            </a:xfrm>
            <a:custGeom>
              <a:avLst/>
              <a:gdLst>
                <a:gd name="T0" fmla="*/ 1 w 510"/>
                <a:gd name="T1" fmla="*/ 2 h 663"/>
                <a:gd name="T2" fmla="*/ 1 w 510"/>
                <a:gd name="T3" fmla="*/ 2 h 663"/>
                <a:gd name="T4" fmla="*/ 1 w 510"/>
                <a:gd name="T5" fmla="*/ 2 h 663"/>
                <a:gd name="T6" fmla="*/ 2 w 510"/>
                <a:gd name="T7" fmla="*/ 2 h 663"/>
                <a:gd name="T8" fmla="*/ 2 w 510"/>
                <a:gd name="T9" fmla="*/ 2 h 663"/>
                <a:gd name="T10" fmla="*/ 2 w 510"/>
                <a:gd name="T11" fmla="*/ 1 h 663"/>
                <a:gd name="T12" fmla="*/ 2 w 510"/>
                <a:gd name="T13" fmla="*/ 1 h 663"/>
                <a:gd name="T14" fmla="*/ 2 w 510"/>
                <a:gd name="T15" fmla="*/ 1 h 663"/>
                <a:gd name="T16" fmla="*/ 2 w 510"/>
                <a:gd name="T17" fmla="*/ 1 h 663"/>
                <a:gd name="T18" fmla="*/ 2 w 510"/>
                <a:gd name="T19" fmla="*/ 0 h 663"/>
                <a:gd name="T20" fmla="*/ 2 w 510"/>
                <a:gd name="T21" fmla="*/ 0 h 663"/>
                <a:gd name="T22" fmla="*/ 2 w 510"/>
                <a:gd name="T23" fmla="*/ 0 h 663"/>
                <a:gd name="T24" fmla="*/ 2 w 510"/>
                <a:gd name="T25" fmla="*/ 0 h 663"/>
                <a:gd name="T26" fmla="*/ 2 w 510"/>
                <a:gd name="T27" fmla="*/ 0 h 663"/>
                <a:gd name="T28" fmla="*/ 2 w 510"/>
                <a:gd name="T29" fmla="*/ 0 h 663"/>
                <a:gd name="T30" fmla="*/ 2 w 510"/>
                <a:gd name="T31" fmla="*/ 0 h 663"/>
                <a:gd name="T32" fmla="*/ 1 w 510"/>
                <a:gd name="T33" fmla="*/ 0 h 663"/>
                <a:gd name="T34" fmla="*/ 1 w 510"/>
                <a:gd name="T35" fmla="*/ 0 h 663"/>
                <a:gd name="T36" fmla="*/ 1 w 510"/>
                <a:gd name="T37" fmla="*/ 0 h 663"/>
                <a:gd name="T38" fmla="*/ 1 w 510"/>
                <a:gd name="T39" fmla="*/ 0 h 663"/>
                <a:gd name="T40" fmla="*/ 1 w 510"/>
                <a:gd name="T41" fmla="*/ 0 h 663"/>
                <a:gd name="T42" fmla="*/ 1 w 510"/>
                <a:gd name="T43" fmla="*/ 0 h 663"/>
                <a:gd name="T44" fmla="*/ 2 w 510"/>
                <a:gd name="T45" fmla="*/ 1 h 663"/>
                <a:gd name="T46" fmla="*/ 2 w 510"/>
                <a:gd name="T47" fmla="*/ 0 h 663"/>
                <a:gd name="T48" fmla="*/ 2 w 510"/>
                <a:gd name="T49" fmla="*/ 0 h 663"/>
                <a:gd name="T50" fmla="*/ 2 w 510"/>
                <a:gd name="T51" fmla="*/ 0 h 663"/>
                <a:gd name="T52" fmla="*/ 2 w 510"/>
                <a:gd name="T53" fmla="*/ 1 h 663"/>
                <a:gd name="T54" fmla="*/ 2 w 510"/>
                <a:gd name="T55" fmla="*/ 1 h 663"/>
                <a:gd name="T56" fmla="*/ 2 w 510"/>
                <a:gd name="T57" fmla="*/ 1 h 663"/>
                <a:gd name="T58" fmla="*/ 2 w 510"/>
                <a:gd name="T59" fmla="*/ 1 h 663"/>
                <a:gd name="T60" fmla="*/ 2 w 510"/>
                <a:gd name="T61" fmla="*/ 2 h 663"/>
                <a:gd name="T62" fmla="*/ 2 w 510"/>
                <a:gd name="T63" fmla="*/ 2 h 663"/>
                <a:gd name="T64" fmla="*/ 1 w 510"/>
                <a:gd name="T65" fmla="*/ 2 h 663"/>
                <a:gd name="T66" fmla="*/ 1 w 510"/>
                <a:gd name="T67" fmla="*/ 2 h 663"/>
                <a:gd name="T68" fmla="*/ 1 w 510"/>
                <a:gd name="T69" fmla="*/ 2 h 663"/>
                <a:gd name="T70" fmla="*/ 2 w 510"/>
                <a:gd name="T71" fmla="*/ 2 h 663"/>
                <a:gd name="T72" fmla="*/ 1 w 510"/>
                <a:gd name="T73" fmla="*/ 2 h 663"/>
                <a:gd name="T74" fmla="*/ 1 w 510"/>
                <a:gd name="T75" fmla="*/ 2 h 663"/>
                <a:gd name="T76" fmla="*/ 1 w 510"/>
                <a:gd name="T77" fmla="*/ 2 h 663"/>
                <a:gd name="T78" fmla="*/ 1 w 510"/>
                <a:gd name="T79" fmla="*/ 2 h 663"/>
                <a:gd name="T80" fmla="*/ 1 w 510"/>
                <a:gd name="T81" fmla="*/ 2 h 663"/>
                <a:gd name="T82" fmla="*/ 1 w 510"/>
                <a:gd name="T83" fmla="*/ 2 h 663"/>
                <a:gd name="T84" fmla="*/ 1 w 510"/>
                <a:gd name="T85" fmla="*/ 2 h 663"/>
                <a:gd name="T86" fmla="*/ 1 w 510"/>
                <a:gd name="T87" fmla="*/ 2 h 663"/>
                <a:gd name="T88" fmla="*/ 0 w 510"/>
                <a:gd name="T89" fmla="*/ 2 h 663"/>
                <a:gd name="T90" fmla="*/ 1 w 510"/>
                <a:gd name="T91" fmla="*/ 2 h 663"/>
                <a:gd name="T92" fmla="*/ 1 w 510"/>
                <a:gd name="T93" fmla="*/ 2 h 663"/>
                <a:gd name="T94" fmla="*/ 1 w 510"/>
                <a:gd name="T95" fmla="*/ 2 h 6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10"/>
                <a:gd name="T145" fmla="*/ 0 h 663"/>
                <a:gd name="T146" fmla="*/ 510 w 510"/>
                <a:gd name="T147" fmla="*/ 663 h 66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10" h="663">
                  <a:moveTo>
                    <a:pt x="130" y="648"/>
                  </a:moveTo>
                  <a:lnTo>
                    <a:pt x="154" y="663"/>
                  </a:lnTo>
                  <a:lnTo>
                    <a:pt x="200" y="662"/>
                  </a:lnTo>
                  <a:lnTo>
                    <a:pt x="331" y="599"/>
                  </a:lnTo>
                  <a:lnTo>
                    <a:pt x="426" y="532"/>
                  </a:lnTo>
                  <a:lnTo>
                    <a:pt x="447" y="508"/>
                  </a:lnTo>
                  <a:lnTo>
                    <a:pt x="432" y="479"/>
                  </a:lnTo>
                  <a:lnTo>
                    <a:pt x="436" y="397"/>
                  </a:lnTo>
                  <a:lnTo>
                    <a:pt x="485" y="291"/>
                  </a:lnTo>
                  <a:lnTo>
                    <a:pt x="510" y="219"/>
                  </a:lnTo>
                  <a:lnTo>
                    <a:pt x="489" y="19"/>
                  </a:lnTo>
                  <a:lnTo>
                    <a:pt x="424" y="0"/>
                  </a:lnTo>
                  <a:lnTo>
                    <a:pt x="350" y="10"/>
                  </a:lnTo>
                  <a:lnTo>
                    <a:pt x="306" y="48"/>
                  </a:lnTo>
                  <a:lnTo>
                    <a:pt x="320" y="72"/>
                  </a:lnTo>
                  <a:lnTo>
                    <a:pt x="289" y="99"/>
                  </a:lnTo>
                  <a:lnTo>
                    <a:pt x="225" y="53"/>
                  </a:lnTo>
                  <a:lnTo>
                    <a:pt x="209" y="70"/>
                  </a:lnTo>
                  <a:lnTo>
                    <a:pt x="187" y="126"/>
                  </a:lnTo>
                  <a:lnTo>
                    <a:pt x="215" y="156"/>
                  </a:lnTo>
                  <a:lnTo>
                    <a:pt x="244" y="169"/>
                  </a:lnTo>
                  <a:lnTo>
                    <a:pt x="253" y="249"/>
                  </a:lnTo>
                  <a:lnTo>
                    <a:pt x="293" y="262"/>
                  </a:lnTo>
                  <a:lnTo>
                    <a:pt x="358" y="188"/>
                  </a:lnTo>
                  <a:lnTo>
                    <a:pt x="403" y="177"/>
                  </a:lnTo>
                  <a:lnTo>
                    <a:pt x="445" y="224"/>
                  </a:lnTo>
                  <a:lnTo>
                    <a:pt x="436" y="289"/>
                  </a:lnTo>
                  <a:lnTo>
                    <a:pt x="409" y="342"/>
                  </a:lnTo>
                  <a:lnTo>
                    <a:pt x="417" y="357"/>
                  </a:lnTo>
                  <a:lnTo>
                    <a:pt x="413" y="475"/>
                  </a:lnTo>
                  <a:lnTo>
                    <a:pt x="420" y="513"/>
                  </a:lnTo>
                  <a:lnTo>
                    <a:pt x="320" y="593"/>
                  </a:lnTo>
                  <a:lnTo>
                    <a:pt x="211" y="643"/>
                  </a:lnTo>
                  <a:lnTo>
                    <a:pt x="185" y="641"/>
                  </a:lnTo>
                  <a:lnTo>
                    <a:pt x="245" y="591"/>
                  </a:lnTo>
                  <a:lnTo>
                    <a:pt x="289" y="515"/>
                  </a:lnTo>
                  <a:lnTo>
                    <a:pt x="225" y="578"/>
                  </a:lnTo>
                  <a:lnTo>
                    <a:pt x="168" y="587"/>
                  </a:lnTo>
                  <a:lnTo>
                    <a:pt x="133" y="624"/>
                  </a:lnTo>
                  <a:lnTo>
                    <a:pt x="65" y="620"/>
                  </a:lnTo>
                  <a:lnTo>
                    <a:pt x="34" y="605"/>
                  </a:lnTo>
                  <a:lnTo>
                    <a:pt x="17" y="567"/>
                  </a:lnTo>
                  <a:lnTo>
                    <a:pt x="34" y="534"/>
                  </a:lnTo>
                  <a:lnTo>
                    <a:pt x="14" y="544"/>
                  </a:lnTo>
                  <a:lnTo>
                    <a:pt x="0" y="578"/>
                  </a:lnTo>
                  <a:lnTo>
                    <a:pt x="29" y="627"/>
                  </a:lnTo>
                  <a:lnTo>
                    <a:pt x="130" y="6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41" name="Freeform 147"/>
            <p:cNvSpPr>
              <a:spLocks/>
            </p:cNvSpPr>
            <p:nvPr/>
          </p:nvSpPr>
          <p:spPr bwMode="auto">
            <a:xfrm>
              <a:off x="3416" y="1322"/>
              <a:ext cx="42" cy="21"/>
            </a:xfrm>
            <a:custGeom>
              <a:avLst/>
              <a:gdLst>
                <a:gd name="T0" fmla="*/ 0 w 86"/>
                <a:gd name="T1" fmla="*/ 1 h 42"/>
                <a:gd name="T2" fmla="*/ 0 w 86"/>
                <a:gd name="T3" fmla="*/ 1 h 42"/>
                <a:gd name="T4" fmla="*/ 0 w 86"/>
                <a:gd name="T5" fmla="*/ 1 h 42"/>
                <a:gd name="T6" fmla="*/ 0 w 86"/>
                <a:gd name="T7" fmla="*/ 1 h 42"/>
                <a:gd name="T8" fmla="*/ 0 w 86"/>
                <a:gd name="T9" fmla="*/ 1 h 42"/>
                <a:gd name="T10" fmla="*/ 0 w 86"/>
                <a:gd name="T11" fmla="*/ 0 h 42"/>
                <a:gd name="T12" fmla="*/ 0 w 86"/>
                <a:gd name="T13" fmla="*/ 1 h 42"/>
                <a:gd name="T14" fmla="*/ 0 w 86"/>
                <a:gd name="T15" fmla="*/ 1 h 42"/>
                <a:gd name="T16" fmla="*/ 0 w 86"/>
                <a:gd name="T17" fmla="*/ 1 h 42"/>
                <a:gd name="T18" fmla="*/ 0 w 86"/>
                <a:gd name="T19" fmla="*/ 1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6"/>
                <a:gd name="T31" fmla="*/ 0 h 42"/>
                <a:gd name="T32" fmla="*/ 86 w 86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6" h="42">
                  <a:moveTo>
                    <a:pt x="0" y="16"/>
                  </a:moveTo>
                  <a:lnTo>
                    <a:pt x="10" y="35"/>
                  </a:lnTo>
                  <a:lnTo>
                    <a:pt x="29" y="42"/>
                  </a:lnTo>
                  <a:lnTo>
                    <a:pt x="50" y="37"/>
                  </a:lnTo>
                  <a:lnTo>
                    <a:pt x="86" y="8"/>
                  </a:lnTo>
                  <a:lnTo>
                    <a:pt x="86" y="0"/>
                  </a:lnTo>
                  <a:lnTo>
                    <a:pt x="51" y="23"/>
                  </a:lnTo>
                  <a:lnTo>
                    <a:pt x="29" y="27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85720" y="1000108"/>
            <a:ext cx="8143932" cy="5786478"/>
          </a:xfrm>
          <a:prstGeom prst="horizontalScroll">
            <a:avLst>
              <a:gd name="adj" fmla="val 778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34821" name="Title 1"/>
          <p:cNvSpPr>
            <a:spLocks noGrp="1"/>
          </p:cNvSpPr>
          <p:nvPr>
            <p:ph type="title"/>
          </p:nvPr>
        </p:nvSpPr>
        <p:spPr>
          <a:xfrm>
            <a:off x="642938" y="274638"/>
            <a:ext cx="7772400" cy="868362"/>
          </a:xfrm>
        </p:spPr>
        <p:txBody>
          <a:bodyPr/>
          <a:lstStyle/>
          <a:p>
            <a:pPr eaLnBrk="1" hangingPunct="1"/>
            <a:r>
              <a:rPr lang="id-ID" sz="3200" b="1">
                <a:solidFill>
                  <a:srgbClr val="FF0000"/>
                </a:solidFill>
              </a:rPr>
              <a:t>PERSEDIAAN PADA PERUSAHAAN DAGANG</a:t>
            </a:r>
          </a:p>
        </p:txBody>
      </p:sp>
      <p:sp>
        <p:nvSpPr>
          <p:cNvPr id="34822" name="Content Placeholder 2"/>
          <p:cNvSpPr>
            <a:spLocks noGrp="1"/>
          </p:cNvSpPr>
          <p:nvPr>
            <p:ph idx="1"/>
          </p:nvPr>
        </p:nvSpPr>
        <p:spPr>
          <a:xfrm>
            <a:off x="914400" y="1357313"/>
            <a:ext cx="7772400" cy="4929187"/>
          </a:xfrm>
        </p:spPr>
        <p:txBody>
          <a:bodyPr/>
          <a:lstStyle/>
          <a:p>
            <a:pPr eaLnBrk="1" hangingPunct="1">
              <a:buFont typeface="Wingdings" pitchFamily="2" charset="2"/>
              <a:buChar char="è"/>
            </a:pPr>
            <a:r>
              <a:rPr lang="id-ID" sz="3600">
                <a:sym typeface="Wingdings" pitchFamily="2" charset="2"/>
              </a:rPr>
              <a:t>Persediaan Barang Dagangan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id-ID" sz="3600" b="1"/>
              <a:t>PENGENDALIAN 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id-ID" sz="2800">
                <a:sym typeface="Wingdings" pitchFamily="2" charset="2"/>
              </a:rPr>
              <a:t>Dengan mempertimbangkan :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Kemampuan menjual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Biaya Pemesanan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Biaya Pengiriman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Biaya Penyimpanan di Gudang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Lama proses pembelian sampai barang diterima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id-ID" sz="2800">
                <a:sym typeface="Wingdings" pitchFamily="2" charset="2"/>
              </a:rPr>
              <a:t> Harga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85720" y="928670"/>
            <a:ext cx="8429684" cy="5715040"/>
          </a:xfrm>
          <a:prstGeom prst="horizontalScroll">
            <a:avLst>
              <a:gd name="adj" fmla="val 778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35845" name="Title 1"/>
          <p:cNvSpPr>
            <a:spLocks noGrp="1"/>
          </p:cNvSpPr>
          <p:nvPr>
            <p:ph type="title"/>
          </p:nvPr>
        </p:nvSpPr>
        <p:spPr>
          <a:xfrm>
            <a:off x="642938" y="274638"/>
            <a:ext cx="7772400" cy="1082675"/>
          </a:xfrm>
        </p:spPr>
        <p:txBody>
          <a:bodyPr/>
          <a:lstStyle/>
          <a:p>
            <a:pPr eaLnBrk="1" hangingPunct="1"/>
            <a:r>
              <a:rPr lang="id-ID" sz="3200" b="1">
                <a:solidFill>
                  <a:srgbClr val="FF0000"/>
                </a:solidFill>
              </a:rPr>
              <a:t>PERSEDIAAN PADA MANUFAKTUR</a:t>
            </a:r>
            <a:br>
              <a:rPr lang="id-ID" sz="3200" b="1">
                <a:solidFill>
                  <a:srgbClr val="FF0000"/>
                </a:solidFill>
              </a:rPr>
            </a:br>
            <a:r>
              <a:rPr lang="id-ID" sz="3200" b="1">
                <a:solidFill>
                  <a:srgbClr val="FF0000"/>
                </a:solidFill>
              </a:rPr>
              <a:t>(Bahan Baku)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500188"/>
            <a:ext cx="8186737" cy="5143500"/>
          </a:xfrm>
        </p:spPr>
        <p:txBody>
          <a:bodyPr>
            <a:normAutofit fontScale="25000" lnSpcReduction="20000"/>
          </a:bodyPr>
          <a:lstStyle/>
          <a:p>
            <a:pPr marL="742950" indent="-432000" eaLnBrk="1" fontAlgn="auto" hangingPunct="1">
              <a:spcBef>
                <a:spcPts val="0"/>
              </a:spcBef>
              <a:spcAft>
                <a:spcPts val="600"/>
              </a:spcAft>
              <a:buSzPct val="95000"/>
              <a:buFont typeface="+mj-lt"/>
              <a:buAutoNum type="arabicPeriod"/>
              <a:defRPr/>
            </a:pPr>
            <a:r>
              <a:rPr lang="id-ID" sz="8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Berapakah jumlah kebutuah bahan baku yg harus ada</a:t>
            </a:r>
          </a:p>
          <a:p>
            <a:pPr marL="1017270" lvl="1" indent="-288000" algn="just" eaLnBrk="1" fontAlgn="auto" hangingPunct="1">
              <a:spcBef>
                <a:spcPts val="370"/>
              </a:spcBef>
              <a:spcAft>
                <a:spcPts val="600"/>
              </a:spcAft>
              <a:buSzPct val="95000"/>
              <a:buFont typeface="Wingdings 2"/>
              <a:buChar char=""/>
              <a:defRPr/>
            </a:pP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Jika jumlah Bahan Baku &gt; kebutuhan bahan baku</a:t>
            </a:r>
          </a:p>
          <a:p>
            <a:pPr marL="1291590" lvl="2" indent="-288000" algn="just" eaLnBrk="1" fontAlgn="auto" hangingPunct="1">
              <a:spcBef>
                <a:spcPts val="370"/>
              </a:spcBef>
              <a:spcAft>
                <a:spcPts val="600"/>
              </a:spcAft>
              <a:buClr>
                <a:schemeClr val="accent1">
                  <a:tint val="60000"/>
                </a:schemeClr>
              </a:buClr>
              <a:buSzPct val="95000"/>
              <a:buFont typeface="Wingdings 2"/>
              <a:buNone/>
              <a:defRPr/>
            </a:pP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 </a:t>
            </a: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Biaya simpan dan biaya bunga tinggi.</a:t>
            </a:r>
          </a:p>
          <a:p>
            <a:pPr marL="1017270" lvl="1" indent="-288000" algn="just" eaLnBrk="1" fontAlgn="auto" hangingPunct="1">
              <a:spcBef>
                <a:spcPts val="370"/>
              </a:spcBef>
              <a:spcAft>
                <a:spcPts val="600"/>
              </a:spcAft>
              <a:buSzPct val="95000"/>
              <a:buFont typeface="Wingdings 2"/>
              <a:buChar char=""/>
              <a:defRPr/>
            </a:pP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Jika jumlah Bahan Baku terlalu kecil</a:t>
            </a:r>
          </a:p>
          <a:p>
            <a:pPr marL="1017270" lvl="1" indent="-742950" algn="just" eaLnBrk="1" fontAlgn="auto" hangingPunct="1">
              <a:spcBef>
                <a:spcPts val="370"/>
              </a:spcBef>
              <a:spcAft>
                <a:spcPts val="600"/>
              </a:spcAft>
              <a:buSzPct val="95000"/>
              <a:buFont typeface="Wingdings 2"/>
              <a:buNone/>
              <a:defRPr/>
            </a:pP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 M</a:t>
            </a:r>
            <a:r>
              <a:rPr lang="id-ID" sz="7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enghambat jalannya proses produksi </a:t>
            </a:r>
          </a:p>
          <a:p>
            <a:pPr marL="1017270" lvl="1" indent="-742950" algn="just" eaLnBrk="1" fontAlgn="auto" hangingPunct="1">
              <a:spcBef>
                <a:spcPts val="370"/>
              </a:spcBef>
              <a:spcAft>
                <a:spcPts val="600"/>
              </a:spcAft>
              <a:buSzPct val="95000"/>
              <a:buFont typeface="Wingdings 2"/>
              <a:buNone/>
              <a:defRPr/>
            </a:pPr>
            <a:endParaRPr lang="id-ID" sz="5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indent="-43200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D34817"/>
              </a:buClr>
              <a:buSzPct val="95000"/>
              <a:buFont typeface="+mj-lt"/>
              <a:buAutoNum type="arabicPeriod"/>
              <a:defRPr/>
            </a:pPr>
            <a:r>
              <a:rPr lang="id-ID" sz="8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Bagaimanakah cara Pengadaan Bahan Baku </a:t>
            </a:r>
          </a:p>
          <a:p>
            <a:pPr marL="1291590" lvl="2" indent="-43200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D34817"/>
              </a:buClr>
              <a:buSzPct val="95000"/>
              <a:buFont typeface="Wingdings 2"/>
              <a:buNone/>
              <a:defRPr/>
            </a:pPr>
            <a:r>
              <a:rPr lang="id-ID" sz="8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 4 cara dalam Pengadaan Bahan Baku</a:t>
            </a:r>
          </a:p>
          <a:p>
            <a:pPr marL="836640" lvl="3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8000" dirty="0">
                <a:solidFill>
                  <a:srgbClr val="000000"/>
                </a:solidFill>
                <a:latin typeface="Times New Roman"/>
              </a:rPr>
              <a:t>Jumlah keseluruhan dibeli sekaligus</a:t>
            </a:r>
          </a:p>
          <a:p>
            <a:pPr marL="836640" lvl="3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8000" dirty="0">
                <a:solidFill>
                  <a:srgbClr val="000000"/>
                </a:solidFill>
                <a:latin typeface="Times New Roman"/>
              </a:rPr>
              <a:t>Dibeli secara bertahap </a:t>
            </a:r>
          </a:p>
          <a:p>
            <a:pPr marL="836640" lvl="3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8000" dirty="0">
                <a:solidFill>
                  <a:srgbClr val="000000"/>
                </a:solidFill>
                <a:latin typeface="Times New Roman"/>
              </a:rPr>
              <a:t>Pembeliaan dengan EOQ </a:t>
            </a:r>
          </a:p>
          <a:p>
            <a:pPr marL="836640" lvl="3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8000" dirty="0">
                <a:solidFill>
                  <a:srgbClr val="000000"/>
                </a:solidFill>
                <a:latin typeface="Times New Roman"/>
              </a:rPr>
              <a:t>Just in time (JIT) </a:t>
            </a:r>
            <a:endParaRPr lang="id-ID" sz="2800" dirty="0">
              <a:solidFill>
                <a:srgbClr val="000000"/>
              </a:solidFill>
              <a:latin typeface="Times New Roman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è"/>
              <a:defRPr/>
            </a:pPr>
            <a:endParaRPr lang="id-ID" sz="3600" dirty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b="1"/>
              <a:t>Pembelian sekaligus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81575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/>
              <a:t>Keuntungan :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Frekuensi pembelian kecil, sehingga biaya pembelian dapat minimal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Perusahaan tidak kuatir akan kekurangan Bahan Baku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Perusahaan mempunyai persediaan yang cukup, sehingga stock persediaan rendah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Proses produksi dapat berjalan lancar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id-ID" sz="2400" b="1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/>
              <a:t>Kerugian: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Biaya simpan tinggi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Perusahaan harus menanggung oportunity cost, karena dananya sudah terlanjur dibelikan Bahan Baku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b="1"/>
              <a:t>Pembelian Bertahap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81575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/>
              <a:t>Keuntungan :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Biaya simpan menjadi kecil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b="1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/>
              <a:t>Kerugian: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400" b="1" dirty="0"/>
              <a:t>Biaya pesan menjadi tinggi, karena frekuensi pembelian berulang-ulang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eaLnBrk="1" hangingPunct="1"/>
            <a:r>
              <a:rPr lang="en-US" sz="3400" b="1"/>
              <a:t>Economical Order Quantity (EOQ)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357313"/>
            <a:ext cx="8701087" cy="5500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d-ID" sz="2400">
                <a:latin typeface="Tahoma" pitchFamily="34" charset="0"/>
              </a:rPr>
              <a:t>Metode yang digunakan untuk menentukan jumlah pembelian bahan baku yang ekonomis.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id-ID" sz="240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d-ID" sz="2400">
                <a:latin typeface="Tahoma" pitchFamily="34" charset="0"/>
              </a:rPr>
              <a:t>Atau </a:t>
            </a:r>
            <a:r>
              <a:rPr lang="en-US" sz="2400">
                <a:latin typeface="Tahoma" pitchFamily="34" charset="0"/>
              </a:rPr>
              <a:t>EOQ adalah jumlah kuantitas barang yang dapat diperoleh dengan biaya minimal /  jumlah pembelian yang optimal. </a:t>
            </a:r>
          </a:p>
          <a:p>
            <a:pPr eaLnBrk="1" hangingPunct="1">
              <a:lnSpc>
                <a:spcPct val="80000"/>
              </a:lnSpc>
            </a:pPr>
            <a:endParaRPr lang="en-US" sz="2400" i="1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Tahoma" pitchFamily="34" charset="0"/>
              </a:rPr>
              <a:t>Dasar penentuan : Perimbangan antara </a:t>
            </a:r>
            <a:r>
              <a:rPr lang="sv-SE" sz="2400" b="1">
                <a:latin typeface="Tahoma" pitchFamily="34" charset="0"/>
              </a:rPr>
              <a:t>Biaya pesanan</a:t>
            </a:r>
            <a:r>
              <a:rPr lang="id-ID" sz="2400" b="1">
                <a:latin typeface="Tahoma" pitchFamily="34" charset="0"/>
              </a:rPr>
              <a:t> dan </a:t>
            </a:r>
            <a:r>
              <a:rPr lang="sv-SE" sz="2400" b="1">
                <a:latin typeface="Tahoma" pitchFamily="34" charset="0"/>
              </a:rPr>
              <a:t>Biaya penyimpanan</a:t>
            </a:r>
            <a:endParaRPr lang="sv-SE" sz="240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sv-SE" sz="240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/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" name="Snip Single Corner Rectangle 6"/>
          <p:cNvSpPr/>
          <p:nvPr/>
        </p:nvSpPr>
        <p:spPr>
          <a:xfrm>
            <a:off x="1428728" y="4714884"/>
            <a:ext cx="7429552" cy="1643074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73050" indent="-273050">
              <a:spcBef>
                <a:spcPts val="575"/>
              </a:spcBef>
              <a:buClr>
                <a:srgbClr val="D34817"/>
              </a:buClr>
              <a:buSzPct val="85000"/>
              <a:buFont typeface="Wingdings 2" pitchFamily="18" charset="2"/>
              <a:buChar char=""/>
              <a:defRPr/>
            </a:pPr>
            <a:r>
              <a:rPr lang="id-ID" sz="2800" b="1" dirty="0">
                <a:solidFill>
                  <a:srgbClr val="D34817">
                    <a:lumMod val="75000"/>
                  </a:srgbClr>
                </a:solidFill>
              </a:rPr>
              <a:t>Economical Order Quantity terjadi pada saat biaya pemesanan = biaya </a:t>
            </a:r>
            <a:r>
              <a:rPr lang="en-US" sz="2800" b="1" dirty="0" err="1">
                <a:solidFill>
                  <a:srgbClr val="D34817">
                    <a:lumMod val="75000"/>
                  </a:srgbClr>
                </a:solidFill>
              </a:rPr>
              <a:t>penyimpanan</a:t>
            </a:r>
            <a:r>
              <a:rPr lang="en-US" sz="2800" b="1" dirty="0">
                <a:solidFill>
                  <a:srgbClr val="D34817">
                    <a:lumMod val="75000"/>
                  </a:srgbClr>
                </a:solidFill>
              </a:rPr>
              <a:t>. </a:t>
            </a:r>
            <a:endParaRPr lang="id-ID" sz="2800" b="1" dirty="0">
              <a:solidFill>
                <a:srgbClr val="D34817">
                  <a:lumMod val="75000"/>
                </a:srgbClr>
              </a:solidFill>
            </a:endParaRPr>
          </a:p>
          <a:p>
            <a:pPr marL="273050" indent="-273050">
              <a:spcBef>
                <a:spcPts val="575"/>
              </a:spcBef>
              <a:buClr>
                <a:srgbClr val="D34817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800" b="1" dirty="0">
                <a:solidFill>
                  <a:srgbClr val="D34817">
                    <a:lumMod val="75000"/>
                  </a:srgbClr>
                </a:solidFill>
              </a:rPr>
              <a:t>(procurement costs = carrying costs)</a:t>
            </a:r>
            <a:endParaRPr lang="en-US" sz="2800" b="1" dirty="0">
              <a:solidFill>
                <a:srgbClr val="D34817">
                  <a:lumMod val="75000"/>
                </a:srgbClr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85750"/>
            <a:ext cx="8115300" cy="6357938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sz="2800" b="1" dirty="0">
                <a:solidFill>
                  <a:srgbClr val="000000"/>
                </a:solidFill>
                <a:latin typeface="Times New Roman"/>
              </a:rPr>
              <a:t>Yang </a:t>
            </a:r>
            <a:r>
              <a:rPr lang="en-US" sz="2800" b="1" dirty="0" err="1">
                <a:solidFill>
                  <a:srgbClr val="000000"/>
                </a:solidFill>
                <a:latin typeface="Times New Roman"/>
              </a:rPr>
              <a:t>termasuk</a:t>
            </a:r>
            <a:r>
              <a:rPr lang="en-US" sz="2800" b="1" dirty="0">
                <a:solidFill>
                  <a:srgbClr val="000000"/>
                </a:solidFill>
                <a:latin typeface="Times New Roman"/>
              </a:rPr>
              <a:t> Ordering Cost (</a:t>
            </a:r>
            <a:r>
              <a:rPr lang="en-US" sz="2800" b="1" dirty="0" err="1">
                <a:solidFill>
                  <a:srgbClr val="000000"/>
                </a:solidFill>
                <a:latin typeface="Times New Roman"/>
              </a:rPr>
              <a:t>Proucurement</a:t>
            </a:r>
            <a:r>
              <a:rPr lang="en-US" sz="2800" b="1" dirty="0">
                <a:solidFill>
                  <a:srgbClr val="000000"/>
                </a:solidFill>
                <a:latin typeface="Times New Roman"/>
              </a:rPr>
              <a:t>) : </a:t>
            </a:r>
          </a:p>
          <a:p>
            <a:pPr marL="514350" indent="-514350" algn="just" eaLnBrk="1" hangingPunct="1">
              <a:buFont typeface="Wingdings 2" pitchFamily="18" charset="2"/>
              <a:buNone/>
              <a:defRPr/>
            </a:pPr>
            <a:r>
              <a:rPr lang="id-ID" sz="2800" dirty="0">
                <a:solidFill>
                  <a:srgbClr val="000000"/>
                </a:solidFill>
                <a:latin typeface="Times New Roman"/>
              </a:rPr>
              <a:t>1. </a:t>
            </a:r>
            <a:r>
              <a:rPr lang="id-ID" sz="2400" dirty="0">
                <a:solidFill>
                  <a:srgbClr val="000000"/>
                </a:solidFill>
                <a:latin typeface="Times New Roman"/>
              </a:rPr>
              <a:t>Biaya selama proses persiapan : </a:t>
            </a:r>
          </a:p>
          <a:p>
            <a:pPr marL="776288" lvl="1" indent="-457200" algn="just" eaLnBrk="1" hangingPunct="1">
              <a:buFont typeface="Wingdings 2" pitchFamily="18" charset="2"/>
              <a:buAutoNum type="alphaLcPeriod"/>
              <a:defRPr/>
            </a:pPr>
            <a:r>
              <a:rPr lang="id-ID" sz="2000" dirty="0">
                <a:solidFill>
                  <a:srgbClr val="000000"/>
                </a:solidFill>
                <a:latin typeface="Times New Roman"/>
              </a:rPr>
              <a:t>Persiapan yang diperlukan untuk pesanan </a:t>
            </a:r>
          </a:p>
          <a:p>
            <a:pPr marL="776288" lvl="1" indent="-457200" algn="just" eaLnBrk="1" hangingPunct="1">
              <a:buFont typeface="Wingdings 2" pitchFamily="18" charset="2"/>
              <a:buAutoNum type="alphaLcPeriod"/>
              <a:defRPr/>
            </a:pPr>
            <a:r>
              <a:rPr lang="id-ID" sz="2000" dirty="0">
                <a:solidFill>
                  <a:srgbClr val="000000"/>
                </a:solidFill>
                <a:latin typeface="Times New Roman"/>
              </a:rPr>
              <a:t>Penentuan besarnya kuantitas yang akan di pesan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id-ID" sz="2400" dirty="0">
                <a:solidFill>
                  <a:srgbClr val="000000"/>
                </a:solidFill>
                <a:latin typeface="Times New Roman"/>
              </a:rPr>
              <a:t>2. Biaya pengiriman pesanan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id-ID" sz="2400" dirty="0">
                <a:solidFill>
                  <a:srgbClr val="000000"/>
                </a:solidFill>
                <a:latin typeface="Times New Roman"/>
              </a:rPr>
              <a:t>3. Biaya penerimaan barang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es-ES" sz="2400" dirty="0">
                <a:solidFill>
                  <a:srgbClr val="000000"/>
                </a:solidFill>
                <a:latin typeface="Times New Roman"/>
              </a:rPr>
              <a:t>4. </a:t>
            </a:r>
            <a:r>
              <a:rPr lang="es-ES" sz="2400" dirty="0" err="1">
                <a:solidFill>
                  <a:srgbClr val="000000"/>
                </a:solidFill>
                <a:latin typeface="Times New Roman"/>
              </a:rPr>
              <a:t>Biaya</a:t>
            </a:r>
            <a:r>
              <a:rPr lang="es-E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/>
              </a:rPr>
              <a:t>selama</a:t>
            </a:r>
            <a:r>
              <a:rPr lang="es-E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/>
              </a:rPr>
              <a:t>proses</a:t>
            </a:r>
            <a:r>
              <a:rPr lang="es-E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/>
              </a:rPr>
              <a:t>pembayaran</a:t>
            </a:r>
            <a:r>
              <a:rPr lang="es-ES" sz="2400" dirty="0">
                <a:solidFill>
                  <a:srgbClr val="000000"/>
                </a:solidFill>
                <a:latin typeface="Times New Roman"/>
              </a:rPr>
              <a:t> </a:t>
            </a:r>
            <a:endParaRPr lang="id-ID" sz="2400" dirty="0">
              <a:solidFill>
                <a:srgbClr val="000000"/>
              </a:solidFill>
              <a:latin typeface="Times New Roman"/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es-ES" sz="2800" dirty="0">
              <a:solidFill>
                <a:srgbClr val="000000"/>
              </a:solidFill>
              <a:latin typeface="Times New Roman"/>
            </a:endParaRPr>
          </a:p>
          <a:p>
            <a:pPr algn="just" eaLnBrk="1" hangingPunct="1">
              <a:defRPr/>
            </a:pPr>
            <a:r>
              <a:rPr lang="en-US" sz="2800" b="1" dirty="0">
                <a:solidFill>
                  <a:srgbClr val="000000"/>
                </a:solidFill>
                <a:latin typeface="Times New Roman"/>
              </a:rPr>
              <a:t>Yang </a:t>
            </a:r>
            <a:r>
              <a:rPr lang="en-US" sz="2800" b="1" dirty="0" err="1">
                <a:solidFill>
                  <a:srgbClr val="000000"/>
                </a:solidFill>
                <a:latin typeface="Times New Roman"/>
              </a:rPr>
              <a:t>Termasuk</a:t>
            </a:r>
            <a:r>
              <a:rPr lang="en-US" sz="2800" b="1" dirty="0">
                <a:solidFill>
                  <a:srgbClr val="000000"/>
                </a:solidFill>
                <a:latin typeface="Times New Roman"/>
              </a:rPr>
              <a:t> Carrying Cost (Storage) </a:t>
            </a: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r>
              <a:rPr lang="id-ID" sz="2400" dirty="0">
                <a:solidFill>
                  <a:srgbClr val="000000"/>
                </a:solidFill>
                <a:latin typeface="Times New Roman"/>
              </a:rPr>
              <a:t>Biaya sewa gudang </a:t>
            </a: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r>
              <a:rPr lang="id-ID" sz="2400" dirty="0">
                <a:solidFill>
                  <a:srgbClr val="000000"/>
                </a:solidFill>
                <a:latin typeface="Times New Roman"/>
              </a:rPr>
              <a:t>Biaya pemeliharaan </a:t>
            </a: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r>
              <a:rPr lang="sv-SE" sz="2400" dirty="0">
                <a:solidFill>
                  <a:srgbClr val="000000"/>
                </a:solidFill>
                <a:latin typeface="Times New Roman"/>
              </a:rPr>
              <a:t>Biaya untuk menimbang barang </a:t>
            </a:r>
            <a:endParaRPr lang="id-ID" sz="2400" dirty="0">
              <a:solidFill>
                <a:srgbClr val="000000"/>
              </a:solidFill>
              <a:latin typeface="Times New Roman"/>
            </a:endParaRP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r>
              <a:rPr lang="id-ID" sz="2400" dirty="0">
                <a:solidFill>
                  <a:srgbClr val="000000"/>
                </a:solidFill>
                <a:latin typeface="Times New Roman"/>
              </a:rPr>
              <a:t>Biaya Asuransi </a:t>
            </a: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r>
              <a:rPr lang="id-ID" sz="2800" dirty="0"/>
              <a:t>Biaya Modal </a:t>
            </a:r>
          </a:p>
          <a:p>
            <a:pPr marL="514350" indent="-514350" algn="just" eaLnBrk="1" hangingPunct="1">
              <a:buFont typeface="Wingdings 2" pitchFamily="18" charset="2"/>
              <a:buAutoNum type="arabicPeriod"/>
              <a:defRPr/>
            </a:pPr>
            <a:endParaRPr lang="id-ID" sz="2800" dirty="0">
              <a:solidFill>
                <a:srgbClr val="000000"/>
              </a:solidFill>
              <a:latin typeface="Times New Roman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Pengertian Persediaan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id-ID"/>
            </a:br>
            <a:r>
              <a:rPr lang="id-ID"/>
              <a:t>Syarat pembelian dengan EOQ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447800"/>
          <a:ext cx="8186766" cy="4267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MENGHITUNG EOQ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084513"/>
            <a:ext cx="8001000" cy="32734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R	=</a:t>
            </a:r>
            <a:r>
              <a:rPr lang="id-ID" sz="2400"/>
              <a:t> </a:t>
            </a:r>
            <a:r>
              <a:rPr lang="en-US" sz="2400"/>
              <a:t>Jumlah (dalam unit) yang dibutuhkan selama satu periode (satu tahun)</a:t>
            </a:r>
            <a:endParaRPr lang="sv-SE" sz="2400"/>
          </a:p>
          <a:p>
            <a:pPr eaLnBrk="1" hangingPunct="1">
              <a:lnSpc>
                <a:spcPct val="90000"/>
              </a:lnSpc>
            </a:pPr>
            <a:r>
              <a:rPr lang="sv-SE" sz="2400"/>
              <a:t>S	=</a:t>
            </a:r>
            <a:r>
              <a:rPr lang="id-ID" sz="2400"/>
              <a:t> </a:t>
            </a:r>
            <a:r>
              <a:rPr lang="sv-SE" sz="2400"/>
              <a:t>Biaya pesanan setiap kali pesan.</a:t>
            </a:r>
          </a:p>
          <a:p>
            <a:pPr eaLnBrk="1" hangingPunct="1">
              <a:lnSpc>
                <a:spcPct val="90000"/>
              </a:lnSpc>
            </a:pPr>
            <a:r>
              <a:rPr lang="sv-SE" sz="2400"/>
              <a:t>P	=</a:t>
            </a:r>
            <a:r>
              <a:rPr lang="id-ID" sz="2400"/>
              <a:t> </a:t>
            </a:r>
            <a:r>
              <a:rPr lang="sv-SE" sz="2400"/>
              <a:t>Harga pembelian per unit yang dibayar.</a:t>
            </a:r>
          </a:p>
          <a:p>
            <a:pPr eaLnBrk="1" hangingPunct="1">
              <a:lnSpc>
                <a:spcPct val="90000"/>
              </a:lnSpc>
            </a:pPr>
            <a:r>
              <a:rPr lang="sv-SE" sz="2400"/>
              <a:t>l	=</a:t>
            </a:r>
            <a:r>
              <a:rPr lang="id-ID" sz="2400"/>
              <a:t> </a:t>
            </a:r>
            <a:r>
              <a:rPr lang="sv-SE" sz="2400"/>
              <a:t>Biaya penyimpanan dan pemeliharaan di gudang </a:t>
            </a:r>
            <a:endParaRPr lang="id-ID" sz="2400"/>
          </a:p>
          <a:p>
            <a:pPr lvl="2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id-ID" sz="2400"/>
              <a:t>		</a:t>
            </a:r>
            <a:r>
              <a:rPr lang="id-ID" sz="2800"/>
              <a:t>(biasanya </a:t>
            </a:r>
            <a:r>
              <a:rPr lang="sv-SE" sz="2800"/>
              <a:t>dinyatakan dalam persentase dari nilai rata-rata dalam rupiah dari nilai persediaan</a:t>
            </a:r>
            <a:r>
              <a:rPr lang="id-ID" sz="2800"/>
              <a:t>)</a:t>
            </a:r>
            <a:endParaRPr lang="en-US" sz="2800"/>
          </a:p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644650" y="1571625"/>
          <a:ext cx="2997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1028254" imgH="444307" progId="Equation.3">
                  <p:embed/>
                </p:oleObj>
              </mc:Choice>
              <mc:Fallback>
                <p:oleObj name="Equation" r:id="rId4" imgW="1028254" imgH="444307" progId="Equation.3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71625"/>
                        <a:ext cx="2997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228600"/>
            <a:ext cx="1828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eaLnBrk="1" hangingPunct="1"/>
            <a:r>
              <a:rPr lang="en-US"/>
              <a:t>CONTOH SOAL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85875"/>
            <a:ext cx="8458200" cy="557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penyimpanan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pemeliharaan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gudang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40 %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id-ID" sz="2800" dirty="0"/>
              <a:t> di gudang</a:t>
            </a:r>
            <a:r>
              <a:rPr lang="en-US" sz="2800" dirty="0"/>
              <a:t>.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pesanan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15 </a:t>
            </a:r>
            <a:r>
              <a:rPr lang="en-US" sz="2800" dirty="0" err="1"/>
              <a:t>juta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kali </a:t>
            </a:r>
            <a:r>
              <a:rPr lang="en-US" sz="2800" dirty="0" err="1"/>
              <a:t>pesanan</a:t>
            </a:r>
            <a:r>
              <a:rPr lang="en-US" sz="2800" dirty="0"/>
              <a:t>. </a:t>
            </a:r>
            <a:r>
              <a:rPr lang="en-US" sz="2800" dirty="0" err="1"/>
              <a:t>Jumlah</a:t>
            </a:r>
            <a:r>
              <a:rPr lang="en-US" sz="2800" dirty="0"/>
              <a:t> material yang </a:t>
            </a:r>
            <a:r>
              <a:rPr lang="en-US" sz="2800" dirty="0" err="1"/>
              <a:t>dibutuhkan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setahun</a:t>
            </a:r>
            <a:r>
              <a:rPr lang="en-US" sz="2800" dirty="0"/>
              <a:t> </a:t>
            </a:r>
            <a:r>
              <a:rPr lang="en-US" sz="2800" dirty="0" err="1"/>
              <a:t>sebanyak</a:t>
            </a:r>
            <a:r>
              <a:rPr lang="en-US" sz="2800" dirty="0"/>
              <a:t> 1200 unit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harga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1.000.000,- per </a:t>
            </a:r>
            <a:r>
              <a:rPr lang="en-US" sz="2800" dirty="0" err="1"/>
              <a:t>unitya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EOQ = ……..?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67600" y="5041900"/>
            <a:ext cx="1857375" cy="1814513"/>
            <a:chOff x="4656" y="3120"/>
            <a:chExt cx="727" cy="927"/>
          </a:xfrm>
        </p:grpSpPr>
        <p:grpSp>
          <p:nvGrpSpPr>
            <p:cNvPr id="2056" name="Group 7"/>
            <p:cNvGrpSpPr>
              <a:grpSpLocks/>
            </p:cNvGrpSpPr>
            <p:nvPr/>
          </p:nvGrpSpPr>
          <p:grpSpPr bwMode="auto">
            <a:xfrm>
              <a:off x="4656" y="3312"/>
              <a:ext cx="727" cy="735"/>
              <a:chOff x="4896" y="3456"/>
              <a:chExt cx="727" cy="735"/>
            </a:xfrm>
          </p:grpSpPr>
          <p:pic>
            <p:nvPicPr>
              <p:cNvPr id="2058" name="Picture 8" descr="g070554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896" y="3456"/>
                <a:ext cx="656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9" name="Text Box 9"/>
              <p:cNvSpPr txBox="1">
                <a:spLocks noChangeArrowheads="1"/>
              </p:cNvSpPr>
              <p:nvPr/>
            </p:nvSpPr>
            <p:spPr bwMode="auto">
              <a:xfrm>
                <a:off x="4901" y="4051"/>
                <a:ext cx="722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BLONJO TERUS?????</a:t>
                </a:r>
              </a:p>
            </p:txBody>
          </p:sp>
        </p:grpSp>
        <p:sp>
          <p:nvSpPr>
            <p:cNvPr id="2057" name="AutoShape 10"/>
            <p:cNvSpPr>
              <a:spLocks noChangeArrowheads="1"/>
            </p:cNvSpPr>
            <p:nvPr/>
          </p:nvSpPr>
          <p:spPr bwMode="auto">
            <a:xfrm>
              <a:off x="4896" y="3120"/>
              <a:ext cx="144" cy="144"/>
            </a:xfrm>
            <a:prstGeom prst="downArrow">
              <a:avLst>
                <a:gd name="adj1" fmla="val 56944"/>
                <a:gd name="adj2" fmla="val 5138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eaLnBrk="1" hangingPunct="1"/>
            <a:r>
              <a:rPr lang="en-US"/>
              <a:t>CONTOH SOAL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85875"/>
            <a:ext cx="8458200" cy="55721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Biaya penyimpanan dan pemeliharaan di gudang adalah 40 % dari nilai persediaan</a:t>
            </a:r>
            <a:r>
              <a:rPr lang="id-ID" sz="2800"/>
              <a:t> di gudang</a:t>
            </a:r>
            <a:r>
              <a:rPr lang="en-US" sz="2800"/>
              <a:t>. Biaya pesanan adalah Rp. 15 juta setiap kali pesanan. Jumlah material yang dibutuhkan selama setahun sebanyak 1200 unit dengan harga Rp. 1.000.000,- per unitya.</a:t>
            </a:r>
          </a:p>
          <a:p>
            <a:pPr eaLnBrk="1" hangingPunct="1">
              <a:lnSpc>
                <a:spcPct val="90000"/>
              </a:lnSpc>
            </a:pPr>
            <a:endParaRPr lang="en-US" sz="2400"/>
          </a:p>
          <a:p>
            <a:pPr eaLnBrk="1" hangingPunct="1">
              <a:lnSpc>
                <a:spcPct val="90000"/>
              </a:lnSpc>
            </a:pPr>
            <a:endParaRPr lang="en-US" sz="2400"/>
          </a:p>
          <a:p>
            <a:pPr lvl="1" eaLnBrk="1" hangingPunct="1">
              <a:lnSpc>
                <a:spcPct val="90000"/>
              </a:lnSpc>
            </a:pPr>
            <a:endParaRPr lang="en-US" sz="2000"/>
          </a:p>
          <a:p>
            <a:pPr eaLnBrk="1" hangingPunct="1">
              <a:lnSpc>
                <a:spcPct val="90000"/>
              </a:lnSpc>
            </a:pPr>
            <a:endParaRPr lang="en-US" sz="24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Ini berarti bahwa cara pembelian yang paling ekonomis ialah pembelian bahan sebanyak 300 unit sekali pesanan, </a:t>
            </a:r>
            <a:r>
              <a:rPr lang="id-ID" sz="2800"/>
              <a:t>jadi </a:t>
            </a:r>
            <a:r>
              <a:rPr lang="en-US" sz="2800"/>
              <a:t>kebutuhan material sebanyak 1200 unit selama satu tahun akan dipenuhi dengan 4 kali pesanan @</a:t>
            </a:r>
            <a:r>
              <a:rPr lang="id-ID" sz="2800"/>
              <a:t> </a:t>
            </a:r>
            <a:r>
              <a:rPr lang="en-US" sz="2800"/>
              <a:t>300 unit. </a:t>
            </a: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615950" y="3509963"/>
          <a:ext cx="7531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0" name="Equation" r:id="rId3" imgW="2743200" imgH="482600" progId="Equation.3">
                  <p:embed/>
                </p:oleObj>
              </mc:Choice>
              <mc:Fallback>
                <p:oleObj name="Equation" r:id="rId3" imgW="27432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3509963"/>
                        <a:ext cx="75311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67600" y="5041900"/>
            <a:ext cx="1857375" cy="1814513"/>
            <a:chOff x="4656" y="3120"/>
            <a:chExt cx="727" cy="927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656" y="3312"/>
              <a:ext cx="727" cy="735"/>
              <a:chOff x="4896" y="3456"/>
              <a:chExt cx="727" cy="735"/>
            </a:xfrm>
          </p:grpSpPr>
          <p:pic>
            <p:nvPicPr>
              <p:cNvPr id="2058" name="Picture 8" descr="g070554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896" y="3456"/>
                <a:ext cx="656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9" name="Text Box 9"/>
              <p:cNvSpPr txBox="1">
                <a:spLocks noChangeArrowheads="1"/>
              </p:cNvSpPr>
              <p:nvPr/>
            </p:nvSpPr>
            <p:spPr bwMode="auto">
              <a:xfrm>
                <a:off x="4901" y="4051"/>
                <a:ext cx="722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BLONJO TERUS?????</a:t>
                </a:r>
              </a:p>
            </p:txBody>
          </p:sp>
        </p:grpSp>
        <p:sp>
          <p:nvSpPr>
            <p:cNvPr id="2057" name="AutoShape 10"/>
            <p:cNvSpPr>
              <a:spLocks noChangeArrowheads="1"/>
            </p:cNvSpPr>
            <p:nvPr/>
          </p:nvSpPr>
          <p:spPr bwMode="auto">
            <a:xfrm>
              <a:off x="4896" y="3120"/>
              <a:ext cx="144" cy="144"/>
            </a:xfrm>
            <a:prstGeom prst="downArrow">
              <a:avLst>
                <a:gd name="adj1" fmla="val 56944"/>
                <a:gd name="adj2" fmla="val 5138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04800" y="685800"/>
            <a:ext cx="8229600" cy="401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r>
              <a:rPr lang="en-US" sz="2400"/>
              <a:t>Sebenarnya kebutuhan material sebanyak 1200 unit ini dapat dipenuhi dengan berbagai cara sebagai berikut :</a:t>
            </a:r>
            <a:endParaRPr lang="sv-SE" sz="2400"/>
          </a:p>
          <a:p>
            <a:endParaRPr lang="sv-SE" sz="2400"/>
          </a:p>
          <a:p>
            <a:r>
              <a:rPr lang="sv-SE" sz="2400"/>
              <a:t>Satu kali pesanan sebanyak 1200 unit.</a:t>
            </a:r>
          </a:p>
          <a:p>
            <a:r>
              <a:rPr lang="sv-SE" sz="2400"/>
              <a:t>Dua kali pesanan sebanyak 600 unit setiap kali pesan.</a:t>
            </a:r>
          </a:p>
          <a:p>
            <a:r>
              <a:rPr lang="sv-SE" sz="2400"/>
              <a:t>Tiga kali pesanan sebanyak 400</a:t>
            </a:r>
            <a:r>
              <a:rPr lang="sv-SE"/>
              <a:t> </a:t>
            </a:r>
            <a:r>
              <a:rPr lang="sv-SE" sz="2000"/>
              <a:t>unit </a:t>
            </a:r>
            <a:r>
              <a:rPr lang="sv-SE" sz="2400"/>
              <a:t>setiap kali pesan.</a:t>
            </a:r>
          </a:p>
          <a:p>
            <a:r>
              <a:rPr lang="sv-SE" sz="2400"/>
              <a:t>Empat kali  pesanan sebanyak 300 unit setiap kali pesan</a:t>
            </a:r>
            <a:r>
              <a:rPr lang="sv-SE" sz="2000"/>
              <a:t>.</a:t>
            </a:r>
          </a:p>
          <a:p>
            <a:r>
              <a:rPr lang="sv-SE" sz="2400"/>
              <a:t>Enam kali pesanan sbanyak  200 unit setiap kali pesan.</a:t>
            </a:r>
          </a:p>
          <a:p>
            <a:r>
              <a:rPr lang="sv-SE" sz="2400"/>
              <a:t>Sepuluh kali pesan sebanyak 120 unit setiap kali pesan.</a:t>
            </a:r>
          </a:p>
          <a:p>
            <a:r>
              <a:rPr lang="sv-SE" sz="2400"/>
              <a:t>Duabelas kali pesan sebanyak 100 unit setiap kali pesan</a:t>
            </a:r>
            <a:r>
              <a:rPr lang="sv-SE"/>
              <a:t>.</a:t>
            </a:r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4876800"/>
            <a:ext cx="9144000" cy="2133600"/>
            <a:chOff x="1352" y="2760"/>
            <a:chExt cx="2197" cy="621"/>
          </a:xfrm>
        </p:grpSpPr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1352" y="2760"/>
              <a:ext cx="2197" cy="51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 sz="2400">
                <a:latin typeface="Times New Roman" pitchFamily="18" charset="0"/>
              </a:endParaRPr>
            </a:p>
          </p:txBody>
        </p:sp>
        <p:pic>
          <p:nvPicPr>
            <p:cNvPr id="3079" name="Picture 7" descr="g070395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61" y="2812"/>
              <a:ext cx="548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8" descr="g070394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82" y="2800"/>
              <a:ext cx="632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3074" name="Object 9"/>
            <p:cNvGraphicFramePr>
              <a:graphicFrameLocks noChangeAspect="1"/>
            </p:cNvGraphicFramePr>
            <p:nvPr/>
          </p:nvGraphicFramePr>
          <p:xfrm>
            <a:off x="2077" y="2807"/>
            <a:ext cx="862" cy="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Clip" r:id="rId6" imgW="3657600" imgH="2437790" progId="">
                    <p:embed/>
                  </p:oleObj>
                </mc:Choice>
                <mc:Fallback>
                  <p:oleObj name="Clip" r:id="rId6" imgW="3657600" imgH="2437790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7" y="2807"/>
                          <a:ext cx="862" cy="5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1" name="Text Box 10"/>
            <p:cNvSpPr txBox="1">
              <a:spLocks noChangeArrowheads="1"/>
            </p:cNvSpPr>
            <p:nvPr/>
          </p:nvSpPr>
          <p:spPr bwMode="auto">
            <a:xfrm>
              <a:off x="2052" y="3114"/>
              <a:ext cx="267" cy="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i="1">
                  <a:solidFill>
                    <a:srgbClr val="FF0000"/>
                  </a:solidFill>
                  <a:latin typeface="Benguiat Bk BT" pitchFamily="18" charset="0"/>
                </a:rPr>
                <a:t>Management</a:t>
              </a:r>
              <a:endParaRPr lang="en-US" sz="1400" b="1">
                <a:latin typeface="Benguiat Bk BT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762000" y="144463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cs typeface="Times New Roman" pitchFamily="18" charset="0"/>
              </a:rPr>
              <a:t>PERHITUNGAN ECONOMICAL ORDER QUANTITY</a:t>
            </a:r>
            <a:endParaRPr lang="en-US" sz="2400"/>
          </a:p>
          <a:p>
            <a:endParaRPr lang="en-US" sz="2400"/>
          </a:p>
        </p:txBody>
      </p:sp>
      <p:graphicFrame>
        <p:nvGraphicFramePr>
          <p:cNvPr id="69044" name="Group 436"/>
          <p:cNvGraphicFramePr>
            <a:graphicFrameLocks noGrp="1"/>
          </p:cNvGraphicFramePr>
          <p:nvPr/>
        </p:nvGraphicFramePr>
        <p:xfrm>
          <a:off x="0" y="533400"/>
          <a:ext cx="8991600" cy="5418456"/>
        </p:xfrm>
        <a:graphic>
          <a:graphicData uri="http://schemas.openxmlformats.org/drawingml/2006/table">
            <a:tbl>
              <a:tblPr/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75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Frekuensi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Pembelian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Kali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Berapa bulan sekali pesanan dilakukan</a:t>
                      </a:r>
                      <a:endParaRPr kumimoji="0" lang="sv-S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Jumlah unit setiap kali pesan</a:t>
                      </a:r>
                      <a:endParaRPr kumimoji="0" lang="sv-S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persediaan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persediaan rata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Biaya penyimpanan setahun (40 %)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Biaya pesanan setahun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Jumlah biaya semuanya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2070" name="Rectangle 428"/>
          <p:cNvSpPr>
            <a:spLocks noChangeArrowheads="1"/>
          </p:cNvSpPr>
          <p:nvPr/>
        </p:nvSpPr>
        <p:spPr bwMode="auto">
          <a:xfrm>
            <a:off x="0" y="6078538"/>
            <a:ext cx="10326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dirty="0">
                <a:cs typeface="Times New Roman" pitchFamily="18" charset="0"/>
              </a:rPr>
              <a:t>Dari </a:t>
            </a:r>
            <a:r>
              <a:rPr lang="en-US" dirty="0" err="1">
                <a:cs typeface="Times New Roman" pitchFamily="18" charset="0"/>
              </a:rPr>
              <a:t>tabel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tersebut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dapat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dilihat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bahwa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biaya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semuanya</a:t>
            </a:r>
            <a:r>
              <a:rPr lang="en-US" dirty="0">
                <a:cs typeface="Times New Roman" pitchFamily="18" charset="0"/>
              </a:rPr>
              <a:t> yang paling </a:t>
            </a:r>
            <a:r>
              <a:rPr lang="en-US" dirty="0" err="1">
                <a:cs typeface="Times New Roman" pitchFamily="18" charset="0"/>
              </a:rPr>
              <a:t>murah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pada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pesanan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>
                <a:cs typeface="Times New Roman" pitchFamily="18" charset="0"/>
              </a:rPr>
              <a:t>sejumlah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Rp</a:t>
            </a:r>
            <a:r>
              <a:rPr lang="en-US" dirty="0">
                <a:cs typeface="Times New Roman" pitchFamily="18" charset="0"/>
              </a:rPr>
              <a:t>. ……- </a:t>
            </a:r>
            <a:r>
              <a:rPr lang="en-US" dirty="0" err="1">
                <a:cs typeface="Times New Roman" pitchFamily="18" charset="0"/>
              </a:rPr>
              <a:t>pada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pesanan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sebesar</a:t>
            </a:r>
            <a:r>
              <a:rPr lang="en-US" dirty="0">
                <a:cs typeface="Times New Roman" pitchFamily="18" charset="0"/>
              </a:rPr>
              <a:t> …….unit </a:t>
            </a:r>
            <a:r>
              <a:rPr lang="en-US" dirty="0" err="1">
                <a:cs typeface="Times New Roman" pitchFamily="18" charset="0"/>
              </a:rPr>
              <a:t>setiap</a:t>
            </a:r>
            <a:r>
              <a:rPr lang="en-US" dirty="0">
                <a:cs typeface="Times New Roman" pitchFamily="18" charset="0"/>
              </a:rPr>
              <a:t> kali </a:t>
            </a:r>
            <a:r>
              <a:rPr lang="en-US" dirty="0" err="1">
                <a:cs typeface="Times New Roman" pitchFamily="18" charset="0"/>
              </a:rPr>
              <a:t>pesan</a:t>
            </a:r>
            <a:r>
              <a:rPr lang="en-US" dirty="0"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762000" y="144463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cs typeface="Times New Roman" pitchFamily="18" charset="0"/>
              </a:rPr>
              <a:t>PERHITUNGAN ECONOMICAL ORDER QUANTITY</a:t>
            </a:r>
            <a:endParaRPr lang="en-US" sz="2400"/>
          </a:p>
          <a:p>
            <a:endParaRPr lang="en-US" sz="2400"/>
          </a:p>
        </p:txBody>
      </p:sp>
      <p:graphicFrame>
        <p:nvGraphicFramePr>
          <p:cNvPr id="69044" name="Group 436"/>
          <p:cNvGraphicFramePr>
            <a:graphicFrameLocks noGrp="1"/>
          </p:cNvGraphicFramePr>
          <p:nvPr/>
        </p:nvGraphicFramePr>
        <p:xfrm>
          <a:off x="0" y="533400"/>
          <a:ext cx="8991600" cy="5418456"/>
        </p:xfrm>
        <a:graphic>
          <a:graphicData uri="http://schemas.openxmlformats.org/drawingml/2006/table">
            <a:tbl>
              <a:tblPr/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75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Frekuensi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Pembelian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Kali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Kali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Berapa bulan sekali pesanan dilakukan</a:t>
                      </a:r>
                      <a:endParaRPr kumimoji="0" lang="sv-S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Jumlah unit setiap kali pesan</a:t>
                      </a:r>
                      <a:endParaRPr kumimoji="0" lang="sv-S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persediaan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persediaan rata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Biaya penyimpanan setahun (40 %)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Biaya pesanan setahun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Jumlah biaya semuanya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 jt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2070" name="Rectangle 428"/>
          <p:cNvSpPr>
            <a:spLocks noChangeArrowheads="1"/>
          </p:cNvSpPr>
          <p:nvPr/>
        </p:nvSpPr>
        <p:spPr bwMode="auto">
          <a:xfrm>
            <a:off x="0" y="6078538"/>
            <a:ext cx="10326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>
                <a:cs typeface="Times New Roman" pitchFamily="18" charset="0"/>
              </a:rPr>
              <a:t>Dari tabel tersebut dapat dilihat bahwa biaya semuanya yang paling murah pada pesanan </a:t>
            </a:r>
          </a:p>
          <a:p>
            <a:pPr algn="just"/>
            <a:r>
              <a:rPr lang="en-US">
                <a:cs typeface="Times New Roman" pitchFamily="18" charset="0"/>
              </a:rPr>
              <a:t>sejumlah Rp. 120.000.000,- pada pesanan sebesar 300 unit setiap kali pesan.</a:t>
            </a:r>
            <a:endParaRPr 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Latihan Soal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714375" y="1447800"/>
            <a:ext cx="7972425" cy="4572000"/>
          </a:xfrm>
        </p:spPr>
        <p:txBody>
          <a:bodyPr/>
          <a:lstStyle/>
          <a:p>
            <a:pPr eaLnBrk="1" hangingPunct="1"/>
            <a:r>
              <a:rPr lang="id-ID" sz="2800"/>
              <a:t>Biaya penyimpanan dan pemeliharaan di gudang (Carrying cost) adalah 20% dari nilai average inventory. Biaya pemesanan (procurement cost) adalah $4 setiap kali pesan. Jumlah material yang dibutuhkan selama satu tahun sebanyak 24.500 unit dengan harga pembelian $2.5 per unitnya.</a:t>
            </a:r>
          </a:p>
          <a:p>
            <a:pPr eaLnBrk="1" hangingPunct="1">
              <a:buFont typeface="Wingdings 2" pitchFamily="18" charset="2"/>
              <a:buNone/>
            </a:pPr>
            <a:endParaRPr lang="id-ID" sz="2800"/>
          </a:p>
          <a:p>
            <a:pPr eaLnBrk="1" hangingPunct="1"/>
            <a:r>
              <a:rPr lang="id-ID" sz="2800"/>
              <a:t>Hitunglah Economical Order Quantity (EOQ) ! Dan buatlah daftar pembeliannya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2"/>
          <p:cNvSpPr>
            <a:spLocks noChangeArrowheads="1"/>
          </p:cNvSpPr>
          <p:nvPr/>
        </p:nvSpPr>
        <p:spPr bwMode="auto">
          <a:xfrm>
            <a:off x="0" y="228600"/>
            <a:ext cx="8439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>
                <a:cs typeface="Times New Roman" pitchFamily="18" charset="0"/>
              </a:rPr>
              <a:t>Hubungan  biaya pesanan, biaya penyimpanan dan jumlah biaya selama satu periode adalah sebagai berikut :</a:t>
            </a:r>
            <a:endParaRPr lang="en-US" sz="2000"/>
          </a:p>
          <a:p>
            <a:endParaRPr lang="en-US" sz="2000"/>
          </a:p>
        </p:txBody>
      </p:sp>
      <p:grpSp>
        <p:nvGrpSpPr>
          <p:cNvPr id="44035" name="Group 4"/>
          <p:cNvGrpSpPr>
            <a:grpSpLocks/>
          </p:cNvGrpSpPr>
          <p:nvPr/>
        </p:nvGrpSpPr>
        <p:grpSpPr bwMode="auto">
          <a:xfrm>
            <a:off x="-152400" y="1066800"/>
            <a:ext cx="9067800" cy="5791200"/>
            <a:chOff x="1776" y="3250"/>
            <a:chExt cx="9260" cy="5964"/>
          </a:xfrm>
        </p:grpSpPr>
        <p:sp>
          <p:nvSpPr>
            <p:cNvPr id="44037" name="Freeform 51"/>
            <p:cNvSpPr>
              <a:spLocks/>
            </p:cNvSpPr>
            <p:nvPr/>
          </p:nvSpPr>
          <p:spPr bwMode="auto">
            <a:xfrm>
              <a:off x="2016" y="3510"/>
              <a:ext cx="8760" cy="4680"/>
            </a:xfrm>
            <a:custGeom>
              <a:avLst/>
              <a:gdLst>
                <a:gd name="T0" fmla="*/ 0 w 8760"/>
                <a:gd name="T1" fmla="*/ 0 h 4680"/>
                <a:gd name="T2" fmla="*/ 0 w 8760"/>
                <a:gd name="T3" fmla="*/ 4680 h 4680"/>
                <a:gd name="T4" fmla="*/ 8760 w 8760"/>
                <a:gd name="T5" fmla="*/ 4680 h 4680"/>
                <a:gd name="T6" fmla="*/ 8760 w 8760"/>
                <a:gd name="T7" fmla="*/ 0 h 46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60"/>
                <a:gd name="T13" fmla="*/ 0 h 4680"/>
                <a:gd name="T14" fmla="*/ 8760 w 8760"/>
                <a:gd name="T15" fmla="*/ 4680 h 46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60" h="4680">
                  <a:moveTo>
                    <a:pt x="0" y="0"/>
                  </a:moveTo>
                  <a:lnTo>
                    <a:pt x="0" y="4680"/>
                  </a:lnTo>
                  <a:lnTo>
                    <a:pt x="8760" y="4680"/>
                  </a:lnTo>
                  <a:lnTo>
                    <a:pt x="876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8" name="Line 50"/>
            <p:cNvSpPr>
              <a:spLocks noChangeShapeType="1"/>
            </p:cNvSpPr>
            <p:nvPr/>
          </p:nvSpPr>
          <p:spPr bwMode="auto">
            <a:xfrm>
              <a:off x="10700" y="585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9" name="Line 49"/>
            <p:cNvSpPr>
              <a:spLocks noChangeShapeType="1"/>
            </p:cNvSpPr>
            <p:nvPr/>
          </p:nvSpPr>
          <p:spPr bwMode="auto">
            <a:xfrm>
              <a:off x="10700" y="659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0" name="Line 48"/>
            <p:cNvSpPr>
              <a:spLocks noChangeShapeType="1"/>
            </p:cNvSpPr>
            <p:nvPr/>
          </p:nvSpPr>
          <p:spPr bwMode="auto">
            <a:xfrm>
              <a:off x="10700" y="743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1" name="Line 47"/>
            <p:cNvSpPr>
              <a:spLocks noChangeShapeType="1"/>
            </p:cNvSpPr>
            <p:nvPr/>
          </p:nvSpPr>
          <p:spPr bwMode="auto">
            <a:xfrm>
              <a:off x="10700" y="421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Line 46"/>
            <p:cNvSpPr>
              <a:spLocks noChangeShapeType="1"/>
            </p:cNvSpPr>
            <p:nvPr/>
          </p:nvSpPr>
          <p:spPr bwMode="auto">
            <a:xfrm>
              <a:off x="10700" y="505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3" name="Line 45"/>
            <p:cNvSpPr>
              <a:spLocks noChangeShapeType="1"/>
            </p:cNvSpPr>
            <p:nvPr/>
          </p:nvSpPr>
          <p:spPr bwMode="auto">
            <a:xfrm>
              <a:off x="1956" y="585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4" name="Line 44"/>
            <p:cNvSpPr>
              <a:spLocks noChangeShapeType="1"/>
            </p:cNvSpPr>
            <p:nvPr/>
          </p:nvSpPr>
          <p:spPr bwMode="auto">
            <a:xfrm>
              <a:off x="1956" y="659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45" name="Group 41"/>
            <p:cNvGrpSpPr>
              <a:grpSpLocks/>
            </p:cNvGrpSpPr>
            <p:nvPr/>
          </p:nvGrpSpPr>
          <p:grpSpPr bwMode="auto">
            <a:xfrm>
              <a:off x="1956" y="4210"/>
              <a:ext cx="120" cy="840"/>
              <a:chOff x="1956" y="6176"/>
              <a:chExt cx="120" cy="840"/>
            </a:xfrm>
          </p:grpSpPr>
          <p:sp>
            <p:nvSpPr>
              <p:cNvPr id="44082" name="Line 43"/>
              <p:cNvSpPr>
                <a:spLocks noChangeShapeType="1"/>
              </p:cNvSpPr>
              <p:nvPr/>
            </p:nvSpPr>
            <p:spPr bwMode="auto">
              <a:xfrm>
                <a:off x="1956" y="6176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3" name="Line 42"/>
              <p:cNvSpPr>
                <a:spLocks noChangeShapeType="1"/>
              </p:cNvSpPr>
              <p:nvPr/>
            </p:nvSpPr>
            <p:spPr bwMode="auto">
              <a:xfrm>
                <a:off x="1956" y="7016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46" name="Text Box 40"/>
            <p:cNvSpPr txBox="1">
              <a:spLocks noChangeArrowheads="1"/>
            </p:cNvSpPr>
            <p:nvPr/>
          </p:nvSpPr>
          <p:spPr bwMode="auto">
            <a:xfrm>
              <a:off x="1976" y="3990"/>
              <a:ext cx="672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250</a:t>
              </a:r>
              <a:endParaRPr lang="en-US" sz="2000"/>
            </a:p>
          </p:txBody>
        </p:sp>
        <p:sp>
          <p:nvSpPr>
            <p:cNvPr id="44047" name="Text Box 39"/>
            <p:cNvSpPr txBox="1">
              <a:spLocks noChangeArrowheads="1"/>
            </p:cNvSpPr>
            <p:nvPr/>
          </p:nvSpPr>
          <p:spPr bwMode="auto">
            <a:xfrm>
              <a:off x="1996" y="4822"/>
              <a:ext cx="672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200</a:t>
              </a:r>
              <a:endParaRPr lang="en-US" sz="2000"/>
            </a:p>
          </p:txBody>
        </p:sp>
        <p:sp>
          <p:nvSpPr>
            <p:cNvPr id="44048" name="Line 38"/>
            <p:cNvSpPr>
              <a:spLocks noChangeShapeType="1"/>
            </p:cNvSpPr>
            <p:nvPr/>
          </p:nvSpPr>
          <p:spPr bwMode="auto">
            <a:xfrm>
              <a:off x="1956" y="7358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9" name="Text Box 37"/>
            <p:cNvSpPr txBox="1">
              <a:spLocks noChangeArrowheads="1"/>
            </p:cNvSpPr>
            <p:nvPr/>
          </p:nvSpPr>
          <p:spPr bwMode="auto">
            <a:xfrm>
              <a:off x="2004" y="7110"/>
              <a:ext cx="672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50</a:t>
              </a:r>
              <a:endParaRPr lang="en-US" sz="2000"/>
            </a:p>
          </p:txBody>
        </p:sp>
        <p:sp>
          <p:nvSpPr>
            <p:cNvPr id="44050" name="Text Box 36"/>
            <p:cNvSpPr txBox="1">
              <a:spLocks noChangeArrowheads="1"/>
            </p:cNvSpPr>
            <p:nvPr/>
          </p:nvSpPr>
          <p:spPr bwMode="auto">
            <a:xfrm>
              <a:off x="1900" y="3250"/>
              <a:ext cx="788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300</a:t>
              </a:r>
              <a:endParaRPr lang="en-US" sz="2000"/>
            </a:p>
          </p:txBody>
        </p:sp>
        <p:sp>
          <p:nvSpPr>
            <p:cNvPr id="44051" name="Text Box 35"/>
            <p:cNvSpPr txBox="1">
              <a:spLocks noChangeArrowheads="1"/>
            </p:cNvSpPr>
            <p:nvPr/>
          </p:nvSpPr>
          <p:spPr bwMode="auto">
            <a:xfrm>
              <a:off x="1996" y="5614"/>
              <a:ext cx="672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150</a:t>
              </a:r>
              <a:endParaRPr lang="en-US" sz="2000"/>
            </a:p>
          </p:txBody>
        </p:sp>
        <p:sp>
          <p:nvSpPr>
            <p:cNvPr id="44052" name="Text Box 34"/>
            <p:cNvSpPr txBox="1">
              <a:spLocks noChangeArrowheads="1"/>
            </p:cNvSpPr>
            <p:nvPr/>
          </p:nvSpPr>
          <p:spPr bwMode="auto">
            <a:xfrm>
              <a:off x="1996" y="6370"/>
              <a:ext cx="672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100</a:t>
              </a:r>
              <a:endParaRPr lang="en-US" sz="2000"/>
            </a:p>
          </p:txBody>
        </p:sp>
        <p:sp>
          <p:nvSpPr>
            <p:cNvPr id="44053" name="Freeform 33"/>
            <p:cNvSpPr>
              <a:spLocks/>
            </p:cNvSpPr>
            <p:nvPr/>
          </p:nvSpPr>
          <p:spPr bwMode="auto">
            <a:xfrm>
              <a:off x="2016" y="6210"/>
              <a:ext cx="2948" cy="1944"/>
            </a:xfrm>
            <a:custGeom>
              <a:avLst/>
              <a:gdLst>
                <a:gd name="T0" fmla="*/ 12937206 w 1800"/>
                <a:gd name="T1" fmla="*/ 7197 h 1800"/>
                <a:gd name="T2" fmla="*/ 12937206 w 1800"/>
                <a:gd name="T3" fmla="*/ 0 h 1800"/>
                <a:gd name="T4" fmla="*/ 0 w 1800"/>
                <a:gd name="T5" fmla="*/ 0 h 1800"/>
                <a:gd name="T6" fmla="*/ 0 60000 65536"/>
                <a:gd name="T7" fmla="*/ 0 60000 65536"/>
                <a:gd name="T8" fmla="*/ 0 60000 65536"/>
                <a:gd name="T9" fmla="*/ 0 w 1800"/>
                <a:gd name="T10" fmla="*/ 0 h 1800"/>
                <a:gd name="T11" fmla="*/ 1800 w 1800"/>
                <a:gd name="T12" fmla="*/ 1800 h 18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00" h="1800">
                  <a:moveTo>
                    <a:pt x="1800" y="1800"/>
                  </a:moveTo>
                  <a:lnTo>
                    <a:pt x="180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4" name="Freeform 32"/>
            <p:cNvSpPr>
              <a:spLocks/>
            </p:cNvSpPr>
            <p:nvPr/>
          </p:nvSpPr>
          <p:spPr bwMode="auto">
            <a:xfrm>
              <a:off x="2496" y="5060"/>
              <a:ext cx="245" cy="3130"/>
            </a:xfrm>
            <a:custGeom>
              <a:avLst/>
              <a:gdLst>
                <a:gd name="T0" fmla="*/ 348 w 240"/>
                <a:gd name="T1" fmla="*/ 4599 h 3060"/>
                <a:gd name="T2" fmla="*/ 348 w 240"/>
                <a:gd name="T3" fmla="*/ 0 h 3060"/>
                <a:gd name="T4" fmla="*/ 0 w 240"/>
                <a:gd name="T5" fmla="*/ 0 h 3060"/>
                <a:gd name="T6" fmla="*/ 0 60000 65536"/>
                <a:gd name="T7" fmla="*/ 0 60000 65536"/>
                <a:gd name="T8" fmla="*/ 0 60000 65536"/>
                <a:gd name="T9" fmla="*/ 0 w 240"/>
                <a:gd name="T10" fmla="*/ 0 h 3060"/>
                <a:gd name="T11" fmla="*/ 240 w 240"/>
                <a:gd name="T12" fmla="*/ 3060 h 30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3060">
                  <a:moveTo>
                    <a:pt x="240" y="3060"/>
                  </a:moveTo>
                  <a:lnTo>
                    <a:pt x="24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5" name="Line 31"/>
            <p:cNvSpPr>
              <a:spLocks noChangeShapeType="1"/>
            </p:cNvSpPr>
            <p:nvPr/>
          </p:nvSpPr>
          <p:spPr bwMode="auto">
            <a:xfrm rot="5400000">
              <a:off x="3096" y="819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6" name="Line 30"/>
            <p:cNvSpPr>
              <a:spLocks noChangeShapeType="1"/>
            </p:cNvSpPr>
            <p:nvPr/>
          </p:nvSpPr>
          <p:spPr bwMode="auto">
            <a:xfrm rot="5400000">
              <a:off x="4356" y="8189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7" name="Line 29"/>
            <p:cNvSpPr>
              <a:spLocks noChangeShapeType="1"/>
            </p:cNvSpPr>
            <p:nvPr/>
          </p:nvSpPr>
          <p:spPr bwMode="auto">
            <a:xfrm rot="5400000">
              <a:off x="5676" y="8191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8" name="Line 28"/>
            <p:cNvSpPr>
              <a:spLocks noChangeShapeType="1"/>
            </p:cNvSpPr>
            <p:nvPr/>
          </p:nvSpPr>
          <p:spPr bwMode="auto">
            <a:xfrm rot="5400000">
              <a:off x="6936" y="819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9" name="Line 27"/>
            <p:cNvSpPr>
              <a:spLocks noChangeShapeType="1"/>
            </p:cNvSpPr>
            <p:nvPr/>
          </p:nvSpPr>
          <p:spPr bwMode="auto">
            <a:xfrm rot="5400000">
              <a:off x="8196" y="8191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0" name="Line 26"/>
            <p:cNvSpPr>
              <a:spLocks noChangeShapeType="1"/>
            </p:cNvSpPr>
            <p:nvPr/>
          </p:nvSpPr>
          <p:spPr bwMode="auto">
            <a:xfrm rot="5400000">
              <a:off x="9456" y="8190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1" name="Text Box 25"/>
            <p:cNvSpPr txBox="1">
              <a:spLocks noChangeArrowheads="1"/>
            </p:cNvSpPr>
            <p:nvPr/>
          </p:nvSpPr>
          <p:spPr bwMode="auto">
            <a:xfrm>
              <a:off x="4004" y="8194"/>
              <a:ext cx="748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200</a:t>
              </a:r>
              <a:endParaRPr lang="en-US" sz="2000"/>
            </a:p>
          </p:txBody>
        </p:sp>
        <p:sp>
          <p:nvSpPr>
            <p:cNvPr id="44062" name="Text Box 24"/>
            <p:cNvSpPr txBox="1">
              <a:spLocks noChangeArrowheads="1"/>
            </p:cNvSpPr>
            <p:nvPr/>
          </p:nvSpPr>
          <p:spPr bwMode="auto">
            <a:xfrm>
              <a:off x="5364" y="8194"/>
              <a:ext cx="748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400</a:t>
              </a:r>
              <a:endParaRPr lang="en-US" sz="2000"/>
            </a:p>
          </p:txBody>
        </p:sp>
        <p:sp>
          <p:nvSpPr>
            <p:cNvPr id="44063" name="Text Box 23"/>
            <p:cNvSpPr txBox="1">
              <a:spLocks noChangeArrowheads="1"/>
            </p:cNvSpPr>
            <p:nvPr/>
          </p:nvSpPr>
          <p:spPr bwMode="auto">
            <a:xfrm>
              <a:off x="6680" y="8229"/>
              <a:ext cx="708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cs typeface="Times New Roman" pitchFamily="18" charset="0"/>
                </a:rPr>
                <a:t>600</a:t>
              </a:r>
              <a:endParaRPr lang="en-US"/>
            </a:p>
          </p:txBody>
        </p:sp>
        <p:sp>
          <p:nvSpPr>
            <p:cNvPr id="44064" name="Text Box 22"/>
            <p:cNvSpPr txBox="1">
              <a:spLocks noChangeArrowheads="1"/>
            </p:cNvSpPr>
            <p:nvPr/>
          </p:nvSpPr>
          <p:spPr bwMode="auto">
            <a:xfrm>
              <a:off x="7844" y="8229"/>
              <a:ext cx="804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800</a:t>
              </a:r>
              <a:endParaRPr lang="en-US" sz="2000"/>
            </a:p>
          </p:txBody>
        </p:sp>
        <p:sp>
          <p:nvSpPr>
            <p:cNvPr id="44065" name="Text Box 21"/>
            <p:cNvSpPr txBox="1">
              <a:spLocks noChangeArrowheads="1"/>
            </p:cNvSpPr>
            <p:nvPr/>
          </p:nvSpPr>
          <p:spPr bwMode="auto">
            <a:xfrm>
              <a:off x="9144" y="8229"/>
              <a:ext cx="824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1000</a:t>
              </a:r>
              <a:endParaRPr lang="en-US" sz="2000"/>
            </a:p>
          </p:txBody>
        </p:sp>
        <p:sp>
          <p:nvSpPr>
            <p:cNvPr id="44066" name="Text Box 20"/>
            <p:cNvSpPr txBox="1">
              <a:spLocks noChangeArrowheads="1"/>
            </p:cNvSpPr>
            <p:nvPr/>
          </p:nvSpPr>
          <p:spPr bwMode="auto">
            <a:xfrm>
              <a:off x="4592" y="7938"/>
              <a:ext cx="724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cs typeface="Times New Roman" pitchFamily="18" charset="0"/>
                </a:rPr>
                <a:t>300</a:t>
              </a:r>
              <a:endParaRPr lang="en-US"/>
            </a:p>
          </p:txBody>
        </p:sp>
        <p:sp>
          <p:nvSpPr>
            <p:cNvPr id="44067" name="Text Box 19"/>
            <p:cNvSpPr txBox="1">
              <a:spLocks noChangeArrowheads="1"/>
            </p:cNvSpPr>
            <p:nvPr/>
          </p:nvSpPr>
          <p:spPr bwMode="auto">
            <a:xfrm>
              <a:off x="1776" y="8190"/>
              <a:ext cx="512" cy="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44068" name="Text Box 18"/>
            <p:cNvSpPr txBox="1">
              <a:spLocks noChangeArrowheads="1"/>
            </p:cNvSpPr>
            <p:nvPr/>
          </p:nvSpPr>
          <p:spPr bwMode="auto">
            <a:xfrm>
              <a:off x="6096" y="4590"/>
              <a:ext cx="2504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cs typeface="Times New Roman" pitchFamily="18" charset="0"/>
                </a:rPr>
                <a:t>Jumlah biaya variabel selama satu periode</a:t>
              </a:r>
              <a:endParaRPr lang="en-US"/>
            </a:p>
          </p:txBody>
        </p:sp>
        <p:sp>
          <p:nvSpPr>
            <p:cNvPr id="44069" name="Text Box 17"/>
            <p:cNvSpPr txBox="1">
              <a:spLocks noChangeArrowheads="1"/>
            </p:cNvSpPr>
            <p:nvPr/>
          </p:nvSpPr>
          <p:spPr bwMode="auto">
            <a:xfrm>
              <a:off x="10212" y="8222"/>
              <a:ext cx="824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1200</a:t>
              </a:r>
              <a:endParaRPr lang="en-US" sz="2000"/>
            </a:p>
          </p:txBody>
        </p:sp>
        <p:sp>
          <p:nvSpPr>
            <p:cNvPr id="44070" name="Line 16"/>
            <p:cNvSpPr>
              <a:spLocks noChangeShapeType="1"/>
            </p:cNvSpPr>
            <p:nvPr/>
          </p:nvSpPr>
          <p:spPr bwMode="auto">
            <a:xfrm>
              <a:off x="2016" y="7230"/>
              <a:ext cx="29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1" name="Line 15"/>
            <p:cNvSpPr>
              <a:spLocks noChangeShapeType="1"/>
            </p:cNvSpPr>
            <p:nvPr/>
          </p:nvSpPr>
          <p:spPr bwMode="auto">
            <a:xfrm>
              <a:off x="2016" y="537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2" name="Line 14"/>
            <p:cNvSpPr>
              <a:spLocks noChangeShapeType="1"/>
            </p:cNvSpPr>
            <p:nvPr/>
          </p:nvSpPr>
          <p:spPr bwMode="auto">
            <a:xfrm flipV="1">
              <a:off x="4976" y="3510"/>
              <a:ext cx="5760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3" name="Line 13"/>
            <p:cNvSpPr>
              <a:spLocks noChangeShapeType="1"/>
            </p:cNvSpPr>
            <p:nvPr/>
          </p:nvSpPr>
          <p:spPr bwMode="auto">
            <a:xfrm flipV="1">
              <a:off x="2016" y="5394"/>
              <a:ext cx="8724" cy="27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4" name="Arc 12"/>
            <p:cNvSpPr>
              <a:spLocks/>
            </p:cNvSpPr>
            <p:nvPr/>
          </p:nvSpPr>
          <p:spPr bwMode="auto">
            <a:xfrm flipH="1" flipV="1">
              <a:off x="2756" y="5074"/>
              <a:ext cx="2260" cy="11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5" name="Arc 11"/>
            <p:cNvSpPr>
              <a:spLocks/>
            </p:cNvSpPr>
            <p:nvPr/>
          </p:nvSpPr>
          <p:spPr bwMode="auto">
            <a:xfrm flipH="1" flipV="1">
              <a:off x="2736" y="5354"/>
              <a:ext cx="8040" cy="272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6" name="Text Box 10"/>
            <p:cNvSpPr txBox="1">
              <a:spLocks noChangeArrowheads="1"/>
            </p:cNvSpPr>
            <p:nvPr/>
          </p:nvSpPr>
          <p:spPr bwMode="auto">
            <a:xfrm>
              <a:off x="7360" y="5490"/>
              <a:ext cx="316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>
                  <a:cs typeface="Times New Roman" pitchFamily="18" charset="0"/>
                </a:rPr>
                <a:t>J</a:t>
              </a:r>
              <a:r>
                <a:rPr lang="en-US">
                  <a:cs typeface="Times New Roman" pitchFamily="18" charset="0"/>
                </a:rPr>
                <a:t>umlah biaya penyimpanan selama satu periode</a:t>
              </a:r>
              <a:endParaRPr lang="en-US"/>
            </a:p>
          </p:txBody>
        </p:sp>
        <p:sp>
          <p:nvSpPr>
            <p:cNvPr id="44077" name="Text Box 9"/>
            <p:cNvSpPr txBox="1">
              <a:spLocks noChangeArrowheads="1"/>
            </p:cNvSpPr>
            <p:nvPr/>
          </p:nvSpPr>
          <p:spPr bwMode="auto">
            <a:xfrm>
              <a:off x="6936" y="7290"/>
              <a:ext cx="264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cs typeface="Times New Roman" pitchFamily="18" charset="0"/>
                </a:rPr>
                <a:t>Jumlah biaya pesanan selama satu periode</a:t>
              </a:r>
              <a:endParaRPr lang="en-US"/>
            </a:p>
          </p:txBody>
        </p:sp>
        <p:sp>
          <p:nvSpPr>
            <p:cNvPr id="44078" name="Text Box 8"/>
            <p:cNvSpPr txBox="1">
              <a:spLocks noChangeArrowheads="1"/>
            </p:cNvSpPr>
            <p:nvPr/>
          </p:nvSpPr>
          <p:spPr bwMode="auto">
            <a:xfrm>
              <a:off x="5616" y="8549"/>
              <a:ext cx="3600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cs typeface="Times New Roman" pitchFamily="18" charset="0"/>
                </a:rPr>
                <a:t>Besarnya pesanan dalam unit</a:t>
              </a:r>
              <a:endParaRPr lang="en-US"/>
            </a:p>
          </p:txBody>
        </p:sp>
        <p:sp>
          <p:nvSpPr>
            <p:cNvPr id="44079" name="Freeform 7"/>
            <p:cNvSpPr>
              <a:spLocks/>
            </p:cNvSpPr>
            <p:nvPr/>
          </p:nvSpPr>
          <p:spPr bwMode="auto">
            <a:xfrm>
              <a:off x="2104" y="8273"/>
              <a:ext cx="2792" cy="360"/>
            </a:xfrm>
            <a:custGeom>
              <a:avLst/>
              <a:gdLst>
                <a:gd name="T0" fmla="*/ 3397 w 2760"/>
                <a:gd name="T1" fmla="*/ 0 h 360"/>
                <a:gd name="T2" fmla="*/ 2953 w 2760"/>
                <a:gd name="T3" fmla="*/ 360 h 360"/>
                <a:gd name="T4" fmla="*/ 294 w 2760"/>
                <a:gd name="T5" fmla="*/ 360 h 360"/>
                <a:gd name="T6" fmla="*/ 0 w 2760"/>
                <a:gd name="T7" fmla="*/ 0 h 3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60"/>
                <a:gd name="T13" fmla="*/ 0 h 360"/>
                <a:gd name="T14" fmla="*/ 2760 w 2760"/>
                <a:gd name="T15" fmla="*/ 360 h 3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60" h="360">
                  <a:moveTo>
                    <a:pt x="2760" y="0"/>
                  </a:moveTo>
                  <a:lnTo>
                    <a:pt x="2400" y="360"/>
                  </a:lnTo>
                  <a:lnTo>
                    <a:pt x="240" y="36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80" name="Text Box 6"/>
            <p:cNvSpPr txBox="1">
              <a:spLocks noChangeArrowheads="1"/>
            </p:cNvSpPr>
            <p:nvPr/>
          </p:nvSpPr>
          <p:spPr bwMode="auto">
            <a:xfrm>
              <a:off x="2820" y="8730"/>
              <a:ext cx="916" cy="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cs typeface="Times New Roman" pitchFamily="18" charset="0"/>
                </a:rPr>
                <a:t>EOQ</a:t>
              </a:r>
              <a:endParaRPr lang="en-US" sz="2000"/>
            </a:p>
          </p:txBody>
        </p:sp>
        <p:sp>
          <p:nvSpPr>
            <p:cNvPr id="44081" name="Text Box 5"/>
            <p:cNvSpPr txBox="1">
              <a:spLocks noChangeArrowheads="1"/>
            </p:cNvSpPr>
            <p:nvPr/>
          </p:nvSpPr>
          <p:spPr bwMode="auto">
            <a:xfrm>
              <a:off x="2996" y="8309"/>
              <a:ext cx="580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>
                  <a:cs typeface="Times New Roman" pitchFamily="18" charset="0"/>
                </a:rPr>
                <a:t>v</a:t>
              </a:r>
              <a:endParaRPr lang="en-US"/>
            </a:p>
          </p:txBody>
        </p:sp>
      </p:grpSp>
      <p:sp>
        <p:nvSpPr>
          <p:cNvPr id="44036" name="Rectangle 73"/>
          <p:cNvSpPr>
            <a:spLocks noChangeArrowheads="1"/>
          </p:cNvSpPr>
          <p:nvPr/>
        </p:nvSpPr>
        <p:spPr bwMode="auto">
          <a:xfrm>
            <a:off x="630238" y="1809750"/>
            <a:ext cx="10985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en-US" sz="900"/>
            </a:br>
            <a:endParaRPr lang="en-US"/>
          </a:p>
          <a:p>
            <a:r>
              <a:rPr lang="en-US" sz="1200">
                <a:cs typeface="Times New Roman" pitchFamily="18" charset="0"/>
              </a:rPr>
              <a:t>	</a:t>
            </a:r>
            <a:endParaRPr lang="en-US" sz="900"/>
          </a:p>
          <a:p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bg2">
                <a:tint val="95000"/>
                <a:satMod val="200000"/>
              </a:schemeClr>
              <a:schemeClr val="bg2">
                <a:shade val="80000"/>
                <a:satMod val="100000"/>
              </a:schemeClr>
            </a:duotone>
            <a:lum/>
          </a:blip>
          <a:srcRect/>
          <a:tile tx="0" ty="0" sx="55000" sy="55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4638"/>
            <a:ext cx="8363272" cy="9221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 err="1"/>
              <a:t>Menetapkan</a:t>
            </a:r>
            <a:r>
              <a:rPr lang="en-US" sz="3400" dirty="0"/>
              <a:t>  EOQ </a:t>
            </a:r>
            <a:r>
              <a:rPr lang="en-US" sz="3400" dirty="0" err="1"/>
              <a:t>berdasarkan</a:t>
            </a:r>
            <a:r>
              <a:rPr lang="en-US" sz="3400" dirty="0"/>
              <a:t> </a:t>
            </a:r>
            <a:r>
              <a:rPr lang="en-US" sz="3400" dirty="0" err="1"/>
              <a:t>besarnya</a:t>
            </a:r>
            <a:r>
              <a:rPr lang="en-US" sz="3400" dirty="0"/>
              <a:t> </a:t>
            </a:r>
            <a:r>
              <a:rPr lang="en-US" sz="3400" dirty="0" err="1"/>
              <a:t>biaya</a:t>
            </a:r>
            <a:r>
              <a:rPr lang="en-US" sz="3400" dirty="0"/>
              <a:t> </a:t>
            </a:r>
            <a:r>
              <a:rPr lang="en-US" sz="3400" dirty="0" err="1"/>
              <a:t>penyimpanan</a:t>
            </a:r>
            <a:r>
              <a:rPr lang="en-US" sz="3400" dirty="0"/>
              <a:t> per unit 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196752"/>
            <a:ext cx="7772400" cy="482304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/>
              <a:t>Rumus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</a:p>
          <a:p>
            <a:pPr eaLnBrk="1" hangingPunct="1">
              <a:lnSpc>
                <a:spcPct val="90000"/>
              </a:lnSpc>
            </a:pPr>
            <a:endParaRPr lang="sv-SE" sz="2800" dirty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sv-SE" sz="2800" dirty="0"/>
          </a:p>
          <a:p>
            <a:pPr eaLnBrk="1" hangingPunct="1">
              <a:lnSpc>
                <a:spcPct val="90000"/>
              </a:lnSpc>
            </a:pPr>
            <a:endParaRPr lang="sv-SE" sz="2800" dirty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id-ID" sz="2400" dirty="0"/>
              <a:t>	</a:t>
            </a:r>
            <a:r>
              <a:rPr lang="sv-SE" sz="2400" dirty="0"/>
              <a:t>dimana c adalah biaya penyimpanan per unit.</a:t>
            </a:r>
            <a:endParaRPr lang="en-US" sz="2400" dirty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400" b="1" dirty="0" err="1"/>
              <a:t>Contoh</a:t>
            </a:r>
            <a:r>
              <a:rPr lang="en-US" sz="2400" dirty="0"/>
              <a:t> :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/>
              <a:t>Jumlah</a:t>
            </a:r>
            <a:r>
              <a:rPr lang="en-US" sz="2400" dirty="0"/>
              <a:t> material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setahun</a:t>
            </a:r>
            <a:r>
              <a:rPr lang="en-US" sz="2400" dirty="0"/>
              <a:t> = 1600 unit.</a:t>
            </a:r>
            <a:endParaRPr lang="sv-SE" sz="2400" dirty="0"/>
          </a:p>
          <a:p>
            <a:pPr eaLnBrk="1" hangingPunct="1">
              <a:lnSpc>
                <a:spcPct val="90000"/>
              </a:lnSpc>
            </a:pPr>
            <a:r>
              <a:rPr lang="sv-SE" sz="2400" dirty="0"/>
              <a:t>Biaya pesanan sebesar Rp. 100.000.000,- setiap kali pesanan.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penyimpanan</a:t>
            </a:r>
            <a:r>
              <a:rPr lang="en-US" sz="2400" dirty="0"/>
              <a:t> per unit = </a:t>
            </a:r>
            <a:r>
              <a:rPr lang="en-US" sz="2400" dirty="0" err="1"/>
              <a:t>Rp</a:t>
            </a:r>
            <a:r>
              <a:rPr lang="en-US" sz="2400" dirty="0"/>
              <a:t>. 0,50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/>
              <a:t>Besarnya</a:t>
            </a:r>
            <a:r>
              <a:rPr lang="en-US" sz="2400" dirty="0"/>
              <a:t> EOQ </a:t>
            </a:r>
            <a:r>
              <a:rPr lang="en-US" sz="2400" dirty="0" err="1"/>
              <a:t>adalah</a:t>
            </a:r>
            <a:r>
              <a:rPr lang="en-US" sz="2400" dirty="0"/>
              <a:t> :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423988" y="1981200"/>
          <a:ext cx="52911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4" imgW="1054100" imgH="444500" progId="Equation.3">
                  <p:embed/>
                </p:oleObj>
              </mc:Choice>
              <mc:Fallback>
                <p:oleObj name="Equation" r:id="rId4" imgW="1054100" imgH="444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1981200"/>
                        <a:ext cx="529113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449023"/>
              </p:ext>
            </p:extLst>
          </p:nvPr>
        </p:nvGraphicFramePr>
        <p:xfrm>
          <a:off x="3200400" y="5926932"/>
          <a:ext cx="59436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6" imgW="2476500" imgH="469900" progId="Equation.3">
                  <p:embed/>
                </p:oleObj>
              </mc:Choice>
              <mc:Fallback>
                <p:oleObj name="Equation" r:id="rId6" imgW="2476500" imgH="4699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926932"/>
                        <a:ext cx="5943600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96200" y="1447800"/>
            <a:ext cx="1447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Pengertian Persediaan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EOQ</a:t>
            </a:r>
            <a:r>
              <a:rPr lang="id-ID"/>
              <a:t> dengan Safety Stock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id-ID"/>
              <a:t>Jika perusahaan menetapkan jumlah minimum persediaan yang harus ada digudang (Safety Stock) maka jumlah barang yang ada di gudang:</a:t>
            </a:r>
          </a:p>
          <a:p>
            <a:pPr eaLnBrk="1" hangingPunct="1"/>
            <a:endParaRPr lang="id-ID"/>
          </a:p>
          <a:p>
            <a:pPr eaLnBrk="1" hangingPunct="1"/>
            <a:endParaRPr lang="id-ID"/>
          </a:p>
          <a:p>
            <a:pPr eaLnBrk="1" hangingPunct="1"/>
            <a:endParaRPr lang="id-ID"/>
          </a:p>
          <a:p>
            <a:pPr eaLnBrk="1" hangingPunct="1"/>
            <a:r>
              <a:rPr lang="id-ID"/>
              <a:t>Setiap kali jumlah persediaan mencapai Safety Stock maka perusahaan harus segera membeli sebesar EOQ</a:t>
            </a:r>
          </a:p>
          <a:p>
            <a:pPr eaLnBrk="1" hangingPunct="1"/>
            <a:r>
              <a:rPr lang="id-ID"/>
              <a:t>Persediaan digudang tidak pernah mencapai nol</a:t>
            </a:r>
          </a:p>
          <a:p>
            <a:pPr lvl="1" eaLnBrk="1" hangingPunct="1">
              <a:buFont typeface="Wingdings 2" pitchFamily="18" charset="2"/>
              <a:buNone/>
            </a:pPr>
            <a:endParaRPr lang="id-ID"/>
          </a:p>
        </p:txBody>
      </p:sp>
      <p:sp>
        <p:nvSpPr>
          <p:cNvPr id="4" name="Striped Right Arrow 3"/>
          <p:cNvSpPr/>
          <p:nvPr/>
        </p:nvSpPr>
        <p:spPr>
          <a:xfrm>
            <a:off x="2928938" y="2357438"/>
            <a:ext cx="4429125" cy="1643062"/>
          </a:xfrm>
          <a:prstGeom prst="strip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solidFill>
                  <a:schemeClr val="tx1"/>
                </a:solidFill>
              </a:rPr>
              <a:t>= EOQ + Safety Stock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EOQ</a:t>
            </a:r>
            <a:r>
              <a:rPr lang="id-ID"/>
              <a:t> dengan Safety Stock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 2" pitchFamily="18" charset="2"/>
              <a:buNone/>
            </a:pPr>
            <a:r>
              <a:rPr lang="id-ID" sz="2800"/>
              <a:t>Dari contoh perhitungan EOQ dimuka, hitunglah besarnya jumlah barang yang ada di gudang bila ditetapkan safety stock sebesar 25: </a:t>
            </a:r>
          </a:p>
        </p:txBody>
      </p:sp>
      <p:sp>
        <p:nvSpPr>
          <p:cNvPr id="4" name="Striped Right Arrow 3"/>
          <p:cNvSpPr/>
          <p:nvPr/>
        </p:nvSpPr>
        <p:spPr>
          <a:xfrm>
            <a:off x="2643188" y="3000375"/>
            <a:ext cx="4429125" cy="1643063"/>
          </a:xfrm>
          <a:prstGeom prst="strip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solidFill>
                  <a:schemeClr val="tx1"/>
                </a:solidFill>
              </a:rPr>
              <a:t>= EOQ + Safety Stock </a:t>
            </a:r>
          </a:p>
        </p:txBody>
      </p:sp>
      <p:sp>
        <p:nvSpPr>
          <p:cNvPr id="5" name="Striped Right Arrow 4"/>
          <p:cNvSpPr/>
          <p:nvPr/>
        </p:nvSpPr>
        <p:spPr>
          <a:xfrm>
            <a:off x="3000375" y="4071938"/>
            <a:ext cx="4429125" cy="1643062"/>
          </a:xfrm>
          <a:prstGeom prst="strip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solidFill>
                  <a:schemeClr val="tx1"/>
                </a:solidFill>
              </a:rPr>
              <a:t>= 300 + 25</a:t>
            </a:r>
          </a:p>
          <a:p>
            <a:pPr algn="ctr">
              <a:defRPr/>
            </a:pPr>
            <a:r>
              <a:rPr lang="id-ID" sz="2800" b="1" dirty="0">
                <a:solidFill>
                  <a:schemeClr val="tx1"/>
                </a:solidFill>
              </a:rPr>
              <a:t>= 325 unit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857250" y="285750"/>
            <a:ext cx="7772400" cy="939800"/>
          </a:xfrm>
        </p:spPr>
        <p:txBody>
          <a:bodyPr/>
          <a:lstStyle/>
          <a:p>
            <a:pPr eaLnBrk="1" hangingPunct="1"/>
            <a:r>
              <a:rPr lang="id-ID"/>
              <a:t>Reorder Point (ROP)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186766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/>
          <a:lstStyle/>
          <a:p>
            <a:pPr eaLnBrk="1" hangingPunct="1"/>
            <a:r>
              <a:rPr lang="id-ID"/>
              <a:t>Reorder Point (ROP)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447800"/>
          <a:ext cx="7772400" cy="1266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1071538" y="3000372"/>
          <a:ext cx="7772400" cy="1266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1000100" y="4714884"/>
          <a:ext cx="7772400" cy="1266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Contoh Soal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sz="3200"/>
              <a:t>Misalkan suatu perusahaan menetapkan bahwa safety stock sebesar 50 unit dan procurement lead timenya selama 5 minggu sedangkan kebutuhan material setiap minggunya sebanyak 40 unit.</a:t>
            </a:r>
          </a:p>
          <a:p>
            <a:pPr eaLnBrk="1" hangingPunct="1">
              <a:buFont typeface="Wingdings 2" pitchFamily="18" charset="2"/>
              <a:buNone/>
            </a:pPr>
            <a:endParaRPr lang="id-ID" sz="3200"/>
          </a:p>
          <a:p>
            <a:pPr eaLnBrk="1" hangingPunct="1"/>
            <a:r>
              <a:rPr lang="id-ID" sz="3200"/>
              <a:t>Berapakah jumlah persediaan yang harus ada di gudang sewaktu perusahaan tersebut harus melakukan pemesanan lagi 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37"/>
          </a:xfrm>
        </p:spPr>
        <p:txBody>
          <a:bodyPr/>
          <a:lstStyle/>
          <a:p>
            <a:pPr eaLnBrk="1" hangingPunct="1"/>
            <a:r>
              <a:rPr lang="id-ID" b="1"/>
              <a:t>JUST IN TIME (JIT)</a:t>
            </a:r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14400" y="1447800"/>
          <a:ext cx="7772400" cy="4910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</a:t>
            </a:r>
            <a:r>
              <a:rPr lang="id-ID"/>
              <a:t>acam Persediaan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57188"/>
            <a:ext cx="7772400" cy="1143000"/>
          </a:xfrm>
        </p:spPr>
        <p:txBody>
          <a:bodyPr/>
          <a:lstStyle/>
          <a:p>
            <a:pPr eaLnBrk="1" hangingPunct="1"/>
            <a:r>
              <a:rPr lang="id-ID"/>
              <a:t>Manajemen Persediaan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-</a:t>
            </a:r>
          </a:p>
          <a:p>
            <a:pPr eaLnBrk="1" hangingPunct="1"/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43625" y="0"/>
            <a:ext cx="2798763" cy="1373188"/>
            <a:chOff x="2825" y="1985"/>
            <a:chExt cx="1681" cy="1101"/>
          </a:xfrm>
        </p:grpSpPr>
        <p:sp>
          <p:nvSpPr>
            <p:cNvPr id="25606" name="AutoShape 5"/>
            <p:cNvSpPr>
              <a:spLocks noChangeArrowheads="1"/>
            </p:cNvSpPr>
            <p:nvPr/>
          </p:nvSpPr>
          <p:spPr bwMode="auto">
            <a:xfrm rot="1250719" flipH="1">
              <a:off x="2825" y="1985"/>
              <a:ext cx="1484" cy="1101"/>
            </a:xfrm>
            <a:prstGeom prst="rightArrow">
              <a:avLst>
                <a:gd name="adj1" fmla="val 75343"/>
                <a:gd name="adj2" fmla="val 54801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07" name="Group 6"/>
            <p:cNvGrpSpPr>
              <a:grpSpLocks/>
            </p:cNvGrpSpPr>
            <p:nvPr/>
          </p:nvGrpSpPr>
          <p:grpSpPr bwMode="auto">
            <a:xfrm>
              <a:off x="3179" y="2044"/>
              <a:ext cx="1327" cy="800"/>
              <a:chOff x="3179" y="2044"/>
              <a:chExt cx="1327" cy="800"/>
            </a:xfrm>
          </p:grpSpPr>
          <p:pic>
            <p:nvPicPr>
              <p:cNvPr id="25608" name="Picture 7" descr="g014720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750" y="2609"/>
                <a:ext cx="65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609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179" y="2122"/>
                <a:ext cx="655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10" name="Text Box 9"/>
              <p:cNvSpPr txBox="1">
                <a:spLocks noChangeArrowheads="1"/>
              </p:cNvSpPr>
              <p:nvPr/>
            </p:nvSpPr>
            <p:spPr bwMode="auto">
              <a:xfrm>
                <a:off x="3791" y="2044"/>
                <a:ext cx="715" cy="3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Times New Roman" pitchFamily="18" charset="0"/>
                  </a:rPr>
                  <a:t>DAGANGANE</a:t>
                </a:r>
              </a:p>
              <a:p>
                <a:pPr algn="ctr"/>
                <a:r>
                  <a:rPr lang="en-US" sz="1200" b="1">
                    <a:latin typeface="Times New Roman" pitchFamily="18" charset="0"/>
                  </a:rPr>
                  <a:t>ISIH MAS??</a:t>
                </a:r>
                <a:endParaRPr lang="en-US" sz="2400" b="1">
                  <a:latin typeface="Times New Roman" pitchFamily="18" charset="0"/>
                </a:endParaRPr>
              </a:p>
            </p:txBody>
          </p:sp>
        </p:grpSp>
      </p:grpSp>
      <p:graphicFrame>
        <p:nvGraphicFramePr>
          <p:cNvPr id="10" name="Diagram 9"/>
          <p:cNvGraphicFramePr/>
          <p:nvPr/>
        </p:nvGraphicFramePr>
        <p:xfrm>
          <a:off x="714348" y="1500174"/>
          <a:ext cx="800105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Manajemen Persediaan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829175"/>
          </a:xfrm>
        </p:spPr>
        <p:txBody>
          <a:bodyPr/>
          <a:lstStyle/>
          <a:p>
            <a:pPr marL="514350" indent="-514350" algn="just" eaLnBrk="1" hangingPunct="1">
              <a:buClrTx/>
              <a:buFont typeface="+mj-lt"/>
              <a:buAutoNum type="arabicPeriod"/>
              <a:defRPr/>
            </a:pP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Jika persediaan terlalu tinggi maka </a:t>
            </a:r>
          </a:p>
          <a:p>
            <a:pPr marL="914400" lvl="1" indent="-514350" algn="just" eaLnBrk="1" hangingPunct="1">
              <a:buClrTx/>
              <a:buFont typeface="+mj-lt"/>
              <a:buAutoNum type="alphaLcParenR"/>
              <a:defRPr/>
            </a:pP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Biaya penyimpanan tinggi</a:t>
            </a:r>
          </a:p>
          <a:p>
            <a:pPr marL="914400" lvl="1" indent="-514350" algn="just" eaLnBrk="1" hangingPunct="1">
              <a:buClrTx/>
              <a:buFont typeface="+mj-lt"/>
              <a:buAutoNum type="alphaLcParenR"/>
              <a:defRPr/>
            </a:pP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Biaya bunga tinggi</a:t>
            </a:r>
          </a:p>
          <a:p>
            <a:pPr lvl="2" algn="just" eaLnBrk="1" hangingPunct="1">
              <a:defRPr/>
            </a:pP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Jika Investasi dibiayai Modal Asing </a:t>
            </a: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sym typeface="Wingdings" pitchFamily="2" charset="2"/>
              </a:rPr>
              <a:t></a:t>
            </a: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 biaya bunga</a:t>
            </a:r>
          </a:p>
          <a:p>
            <a:pPr lvl="2" algn="just" eaLnBrk="1" hangingPunct="1"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Jika Investasi dibiayai Modal Sendiri </a:t>
            </a: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Wingdings"/>
                <a:sym typeface="Wingdings" pitchFamily="2" charset="2"/>
              </a:rPr>
              <a:t>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Opportunity cost </a:t>
            </a:r>
            <a:endParaRPr lang="id-ID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  <a:p>
            <a:pPr marL="914400" lvl="1" indent="-514350" algn="just" eaLnBrk="1" hangingPunct="1">
              <a:buClrTx/>
              <a:buFont typeface="+mj-lt"/>
              <a:buAutoNum type="alphaLcParenR"/>
              <a:defRPr/>
            </a:pPr>
            <a:r>
              <a:rPr lang="id-ID" sz="2400" dirty="0">
                <a:solidFill>
                  <a:srgbClr val="000000">
                    <a:lumMod val="95000"/>
                    <a:lumOff val="5000"/>
                  </a:srgbClr>
                </a:solidFill>
                <a:latin typeface="Times New Roman"/>
              </a:rPr>
              <a:t>Biaya</a:t>
            </a:r>
            <a:r>
              <a:rPr lang="sv-SE" sz="2800" dirty="0"/>
              <a:t> </a:t>
            </a:r>
            <a:r>
              <a:rPr lang="sv-SE" sz="2400" dirty="0">
                <a:latin typeface="+mj-lt"/>
              </a:rPr>
              <a:t>pemeliharaan di gudang</a:t>
            </a:r>
            <a:r>
              <a:rPr lang="id-ID" sz="2400" dirty="0">
                <a:latin typeface="+mj-lt"/>
              </a:rPr>
              <a:t> tinggi</a:t>
            </a:r>
          </a:p>
          <a:p>
            <a:pPr marL="914400" lvl="1" indent="-514350" algn="just" eaLnBrk="1" hangingPunct="1">
              <a:buClrTx/>
              <a:buFont typeface="+mj-lt"/>
              <a:buAutoNum type="alphaLcParenR"/>
              <a:defRPr/>
            </a:pPr>
            <a:r>
              <a:rPr lang="id-ID" sz="2400" dirty="0">
                <a:solidFill>
                  <a:srgbClr val="000000">
                    <a:lumMod val="95000"/>
                    <a:lumOff val="5000"/>
                  </a:srgbClr>
                </a:solidFill>
                <a:latin typeface="+mj-lt"/>
              </a:rPr>
              <a:t>Kemungkinan kerugian karena kerusakan, turunnya kualitas, keausan.</a:t>
            </a:r>
          </a:p>
          <a:p>
            <a:pPr marL="914400" lvl="1" indent="-514350" algn="just" eaLnBrk="1" hangingPunct="1">
              <a:buClrTx/>
              <a:buFont typeface="+mj-lt"/>
              <a:buAutoNum type="alphaLcParenR"/>
              <a:defRPr/>
            </a:pPr>
            <a:r>
              <a:rPr lang="id-ID" sz="2400" dirty="0">
                <a:solidFill>
                  <a:srgbClr val="000000">
                    <a:lumMod val="95000"/>
                    <a:lumOff val="5000"/>
                  </a:srgbClr>
                </a:solidFill>
                <a:latin typeface="+mj-lt"/>
              </a:rPr>
              <a:t>Memperkecil keuntungan perusahaan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3200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/>
              <a:t>Manajemen Persediaan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829175"/>
          </a:xfrm>
        </p:spPr>
        <p:txBody>
          <a:bodyPr/>
          <a:lstStyle/>
          <a:p>
            <a:pPr marL="514350" indent="-514350" algn="just" eaLnBrk="1" hangingPunct="1">
              <a:buClrTx/>
              <a:buFont typeface="+mj-lt"/>
              <a:buAutoNum type="arabicPeriod" startAt="2"/>
              <a:defRPr/>
            </a:pP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Jika persediaan terlalu kecil, maka proses produksi akan terganggu </a:t>
            </a: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  <a:latin typeface="Wingdings"/>
                <a:sym typeface="Wingdings" pitchFamily="2" charset="2"/>
              </a:rPr>
              <a:t> </a:t>
            </a: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akibatnya :</a:t>
            </a:r>
            <a:endParaRPr lang="id-ID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  <a:p>
            <a:pPr lvl="1" algn="just" eaLnBrk="1" hangingPunct="1">
              <a:defRPr/>
            </a:pPr>
            <a:r>
              <a:rPr lang="id-ID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Perusahaan tidak dapat bekerja dengan </a:t>
            </a:r>
            <a:r>
              <a:rPr lang="id-ID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full capasity</a:t>
            </a:r>
            <a:r>
              <a:rPr lang="id-ID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, artinya: </a:t>
            </a:r>
            <a:r>
              <a:rPr lang="id-ID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capital assets</a:t>
            </a:r>
            <a:r>
              <a:rPr lang="id-ID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 dan </a:t>
            </a:r>
            <a:r>
              <a:rPr lang="id-ID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direct labour </a:t>
            </a:r>
            <a:r>
              <a:rPr lang="id-ID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tidak bekerja dengan sepenuhnya.</a:t>
            </a:r>
          </a:p>
          <a:p>
            <a:pPr lvl="1" algn="just" eaLnBrk="1" hangingPunct="1">
              <a:defRPr/>
            </a:pPr>
            <a:r>
              <a:rPr lang="id-ID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Penjualan turun, akibatnya:</a:t>
            </a:r>
          </a:p>
          <a:p>
            <a:pPr marL="1371600" lvl="2" indent="-457200" algn="just" eaLnBrk="1" hangingPunct="1">
              <a:buClrTx/>
              <a:buFont typeface="Wingdings" pitchFamily="2" charset="2"/>
              <a:buChar char="v"/>
              <a:defRPr/>
            </a:pPr>
            <a:r>
              <a:rPr lang="fi-FI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Perusahaan tidak dapat memenuhi permintaan konsumen </a:t>
            </a:r>
          </a:p>
          <a:p>
            <a:pPr marL="1371600" lvl="2" indent="-457200" algn="just" eaLnBrk="1" hangingPunct="1">
              <a:buClrTx/>
              <a:buFont typeface="Wingdings" pitchFamily="2" charset="2"/>
              <a:buChar char="v"/>
              <a:defRPr/>
            </a:pPr>
            <a:r>
              <a:rPr lang="id-ID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Turunnya market share </a:t>
            </a:r>
          </a:p>
          <a:p>
            <a:pPr marL="1371600" lvl="2" indent="-457200" algn="just" eaLnBrk="1" hangingPunct="1">
              <a:buClrTx/>
              <a:buFont typeface="Wingdings" pitchFamily="2" charset="2"/>
              <a:buChar char="v"/>
              <a:defRPr/>
            </a:pPr>
            <a:r>
              <a:rPr lang="id-ID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Turunnya laba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irect Access Storage 3"/>
          <p:cNvSpPr/>
          <p:nvPr/>
        </p:nvSpPr>
        <p:spPr>
          <a:xfrm>
            <a:off x="428625" y="1500188"/>
            <a:ext cx="8429625" cy="5143500"/>
          </a:xfrm>
          <a:prstGeom prst="flowChartMagneticDrum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/>
              <a:t>FAKTOR YANG MEMPENGARUHI INVESTASI DALAM PERSEDIAAN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Times New Roman" pitchFamily="18" charset="0"/>
              <a:buAutoNum type="arabicPeriod"/>
            </a:pPr>
            <a:r>
              <a:rPr lang="en-US" sz="2000" b="1">
                <a:latin typeface="Tahoma" pitchFamily="34" charset="0"/>
              </a:rPr>
              <a:t>Tingkat penjualan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  <a:buFont typeface="Wingdings" pitchFamily="2" charset="2"/>
              <a:buNone/>
            </a:pPr>
            <a:r>
              <a:rPr lang="en-US" sz="1800">
                <a:latin typeface="Tahoma" pitchFamily="34" charset="0"/>
              </a:rPr>
              <a:t>Makin tinggi  omzet penjualan  makin besar investasi pada persediaan.</a:t>
            </a:r>
            <a:endParaRPr lang="id-ID" sz="1800">
              <a:latin typeface="Tahoma" pitchFamily="34" charset="0"/>
            </a:endParaRP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  <a:buFont typeface="Wingdings" pitchFamily="2" charset="2"/>
              <a:buNone/>
            </a:pPr>
            <a:endParaRPr lang="sv-SE" sz="1800">
              <a:latin typeface="Tahoma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Times New Roman" pitchFamily="18" charset="0"/>
              <a:buAutoNum type="arabicPeriod"/>
            </a:pPr>
            <a:r>
              <a:rPr lang="sv-SE" sz="2000" b="1">
                <a:latin typeface="Tahoma" pitchFamily="34" charset="0"/>
              </a:rPr>
              <a:t>Sifat teknis dan</a:t>
            </a:r>
            <a:r>
              <a:rPr lang="id-ID" sz="2000" b="1">
                <a:latin typeface="Tahoma" pitchFamily="34" charset="0"/>
              </a:rPr>
              <a:t> sifat produksi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id-ID" sz="1800">
                <a:latin typeface="Tahoma" pitchFamily="34" charset="0"/>
              </a:rPr>
              <a:t>Produksi pesanan </a:t>
            </a:r>
            <a:r>
              <a:rPr lang="id-ID" sz="1800">
                <a:latin typeface="Tahoma" pitchFamily="34" charset="0"/>
                <a:sym typeface="Wingdings" pitchFamily="2" charset="2"/>
              </a:rPr>
              <a:t> persediaan beragam &amp; banyak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id-ID" sz="1800">
                <a:latin typeface="Tahoma" pitchFamily="34" charset="0"/>
                <a:sym typeface="Wingdings" pitchFamily="2" charset="2"/>
              </a:rPr>
              <a:t>Produksi masal  persediaan bisa diatur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  <a:buFont typeface="Wingdings" pitchFamily="2" charset="2"/>
              <a:buNone/>
            </a:pPr>
            <a:endParaRPr lang="id-ID" sz="1800">
              <a:latin typeface="Tahoma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Times New Roman" pitchFamily="18" charset="0"/>
              <a:buAutoNum type="arabicPeriod"/>
            </a:pPr>
            <a:r>
              <a:rPr lang="id-ID" sz="2000" b="1">
                <a:latin typeface="Tahoma" pitchFamily="34" charset="0"/>
              </a:rPr>
              <a:t>L</a:t>
            </a:r>
            <a:r>
              <a:rPr lang="sv-SE" sz="2000" b="1">
                <a:latin typeface="Tahoma" pitchFamily="34" charset="0"/>
              </a:rPr>
              <a:t>amanya proses produksi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sv-SE" sz="1800">
                <a:latin typeface="Tahoma" pitchFamily="34" charset="0"/>
              </a:rPr>
              <a:t>P</a:t>
            </a:r>
            <a:r>
              <a:rPr lang="id-ID" sz="1800">
                <a:latin typeface="Tahoma" pitchFamily="34" charset="0"/>
              </a:rPr>
              <a:t>roses lama </a:t>
            </a:r>
            <a:r>
              <a:rPr lang="id-ID" sz="1800">
                <a:latin typeface="Tahoma" pitchFamily="34" charset="0"/>
                <a:sym typeface="Wingdings" pitchFamily="2" charset="2"/>
              </a:rPr>
              <a:t> BDP tinggi</a:t>
            </a:r>
            <a:endParaRPr lang="en-US" sz="1800">
              <a:latin typeface="Tahoma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Wingdings" pitchFamily="2" charset="2"/>
              <a:buNone/>
            </a:pPr>
            <a:endParaRPr lang="id-ID" sz="2000" b="1">
              <a:latin typeface="Tahoma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Times New Roman" pitchFamily="18" charset="0"/>
              <a:buAutoNum type="arabicPeriod" startAt="4"/>
            </a:pPr>
            <a:r>
              <a:rPr lang="en-US" sz="2000" b="1">
                <a:latin typeface="Tahoma" pitchFamily="34" charset="0"/>
              </a:rPr>
              <a:t>Daya tahan </a:t>
            </a:r>
            <a:r>
              <a:rPr lang="id-ID" sz="2000" b="1">
                <a:latin typeface="Tahoma" pitchFamily="34" charset="0"/>
              </a:rPr>
              <a:t>bahan baku dan </a:t>
            </a:r>
            <a:r>
              <a:rPr lang="en-US" sz="2000" b="1">
                <a:latin typeface="Tahoma" pitchFamily="34" charset="0"/>
              </a:rPr>
              <a:t>produk akhir</a:t>
            </a:r>
            <a:endParaRPr lang="sv-SE" sz="2000" b="1">
              <a:latin typeface="Tahoma" pitchFamily="34" charset="0"/>
            </a:endParaRP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id-ID" sz="1800">
                <a:latin typeface="Tahoma" pitchFamily="34" charset="0"/>
              </a:rPr>
              <a:t>Barang tahan lama </a:t>
            </a:r>
            <a:r>
              <a:rPr lang="id-ID" sz="1800">
                <a:latin typeface="Tahoma" pitchFamily="34" charset="0"/>
                <a:sym typeface="Wingdings" pitchFamily="2" charset="2"/>
              </a:rPr>
              <a:t> persediaan relatif tinggi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id-ID" sz="1800">
                <a:latin typeface="Tahoma" pitchFamily="34" charset="0"/>
              </a:rPr>
              <a:t>Barang tahan tidak lama </a:t>
            </a:r>
            <a:r>
              <a:rPr lang="id-ID" sz="1800">
                <a:latin typeface="Tahoma" pitchFamily="34" charset="0"/>
                <a:sym typeface="Wingdings" pitchFamily="2" charset="2"/>
              </a:rPr>
              <a:t> persediaan relatif rendah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r>
              <a:rPr lang="id-ID" sz="1800">
                <a:latin typeface="Tahoma" pitchFamily="34" charset="0"/>
                <a:sym typeface="Wingdings" pitchFamily="2" charset="2"/>
              </a:rPr>
              <a:t>Barang musiman  persediaan tinggi pada musimnya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5D0D0B"/>
              </a:buClr>
            </a:pPr>
            <a:endParaRPr lang="sv-SE" sz="1800">
              <a:latin typeface="Tahoma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Clr>
                <a:srgbClr val="5D0D0B"/>
              </a:buClr>
              <a:buFont typeface="Times New Roman" pitchFamily="18" charset="0"/>
              <a:buAutoNum type="arabicPeriod" startAt="4"/>
            </a:pPr>
            <a:r>
              <a:rPr lang="id-ID" sz="2000" b="1">
                <a:latin typeface="Tahoma" pitchFamily="34" charset="0"/>
              </a:rPr>
              <a:t>Lama pembelian &amp; pengiriman</a:t>
            </a:r>
            <a:endParaRPr lang="en-US" sz="2000" b="1">
              <a:latin typeface="Tahoma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29188"/>
            <a:ext cx="17145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/>
              <a:t>Tingkat Perputaran Persediaan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400" dirty="0">
                <a:latin typeface="Tahoma" pitchFamily="34" charset="0"/>
              </a:rPr>
              <a:t>Tingkat perputaran persediaan Barang Dagangan</a:t>
            </a:r>
            <a:endParaRPr lang="id-ID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v-SE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v-SE" sz="2400" dirty="0">
                <a:latin typeface="Tahoma" pitchFamily="34" charset="0"/>
              </a:rPr>
              <a:t>				</a:t>
            </a:r>
            <a:r>
              <a:rPr lang="id-ID" sz="2400" dirty="0">
                <a:latin typeface="Tahoma" pitchFamily="34" charset="0"/>
              </a:rPr>
              <a:t>   </a:t>
            </a:r>
            <a:r>
              <a:rPr lang="sv-SE" sz="2400" dirty="0">
                <a:latin typeface="Tahoma" pitchFamily="34" charset="0"/>
              </a:rPr>
              <a:t>Penjualan bersih</a:t>
            </a:r>
            <a:endParaRPr lang="en-US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400" dirty="0">
                <a:latin typeface="Tahoma" pitchFamily="34" charset="0"/>
              </a:rPr>
              <a:t>Inventory Turnover</a:t>
            </a:r>
            <a:r>
              <a:rPr lang="en-US" sz="2400" dirty="0">
                <a:latin typeface="Tahoma" pitchFamily="34" charset="0"/>
              </a:rPr>
              <a:t>= ----------------------</a:t>
            </a:r>
            <a:r>
              <a:rPr lang="id-ID" sz="2400" dirty="0">
                <a:latin typeface="Tahoma" pitchFamily="34" charset="0"/>
              </a:rPr>
              <a:t>-----</a:t>
            </a:r>
            <a:r>
              <a:rPr lang="en-US" sz="2400" dirty="0">
                <a:latin typeface="Tahoma" pitchFamily="34" charset="0"/>
              </a:rPr>
              <a:t>= … kali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                                </a:t>
            </a:r>
            <a:r>
              <a:rPr lang="en-US" sz="2400" dirty="0" err="1">
                <a:latin typeface="Tahoma" pitchFamily="34" charset="0"/>
              </a:rPr>
              <a:t>Persediaan</a:t>
            </a:r>
            <a:r>
              <a:rPr lang="en-US" sz="2400" dirty="0">
                <a:latin typeface="Tahoma" pitchFamily="34" charset="0"/>
              </a:rPr>
              <a:t> rata-rata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   </a:t>
            </a:r>
            <a:r>
              <a:rPr lang="en-US" sz="2400" i="1" dirty="0" err="1">
                <a:latin typeface="Tahoma" pitchFamily="34" charset="0"/>
              </a:rPr>
              <a:t>Atau</a:t>
            </a:r>
            <a:endParaRPr lang="en-US" sz="2400" i="1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		              </a:t>
            </a:r>
            <a:r>
              <a:rPr lang="id-ID" sz="2400" dirty="0">
                <a:latin typeface="Tahoma" pitchFamily="34" charset="0"/>
              </a:rPr>
              <a:t>    </a:t>
            </a:r>
            <a:r>
              <a:rPr lang="en-US" sz="2400" dirty="0">
                <a:latin typeface="Tahoma" pitchFamily="34" charset="0"/>
              </a:rPr>
              <a:t>Harga </a:t>
            </a:r>
            <a:r>
              <a:rPr lang="en-US" sz="2400" dirty="0" err="1">
                <a:latin typeface="Tahoma" pitchFamily="34" charset="0"/>
              </a:rPr>
              <a:t>Pokok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Penjualan</a:t>
            </a:r>
            <a:br>
              <a:rPr lang="en-US" sz="2400" dirty="0">
                <a:latin typeface="Tahoma" pitchFamily="34" charset="0"/>
              </a:rPr>
            </a:br>
            <a:r>
              <a:rPr lang="en-US" sz="2400" dirty="0">
                <a:latin typeface="Tahoma" pitchFamily="34" charset="0"/>
              </a:rPr>
              <a:t>                    </a:t>
            </a:r>
            <a:r>
              <a:rPr lang="id-ID" sz="2400" dirty="0">
                <a:latin typeface="Tahoma" pitchFamily="34" charset="0"/>
              </a:rPr>
              <a:t>=</a:t>
            </a:r>
            <a:r>
              <a:rPr lang="en-US" sz="2400" dirty="0">
                <a:latin typeface="Tahoma" pitchFamily="34" charset="0"/>
              </a:rPr>
              <a:t>-------------------------------  = …kali     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                              </a:t>
            </a:r>
            <a:r>
              <a:rPr lang="en-US" sz="2400" dirty="0" err="1">
                <a:latin typeface="Tahoma" pitchFamily="34" charset="0"/>
              </a:rPr>
              <a:t>Persediaan</a:t>
            </a:r>
            <a:r>
              <a:rPr lang="en-US" sz="2400" dirty="0">
                <a:latin typeface="Tahoma" pitchFamily="34" charset="0"/>
              </a:rPr>
              <a:t> rata-rata </a:t>
            </a:r>
            <a:endParaRPr lang="id-ID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                </a:t>
            </a:r>
            <a:r>
              <a:rPr lang="id-ID" sz="2400" dirty="0">
                <a:latin typeface="Tahoma" pitchFamily="34" charset="0"/>
              </a:rPr>
              <a:t>	       </a:t>
            </a:r>
            <a:r>
              <a:rPr lang="en-US" sz="2400" dirty="0" err="1">
                <a:latin typeface="Tahoma" pitchFamily="34" charset="0"/>
              </a:rPr>
              <a:t>Persedi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dirty="0" err="1">
                <a:latin typeface="Tahoma" pitchFamily="34" charset="0"/>
              </a:rPr>
              <a:t>awal</a:t>
            </a:r>
            <a:r>
              <a:rPr lang="en-US" sz="2400" dirty="0">
                <a:latin typeface="Tahoma" pitchFamily="34" charset="0"/>
              </a:rPr>
              <a:t> + </a:t>
            </a:r>
            <a:r>
              <a:rPr lang="en-US" sz="2400" dirty="0" err="1">
                <a:latin typeface="Tahoma" pitchFamily="34" charset="0"/>
              </a:rPr>
              <a:t>Persd</a:t>
            </a:r>
            <a:r>
              <a:rPr lang="en-US" sz="2400" dirty="0">
                <a:latin typeface="Tahoma" pitchFamily="34" charset="0"/>
              </a:rPr>
              <a:t>. </a:t>
            </a:r>
            <a:r>
              <a:rPr lang="en-US" sz="2400" dirty="0" err="1">
                <a:latin typeface="Tahoma" pitchFamily="34" charset="0"/>
              </a:rPr>
              <a:t>akhir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tahun</a:t>
            </a:r>
            <a:endParaRPr lang="en-US" sz="2400" dirty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>
                <a:latin typeface="Tahoma" pitchFamily="34" charset="0"/>
              </a:rPr>
              <a:t>Persediaan</a:t>
            </a:r>
            <a:r>
              <a:rPr lang="en-US" sz="2400" dirty="0">
                <a:latin typeface="Tahoma" pitchFamily="34" charset="0"/>
              </a:rPr>
              <a:t> rata2</a:t>
            </a:r>
            <a:r>
              <a:rPr lang="id-ID" sz="2400" dirty="0">
                <a:latin typeface="Tahoma" pitchFamily="34" charset="0"/>
              </a:rPr>
              <a:t> =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id-ID" sz="2400" dirty="0">
                <a:latin typeface="Tahoma" pitchFamily="34" charset="0"/>
              </a:rPr>
              <a:t>--</a:t>
            </a:r>
            <a:r>
              <a:rPr lang="en-US" sz="2400" dirty="0">
                <a:latin typeface="Tahoma" pitchFamily="34" charset="0"/>
              </a:rPr>
              <a:t>-------------------------------------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Tahoma" pitchFamily="34" charset="0"/>
              </a:rPr>
              <a:t>					</a:t>
            </a:r>
            <a:r>
              <a:rPr lang="id-ID" sz="2400" dirty="0">
                <a:latin typeface="Tahoma" pitchFamily="34" charset="0"/>
              </a:rPr>
              <a:t>	</a:t>
            </a:r>
            <a:r>
              <a:rPr lang="en-US" sz="2400" dirty="0">
                <a:latin typeface="Tahoma" pitchFamily="34" charset="0"/>
              </a:rPr>
              <a:t>2</a:t>
            </a: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Tahoma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2">
  <a:themeElements>
    <a:clrScheme name="Layers 7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4F917E"/>
      </a:accent1>
      <a:accent2>
        <a:srgbClr val="CC9900"/>
      </a:accent2>
      <a:accent3>
        <a:srgbClr val="FFFFFF"/>
      </a:accent3>
      <a:accent4>
        <a:srgbClr val="000000"/>
      </a:accent4>
      <a:accent5>
        <a:srgbClr val="B2C7C0"/>
      </a:accent5>
      <a:accent6>
        <a:srgbClr val="B98A00"/>
      </a:accent6>
      <a:hlink>
        <a:srgbClr val="5A84D8"/>
      </a:hlink>
      <a:folHlink>
        <a:srgbClr val="A0C6BA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882</TotalTime>
  <Words>1932</Words>
  <Application>Microsoft Office PowerPoint</Application>
  <PresentationFormat>On-screen Show (4:3)</PresentationFormat>
  <Paragraphs>354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51" baseType="lpstr">
      <vt:lpstr>Arial</vt:lpstr>
      <vt:lpstr>Benguiat Bk BT</vt:lpstr>
      <vt:lpstr>Calibri</vt:lpstr>
      <vt:lpstr>Calibri Light</vt:lpstr>
      <vt:lpstr>Tahoma</vt:lpstr>
      <vt:lpstr>Times New Roman</vt:lpstr>
      <vt:lpstr>Wingdings</vt:lpstr>
      <vt:lpstr>Wingdings 2</vt:lpstr>
      <vt:lpstr>2</vt:lpstr>
      <vt:lpstr>Watermark</vt:lpstr>
      <vt:lpstr>1_2</vt:lpstr>
      <vt:lpstr>1_Watermark</vt:lpstr>
      <vt:lpstr>Office Theme</vt:lpstr>
      <vt:lpstr>1_Office Theme</vt:lpstr>
      <vt:lpstr>Equation</vt:lpstr>
      <vt:lpstr>Clip</vt:lpstr>
      <vt:lpstr>MANAJEMEN PERSEDIAAN </vt:lpstr>
      <vt:lpstr>Pengertian Persediaan</vt:lpstr>
      <vt:lpstr>Pengertian Persediaan</vt:lpstr>
      <vt:lpstr>Macam Persediaan</vt:lpstr>
      <vt:lpstr>Manajemen Persediaan</vt:lpstr>
      <vt:lpstr>Manajemen Persediaan</vt:lpstr>
      <vt:lpstr>Manajemen Persediaan</vt:lpstr>
      <vt:lpstr>FAKTOR YANG MEMPENGARUHI INVESTASI DALAM PERSEDIAAN</vt:lpstr>
      <vt:lpstr>Tingkat Perputaran Persediaan</vt:lpstr>
      <vt:lpstr>Hari Rata2 Barang Disimpan  di Gudang</vt:lpstr>
      <vt:lpstr>CONTOH SOAL</vt:lpstr>
      <vt:lpstr>Jawaban </vt:lpstr>
      <vt:lpstr>PERSEDIAAN EFEKTIF</vt:lpstr>
      <vt:lpstr>PERSEDIAAN PADA PERUSAHAAN DAGANG</vt:lpstr>
      <vt:lpstr>PERSEDIAAN PADA MANUFAKTUR (Bahan Baku)</vt:lpstr>
      <vt:lpstr>Pembelian sekaligus</vt:lpstr>
      <vt:lpstr>Pembelian Bertahap</vt:lpstr>
      <vt:lpstr>Economical Order Quantity (EOQ)</vt:lpstr>
      <vt:lpstr>PowerPoint Presentation</vt:lpstr>
      <vt:lpstr> Syarat pembelian dengan EOQ </vt:lpstr>
      <vt:lpstr>MENGHITUNG EOQ</vt:lpstr>
      <vt:lpstr>CONTOH SOAL</vt:lpstr>
      <vt:lpstr>CONTOH SOAL</vt:lpstr>
      <vt:lpstr>PowerPoint Presentation</vt:lpstr>
      <vt:lpstr>PowerPoint Presentation</vt:lpstr>
      <vt:lpstr>PowerPoint Presentation</vt:lpstr>
      <vt:lpstr>Latihan Soal</vt:lpstr>
      <vt:lpstr>PowerPoint Presentation</vt:lpstr>
      <vt:lpstr>Menetapkan  EOQ berdasarkan besarnya biaya penyimpanan per unit </vt:lpstr>
      <vt:lpstr>EOQ dengan Safety Stock</vt:lpstr>
      <vt:lpstr>EOQ dengan Safety Stock</vt:lpstr>
      <vt:lpstr>Reorder Point (ROP)</vt:lpstr>
      <vt:lpstr>Reorder Point (ROP)</vt:lpstr>
      <vt:lpstr>Contoh Soal</vt:lpstr>
      <vt:lpstr>JUST IN TIME (JIT)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PERSEDIAAN</dc:title>
  <dc:creator>Betty</dc:creator>
  <cp:lastModifiedBy>annisa.lahjie@live.vu.edu.au</cp:lastModifiedBy>
  <cp:revision>64</cp:revision>
  <dcterms:created xsi:type="dcterms:W3CDTF">2009-04-13T11:11:59Z</dcterms:created>
  <dcterms:modified xsi:type="dcterms:W3CDTF">2021-10-28T17:18:01Z</dcterms:modified>
</cp:coreProperties>
</file>