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0"/>
  </p:notesMasterIdLst>
  <p:sldIdLst>
    <p:sldId id="258" r:id="rId2"/>
    <p:sldId id="260" r:id="rId3"/>
    <p:sldId id="259" r:id="rId4"/>
    <p:sldId id="261" r:id="rId5"/>
    <p:sldId id="257" r:id="rId6"/>
    <p:sldId id="262" r:id="rId7"/>
    <p:sldId id="263" r:id="rId8"/>
    <p:sldId id="288" r:id="rId9"/>
    <p:sldId id="289" r:id="rId10"/>
    <p:sldId id="290" r:id="rId11"/>
    <p:sldId id="291" r:id="rId12"/>
    <p:sldId id="283" r:id="rId13"/>
    <p:sldId id="266" r:id="rId14"/>
    <p:sldId id="284" r:id="rId15"/>
    <p:sldId id="285" r:id="rId16"/>
    <p:sldId id="286" r:id="rId17"/>
    <p:sldId id="287"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06173D-7BC2-4519-98C7-6ED153308AAE}" type="datetimeFigureOut">
              <a:rPr lang="en-ID" smtClean="0"/>
              <a:t>02/10/2021</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FC336C-9024-48D5-97E6-C9EA0AFCDFA9}" type="slidenum">
              <a:rPr lang="en-ID" smtClean="0"/>
              <a:t>‹#›</a:t>
            </a:fld>
            <a:endParaRPr lang="en-ID"/>
          </a:p>
        </p:txBody>
      </p:sp>
    </p:spTree>
    <p:extLst>
      <p:ext uri="{BB962C8B-B14F-4D97-AF65-F5344CB8AC3E}">
        <p14:creationId xmlns:p14="http://schemas.microsoft.com/office/powerpoint/2010/main" val="3348894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BFDE5DD6-7EB1-4AF7-889A-4C0BED13E5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BAF329E7-E2B7-4D49-BD74-7ACFAAEE46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0724" name="Slide Number Placeholder 3">
            <a:extLst>
              <a:ext uri="{FF2B5EF4-FFF2-40B4-BE49-F238E27FC236}">
                <a16:creationId xmlns:a16="http://schemas.microsoft.com/office/drawing/2014/main" id="{A314CAD2-68F5-4E21-8372-64B564EF1B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6FE64C6-ED50-485F-9CEE-697AAC4DCF03}" type="slidenum">
              <a:rPr lang="id-ID" altLang="en-US"/>
              <a:pPr eaLnBrk="1" hangingPunct="1"/>
              <a:t>18</a:t>
            </a:fld>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88798B3-7FF7-4AB8-AA85-20E926A6FA65}" type="datetimeFigureOut">
              <a:rPr lang="en-ID" smtClean="0"/>
              <a:t>02/10/2021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BF4A7EE8-94D2-468A-9614-FD0C3EADFF2A}" type="slidenum">
              <a:rPr lang="en-ID" smtClean="0"/>
              <a:t>‹#›</a:t>
            </a:fld>
            <a:endParaRPr lang="en-ID"/>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2288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8798B3-7FF7-4AB8-AA85-20E926A6FA65}" type="datetimeFigureOut">
              <a:rPr lang="en-ID" smtClean="0"/>
              <a:t>02/10/2021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603522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8798B3-7FF7-4AB8-AA85-20E926A6FA65}" type="datetimeFigureOut">
              <a:rPr lang="en-ID" smtClean="0"/>
              <a:t>02/10/2021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BF4A7EE8-94D2-468A-9614-FD0C3EADFF2A}" type="slidenum">
              <a:rPr lang="en-ID" smtClean="0"/>
              <a:t>‹#›</a:t>
            </a:fld>
            <a:endParaRPr lang="en-ID"/>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7776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8798B3-7FF7-4AB8-AA85-20E926A6FA65}" type="datetimeFigureOut">
              <a:rPr lang="en-ID" smtClean="0"/>
              <a:t>02/10/2021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377139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8798B3-7FF7-4AB8-AA85-20E926A6FA65}" type="datetimeFigureOut">
              <a:rPr lang="en-ID" smtClean="0"/>
              <a:t>02/10/2021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BF4A7EE8-94D2-468A-9614-FD0C3EADFF2A}" type="slidenum">
              <a:rPr lang="en-ID" smtClean="0"/>
              <a:t>‹#›</a:t>
            </a:fld>
            <a:endParaRPr lang="en-ID"/>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827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8798B3-7FF7-4AB8-AA85-20E926A6FA65}" type="datetimeFigureOut">
              <a:rPr lang="en-ID" smtClean="0"/>
              <a:t>02/10/2021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233194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8798B3-7FF7-4AB8-AA85-20E926A6FA65}" type="datetimeFigureOut">
              <a:rPr lang="en-ID" smtClean="0"/>
              <a:t>02/10/2021</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1420673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8798B3-7FF7-4AB8-AA85-20E926A6FA65}" type="datetimeFigureOut">
              <a:rPr lang="en-ID" smtClean="0"/>
              <a:t>02/10/2021</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126505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798B3-7FF7-4AB8-AA85-20E926A6FA65}" type="datetimeFigureOut">
              <a:rPr lang="en-ID" smtClean="0"/>
              <a:t>02/10/2021</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414047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8798B3-7FF7-4AB8-AA85-20E926A6FA65}" type="datetimeFigureOut">
              <a:rPr lang="en-ID" smtClean="0"/>
              <a:t>02/10/2021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BF4A7EE8-94D2-468A-9614-FD0C3EADFF2A}" type="slidenum">
              <a:rPr lang="en-ID" smtClean="0"/>
              <a:t>‹#›</a:t>
            </a:fld>
            <a:endParaRPr lang="en-ID"/>
          </a:p>
        </p:txBody>
      </p:sp>
    </p:spTree>
    <p:extLst>
      <p:ext uri="{BB962C8B-B14F-4D97-AF65-F5344CB8AC3E}">
        <p14:creationId xmlns:p14="http://schemas.microsoft.com/office/powerpoint/2010/main" val="2216909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8798B3-7FF7-4AB8-AA85-20E926A6FA65}" type="datetimeFigureOut">
              <a:rPr lang="en-ID" smtClean="0"/>
              <a:t>02/10/2021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BF4A7EE8-94D2-468A-9614-FD0C3EADFF2A}" type="slidenum">
              <a:rPr lang="en-ID" smtClean="0"/>
              <a:t>‹#›</a:t>
            </a:fld>
            <a:endParaRPr lang="en-ID"/>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6742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88798B3-7FF7-4AB8-AA85-20E926A6FA65}" type="datetimeFigureOut">
              <a:rPr lang="en-ID" smtClean="0"/>
              <a:t>02/10/2021</a:t>
            </a:fld>
            <a:endParaRPr lang="en-ID"/>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ID"/>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F4A7EE8-94D2-468A-9614-FD0C3EADFF2A}" type="slidenum">
              <a:rPr lang="en-ID" smtClean="0"/>
              <a:t>‹#›</a:t>
            </a:fld>
            <a:endParaRPr lang="en-ID"/>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5209511"/>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32E71-CE0A-4989-AA93-D20D45C34410}"/>
              </a:ext>
            </a:extLst>
          </p:cNvPr>
          <p:cNvSpPr>
            <a:spLocks noGrp="1"/>
          </p:cNvSpPr>
          <p:nvPr>
            <p:ph type="ctrTitle"/>
          </p:nvPr>
        </p:nvSpPr>
        <p:spPr/>
        <p:txBody>
          <a:bodyPr/>
          <a:lstStyle/>
          <a:p>
            <a:r>
              <a:rPr lang="en-US" dirty="0"/>
              <a:t>MANAJEMEN PIUTANG</a:t>
            </a:r>
            <a:endParaRPr lang="en-ID" dirty="0"/>
          </a:p>
        </p:txBody>
      </p:sp>
      <p:sp>
        <p:nvSpPr>
          <p:cNvPr id="3" name="Subtitle 2">
            <a:extLst>
              <a:ext uri="{FF2B5EF4-FFF2-40B4-BE49-F238E27FC236}">
                <a16:creationId xmlns:a16="http://schemas.microsoft.com/office/drawing/2014/main" id="{263BCDAD-3801-41B0-A78B-17633EF269A6}"/>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3946081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42C486-0102-47D0-9F95-C62F2E06A185}"/>
              </a:ext>
            </a:extLst>
          </p:cNvPr>
          <p:cNvSpPr>
            <a:spLocks noGrp="1"/>
          </p:cNvSpPr>
          <p:nvPr>
            <p:ph idx="1"/>
          </p:nvPr>
        </p:nvSpPr>
        <p:spPr>
          <a:xfrm>
            <a:off x="209550" y="260350"/>
            <a:ext cx="11630025" cy="6408738"/>
          </a:xfrm>
        </p:spPr>
        <p:txBody>
          <a:bodyPr>
            <a:normAutofit fontScale="32500" lnSpcReduction="20000"/>
          </a:bodyPr>
          <a:lstStyle/>
          <a:p>
            <a:pPr algn="ctr">
              <a:buFontTx/>
              <a:buNone/>
              <a:defRPr/>
            </a:pPr>
            <a:r>
              <a:rPr lang="id-ID" sz="12300" b="1" dirty="0"/>
              <a:t>7P</a:t>
            </a:r>
            <a:endParaRPr lang="en-US" sz="12300" b="1" dirty="0"/>
          </a:p>
          <a:p>
            <a:pPr algn="ctr">
              <a:buFontTx/>
              <a:buNone/>
              <a:defRPr/>
            </a:pPr>
            <a:endParaRPr lang="id-ID" b="1" dirty="0">
              <a:solidFill>
                <a:srgbClr val="FF0000"/>
              </a:solidFill>
            </a:endParaRPr>
          </a:p>
          <a:p>
            <a:pPr algn="just">
              <a:buFontTx/>
              <a:buNone/>
              <a:defRPr/>
            </a:pPr>
            <a:r>
              <a:rPr lang="id-ID" sz="7700" b="1" dirty="0">
                <a:latin typeface="Arial" panose="020B0604020202020204" pitchFamily="34" charset="0"/>
                <a:cs typeface="Arial" panose="020B0604020202020204" pitchFamily="34" charset="0"/>
              </a:rPr>
              <a:t>1. Personality</a:t>
            </a:r>
          </a:p>
          <a:p>
            <a:pPr algn="just">
              <a:buFontTx/>
              <a:buNone/>
              <a:defRPr/>
            </a:pPr>
            <a:r>
              <a:rPr lang="id-ID" sz="7700" dirty="0">
                <a:latin typeface="Arial" panose="020B0604020202020204" pitchFamily="34" charset="0"/>
                <a:cs typeface="Arial" panose="020B0604020202020204" pitchFamily="34" charset="0"/>
              </a:rPr>
              <a:t>	Bank mencari data tentang kepribadian calon debitur seperti riwayat hidupnya (kelahiran, pendidikan, pengalaman, usaha/pekerjaan, dan sebagainya), hobi, keadaan keluarga (istri, anak),social standing (pergaulan dalam masyarakat serta bagaimana pendapat masyarakat tentang dirisi peminjam), serta hal-hal lain yang erat hubungannya dengan kepribadian si peminjam </a:t>
            </a:r>
          </a:p>
          <a:p>
            <a:pPr algn="just">
              <a:buFontTx/>
              <a:buNone/>
              <a:defRPr/>
            </a:pPr>
            <a:r>
              <a:rPr lang="id-ID" sz="7700" b="1" dirty="0">
                <a:latin typeface="Arial" panose="020B0604020202020204" pitchFamily="34" charset="0"/>
                <a:cs typeface="Arial" panose="020B0604020202020204" pitchFamily="34" charset="0"/>
              </a:rPr>
              <a:t>2.Purpose</a:t>
            </a:r>
          </a:p>
          <a:p>
            <a:pPr algn="just">
              <a:buFontTx/>
              <a:buNone/>
              <a:defRPr/>
            </a:pPr>
            <a:r>
              <a:rPr lang="id-ID" sz="7700" dirty="0">
                <a:latin typeface="Arial" panose="020B0604020202020204" pitchFamily="34" charset="0"/>
                <a:cs typeface="Arial" panose="020B0604020202020204" pitchFamily="34" charset="0"/>
              </a:rPr>
              <a:t>	Mencari data tentang tujuan atau keperluan penggunaan kredit. Apakah akan digunakannya untuk berdagang, atau untuk membeli rumah atau untuk tujuan lainnya.</a:t>
            </a:r>
          </a:p>
          <a:p>
            <a:pPr algn="just">
              <a:buFontTx/>
              <a:buNone/>
              <a:defRPr/>
            </a:pPr>
            <a:r>
              <a:rPr lang="id-ID" sz="7700" b="1" dirty="0">
                <a:latin typeface="Arial" panose="020B0604020202020204" pitchFamily="34" charset="0"/>
                <a:cs typeface="Arial" panose="020B0604020202020204" pitchFamily="34" charset="0"/>
              </a:rPr>
              <a:t>3. Prospect</a:t>
            </a:r>
          </a:p>
          <a:p>
            <a:pPr algn="just">
              <a:buFontTx/>
              <a:buNone/>
              <a:defRPr/>
            </a:pPr>
            <a:r>
              <a:rPr lang="id-ID" sz="7700" dirty="0">
                <a:latin typeface="Arial" panose="020B0604020202020204" pitchFamily="34" charset="0"/>
                <a:cs typeface="Arial" panose="020B0604020202020204" pitchFamily="34" charset="0"/>
              </a:rPr>
              <a:t>	Yang dimaksud dengan prospect adalah harapan masa depan dari bidang usaha atau kegiatan usaha si peminjam. Ini dapat diketahui dari perkembangan usaha peminjam selama beberapa bulan/tahun, perkembangan keadaan ekonomi perdagangan, keaadaan ekonomi/perdagangan sektor usaha si peminjam, kekuatan keuangan perusahaan yang dibuat dari earning power (kekuatan pendapatan/keuntungan) masa lalu dan perkiraan masa mendatang.</a:t>
            </a:r>
          </a:p>
          <a:p>
            <a:pPr algn="just">
              <a:buFontTx/>
              <a:buNone/>
              <a:defRPr/>
            </a:pP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8273B0-5C04-4D7F-9629-C1845CACCCFB}"/>
              </a:ext>
            </a:extLst>
          </p:cNvPr>
          <p:cNvSpPr>
            <a:spLocks noGrp="1"/>
          </p:cNvSpPr>
          <p:nvPr>
            <p:ph idx="1"/>
          </p:nvPr>
        </p:nvSpPr>
        <p:spPr>
          <a:xfrm>
            <a:off x="123825" y="117476"/>
            <a:ext cx="11734800" cy="6388099"/>
          </a:xfrm>
        </p:spPr>
        <p:txBody>
          <a:bodyPr>
            <a:noAutofit/>
          </a:bodyPr>
          <a:lstStyle/>
          <a:p>
            <a:pPr algn="just">
              <a:buFontTx/>
              <a:buNone/>
              <a:defRPr/>
            </a:pPr>
            <a:r>
              <a:rPr lang="id-ID" sz="2500" b="1" dirty="0">
                <a:latin typeface="Arial" panose="020B0604020202020204" pitchFamily="34" charset="0"/>
                <a:cs typeface="Arial" panose="020B0604020202020204" pitchFamily="34" charset="0"/>
              </a:rPr>
              <a:t>4. Payment</a:t>
            </a:r>
          </a:p>
          <a:p>
            <a:pPr algn="just">
              <a:buFontTx/>
              <a:buNone/>
              <a:defRPr/>
            </a:pPr>
            <a:r>
              <a:rPr lang="id-ID" sz="2500" dirty="0">
                <a:latin typeface="Arial" panose="020B0604020202020204" pitchFamily="34" charset="0"/>
                <a:cs typeface="Arial" panose="020B0604020202020204" pitchFamily="34" charset="0"/>
              </a:rPr>
              <a:t>	Mengetahui bagaimana perkiraan pembayaran kembali pinjaman yang akan diberikan.Hal ini dapat diperoleh dari perhitungan tentang prospek, kelancaran penjualan dan pendapatan sehingga dapat diperkirakan kemampuan pengembalian pinjaman ditinjau dari waktu serta jumlah pengambilannya.</a:t>
            </a:r>
          </a:p>
          <a:p>
            <a:pPr algn="just">
              <a:buFontTx/>
              <a:buNone/>
              <a:defRPr/>
            </a:pPr>
            <a:r>
              <a:rPr lang="id-ID" sz="2500" b="1" dirty="0">
                <a:latin typeface="Arial" panose="020B0604020202020204" pitchFamily="34" charset="0"/>
                <a:cs typeface="Arial" panose="020B0604020202020204" pitchFamily="34" charset="0"/>
              </a:rPr>
              <a:t>5. Profitability</a:t>
            </a:r>
          </a:p>
          <a:p>
            <a:pPr algn="just">
              <a:buFontTx/>
              <a:buNone/>
              <a:defRPr/>
            </a:pPr>
            <a:r>
              <a:rPr lang="id-ID" sz="2500" dirty="0">
                <a:latin typeface="Arial" panose="020B0604020202020204" pitchFamily="34" charset="0"/>
                <a:cs typeface="Arial" panose="020B0604020202020204" pitchFamily="34" charset="0"/>
              </a:rPr>
              <a:t>	Menilai berapa tingkat keuntungan yang akan diraih calon debitur, bagaimana polanya, apakah makin lama makin besar atau sebaliknya.</a:t>
            </a:r>
          </a:p>
          <a:p>
            <a:pPr algn="just">
              <a:buFontTx/>
              <a:buNone/>
              <a:defRPr/>
            </a:pPr>
            <a:r>
              <a:rPr lang="id-ID" sz="2500" b="1" dirty="0">
                <a:latin typeface="Arial" panose="020B0604020202020204" pitchFamily="34" charset="0"/>
                <a:cs typeface="Arial" panose="020B0604020202020204" pitchFamily="34" charset="0"/>
              </a:rPr>
              <a:t>6. Protection</a:t>
            </a:r>
          </a:p>
          <a:p>
            <a:pPr algn="just">
              <a:buFontTx/>
              <a:buNone/>
              <a:defRPr/>
            </a:pPr>
            <a:r>
              <a:rPr lang="id-ID" sz="2500" dirty="0">
                <a:latin typeface="Arial" panose="020B0604020202020204" pitchFamily="34" charset="0"/>
                <a:cs typeface="Arial" panose="020B0604020202020204" pitchFamily="34" charset="0"/>
              </a:rPr>
              <a:t>	Menilai bagaimana calon debitur melindungi usaha dan mendapatkan perlindungan usaha. Apakah dalam bentuk jaminan barang, orang atau asuransi.</a:t>
            </a:r>
          </a:p>
          <a:p>
            <a:pPr algn="just">
              <a:buFontTx/>
              <a:buNone/>
              <a:defRPr/>
            </a:pPr>
            <a:r>
              <a:rPr lang="id-ID" sz="2500" b="1" dirty="0">
                <a:latin typeface="Arial" panose="020B0604020202020204" pitchFamily="34" charset="0"/>
                <a:cs typeface="Arial" panose="020B0604020202020204" pitchFamily="34" charset="0"/>
              </a:rPr>
              <a:t>7. Parti</a:t>
            </a:r>
          </a:p>
          <a:p>
            <a:pPr algn="just">
              <a:buFontTx/>
              <a:buNone/>
              <a:defRPr/>
            </a:pPr>
            <a:r>
              <a:rPr lang="id-ID" sz="2500" dirty="0">
                <a:latin typeface="Arial" panose="020B0604020202020204" pitchFamily="34" charset="0"/>
                <a:cs typeface="Arial" panose="020B0604020202020204" pitchFamily="34" charset="0"/>
              </a:rPr>
              <a:t>	Bertujuan mengklasifikasi calon debitur berdasarkan modal, loyalitas, dan karakternya. Pengklasifikasian ini akan menentukan perlakuan bank dalam hal pemberian fasilitas.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 y="274638"/>
            <a:ext cx="11791950" cy="868362"/>
          </a:xfrm>
        </p:spPr>
        <p:txBody>
          <a:bodyPr>
            <a:noAutofit/>
          </a:bodyPr>
          <a:lstStyle/>
          <a:p>
            <a:pPr algn="ctr"/>
            <a:r>
              <a:rPr lang="en-US" sz="3000" dirty="0">
                <a:latin typeface="Arial Black" pitchFamily="34" charset="0"/>
              </a:rPr>
              <a:t>5 C’s of credit </a:t>
            </a:r>
            <a:r>
              <a:rPr lang="en-US" sz="3000" dirty="0" err="1">
                <a:latin typeface="Arial Black" pitchFamily="34" charset="0"/>
              </a:rPr>
              <a:t>untuk</a:t>
            </a:r>
            <a:r>
              <a:rPr lang="en-US" sz="3000" dirty="0">
                <a:latin typeface="Arial Black" pitchFamily="34" charset="0"/>
              </a:rPr>
              <a:t> </a:t>
            </a:r>
            <a:r>
              <a:rPr lang="en-US" sz="3000" dirty="0" err="1">
                <a:latin typeface="Arial Black" pitchFamily="34" charset="0"/>
              </a:rPr>
              <a:t>mengetahui</a:t>
            </a:r>
            <a:r>
              <a:rPr lang="en-US" sz="3000" dirty="0">
                <a:latin typeface="Arial Black" pitchFamily="34" charset="0"/>
              </a:rPr>
              <a:t> </a:t>
            </a:r>
            <a:r>
              <a:rPr lang="en-US" sz="3000" dirty="0" err="1">
                <a:latin typeface="Arial Black" pitchFamily="34" charset="0"/>
              </a:rPr>
              <a:t>kelayakan</a:t>
            </a:r>
            <a:r>
              <a:rPr lang="en-US" sz="3000" dirty="0">
                <a:latin typeface="Arial Black" pitchFamily="34" charset="0"/>
              </a:rPr>
              <a:t> </a:t>
            </a:r>
            <a:r>
              <a:rPr lang="en-US" sz="3000" dirty="0" err="1">
                <a:latin typeface="Arial Black" pitchFamily="34" charset="0"/>
              </a:rPr>
              <a:t>pelanggan</a:t>
            </a:r>
            <a:endParaRPr lang="en-US" sz="3000" dirty="0">
              <a:latin typeface="Arial Black" pitchFamily="34" charset="0"/>
            </a:endParaRPr>
          </a:p>
        </p:txBody>
      </p:sp>
      <p:sp>
        <p:nvSpPr>
          <p:cNvPr id="3" name="Content Placeholder 2"/>
          <p:cNvSpPr>
            <a:spLocks noGrp="1"/>
          </p:cNvSpPr>
          <p:nvPr>
            <p:ph idx="1"/>
          </p:nvPr>
        </p:nvSpPr>
        <p:spPr>
          <a:xfrm>
            <a:off x="438149" y="1219200"/>
            <a:ext cx="11287125" cy="5410200"/>
          </a:xfrm>
        </p:spPr>
        <p:txBody>
          <a:bodyPr>
            <a:normAutofit/>
          </a:bodyPr>
          <a:lstStyle/>
          <a:p>
            <a:pPr marL="514350" indent="-514350">
              <a:buFont typeface="+mj-lt"/>
              <a:buAutoNum type="arabicPeriod"/>
            </a:pPr>
            <a:r>
              <a:rPr lang="en-US" sz="3000" b="1" i="1" dirty="0">
                <a:latin typeface="Times New Roman" pitchFamily="18" charset="0"/>
                <a:cs typeface="Times New Roman" pitchFamily="18" charset="0"/>
              </a:rPr>
              <a:t>Character</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berkaitan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dengan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niat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pelanggan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untuk</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memenuhi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kewajibannya</a:t>
            </a:r>
            <a:endParaRPr lang="en-US" sz="3000" dirty="0">
              <a:latin typeface="Times New Roman" pitchFamily="18" charset="0"/>
              <a:cs typeface="Times New Roman" pitchFamily="18" charset="0"/>
            </a:endParaRPr>
          </a:p>
          <a:p>
            <a:pPr marL="514350" indent="-514350">
              <a:buFont typeface="+mj-lt"/>
              <a:buAutoNum type="arabicPeriod"/>
            </a:pPr>
            <a:r>
              <a:rPr lang="en-US" sz="3000" b="1" i="1" dirty="0">
                <a:latin typeface="Times New Roman" pitchFamily="18" charset="0"/>
                <a:cs typeface="Times New Roman" pitchFamily="18" charset="0"/>
              </a:rPr>
              <a:t>Capacity</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berkaitan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dengan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kemampuan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pelanggan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untuk</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memenuhi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kewajibannya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sehubungan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dengan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kredit</a:t>
            </a:r>
            <a:r>
              <a:rPr lang="en-US" sz="3000" dirty="0">
                <a:latin typeface="Times New Roman" pitchFamily="18" charset="0"/>
                <a:cs typeface="Times New Roman" pitchFamily="18" charset="0"/>
              </a:rPr>
              <a:t> yang </a:t>
            </a:r>
            <a:r>
              <a:rPr lang="en-US" sz="3000" dirty="0" err="1">
                <a:latin typeface="Times New Roman" pitchFamily="18" charset="0"/>
                <a:cs typeface="Times New Roman" pitchFamily="18" charset="0"/>
              </a:rPr>
              <a:t>diterima</a:t>
            </a:r>
            <a:endParaRPr lang="en-US" sz="3000" dirty="0">
              <a:latin typeface="Times New Roman" pitchFamily="18" charset="0"/>
              <a:cs typeface="Times New Roman" pitchFamily="18" charset="0"/>
            </a:endParaRPr>
          </a:p>
          <a:p>
            <a:pPr marL="514350" indent="-514350">
              <a:buFont typeface="+mj-lt"/>
              <a:buAutoNum type="arabicPeriod"/>
            </a:pPr>
            <a:r>
              <a:rPr lang="en-US" sz="3000" b="1" i="1" dirty="0">
                <a:latin typeface="Times New Roman" pitchFamily="18" charset="0"/>
                <a:cs typeface="Times New Roman" pitchFamily="18" charset="0"/>
              </a:rPr>
              <a:t>Capital</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berkaitan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dengan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kemampuan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pelanggan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untuk</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menyediakan</a:t>
            </a:r>
            <a:r>
              <a:rPr lang="en-US" sz="3000" dirty="0">
                <a:latin typeface="Times New Roman" pitchFamily="18" charset="0"/>
                <a:cs typeface="Times New Roman" pitchFamily="18" charset="0"/>
              </a:rPr>
              <a:t> modal </a:t>
            </a:r>
            <a:r>
              <a:rPr lang="en-US" sz="3000" dirty="0" err="1">
                <a:latin typeface="Times New Roman" pitchFamily="18" charset="0"/>
                <a:cs typeface="Times New Roman" pitchFamily="18" charset="0"/>
              </a:rPr>
              <a:t>sendiri</a:t>
            </a:r>
            <a:endParaRPr lang="en-US" sz="3000" dirty="0">
              <a:latin typeface="Times New Roman" pitchFamily="18" charset="0"/>
              <a:cs typeface="Times New Roman" pitchFamily="18" charset="0"/>
            </a:endParaRPr>
          </a:p>
          <a:p>
            <a:pPr marL="514350" indent="-514350">
              <a:buFont typeface="+mj-lt"/>
              <a:buAutoNum type="arabicPeriod"/>
            </a:pPr>
            <a:r>
              <a:rPr lang="en-US" sz="3000" b="1" i="1" dirty="0">
                <a:latin typeface="Times New Roman" pitchFamily="18" charset="0"/>
                <a:cs typeface="Times New Roman" pitchFamily="18" charset="0"/>
              </a:rPr>
              <a:t>Collateral</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berkaitan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dengan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jaminan</a:t>
            </a:r>
            <a:r>
              <a:rPr lang="en-US" sz="3000" dirty="0">
                <a:latin typeface="Times New Roman" pitchFamily="18" charset="0"/>
                <a:cs typeface="Times New Roman" pitchFamily="18" charset="0"/>
              </a:rPr>
              <a:t> yang </a:t>
            </a:r>
            <a:r>
              <a:rPr lang="en-US" sz="3000" dirty="0" err="1">
                <a:latin typeface="Times New Roman" pitchFamily="18" charset="0"/>
                <a:cs typeface="Times New Roman" pitchFamily="18" charset="0"/>
              </a:rPr>
              <a:t>disediakan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pelanggan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jika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gagal</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memenuhi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kewajibannya</a:t>
            </a:r>
            <a:endParaRPr lang="en-US" sz="3000" dirty="0">
              <a:latin typeface="Times New Roman" pitchFamily="18" charset="0"/>
              <a:cs typeface="Times New Roman" pitchFamily="18" charset="0"/>
            </a:endParaRPr>
          </a:p>
          <a:p>
            <a:pPr marL="514350" indent="-514350">
              <a:buFont typeface="+mj-lt"/>
              <a:buAutoNum type="arabicPeriod"/>
            </a:pPr>
            <a:r>
              <a:rPr lang="en-US" sz="3000" b="1" i="1" dirty="0">
                <a:latin typeface="Times New Roman" pitchFamily="18" charset="0"/>
                <a:cs typeface="Times New Roman" pitchFamily="18" charset="0"/>
              </a:rPr>
              <a:t>Conditions</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kondisi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ekonomi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secara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umum</a:t>
            </a:r>
            <a:r>
              <a:rPr lang="en-US" sz="3000" dirty="0">
                <a:latin typeface="Times New Roman" pitchFamily="18" charset="0"/>
                <a:cs typeface="Times New Roman" pitchFamily="18" charset="0"/>
              </a:rPr>
              <a:t> yang </a:t>
            </a:r>
            <a:r>
              <a:rPr lang="en-US" sz="3000" dirty="0" err="1">
                <a:latin typeface="Times New Roman" pitchFamily="18" charset="0"/>
                <a:cs typeface="Times New Roman" pitchFamily="18" charset="0"/>
              </a:rPr>
              <a:t>memengaruhi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bisnis</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pelanggan</a:t>
            </a:r>
            <a:endParaRPr lang="en-US" sz="3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s://sparkbusinessiq.com/wp-content/uploads/2014/11/5CsofBusinessCredit_infogrpahic-832x1024.jpg"/>
          <p:cNvPicPr>
            <a:picLocks noChangeAspect="1" noChangeArrowheads="1"/>
          </p:cNvPicPr>
          <p:nvPr/>
        </p:nvPicPr>
        <p:blipFill>
          <a:blip r:embed="rId2"/>
          <a:srcRect/>
          <a:stretch>
            <a:fillRect/>
          </a:stretch>
        </p:blipFill>
        <p:spPr bwMode="auto">
          <a:xfrm>
            <a:off x="0" y="-304800"/>
            <a:ext cx="12192000" cy="7162800"/>
          </a:xfrm>
          <a:prstGeom prst="rect">
            <a:avLst/>
          </a:prstGeom>
          <a:noFill/>
        </p:spPr>
      </p:pic>
      <p:sp>
        <p:nvSpPr>
          <p:cNvPr id="2" name="Title 1"/>
          <p:cNvSpPr>
            <a:spLocks noGrp="1"/>
          </p:cNvSpPr>
          <p:nvPr>
            <p:ph type="title"/>
          </p:nvPr>
        </p:nvSpPr>
        <p:spPr>
          <a:xfrm>
            <a:off x="1524000" y="5105400"/>
            <a:ext cx="2743200" cy="1600200"/>
          </a:xfrm>
        </p:spPr>
        <p:txBody>
          <a:bodyPr vert="horz">
            <a:normAutofit/>
          </a:bodyPr>
          <a:lstStyle/>
          <a:p>
            <a:r>
              <a:rPr lang="en-US" b="1" dirty="0">
                <a:solidFill>
                  <a:schemeClr val="accent5">
                    <a:lumMod val="75000"/>
                  </a:schemeClr>
                </a:solidFill>
              </a:rPr>
              <a:t>ANALISA KREDIT</a:t>
            </a:r>
          </a:p>
        </p:txBody>
      </p:sp>
    </p:spTree>
  </p:cSld>
  <p:clrMapOvr>
    <a:masterClrMapping/>
  </p:clrMapOvr>
  <p:transition>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563562"/>
          </a:xfrm>
        </p:spPr>
        <p:txBody>
          <a:bodyPr>
            <a:normAutofit fontScale="90000"/>
          </a:bodyPr>
          <a:lstStyle/>
          <a:p>
            <a:r>
              <a:rPr lang="en-US" sz="3000" dirty="0">
                <a:latin typeface="Arial Black" pitchFamily="34" charset="0"/>
              </a:rPr>
              <a:t>SYARAT PENJUALAN SECARA KREDIT</a:t>
            </a:r>
          </a:p>
        </p:txBody>
      </p:sp>
      <p:sp>
        <p:nvSpPr>
          <p:cNvPr id="3" name="Content Placeholder 2"/>
          <p:cNvSpPr>
            <a:spLocks noGrp="1"/>
          </p:cNvSpPr>
          <p:nvPr>
            <p:ph idx="1"/>
          </p:nvPr>
        </p:nvSpPr>
        <p:spPr>
          <a:xfrm>
            <a:off x="1076325" y="914400"/>
            <a:ext cx="10467975" cy="5486400"/>
          </a:xfrm>
        </p:spPr>
        <p:txBody>
          <a:bodyPr>
            <a:normAutofit lnSpcReduction="10000"/>
          </a:bodyPr>
          <a:lstStyle/>
          <a:p>
            <a:pPr>
              <a:buNone/>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buNone/>
            </a:pPr>
            <a:r>
              <a:rPr lang="en-US" sz="2000" b="1" dirty="0">
                <a:latin typeface="Times New Roman" pitchFamily="18" charset="0"/>
                <a:cs typeface="Times New Roman" pitchFamily="18" charset="0"/>
              </a:rPr>
              <a:t>		                   BERBEDA ANTAR INDUSTRI YANG BERBEDA</a:t>
            </a:r>
          </a:p>
          <a:p>
            <a:pPr>
              <a:buNone/>
            </a:pPr>
            <a:endParaRPr lang="en-US" sz="2000" b="1" dirty="0">
              <a:latin typeface="Times New Roman" pitchFamily="18" charset="0"/>
              <a:cs typeface="Times New Roman" pitchFamily="18" charset="0"/>
            </a:endParaRPr>
          </a:p>
          <a:p>
            <a:pPr>
              <a:buNone/>
            </a:pPr>
            <a:r>
              <a:rPr lang="en-US" sz="2500" b="1" dirty="0">
                <a:latin typeface="Times New Roman" pitchFamily="18" charset="0"/>
                <a:cs typeface="Times New Roman" pitchFamily="18" charset="0"/>
              </a:rPr>
              <a:t>NOTED : 2/10, n/ 60</a:t>
            </a:r>
          </a:p>
          <a:p>
            <a:pPr algn="just">
              <a:lnSpc>
                <a:spcPct val="150000"/>
              </a:lnSpc>
              <a:buNone/>
            </a:pPr>
            <a:r>
              <a:rPr lang="en-US" sz="2000" b="1" dirty="0" err="1">
                <a:latin typeface="Times New Roman" pitchFamily="18" charset="0"/>
                <a:cs typeface="Times New Roman" pitchFamily="18" charset="0"/>
              </a:rPr>
              <a:t>Artinya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pelanggan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mempunyai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jangka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waktu</a:t>
            </a:r>
            <a:r>
              <a:rPr lang="en-US" sz="2000" b="1" dirty="0">
                <a:latin typeface="Times New Roman" pitchFamily="18" charset="0"/>
                <a:cs typeface="Times New Roman" pitchFamily="18" charset="0"/>
              </a:rPr>
              <a:t> 60 </a:t>
            </a:r>
            <a:r>
              <a:rPr lang="en-US" sz="2000" b="1" dirty="0" err="1">
                <a:latin typeface="Times New Roman" pitchFamily="18" charset="0"/>
                <a:cs typeface="Times New Roman" pitchFamily="18" charset="0"/>
              </a:rPr>
              <a:t>hari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sejak</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tanggal</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transaksi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dilakukan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untuk</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melunasi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semua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utangnya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akan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tetapi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jika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pembayaran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dilakukan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dalam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waktu</a:t>
            </a:r>
            <a:r>
              <a:rPr lang="en-US" sz="2000" b="1" dirty="0">
                <a:latin typeface="Times New Roman" pitchFamily="18" charset="0"/>
                <a:cs typeface="Times New Roman" pitchFamily="18" charset="0"/>
              </a:rPr>
              <a:t> 10 </a:t>
            </a:r>
            <a:r>
              <a:rPr lang="en-US" sz="2000" b="1" dirty="0" err="1">
                <a:latin typeface="Times New Roman" pitchFamily="18" charset="0"/>
                <a:cs typeface="Times New Roman" pitchFamily="18" charset="0"/>
              </a:rPr>
              <a:t>hari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pelanggan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mendapat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potongan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tunai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sebesar</a:t>
            </a:r>
            <a:r>
              <a:rPr lang="en-US" sz="2000" b="1" dirty="0">
                <a:latin typeface="Times New Roman" pitchFamily="18" charset="0"/>
                <a:cs typeface="Times New Roman" pitchFamily="18" charset="0"/>
              </a:rPr>
              <a:t> 2%</a:t>
            </a:r>
          </a:p>
        </p:txBody>
      </p:sp>
      <p:sp>
        <p:nvSpPr>
          <p:cNvPr id="4" name="Rectangle 3"/>
          <p:cNvSpPr/>
          <p:nvPr/>
        </p:nvSpPr>
        <p:spPr>
          <a:xfrm>
            <a:off x="2362200" y="1981200"/>
            <a:ext cx="1447800" cy="762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700" b="1" dirty="0" err="1">
                <a:solidFill>
                  <a:schemeClr val="bg1"/>
                </a:solidFill>
                <a:latin typeface="Times New Roman" pitchFamily="18" charset="0"/>
                <a:cs typeface="Times New Roman" pitchFamily="18" charset="0"/>
              </a:rPr>
              <a:t>Jangka</a:t>
            </a:r>
            <a:r>
              <a:rPr lang="en-US" sz="1700" b="1" dirty="0">
                <a:solidFill>
                  <a:schemeClr val="bg1"/>
                </a:solidFill>
                <a:latin typeface="Times New Roman" pitchFamily="18" charset="0"/>
                <a:cs typeface="Times New Roman" pitchFamily="18" charset="0"/>
              </a:rPr>
              <a:t> </a:t>
            </a:r>
            <a:r>
              <a:rPr lang="en-US" sz="1700" b="1" dirty="0" err="1">
                <a:solidFill>
                  <a:schemeClr val="bg1"/>
                </a:solidFill>
                <a:latin typeface="Times New Roman" pitchFamily="18" charset="0"/>
                <a:cs typeface="Times New Roman" pitchFamily="18" charset="0"/>
              </a:rPr>
              <a:t>waktu</a:t>
            </a:r>
            <a:r>
              <a:rPr lang="en-US" sz="1700" b="1" dirty="0">
                <a:solidFill>
                  <a:schemeClr val="bg1"/>
                </a:solidFill>
                <a:latin typeface="Times New Roman" pitchFamily="18" charset="0"/>
                <a:cs typeface="Times New Roman" pitchFamily="18" charset="0"/>
              </a:rPr>
              <a:t> </a:t>
            </a:r>
            <a:r>
              <a:rPr lang="en-US" sz="1700" b="1" dirty="0" err="1">
                <a:solidFill>
                  <a:schemeClr val="bg1"/>
                </a:solidFill>
                <a:latin typeface="Times New Roman" pitchFamily="18" charset="0"/>
                <a:cs typeface="Times New Roman" pitchFamily="18" charset="0"/>
              </a:rPr>
              <a:t>kredit</a:t>
            </a:r>
            <a:endParaRPr lang="en-US" sz="1700" b="1" dirty="0">
              <a:solidFill>
                <a:schemeClr val="bg1"/>
              </a:solidFill>
              <a:latin typeface="Times New Roman" pitchFamily="18" charset="0"/>
              <a:cs typeface="Times New Roman" pitchFamily="18" charset="0"/>
            </a:endParaRPr>
          </a:p>
        </p:txBody>
      </p:sp>
      <p:sp>
        <p:nvSpPr>
          <p:cNvPr id="5" name="Rectangle 4"/>
          <p:cNvSpPr/>
          <p:nvPr/>
        </p:nvSpPr>
        <p:spPr>
          <a:xfrm>
            <a:off x="8458200" y="1981200"/>
            <a:ext cx="1447800" cy="762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700" b="1" dirty="0" err="1">
                <a:solidFill>
                  <a:schemeClr val="bg1"/>
                </a:solidFill>
                <a:latin typeface="Times New Roman" pitchFamily="18" charset="0"/>
                <a:cs typeface="Times New Roman" pitchFamily="18" charset="0"/>
              </a:rPr>
              <a:t>Jenis</a:t>
            </a:r>
            <a:r>
              <a:rPr lang="en-US" sz="1700" b="1" dirty="0">
                <a:solidFill>
                  <a:schemeClr val="bg1"/>
                </a:solidFill>
                <a:latin typeface="Times New Roman" pitchFamily="18" charset="0"/>
                <a:cs typeface="Times New Roman" pitchFamily="18" charset="0"/>
              </a:rPr>
              <a:t> </a:t>
            </a:r>
            <a:r>
              <a:rPr lang="en-US" sz="1700" b="1" dirty="0" err="1">
                <a:solidFill>
                  <a:schemeClr val="bg1"/>
                </a:solidFill>
                <a:latin typeface="Times New Roman" pitchFamily="18" charset="0"/>
                <a:cs typeface="Times New Roman" pitchFamily="18" charset="0"/>
              </a:rPr>
              <a:t>kredit</a:t>
            </a:r>
            <a:endParaRPr lang="en-US" sz="1700" b="1" dirty="0">
              <a:solidFill>
                <a:schemeClr val="bg1"/>
              </a:solidFill>
              <a:latin typeface="Times New Roman" pitchFamily="18" charset="0"/>
              <a:cs typeface="Times New Roman" pitchFamily="18" charset="0"/>
            </a:endParaRPr>
          </a:p>
        </p:txBody>
      </p:sp>
      <p:sp>
        <p:nvSpPr>
          <p:cNvPr id="6" name="Rectangle 5"/>
          <p:cNvSpPr/>
          <p:nvPr/>
        </p:nvSpPr>
        <p:spPr>
          <a:xfrm>
            <a:off x="6477000" y="1981200"/>
            <a:ext cx="1447800" cy="762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700" b="1" dirty="0" err="1">
                <a:solidFill>
                  <a:schemeClr val="bg1"/>
                </a:solidFill>
                <a:latin typeface="Times New Roman" pitchFamily="18" charset="0"/>
                <a:cs typeface="Times New Roman" pitchFamily="18" charset="0"/>
              </a:rPr>
              <a:t>Periode</a:t>
            </a:r>
            <a:r>
              <a:rPr lang="en-US" sz="1700" b="1" dirty="0">
                <a:solidFill>
                  <a:schemeClr val="bg1"/>
                </a:solidFill>
                <a:latin typeface="Times New Roman" pitchFamily="18" charset="0"/>
                <a:cs typeface="Times New Roman" pitchFamily="18" charset="0"/>
              </a:rPr>
              <a:t> </a:t>
            </a:r>
            <a:r>
              <a:rPr lang="en-US" sz="1700" b="1" dirty="0" err="1">
                <a:solidFill>
                  <a:schemeClr val="bg1"/>
                </a:solidFill>
                <a:latin typeface="Times New Roman" pitchFamily="18" charset="0"/>
                <a:cs typeface="Times New Roman" pitchFamily="18" charset="0"/>
              </a:rPr>
              <a:t>potongan</a:t>
            </a:r>
            <a:endParaRPr lang="en-US" sz="1700" b="1" dirty="0">
              <a:solidFill>
                <a:schemeClr val="bg1"/>
              </a:solidFill>
              <a:latin typeface="Times New Roman" pitchFamily="18" charset="0"/>
              <a:cs typeface="Times New Roman" pitchFamily="18" charset="0"/>
            </a:endParaRPr>
          </a:p>
        </p:txBody>
      </p:sp>
      <p:sp>
        <p:nvSpPr>
          <p:cNvPr id="7" name="Rectangle 6"/>
          <p:cNvSpPr/>
          <p:nvPr/>
        </p:nvSpPr>
        <p:spPr>
          <a:xfrm>
            <a:off x="4419600" y="1981200"/>
            <a:ext cx="1447800" cy="762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700" b="1" dirty="0" err="1">
                <a:solidFill>
                  <a:schemeClr val="bg1"/>
                </a:solidFill>
                <a:latin typeface="Times New Roman" pitchFamily="18" charset="0"/>
                <a:cs typeface="Times New Roman" pitchFamily="18" charset="0"/>
              </a:rPr>
              <a:t>Potongan</a:t>
            </a:r>
            <a:r>
              <a:rPr lang="en-US" sz="1700" b="1" dirty="0">
                <a:solidFill>
                  <a:schemeClr val="bg1"/>
                </a:solidFill>
                <a:latin typeface="Times New Roman" pitchFamily="18" charset="0"/>
                <a:cs typeface="Times New Roman" pitchFamily="18" charset="0"/>
              </a:rPr>
              <a:t> </a:t>
            </a:r>
            <a:r>
              <a:rPr lang="en-US" sz="1700" b="1" dirty="0" err="1">
                <a:solidFill>
                  <a:schemeClr val="bg1"/>
                </a:solidFill>
                <a:latin typeface="Times New Roman" pitchFamily="18" charset="0"/>
                <a:cs typeface="Times New Roman" pitchFamily="18" charset="0"/>
              </a:rPr>
              <a:t>tunai</a:t>
            </a:r>
            <a:endParaRPr lang="en-US" sz="1700" b="1" dirty="0">
              <a:solidFill>
                <a:schemeClr val="bg1"/>
              </a:solidFill>
              <a:latin typeface="Times New Roman" pitchFamily="18" charset="0"/>
              <a:cs typeface="Times New Roman" pitchFamily="18" charset="0"/>
            </a:endParaRPr>
          </a:p>
        </p:txBody>
      </p:sp>
      <p:cxnSp>
        <p:nvCxnSpPr>
          <p:cNvPr id="9" name="Straight Connector 8"/>
          <p:cNvCxnSpPr>
            <a:cxnSpLocks/>
            <a:stCxn id="3" idx="0"/>
            <a:endCxn id="4" idx="0"/>
          </p:cNvCxnSpPr>
          <p:nvPr/>
        </p:nvCxnSpPr>
        <p:spPr>
          <a:xfrm flipH="1">
            <a:off x="3086100" y="914400"/>
            <a:ext cx="3224213" cy="1066800"/>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a:cxnSpLocks/>
            <a:stCxn id="3" idx="0"/>
            <a:endCxn id="7" idx="0"/>
          </p:cNvCxnSpPr>
          <p:nvPr/>
        </p:nvCxnSpPr>
        <p:spPr>
          <a:xfrm flipH="1">
            <a:off x="5143500" y="914400"/>
            <a:ext cx="1166813" cy="1066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a:cxnSpLocks/>
            <a:stCxn id="3" idx="0"/>
            <a:endCxn id="6" idx="0"/>
          </p:cNvCxnSpPr>
          <p:nvPr/>
        </p:nvCxnSpPr>
        <p:spPr>
          <a:xfrm>
            <a:off x="6310313" y="914400"/>
            <a:ext cx="890587" cy="106680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a:cxnSpLocks/>
            <a:stCxn id="3" idx="0"/>
            <a:endCxn id="5" idx="0"/>
          </p:cNvCxnSpPr>
          <p:nvPr/>
        </p:nvCxnSpPr>
        <p:spPr>
          <a:xfrm>
            <a:off x="6310313" y="914400"/>
            <a:ext cx="2871787" cy="106680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rot="5400000">
            <a:off x="2972594" y="2894806"/>
            <a:ext cx="304800" cy="158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rot="5400000">
            <a:off x="9068594" y="2894806"/>
            <a:ext cx="304800"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3124200" y="3048000"/>
            <a:ext cx="60960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7963"/>
            <a:ext cx="8229600" cy="715962"/>
          </a:xfrm>
        </p:spPr>
        <p:txBody>
          <a:bodyPr>
            <a:normAutofit fontScale="90000"/>
          </a:bodyPr>
          <a:lstStyle/>
          <a:p>
            <a:pPr algn="l"/>
            <a:r>
              <a:rPr lang="en-US" dirty="0" err="1">
                <a:latin typeface="Arial Black" pitchFamily="34" charset="0"/>
              </a:rPr>
              <a:t>Contoh</a:t>
            </a:r>
            <a:r>
              <a:rPr lang="en-US" dirty="0">
                <a:latin typeface="Arial Black" pitchFamily="34" charset="0"/>
              </a:rPr>
              <a:t> </a:t>
            </a:r>
          </a:p>
        </p:txBody>
      </p:sp>
      <p:sp>
        <p:nvSpPr>
          <p:cNvPr id="3" name="Content Placeholder 2"/>
          <p:cNvSpPr>
            <a:spLocks noGrp="1"/>
          </p:cNvSpPr>
          <p:nvPr>
            <p:ph idx="1"/>
          </p:nvPr>
        </p:nvSpPr>
        <p:spPr>
          <a:xfrm>
            <a:off x="542925" y="1066800"/>
            <a:ext cx="11201400" cy="5410200"/>
          </a:xfrm>
        </p:spPr>
        <p:txBody>
          <a:bodyPr>
            <a:normAutofit/>
          </a:bodyPr>
          <a:lstStyle/>
          <a:p>
            <a:pPr>
              <a:lnSpc>
                <a:spcPct val="150000"/>
              </a:lnSpc>
              <a:buNone/>
            </a:pPr>
            <a:r>
              <a:rPr lang="en-US" sz="2500" b="1" dirty="0" err="1">
                <a:latin typeface="Times New Roman" pitchFamily="18" charset="0"/>
                <a:cs typeface="Times New Roman" pitchFamily="18" charset="0"/>
              </a:rPr>
              <a:t>Apabila</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pelanggan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membeli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barang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senilai</a:t>
            </a:r>
            <a:r>
              <a:rPr lang="en-US" sz="2500" b="1" dirty="0">
                <a:latin typeface="Times New Roman" pitchFamily="18" charset="0"/>
                <a:cs typeface="Times New Roman" pitchFamily="18" charset="0"/>
              </a:rPr>
              <a:t> Rp.1.000.000, -,</a:t>
            </a:r>
            <a:r>
              <a:rPr lang="en-US" sz="2500" b="1" dirty="0" err="1">
                <a:latin typeface="Times New Roman" pitchFamily="18" charset="0"/>
                <a:cs typeface="Times New Roman" pitchFamily="18" charset="0"/>
              </a:rPr>
              <a:t>dengan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syarat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penjualan</a:t>
            </a:r>
            <a:r>
              <a:rPr lang="en-US" sz="2500" b="1" dirty="0">
                <a:latin typeface="Times New Roman" pitchFamily="18" charset="0"/>
                <a:cs typeface="Times New Roman" pitchFamily="18" charset="0"/>
              </a:rPr>
              <a:t> 2/10, net 60.</a:t>
            </a:r>
          </a:p>
          <a:p>
            <a:pPr>
              <a:lnSpc>
                <a:spcPct val="150000"/>
              </a:lnSpc>
              <a:buNone/>
            </a:pPr>
            <a:r>
              <a:rPr lang="en-US" sz="2500" b="1" dirty="0" err="1">
                <a:latin typeface="Times New Roman" pitchFamily="18" charset="0"/>
                <a:cs typeface="Times New Roman" pitchFamily="18" charset="0"/>
              </a:rPr>
              <a:t>Pelanggan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mempunyai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pilihan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untuk</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membayar</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dalam</a:t>
            </a:r>
            <a:r>
              <a:rPr lang="en-US" sz="2500" b="1" dirty="0">
                <a:latin typeface="Times New Roman" pitchFamily="18" charset="0"/>
                <a:cs typeface="Times New Roman" pitchFamily="18" charset="0"/>
              </a:rPr>
              <a:t> 10 </a:t>
            </a:r>
            <a:r>
              <a:rPr lang="en-US" sz="2500" b="1" dirty="0" err="1">
                <a:latin typeface="Times New Roman" pitchFamily="18" charset="0"/>
                <a:cs typeface="Times New Roman" pitchFamily="18" charset="0"/>
              </a:rPr>
              <a:t>hari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sebesar</a:t>
            </a:r>
            <a:r>
              <a:rPr lang="en-US" sz="2500" b="1" dirty="0">
                <a:latin typeface="Times New Roman" pitchFamily="18" charset="0"/>
                <a:cs typeface="Times New Roman" pitchFamily="18" charset="0"/>
              </a:rPr>
              <a:t> Rp.1.000.000 x (1-0,02), </a:t>
            </a:r>
            <a:r>
              <a:rPr lang="en-US" sz="2500" b="1" dirty="0" err="1">
                <a:latin typeface="Times New Roman" pitchFamily="18" charset="0"/>
                <a:cs typeface="Times New Roman" pitchFamily="18" charset="0"/>
              </a:rPr>
              <a:t>yaitu</a:t>
            </a:r>
            <a:r>
              <a:rPr lang="en-US" sz="2500" b="1" dirty="0">
                <a:latin typeface="Times New Roman" pitchFamily="18" charset="0"/>
                <a:cs typeface="Times New Roman" pitchFamily="18" charset="0"/>
              </a:rPr>
              <a:t> Rp.980.000,-  </a:t>
            </a:r>
            <a:r>
              <a:rPr lang="en-US" sz="2500" b="1" dirty="0" err="1">
                <a:latin typeface="Times New Roman" pitchFamily="18" charset="0"/>
                <a:cs typeface="Times New Roman" pitchFamily="18" charset="0"/>
              </a:rPr>
              <a:t>atau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membayar</a:t>
            </a:r>
            <a:r>
              <a:rPr lang="en-US" sz="2500" b="1" dirty="0">
                <a:latin typeface="Times New Roman" pitchFamily="18" charset="0"/>
                <a:cs typeface="Times New Roman" pitchFamily="18" charset="0"/>
              </a:rPr>
              <a:t> Rp.1.000.000 </a:t>
            </a:r>
            <a:r>
              <a:rPr lang="en-US" sz="2500" b="1" dirty="0" err="1">
                <a:latin typeface="Times New Roman" pitchFamily="18" charset="0"/>
                <a:cs typeface="Times New Roman" pitchFamily="18" charset="0"/>
              </a:rPr>
              <a:t>dalam</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waktu</a:t>
            </a:r>
            <a:r>
              <a:rPr lang="en-US" sz="2500" b="1" dirty="0">
                <a:latin typeface="Times New Roman" pitchFamily="18" charset="0"/>
                <a:cs typeface="Times New Roman" pitchFamily="18" charset="0"/>
              </a:rPr>
              <a:t> 60 </a:t>
            </a:r>
            <a:r>
              <a:rPr lang="en-US" sz="2500" b="1" dirty="0" err="1">
                <a:latin typeface="Times New Roman" pitchFamily="18" charset="0"/>
                <a:cs typeface="Times New Roman" pitchFamily="18" charset="0"/>
              </a:rPr>
              <a:t>hari</a:t>
            </a:r>
            <a:r>
              <a:rPr lang="en-US" sz="2500" b="1" dirty="0">
                <a:latin typeface="Times New Roman" pitchFamily="18" charset="0"/>
                <a:cs typeface="Times New Roman"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9762"/>
          </a:xfrm>
        </p:spPr>
        <p:txBody>
          <a:bodyPr>
            <a:normAutofit/>
          </a:bodyPr>
          <a:lstStyle/>
          <a:p>
            <a:r>
              <a:rPr lang="en-US" sz="3000" dirty="0">
                <a:latin typeface="Arial Black" pitchFamily="34" charset="0"/>
              </a:rPr>
              <a:t>JANGKA WAKTU KREDIT</a:t>
            </a:r>
          </a:p>
        </p:txBody>
      </p:sp>
      <p:sp>
        <p:nvSpPr>
          <p:cNvPr id="3" name="Content Placeholder 2"/>
          <p:cNvSpPr>
            <a:spLocks noGrp="1"/>
          </p:cNvSpPr>
          <p:nvPr>
            <p:ph idx="1"/>
          </p:nvPr>
        </p:nvSpPr>
        <p:spPr>
          <a:xfrm>
            <a:off x="1752600" y="914400"/>
            <a:ext cx="8686800" cy="5638800"/>
          </a:xfrm>
        </p:spPr>
        <p:txBody>
          <a:bodyPr>
            <a:normAutofit fontScale="92500" lnSpcReduction="10000"/>
          </a:bodyPr>
          <a:lstStyle/>
          <a:p>
            <a:pPr>
              <a:buFont typeface="Wingdings" pitchFamily="2" charset="2"/>
              <a:buChar char="v"/>
            </a:pPr>
            <a:r>
              <a:rPr lang="en-US" sz="2000" b="1" dirty="0" err="1">
                <a:latin typeface="Times New Roman" pitchFamily="18" charset="0"/>
                <a:cs typeface="Times New Roman" pitchFamily="18" charset="0"/>
              </a:rPr>
              <a:t>Adalah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waktu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penjualan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dilakukan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sampai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dengan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pelanggan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harus</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melunasi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semua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utangnya</a:t>
            </a:r>
            <a:endParaRPr lang="en-US" sz="2000" b="1" dirty="0">
              <a:latin typeface="Times New Roman" pitchFamily="18" charset="0"/>
              <a:cs typeface="Times New Roman" pitchFamily="18" charset="0"/>
            </a:endParaRPr>
          </a:p>
          <a:p>
            <a:pPr>
              <a:buFont typeface="Wingdings" pitchFamily="2" charset="2"/>
              <a:buChar char="v"/>
            </a:pPr>
            <a:r>
              <a:rPr lang="en-US" sz="2000" b="1" dirty="0" err="1">
                <a:latin typeface="Times New Roman" pitchFamily="18" charset="0"/>
                <a:cs typeface="Times New Roman" pitchFamily="18" charset="0"/>
              </a:rPr>
              <a:t>Jangka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waktu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kredit</a:t>
            </a:r>
            <a:r>
              <a:rPr lang="en-US" sz="2000" b="1" dirty="0">
                <a:latin typeface="Times New Roman" pitchFamily="18" charset="0"/>
                <a:cs typeface="Times New Roman" pitchFamily="18" charset="0"/>
              </a:rPr>
              <a:t> UMUMNYA 30 </a:t>
            </a:r>
            <a:r>
              <a:rPr lang="en-US" sz="2000" b="1" dirty="0" err="1">
                <a:latin typeface="Times New Roman" pitchFamily="18" charset="0"/>
                <a:cs typeface="Times New Roman" pitchFamily="18" charset="0"/>
              </a:rPr>
              <a:t>hari</a:t>
            </a:r>
            <a:r>
              <a:rPr lang="en-US" sz="2000" b="1" dirty="0">
                <a:latin typeface="Times New Roman" pitchFamily="18" charset="0"/>
                <a:cs typeface="Times New Roman" pitchFamily="18" charset="0"/>
              </a:rPr>
              <a:t> – 120 </a:t>
            </a:r>
            <a:r>
              <a:rPr lang="en-US" sz="2000" b="1" dirty="0" err="1">
                <a:latin typeface="Times New Roman" pitchFamily="18" charset="0"/>
                <a:cs typeface="Times New Roman" pitchFamily="18" charset="0"/>
              </a:rPr>
              <a:t>hari</a:t>
            </a:r>
            <a:endParaRPr lang="en-US" sz="2000" b="1" dirty="0">
              <a:latin typeface="Times New Roman" pitchFamily="18" charset="0"/>
              <a:cs typeface="Times New Roman" pitchFamily="18" charset="0"/>
            </a:endParaRPr>
          </a:p>
          <a:p>
            <a:pPr>
              <a:buFont typeface="Wingdings" pitchFamily="2" charset="2"/>
              <a:buChar char="v"/>
            </a:pPr>
            <a:r>
              <a:rPr lang="en-US" sz="2000" b="1" dirty="0" err="1">
                <a:latin typeface="Times New Roman" pitchFamily="18" charset="0"/>
                <a:cs typeface="Times New Roman" pitchFamily="18" charset="0"/>
              </a:rPr>
              <a:t>Tanggal</a:t>
            </a:r>
            <a:r>
              <a:rPr lang="en-US" sz="2000" b="1" dirty="0">
                <a:latin typeface="Times New Roman" pitchFamily="18" charset="0"/>
                <a:cs typeface="Times New Roman" pitchFamily="18" charset="0"/>
              </a:rPr>
              <a:t> nota, </a:t>
            </a:r>
            <a:r>
              <a:rPr lang="en-US" sz="2000" b="1" dirty="0" err="1">
                <a:latin typeface="Times New Roman" pitchFamily="18" charset="0"/>
                <a:cs typeface="Times New Roman" pitchFamily="18" charset="0"/>
              </a:rPr>
              <a:t>awal</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periode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kredit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tanggal</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dikirim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bukan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tanggan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diterima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oleh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pembeli</a:t>
            </a:r>
            <a:endParaRPr lang="en-US" sz="2000" b="1" dirty="0">
              <a:latin typeface="Times New Roman" pitchFamily="18" charset="0"/>
              <a:cs typeface="Times New Roman" pitchFamily="18" charset="0"/>
            </a:endParaRPr>
          </a:p>
          <a:p>
            <a:pPr>
              <a:buFont typeface="Wingdings" pitchFamily="2" charset="2"/>
              <a:buChar char="v"/>
            </a:pPr>
            <a:endParaRPr lang="en-US" sz="2000" b="1" dirty="0">
              <a:latin typeface="Times New Roman" pitchFamily="18" charset="0"/>
              <a:cs typeface="Times New Roman" pitchFamily="18" charset="0"/>
            </a:endParaRPr>
          </a:p>
          <a:p>
            <a:pPr>
              <a:buFont typeface="Wingdings" pitchFamily="2" charset="2"/>
              <a:buChar char="v"/>
            </a:pPr>
            <a:endParaRPr lang="en-US" sz="2000" b="1" dirty="0">
              <a:latin typeface="Times New Roman" pitchFamily="18" charset="0"/>
              <a:cs typeface="Times New Roman" pitchFamily="18" charset="0"/>
            </a:endParaRPr>
          </a:p>
          <a:p>
            <a:pPr>
              <a:buFont typeface="Wingdings" pitchFamily="2" charset="2"/>
              <a:buChar char="v"/>
            </a:pPr>
            <a:endParaRPr lang="en-US" sz="2000" b="1" dirty="0">
              <a:latin typeface="Times New Roman" pitchFamily="18" charset="0"/>
              <a:cs typeface="Times New Roman" pitchFamily="18" charset="0"/>
            </a:endParaRPr>
          </a:p>
          <a:p>
            <a:pPr>
              <a:buFont typeface="Wingdings" pitchFamily="2" charset="2"/>
              <a:buChar char="v"/>
            </a:pPr>
            <a:endParaRPr lang="en-US" sz="2000" b="1" dirty="0">
              <a:latin typeface="Times New Roman" pitchFamily="18" charset="0"/>
              <a:cs typeface="Times New Roman" pitchFamily="18" charset="0"/>
            </a:endParaRPr>
          </a:p>
          <a:p>
            <a:pPr>
              <a:buFont typeface="Wingdings" pitchFamily="2" charset="2"/>
              <a:buChar char="v"/>
            </a:pPr>
            <a:endParaRPr lang="en-US" sz="2000" b="1"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algn="ctr">
              <a:buNone/>
            </a:pP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Dalam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hal</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ini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dikirim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lebih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dahulu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tetapi</a:t>
            </a:r>
            <a:r>
              <a:rPr lang="en-US" sz="2000" b="1" dirty="0">
                <a:latin typeface="Times New Roman" pitchFamily="18" charset="0"/>
                <a:cs typeface="Times New Roman" pitchFamily="18" charset="0"/>
              </a:rPr>
              <a:t> invoice </a:t>
            </a:r>
            <a:r>
              <a:rPr lang="en-US" sz="2000" b="1" dirty="0" err="1">
                <a:latin typeface="Times New Roman" pitchFamily="18" charset="0"/>
                <a:cs typeface="Times New Roman" pitchFamily="18" charset="0"/>
              </a:rPr>
              <a:t>diberi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tanggal</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setelah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itu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misalnya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dikirim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bulan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januari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dengan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syarat</a:t>
            </a:r>
            <a:r>
              <a:rPr lang="en-US" sz="2000" b="1" dirty="0">
                <a:latin typeface="Times New Roman" pitchFamily="18" charset="0"/>
                <a:cs typeface="Times New Roman" pitchFamily="18" charset="0"/>
              </a:rPr>
              <a:t> 2/10, net 30, invoice </a:t>
            </a:r>
            <a:r>
              <a:rPr lang="en-US" sz="2000" b="1" dirty="0" err="1">
                <a:latin typeface="Times New Roman" pitchFamily="18" charset="0"/>
                <a:cs typeface="Times New Roman" pitchFamily="18" charset="0"/>
              </a:rPr>
              <a:t>diberi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tanggal</a:t>
            </a:r>
            <a:r>
              <a:rPr lang="en-US" sz="2000" b="1" dirty="0">
                <a:latin typeface="Times New Roman" pitchFamily="18" charset="0"/>
                <a:cs typeface="Times New Roman" pitchFamily="18" charset="0"/>
              </a:rPr>
              <a:t> 1 Mei, </a:t>
            </a:r>
            <a:r>
              <a:rPr lang="en-US" sz="2000" b="1" dirty="0" err="1">
                <a:latin typeface="Times New Roman" pitchFamily="18" charset="0"/>
                <a:cs typeface="Times New Roman" pitchFamily="18" charset="0"/>
              </a:rPr>
              <a:t>saat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dimulainya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jangka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waktu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kredit</a:t>
            </a:r>
            <a:r>
              <a:rPr lang="en-US" sz="2000" b="1" dirty="0">
                <a:latin typeface="Times New Roman" pitchFamily="18" charset="0"/>
                <a:cs typeface="Times New Roman" pitchFamily="18" charset="0"/>
              </a:rPr>
              <a:t>.</a:t>
            </a:r>
          </a:p>
          <a:p>
            <a:pPr algn="ctr">
              <a:buNone/>
            </a:pPr>
            <a:r>
              <a:rPr lang="en-US" sz="2000" b="1" dirty="0">
                <a:latin typeface="Times New Roman" pitchFamily="18" charset="0"/>
                <a:cs typeface="Times New Roman" pitchFamily="18" charset="0"/>
              </a:rPr>
              <a:t>Cara </a:t>
            </a:r>
            <a:r>
              <a:rPr lang="en-US" sz="2000" b="1" dirty="0" err="1">
                <a:latin typeface="Times New Roman" pitchFamily="18" charset="0"/>
                <a:cs typeface="Times New Roman" pitchFamily="18" charset="0"/>
              </a:rPr>
              <a:t>ini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dapat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mendorong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pelanggan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memesan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lebih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awal</a:t>
            </a:r>
            <a:endParaRPr lang="en-US" sz="2000" b="1" dirty="0">
              <a:latin typeface="Times New Roman" pitchFamily="18" charset="0"/>
              <a:cs typeface="Times New Roman" pitchFamily="18" charset="0"/>
            </a:endParaRPr>
          </a:p>
        </p:txBody>
      </p:sp>
      <p:sp>
        <p:nvSpPr>
          <p:cNvPr id="4" name="Rectangle 3"/>
          <p:cNvSpPr/>
          <p:nvPr/>
        </p:nvSpPr>
        <p:spPr>
          <a:xfrm>
            <a:off x="2743200" y="2895600"/>
            <a:ext cx="6934200" cy="1143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200" b="1" dirty="0">
                <a:latin typeface="Times New Roman" pitchFamily="18" charset="0"/>
                <a:cs typeface="Times New Roman" pitchFamily="18" charset="0"/>
              </a:rPr>
              <a:t>Seasonal Dating</a:t>
            </a:r>
          </a:p>
          <a:p>
            <a:pPr algn="ctr">
              <a:buFont typeface="Arial" pitchFamily="34" charset="0"/>
              <a:buChar char="•"/>
            </a:pP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Dipakai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untuk</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mendorong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penjualan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barang-barang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musiman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ketika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tidak</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musimnya</a:t>
            </a:r>
            <a:endParaRPr lang="en-US" sz="2000" b="1" dirty="0">
              <a:latin typeface="Times New Roman" pitchFamily="18" charset="0"/>
              <a:cs typeface="Times New Roman" pitchFamily="18" charset="0"/>
            </a:endParaRPr>
          </a:p>
        </p:txBody>
      </p:sp>
      <p:sp>
        <p:nvSpPr>
          <p:cNvPr id="7" name="Down Arrow 6"/>
          <p:cNvSpPr/>
          <p:nvPr/>
        </p:nvSpPr>
        <p:spPr>
          <a:xfrm>
            <a:off x="5867400" y="4267200"/>
            <a:ext cx="457200" cy="4572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Autofit/>
          </a:bodyPr>
          <a:lstStyle/>
          <a:p>
            <a:pPr algn="ctr"/>
            <a:r>
              <a:rPr lang="en-US" sz="2500" dirty="0">
                <a:latin typeface="Arial Black" pitchFamily="34" charset="0"/>
              </a:rPr>
              <a:t>FAKTOR-FAKTOR YANG MEMPENGARUHI JANGKA WAKTU KREDIT</a:t>
            </a:r>
          </a:p>
        </p:txBody>
      </p:sp>
      <p:sp>
        <p:nvSpPr>
          <p:cNvPr id="3" name="Content Placeholder 2"/>
          <p:cNvSpPr>
            <a:spLocks noGrp="1"/>
          </p:cNvSpPr>
          <p:nvPr>
            <p:ph idx="1"/>
          </p:nvPr>
        </p:nvSpPr>
        <p:spPr>
          <a:xfrm>
            <a:off x="1828800" y="1143000"/>
            <a:ext cx="8610600" cy="5410200"/>
          </a:xfrm>
        </p:spPr>
        <p:txBody>
          <a:bodyPr>
            <a:normAutofit/>
          </a:bodyPr>
          <a:lstStyle/>
          <a:p>
            <a:pPr marL="514350" indent="-514350">
              <a:buNone/>
            </a:pPr>
            <a:endParaRPr lang="en-US" sz="2000" b="1" dirty="0">
              <a:latin typeface="Times New Roman" pitchFamily="18" charset="0"/>
              <a:cs typeface="Times New Roman" pitchFamily="18" charset="0"/>
            </a:endParaRPr>
          </a:p>
        </p:txBody>
      </p:sp>
      <p:sp>
        <p:nvSpPr>
          <p:cNvPr id="4" name="Rectangle 3"/>
          <p:cNvSpPr/>
          <p:nvPr/>
        </p:nvSpPr>
        <p:spPr>
          <a:xfrm>
            <a:off x="1981200" y="2743200"/>
            <a:ext cx="2895600" cy="762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lnSpc>
                <a:spcPct val="150000"/>
              </a:lnSpc>
            </a:pPr>
            <a:r>
              <a:rPr lang="en-US" sz="1700" b="1" dirty="0" err="1">
                <a:latin typeface="Times New Roman" pitchFamily="18" charset="0"/>
                <a:cs typeface="Times New Roman" pitchFamily="18" charset="0"/>
              </a:rPr>
              <a:t>Jangka</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waktu</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persediaan</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pembeli</a:t>
            </a:r>
            <a:endParaRPr lang="en-US" sz="1700" b="1" dirty="0">
              <a:latin typeface="Times New Roman" pitchFamily="18" charset="0"/>
              <a:cs typeface="Times New Roman" pitchFamily="18" charset="0"/>
            </a:endParaRPr>
          </a:p>
        </p:txBody>
      </p:sp>
      <p:sp>
        <p:nvSpPr>
          <p:cNvPr id="5" name="Rectangle 4"/>
          <p:cNvSpPr/>
          <p:nvPr/>
        </p:nvSpPr>
        <p:spPr>
          <a:xfrm>
            <a:off x="6705600" y="2743200"/>
            <a:ext cx="3505200" cy="762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lnSpc>
                <a:spcPct val="150000"/>
              </a:lnSpc>
            </a:pPr>
            <a:r>
              <a:rPr lang="en-US" sz="1700" b="1" dirty="0" err="1">
                <a:latin typeface="Times New Roman" pitchFamily="18" charset="0"/>
                <a:cs typeface="Times New Roman" pitchFamily="18" charset="0"/>
              </a:rPr>
              <a:t>Siklus</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Operasi</a:t>
            </a:r>
            <a:endParaRPr lang="en-US" sz="1700" b="1" dirty="0">
              <a:latin typeface="Times New Roman" pitchFamily="18" charset="0"/>
              <a:cs typeface="Times New Roman" pitchFamily="18" charset="0"/>
            </a:endParaRPr>
          </a:p>
        </p:txBody>
      </p:sp>
      <p:sp>
        <p:nvSpPr>
          <p:cNvPr id="6" name="Rectangle 5"/>
          <p:cNvSpPr/>
          <p:nvPr/>
        </p:nvSpPr>
        <p:spPr>
          <a:xfrm>
            <a:off x="7315200" y="4114800"/>
            <a:ext cx="2895600" cy="762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en-US" sz="1700" b="1" dirty="0" err="1">
                <a:latin typeface="Times New Roman" pitchFamily="18" charset="0"/>
                <a:cs typeface="Times New Roman" pitchFamily="18" charset="0"/>
              </a:rPr>
              <a:t>Jangka</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waktu</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piutang</a:t>
            </a:r>
            <a:endParaRPr lang="en-US" sz="1700" b="1" dirty="0">
              <a:latin typeface="Times New Roman" pitchFamily="18" charset="0"/>
              <a:cs typeface="Times New Roman" pitchFamily="18" charset="0"/>
            </a:endParaRPr>
          </a:p>
        </p:txBody>
      </p:sp>
      <p:sp>
        <p:nvSpPr>
          <p:cNvPr id="7" name="Rectangle 6"/>
          <p:cNvSpPr/>
          <p:nvPr/>
        </p:nvSpPr>
        <p:spPr>
          <a:xfrm>
            <a:off x="7315200" y="5257800"/>
            <a:ext cx="2895600" cy="762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en-US" sz="1700" b="1" dirty="0" err="1">
                <a:latin typeface="Times New Roman" pitchFamily="18" charset="0"/>
                <a:cs typeface="Times New Roman" pitchFamily="18" charset="0"/>
              </a:rPr>
              <a:t>Jangka</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waktu</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persediaan</a:t>
            </a:r>
            <a:endParaRPr lang="en-US" sz="1700" b="1" dirty="0">
              <a:latin typeface="Times New Roman" pitchFamily="18" charset="0"/>
              <a:cs typeface="Times New Roman" pitchFamily="18" charset="0"/>
            </a:endParaRPr>
          </a:p>
        </p:txBody>
      </p:sp>
      <p:sp>
        <p:nvSpPr>
          <p:cNvPr id="8" name="Rectangle 7"/>
          <p:cNvSpPr/>
          <p:nvPr/>
        </p:nvSpPr>
        <p:spPr>
          <a:xfrm>
            <a:off x="1981200" y="3505200"/>
            <a:ext cx="2895600" cy="2057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en-US" sz="1700" b="1" dirty="0" err="1">
                <a:latin typeface="Times New Roman" pitchFamily="18" charset="0"/>
                <a:cs typeface="Times New Roman" pitchFamily="18" charset="0"/>
              </a:rPr>
              <a:t>Waktu</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saat</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pembeli</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mengadakan</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persediaan</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memroses</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dan</a:t>
            </a:r>
            <a:r>
              <a:rPr lang="en-US" sz="1700" b="1" dirty="0">
                <a:latin typeface="Times New Roman" pitchFamily="18" charset="0"/>
                <a:cs typeface="Times New Roman" pitchFamily="18" charset="0"/>
              </a:rPr>
              <a:t> </a:t>
            </a:r>
            <a:r>
              <a:rPr lang="en-US" sz="1700" b="1" dirty="0" err="1">
                <a:latin typeface="Times New Roman" pitchFamily="18" charset="0"/>
                <a:cs typeface="Times New Roman" pitchFamily="18" charset="0"/>
              </a:rPr>
              <a:t>menjualnya</a:t>
            </a:r>
            <a:endParaRPr lang="en-US" sz="1700" b="1" dirty="0">
              <a:latin typeface="Times New Roman" pitchFamily="18" charset="0"/>
              <a:cs typeface="Times New Roman" pitchFamily="18" charset="0"/>
            </a:endParaRPr>
          </a:p>
        </p:txBody>
      </p:sp>
      <p:cxnSp>
        <p:nvCxnSpPr>
          <p:cNvPr id="10" name="Straight Connector 9"/>
          <p:cNvCxnSpPr>
            <a:stCxn id="3" idx="0"/>
            <a:endCxn id="4" idx="0"/>
          </p:cNvCxnSpPr>
          <p:nvPr/>
        </p:nvCxnSpPr>
        <p:spPr>
          <a:xfrm rot="16200000" flipH="1" flipV="1">
            <a:off x="3981450" y="590550"/>
            <a:ext cx="1600200" cy="27051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a:stCxn id="3" idx="0"/>
            <a:endCxn id="5" idx="0"/>
          </p:cNvCxnSpPr>
          <p:nvPr/>
        </p:nvCxnSpPr>
        <p:spPr>
          <a:xfrm rot="16200000" flipH="1">
            <a:off x="6496050" y="781050"/>
            <a:ext cx="1600200" cy="23241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rot="5400000">
            <a:off x="5867400" y="4572000"/>
            <a:ext cx="2133600" cy="1588"/>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p:cNvCxnSpPr>
            <a:endCxn id="6" idx="1"/>
          </p:cNvCxnSpPr>
          <p:nvPr/>
        </p:nvCxnSpPr>
        <p:spPr>
          <a:xfrm>
            <a:off x="6934200" y="4495800"/>
            <a:ext cx="381000" cy="1588"/>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6934200" y="5638800"/>
            <a:ext cx="3810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F2D0076D-DDD2-4BCC-AE93-BAE272A261B4}"/>
              </a:ext>
            </a:extLst>
          </p:cNvPr>
          <p:cNvSpPr>
            <a:spLocks noGrp="1"/>
          </p:cNvSpPr>
          <p:nvPr>
            <p:ph type="title"/>
          </p:nvPr>
        </p:nvSpPr>
        <p:spPr>
          <a:xfrm>
            <a:off x="838200" y="365126"/>
            <a:ext cx="10515600" cy="539750"/>
          </a:xfrm>
        </p:spPr>
        <p:txBody>
          <a:bodyPr>
            <a:normAutofit/>
          </a:bodyPr>
          <a:lstStyle/>
          <a:p>
            <a:pPr algn="ctr" eaLnBrk="1" hangingPunct="1"/>
            <a:r>
              <a:rPr lang="en-US" altLang="en-US" sz="3000" b="1" dirty="0">
                <a:latin typeface="Arial" panose="020B0604020202020204" pitchFamily="34" charset="0"/>
                <a:cs typeface="Arial" panose="020B0604020202020204" pitchFamily="34" charset="0"/>
              </a:rPr>
              <a:t>PERPUTARAN PIUTANG</a:t>
            </a:r>
            <a:endParaRPr lang="id-ID" altLang="en-US" sz="3000" b="1" dirty="0">
              <a:latin typeface="Arial" panose="020B0604020202020204" pitchFamily="34" charset="0"/>
              <a:cs typeface="Arial" panose="020B0604020202020204" pitchFamily="34" charset="0"/>
            </a:endParaRPr>
          </a:p>
        </p:txBody>
      </p:sp>
      <p:sp>
        <p:nvSpPr>
          <p:cNvPr id="19459" name="Content Placeholder 2">
            <a:extLst>
              <a:ext uri="{FF2B5EF4-FFF2-40B4-BE49-F238E27FC236}">
                <a16:creationId xmlns:a16="http://schemas.microsoft.com/office/drawing/2014/main" id="{02656CF5-9861-4D1D-863C-7F2CD5816879}"/>
              </a:ext>
            </a:extLst>
          </p:cNvPr>
          <p:cNvSpPr>
            <a:spLocks noGrp="1"/>
          </p:cNvSpPr>
          <p:nvPr>
            <p:ph idx="1"/>
          </p:nvPr>
        </p:nvSpPr>
        <p:spPr>
          <a:xfrm>
            <a:off x="361949" y="1219200"/>
            <a:ext cx="11477625" cy="4957763"/>
          </a:xfrm>
        </p:spPr>
        <p:txBody>
          <a:bodyPr>
            <a:normAutofit lnSpcReduction="10000"/>
          </a:bodyPr>
          <a:lstStyle/>
          <a:p>
            <a:pPr eaLnBrk="1" hangingPunct="1"/>
            <a:r>
              <a:rPr lang="en-US" altLang="en-US" dirty="0" err="1"/>
              <a:t>Periode</a:t>
            </a:r>
            <a:r>
              <a:rPr lang="en-US" altLang="en-US" dirty="0"/>
              <a:t> </a:t>
            </a:r>
            <a:r>
              <a:rPr lang="en-US" altLang="en-US" dirty="0" err="1"/>
              <a:t>perputaran</a:t>
            </a:r>
            <a:r>
              <a:rPr lang="en-US" altLang="en-US" dirty="0"/>
              <a:t> </a:t>
            </a:r>
            <a:r>
              <a:rPr lang="en-US" altLang="en-US" dirty="0" err="1"/>
              <a:t>pihutang</a:t>
            </a:r>
            <a:r>
              <a:rPr lang="en-US" altLang="en-US" dirty="0"/>
              <a:t> </a:t>
            </a:r>
            <a:r>
              <a:rPr lang="en-US" altLang="en-US" dirty="0" err="1"/>
              <a:t>tergantung</a:t>
            </a:r>
            <a:r>
              <a:rPr lang="en-US" altLang="en-US" dirty="0"/>
              <a:t> </a:t>
            </a:r>
            <a:r>
              <a:rPr lang="en-US" altLang="en-US" dirty="0" err="1"/>
              <a:t>dari</a:t>
            </a:r>
            <a:r>
              <a:rPr lang="en-US" altLang="en-US" dirty="0"/>
              <a:t> </a:t>
            </a:r>
            <a:r>
              <a:rPr lang="en-US" altLang="en-US" dirty="0" err="1"/>
              <a:t>panjang</a:t>
            </a:r>
            <a:r>
              <a:rPr lang="en-US" altLang="en-US" dirty="0"/>
              <a:t> </a:t>
            </a:r>
            <a:r>
              <a:rPr lang="en-US" altLang="en-US" dirty="0" err="1"/>
              <a:t>pendeknya</a:t>
            </a:r>
            <a:r>
              <a:rPr lang="en-US" altLang="en-US" dirty="0"/>
              <a:t> </a:t>
            </a:r>
            <a:r>
              <a:rPr lang="en-US" altLang="en-US" dirty="0" err="1"/>
              <a:t>ketentuan</a:t>
            </a:r>
            <a:r>
              <a:rPr lang="en-US" altLang="en-US" dirty="0"/>
              <a:t> </a:t>
            </a:r>
            <a:r>
              <a:rPr lang="en-US" altLang="en-US" dirty="0" err="1"/>
              <a:t>waktu</a:t>
            </a:r>
            <a:r>
              <a:rPr lang="en-US" altLang="en-US" dirty="0"/>
              <a:t> yang </a:t>
            </a:r>
            <a:r>
              <a:rPr lang="en-US" altLang="en-US" dirty="0" err="1"/>
              <a:t>dipersyaratkan</a:t>
            </a:r>
            <a:r>
              <a:rPr lang="en-US" altLang="en-US" dirty="0"/>
              <a:t> </a:t>
            </a:r>
            <a:r>
              <a:rPr lang="en-US" altLang="en-US" dirty="0" err="1"/>
              <a:t>dalam</a:t>
            </a:r>
            <a:r>
              <a:rPr lang="en-US" altLang="en-US" dirty="0"/>
              <a:t> </a:t>
            </a:r>
            <a:r>
              <a:rPr lang="en-US" altLang="en-US" dirty="0" err="1"/>
              <a:t>syarat</a:t>
            </a:r>
            <a:r>
              <a:rPr lang="en-US" altLang="en-US" dirty="0"/>
              <a:t> </a:t>
            </a:r>
            <a:r>
              <a:rPr lang="en-US" altLang="en-US" dirty="0" err="1"/>
              <a:t>pembayaran</a:t>
            </a:r>
            <a:r>
              <a:rPr lang="en-US" altLang="en-US" dirty="0"/>
              <a:t> </a:t>
            </a:r>
            <a:r>
              <a:rPr lang="en-US" altLang="en-US" dirty="0" err="1"/>
              <a:t>kredit</a:t>
            </a:r>
            <a:endParaRPr lang="en-US" altLang="en-US" dirty="0"/>
          </a:p>
          <a:p>
            <a:pPr marL="419100" indent="-382588">
              <a:buFont typeface="Wingdings 2" panose="05020102010507070707" pitchFamily="18" charset="2"/>
              <a:buChar char=""/>
            </a:pPr>
            <a:r>
              <a:rPr lang="en-US" altLang="en-US" sz="2800" dirty="0"/>
              <a:t> </a:t>
            </a:r>
            <a:r>
              <a:rPr lang="it-IT" altLang="en-US" sz="2800" dirty="0"/>
              <a:t>Perputaran piutang (receivable turnover) dipengaruhi </a:t>
            </a:r>
            <a:r>
              <a:rPr lang="sv-SE" altLang="en-US" sz="2800" dirty="0"/>
              <a:t>oleh syarat pembayaran dan kecenderungan debitur untuk </a:t>
            </a:r>
            <a:r>
              <a:rPr lang="id-ID" altLang="en-US" sz="2800" dirty="0"/>
              <a:t>menepati janji pembayarannya.</a:t>
            </a:r>
            <a:r>
              <a:rPr lang="en-US" altLang="en-US" sz="2800" dirty="0"/>
              <a:t> </a:t>
            </a:r>
            <a:endParaRPr lang="id-ID" altLang="en-US" sz="2800" dirty="0"/>
          </a:p>
          <a:p>
            <a:pPr marL="419100" indent="-382588">
              <a:buFont typeface="Wingdings 2" panose="05020102010507070707" pitchFamily="18" charset="2"/>
              <a:buChar char=""/>
            </a:pPr>
            <a:r>
              <a:rPr lang="en-US" altLang="en-US" sz="2800" i="1" dirty="0" err="1"/>
              <a:t>Receible</a:t>
            </a:r>
            <a:r>
              <a:rPr lang="en-US" altLang="en-US" sz="2800" i="1" dirty="0"/>
              <a:t> Turnover</a:t>
            </a:r>
            <a:r>
              <a:rPr lang="en-US" altLang="en-US" sz="2800" dirty="0"/>
              <a:t> = </a:t>
            </a:r>
            <a:r>
              <a:rPr lang="id-ID" altLang="en-US" sz="2800" dirty="0"/>
              <a:t>        </a:t>
            </a:r>
            <a:r>
              <a:rPr lang="en-US" altLang="en-US" sz="2800" dirty="0"/>
              <a:t>net credit sales</a:t>
            </a:r>
          </a:p>
          <a:p>
            <a:pPr marL="419100" indent="-382588">
              <a:buNone/>
            </a:pPr>
            <a:r>
              <a:rPr lang="en-US" altLang="en-US" sz="2800" dirty="0"/>
              <a:t>				     </a:t>
            </a:r>
            <a:r>
              <a:rPr lang="id-ID" altLang="en-US" sz="2800" dirty="0"/>
              <a:t>   </a:t>
            </a:r>
            <a:r>
              <a:rPr lang="en-US" altLang="en-US" sz="2800" dirty="0"/>
              <a:t>     average receivable</a:t>
            </a:r>
          </a:p>
          <a:p>
            <a:pPr marL="419100" indent="-382588">
              <a:buNone/>
            </a:pPr>
            <a:r>
              <a:rPr lang="en-US" altLang="en-US" sz="2800" dirty="0"/>
              <a:t>	</a:t>
            </a:r>
            <a:r>
              <a:rPr lang="id-ID" altLang="en-US" sz="2800" i="1" dirty="0"/>
              <a:t>Average collection period</a:t>
            </a:r>
            <a:r>
              <a:rPr lang="id-ID" altLang="en-US" sz="2800" dirty="0"/>
              <a:t> =             360 </a:t>
            </a:r>
            <a:r>
              <a:rPr lang="en-US" altLang="en-US" sz="2800" dirty="0"/>
              <a:t> 					</a:t>
            </a:r>
            <a:r>
              <a:rPr lang="id-ID" altLang="en-US" sz="2800" dirty="0"/>
              <a:t>               </a:t>
            </a:r>
            <a:r>
              <a:rPr lang="en-US" altLang="en-US" sz="2800" dirty="0"/>
              <a:t>				        </a:t>
            </a:r>
            <a:r>
              <a:rPr lang="id-ID" altLang="en-US" sz="2800" dirty="0"/>
              <a:t>receivable turnover</a:t>
            </a:r>
            <a:endParaRPr lang="en-US" altLang="en-US" sz="2800" dirty="0"/>
          </a:p>
          <a:p>
            <a:pPr marL="419100" indent="-382588">
              <a:buFont typeface="Wingdings 2" panose="05020102010507070707" pitchFamily="18" charset="2"/>
              <a:buChar char=""/>
            </a:pPr>
            <a:r>
              <a:rPr lang="id-ID" altLang="en-US" sz="2800" dirty="0"/>
              <a:t>Apabila rata-rata hari pengumpulan piutang lebih lama</a:t>
            </a:r>
            <a:r>
              <a:rPr lang="en-US" altLang="en-US" sz="2800" dirty="0"/>
              <a:t> </a:t>
            </a:r>
            <a:r>
              <a:rPr lang="es-ES" altLang="en-US" sz="2800" dirty="0" err="1"/>
              <a:t>dari</a:t>
            </a:r>
            <a:r>
              <a:rPr lang="es-ES" altLang="en-US" sz="2800" dirty="0"/>
              <a:t> batas </a:t>
            </a:r>
            <a:r>
              <a:rPr lang="es-ES" altLang="en-US" sz="2800" dirty="0" err="1"/>
              <a:t>pembayaran</a:t>
            </a:r>
            <a:r>
              <a:rPr lang="es-ES" altLang="en-US" sz="2800" dirty="0"/>
              <a:t>, </a:t>
            </a:r>
            <a:r>
              <a:rPr lang="es-ES" altLang="en-US" sz="2800" dirty="0" err="1"/>
              <a:t>maka</a:t>
            </a:r>
            <a:r>
              <a:rPr lang="es-ES" altLang="en-US" sz="2800" dirty="0"/>
              <a:t> cara </a:t>
            </a:r>
            <a:r>
              <a:rPr lang="es-ES" altLang="en-US" sz="2800" dirty="0" err="1"/>
              <a:t>pengumpulan</a:t>
            </a:r>
            <a:r>
              <a:rPr lang="es-ES" altLang="en-US" sz="2800" dirty="0"/>
              <a:t> </a:t>
            </a:r>
            <a:r>
              <a:rPr lang="es-ES" altLang="en-US" sz="2800" dirty="0" err="1"/>
              <a:t>piutang</a:t>
            </a:r>
            <a:r>
              <a:rPr lang="es-ES" altLang="en-US" sz="2800" dirty="0"/>
              <a:t> </a:t>
            </a:r>
            <a:r>
              <a:rPr lang="id-ID" altLang="en-US" sz="2800" dirty="0"/>
              <a:t>kurang efisien.</a:t>
            </a:r>
          </a:p>
          <a:p>
            <a:pPr eaLnBrk="1" hangingPunct="1"/>
            <a:endParaRPr lang="id-ID" altLang="en-US" dirty="0"/>
          </a:p>
          <a:p>
            <a:pPr eaLnBrk="1" hangingPunct="1">
              <a:buFontTx/>
              <a:buNone/>
            </a:pPr>
            <a:endParaRPr lang="id-ID" altLang="en-US" dirty="0"/>
          </a:p>
          <a:p>
            <a:pPr eaLnBrk="1" hangingPunct="1"/>
            <a:endParaRPr lang="id-ID" altLang="en-US" dirty="0"/>
          </a:p>
        </p:txBody>
      </p:sp>
      <p:cxnSp>
        <p:nvCxnSpPr>
          <p:cNvPr id="3" name="Straight Connector 2">
            <a:extLst>
              <a:ext uri="{FF2B5EF4-FFF2-40B4-BE49-F238E27FC236}">
                <a16:creationId xmlns:a16="http://schemas.microsoft.com/office/drawing/2014/main" id="{8F4CFFD8-ADAA-49B1-8E88-CF3E406A54C7}"/>
              </a:ext>
            </a:extLst>
          </p:cNvPr>
          <p:cNvCxnSpPr/>
          <p:nvPr/>
        </p:nvCxnSpPr>
        <p:spPr>
          <a:xfrm>
            <a:off x="5095875" y="4514850"/>
            <a:ext cx="253365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51F76ED-541F-4014-AAE0-CB83FF7B37BE}"/>
              </a:ext>
            </a:extLst>
          </p:cNvPr>
          <p:cNvCxnSpPr/>
          <p:nvPr/>
        </p:nvCxnSpPr>
        <p:spPr>
          <a:xfrm>
            <a:off x="4305300" y="3562350"/>
            <a:ext cx="2533650" cy="0"/>
          </a:xfrm>
          <a:prstGeom prst="line">
            <a:avLst/>
          </a:prstGeom>
          <a:ln w="12700"/>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4511"/>
          </a:xfrm>
        </p:spPr>
        <p:txBody>
          <a:bodyPr>
            <a:normAutofit/>
          </a:bodyPr>
          <a:lstStyle/>
          <a:p>
            <a:pPr algn="ctr"/>
            <a:r>
              <a:rPr lang="en-US" sz="3500" b="1" dirty="0">
                <a:latin typeface="Arial" panose="020B0604020202020204" pitchFamily="34" charset="0"/>
                <a:cs typeface="Arial" panose="020B0604020202020204" pitchFamily="34" charset="0"/>
              </a:rPr>
              <a:t>PIUTANG</a:t>
            </a:r>
          </a:p>
        </p:txBody>
      </p:sp>
      <p:sp>
        <p:nvSpPr>
          <p:cNvPr id="12" name="Content Placeholder 11">
            <a:extLst>
              <a:ext uri="{FF2B5EF4-FFF2-40B4-BE49-F238E27FC236}">
                <a16:creationId xmlns:a16="http://schemas.microsoft.com/office/drawing/2014/main" id="{3D177179-42CC-453D-A743-BFE0D1221A2B}"/>
              </a:ext>
            </a:extLst>
          </p:cNvPr>
          <p:cNvSpPr>
            <a:spLocks noGrp="1"/>
          </p:cNvSpPr>
          <p:nvPr>
            <p:ph idx="1"/>
          </p:nvPr>
        </p:nvSpPr>
        <p:spPr/>
        <p:txBody>
          <a:bodyPr/>
          <a:lstStyle/>
          <a:p>
            <a:endParaRPr lang="en-ID" dirty="0"/>
          </a:p>
        </p:txBody>
      </p:sp>
      <p:sp>
        <p:nvSpPr>
          <p:cNvPr id="4" name="Rectangle 3"/>
          <p:cNvSpPr/>
          <p:nvPr/>
        </p:nvSpPr>
        <p:spPr>
          <a:xfrm>
            <a:off x="4419600" y="1219200"/>
            <a:ext cx="2819400" cy="76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solidFill>
                  <a:prstClr val="black"/>
                </a:solidFill>
                <a:latin typeface="Arial Black" pitchFamily="34" charset="0"/>
              </a:rPr>
              <a:t>Perusahaan</a:t>
            </a:r>
          </a:p>
          <a:p>
            <a:pPr algn="ctr"/>
            <a:r>
              <a:rPr lang="en-US" b="1" dirty="0">
                <a:solidFill>
                  <a:prstClr val="black"/>
                </a:solidFill>
                <a:latin typeface="Arial Black" pitchFamily="34" charset="0"/>
              </a:rPr>
              <a:t>(</a:t>
            </a:r>
            <a:r>
              <a:rPr lang="en-US" b="1" dirty="0" err="1">
                <a:solidFill>
                  <a:prstClr val="black"/>
                </a:solidFill>
                <a:latin typeface="Arial Black" pitchFamily="34" charset="0"/>
              </a:rPr>
              <a:t>Barang</a:t>
            </a:r>
            <a:r>
              <a:rPr lang="en-US" b="1" dirty="0">
                <a:solidFill>
                  <a:prstClr val="black"/>
                </a:solidFill>
                <a:latin typeface="Arial Black" pitchFamily="34" charset="0"/>
              </a:rPr>
              <a:t> &amp; </a:t>
            </a:r>
            <a:r>
              <a:rPr lang="en-US" b="1" dirty="0" err="1">
                <a:solidFill>
                  <a:prstClr val="black"/>
                </a:solidFill>
                <a:latin typeface="Arial Black" pitchFamily="34" charset="0"/>
              </a:rPr>
              <a:t>Jasa</a:t>
            </a:r>
            <a:r>
              <a:rPr lang="en-US" b="1" dirty="0">
                <a:solidFill>
                  <a:prstClr val="black"/>
                </a:solidFill>
                <a:latin typeface="Arial Black" pitchFamily="34" charset="0"/>
              </a:rPr>
              <a:t>)</a:t>
            </a:r>
          </a:p>
        </p:txBody>
      </p:sp>
      <p:sp>
        <p:nvSpPr>
          <p:cNvPr id="5" name="Rectangle 4"/>
          <p:cNvSpPr/>
          <p:nvPr/>
        </p:nvSpPr>
        <p:spPr>
          <a:xfrm>
            <a:off x="4419600" y="2514600"/>
            <a:ext cx="2819400" cy="76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Penjualan</a:t>
            </a:r>
            <a:endParaRPr lang="en-US" b="1" dirty="0">
              <a:solidFill>
                <a:prstClr val="black"/>
              </a:solidFill>
              <a:latin typeface="Arial Black" pitchFamily="34" charset="0"/>
            </a:endParaRPr>
          </a:p>
        </p:txBody>
      </p:sp>
      <p:sp>
        <p:nvSpPr>
          <p:cNvPr id="6" name="Rectangle 5"/>
          <p:cNvSpPr/>
          <p:nvPr/>
        </p:nvSpPr>
        <p:spPr>
          <a:xfrm>
            <a:off x="2895600" y="3810000"/>
            <a:ext cx="1676400" cy="685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Tunai</a:t>
            </a:r>
            <a:endParaRPr lang="en-US" b="1" dirty="0">
              <a:solidFill>
                <a:prstClr val="black"/>
              </a:solidFill>
              <a:latin typeface="Arial Black" pitchFamily="34" charset="0"/>
            </a:endParaRPr>
          </a:p>
        </p:txBody>
      </p:sp>
      <p:sp>
        <p:nvSpPr>
          <p:cNvPr id="7" name="Rectangle 6"/>
          <p:cNvSpPr/>
          <p:nvPr/>
        </p:nvSpPr>
        <p:spPr>
          <a:xfrm>
            <a:off x="7162800" y="3810000"/>
            <a:ext cx="1676400" cy="685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Kredit</a:t>
            </a:r>
            <a:endParaRPr lang="en-US" b="1" dirty="0">
              <a:solidFill>
                <a:prstClr val="black"/>
              </a:solidFill>
              <a:latin typeface="Arial Black" pitchFamily="34" charset="0"/>
            </a:endParaRPr>
          </a:p>
        </p:txBody>
      </p:sp>
      <p:sp>
        <p:nvSpPr>
          <p:cNvPr id="8" name="Rectangle 7"/>
          <p:cNvSpPr/>
          <p:nvPr/>
        </p:nvSpPr>
        <p:spPr>
          <a:xfrm>
            <a:off x="2895600" y="5029200"/>
            <a:ext cx="1676400" cy="6096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Kas</a:t>
            </a:r>
            <a:endParaRPr lang="en-US" b="1" dirty="0">
              <a:solidFill>
                <a:prstClr val="black"/>
              </a:solidFill>
              <a:latin typeface="Arial Black" pitchFamily="34" charset="0"/>
            </a:endParaRPr>
          </a:p>
        </p:txBody>
      </p:sp>
      <p:sp>
        <p:nvSpPr>
          <p:cNvPr id="9" name="Rectangle 8"/>
          <p:cNvSpPr/>
          <p:nvPr/>
        </p:nvSpPr>
        <p:spPr>
          <a:xfrm>
            <a:off x="7162800" y="4876800"/>
            <a:ext cx="1676400" cy="685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Piutang</a:t>
            </a:r>
            <a:endParaRPr lang="en-US" b="1" dirty="0">
              <a:solidFill>
                <a:prstClr val="black"/>
              </a:solidFill>
              <a:latin typeface="Arial Black" pitchFamily="34" charset="0"/>
            </a:endParaRPr>
          </a:p>
        </p:txBody>
      </p:sp>
      <p:sp>
        <p:nvSpPr>
          <p:cNvPr id="10" name="Rectangle 9"/>
          <p:cNvSpPr/>
          <p:nvPr/>
        </p:nvSpPr>
        <p:spPr>
          <a:xfrm>
            <a:off x="7162800" y="5943600"/>
            <a:ext cx="1676400" cy="685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a:solidFill>
                  <a:prstClr val="black"/>
                </a:solidFill>
                <a:latin typeface="Arial Black" pitchFamily="34" charset="0"/>
              </a:rPr>
              <a:t>Kas</a:t>
            </a:r>
            <a:endParaRPr lang="en-US" b="1" dirty="0">
              <a:solidFill>
                <a:prstClr val="black"/>
              </a:solidFill>
              <a:latin typeface="Arial Black" pitchFamily="34" charset="0"/>
            </a:endParaRPr>
          </a:p>
        </p:txBody>
      </p:sp>
      <p:sp>
        <p:nvSpPr>
          <p:cNvPr id="11" name="Down Arrow 10"/>
          <p:cNvSpPr/>
          <p:nvPr/>
        </p:nvSpPr>
        <p:spPr>
          <a:xfrm>
            <a:off x="5638800" y="2133600"/>
            <a:ext cx="3810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latin typeface="Calibri"/>
            </a:endParaRPr>
          </a:p>
        </p:txBody>
      </p:sp>
      <p:cxnSp>
        <p:nvCxnSpPr>
          <p:cNvPr id="13" name="Straight Arrow Connector 12"/>
          <p:cNvCxnSpPr>
            <a:stCxn id="5" idx="2"/>
            <a:endCxn id="6" idx="0"/>
          </p:cNvCxnSpPr>
          <p:nvPr/>
        </p:nvCxnSpPr>
        <p:spPr>
          <a:xfrm rot="5400000">
            <a:off x="4514850" y="2495550"/>
            <a:ext cx="533400" cy="20955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Straight Arrow Connector 14"/>
          <p:cNvCxnSpPr>
            <a:stCxn id="5" idx="2"/>
            <a:endCxn id="7" idx="0"/>
          </p:cNvCxnSpPr>
          <p:nvPr/>
        </p:nvCxnSpPr>
        <p:spPr>
          <a:xfrm rot="16200000" flipH="1">
            <a:off x="6648450" y="2457450"/>
            <a:ext cx="533400" cy="2171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a:stCxn id="6" idx="2"/>
          </p:cNvCxnSpPr>
          <p:nvPr/>
        </p:nvCxnSpPr>
        <p:spPr>
          <a:xfrm rot="5400000">
            <a:off x="3505200" y="4724400"/>
            <a:ext cx="4572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Straight Arrow Connector 18"/>
          <p:cNvCxnSpPr/>
          <p:nvPr/>
        </p:nvCxnSpPr>
        <p:spPr>
          <a:xfrm rot="5400000">
            <a:off x="7925594" y="4723606"/>
            <a:ext cx="3048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rot="5400000">
            <a:off x="7925594" y="5714206"/>
            <a:ext cx="3048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71D3C-A22C-4764-AA02-4B862AE263CC}"/>
              </a:ext>
            </a:extLst>
          </p:cNvPr>
          <p:cNvSpPr>
            <a:spLocks noGrp="1"/>
          </p:cNvSpPr>
          <p:nvPr>
            <p:ph type="title"/>
          </p:nvPr>
        </p:nvSpPr>
        <p:spPr/>
        <p:txBody>
          <a:bodyPr>
            <a:normAutofit/>
          </a:bodyPr>
          <a:lstStyle/>
          <a:p>
            <a:pPr algn="ctr"/>
            <a:r>
              <a:rPr lang="en-US" sz="3000" b="1" dirty="0">
                <a:latin typeface="Arial" panose="020B0604020202020204" pitchFamily="34" charset="0"/>
                <a:cs typeface="Arial" panose="020B0604020202020204" pitchFamily="34" charset="0"/>
              </a:rPr>
              <a:t>ALASAN PERUSAHAAN MELAKUKAN PENJUALAN SECARA KREDIT</a:t>
            </a:r>
            <a:endParaRPr lang="en-ID" sz="3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DB11E92-4327-479D-9433-B1AD0565ED02}"/>
              </a:ext>
            </a:extLst>
          </p:cNvPr>
          <p:cNvSpPr>
            <a:spLocks noGrp="1"/>
          </p:cNvSpPr>
          <p:nvPr>
            <p:ph idx="1"/>
          </p:nvPr>
        </p:nvSpPr>
        <p:spPr/>
        <p:txBody>
          <a:bodyPr/>
          <a:lstStyle/>
          <a:p>
            <a:pPr marL="514350" indent="-514350">
              <a:buFont typeface="+mj-lt"/>
              <a:buAutoNum type="arabicPeriod"/>
            </a:pPr>
            <a:r>
              <a:rPr lang="en-US" sz="2800" b="1" dirty="0" err="1">
                <a:latin typeface="Times New Roman" pitchFamily="18" charset="0"/>
                <a:cs typeface="Times New Roman" pitchFamily="18" charset="0"/>
              </a:rPr>
              <a:t>Meningkatkan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penjualan</a:t>
            </a:r>
            <a:endParaRPr lang="en-US" sz="2800" b="1" dirty="0">
              <a:latin typeface="Times New Roman" pitchFamily="18" charset="0"/>
              <a:cs typeface="Times New Roman" pitchFamily="18" charset="0"/>
            </a:endParaRPr>
          </a:p>
          <a:p>
            <a:pPr marL="514350" indent="-514350">
              <a:buFont typeface="+mj-lt"/>
              <a:buAutoNum type="arabicPeriod"/>
            </a:pPr>
            <a:r>
              <a:rPr lang="en-US" sz="2800" b="1" dirty="0">
                <a:latin typeface="Times New Roman" pitchFamily="18" charset="0"/>
                <a:cs typeface="Times New Roman" pitchFamily="18" charset="0"/>
              </a:rPr>
              <a:t>Perusahaan </a:t>
            </a:r>
            <a:r>
              <a:rPr lang="en-US" sz="2800" b="1" dirty="0" err="1">
                <a:latin typeface="Times New Roman" pitchFamily="18" charset="0"/>
                <a:cs typeface="Times New Roman" pitchFamily="18" charset="0"/>
              </a:rPr>
              <a:t>memiliki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kapasitas</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produksi</a:t>
            </a:r>
            <a:r>
              <a:rPr lang="en-US" sz="2800" b="1" dirty="0">
                <a:latin typeface="Times New Roman" pitchFamily="18" charset="0"/>
                <a:cs typeface="Times New Roman" pitchFamily="18" charset="0"/>
              </a:rPr>
              <a:t> yang </a:t>
            </a:r>
            <a:r>
              <a:rPr lang="en-US" sz="2800" b="1" dirty="0" err="1">
                <a:latin typeface="Times New Roman" pitchFamily="18" charset="0"/>
                <a:cs typeface="Times New Roman" pitchFamily="18" charset="0"/>
              </a:rPr>
              <a:t>menganggur</a:t>
            </a:r>
            <a:endParaRPr lang="en-US" sz="2800" b="1" dirty="0">
              <a:latin typeface="Times New Roman" pitchFamily="18" charset="0"/>
              <a:cs typeface="Times New Roman" pitchFamily="18" charset="0"/>
            </a:endParaRPr>
          </a:p>
          <a:p>
            <a:pPr marL="514350" indent="-514350">
              <a:buFont typeface="+mj-lt"/>
              <a:buAutoNum type="arabicPeriod"/>
            </a:pPr>
            <a:r>
              <a:rPr lang="en-US" sz="2800" b="1" dirty="0" err="1">
                <a:latin typeface="Times New Roman" pitchFamily="18" charset="0"/>
                <a:cs typeface="Times New Roman" pitchFamily="18" charset="0"/>
              </a:rPr>
              <a:t>Persaingan</a:t>
            </a:r>
            <a:r>
              <a:rPr lang="en-US" sz="2800" b="1" dirty="0">
                <a:latin typeface="Times New Roman" pitchFamily="18" charset="0"/>
                <a:cs typeface="Times New Roman" pitchFamily="18" charset="0"/>
              </a:rPr>
              <a:t> pasar</a:t>
            </a:r>
          </a:p>
          <a:p>
            <a:pPr marL="0" indent="0">
              <a:buNone/>
            </a:pPr>
            <a:endParaRPr lang="en-ID" dirty="0"/>
          </a:p>
        </p:txBody>
      </p:sp>
    </p:spTree>
    <p:extLst>
      <p:ext uri="{BB962C8B-B14F-4D97-AF65-F5344CB8AC3E}">
        <p14:creationId xmlns:p14="http://schemas.microsoft.com/office/powerpoint/2010/main" val="291020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normAutofit/>
          </a:bodyPr>
          <a:lstStyle/>
          <a:p>
            <a:pPr algn="ctr"/>
            <a:r>
              <a:rPr lang="en-US" sz="3500" b="1" dirty="0">
                <a:latin typeface="Arial" panose="020B0604020202020204" pitchFamily="34" charset="0"/>
                <a:cs typeface="Arial" panose="020B0604020202020204" pitchFamily="34" charset="0"/>
              </a:rPr>
              <a:t>BIAYA DAN MANFAAT KREDIT</a:t>
            </a:r>
          </a:p>
        </p:txBody>
      </p:sp>
      <p:sp>
        <p:nvSpPr>
          <p:cNvPr id="3" name="Content Placeholder 2"/>
          <p:cNvSpPr>
            <a:spLocks noGrp="1"/>
          </p:cNvSpPr>
          <p:nvPr>
            <p:ph idx="1"/>
          </p:nvPr>
        </p:nvSpPr>
        <p:spPr>
          <a:xfrm>
            <a:off x="1828800" y="1143000"/>
            <a:ext cx="8610600" cy="5334000"/>
          </a:xfrm>
        </p:spPr>
        <p:txBody>
          <a:bodyPr/>
          <a:lstStyle/>
          <a:p>
            <a:endParaRPr lang="en-US" dirty="0"/>
          </a:p>
        </p:txBody>
      </p:sp>
      <p:sp>
        <p:nvSpPr>
          <p:cNvPr id="4" name="Rectangle 3"/>
          <p:cNvSpPr/>
          <p:nvPr/>
        </p:nvSpPr>
        <p:spPr>
          <a:xfrm>
            <a:off x="4343400" y="1524000"/>
            <a:ext cx="30480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200" b="1" dirty="0">
                <a:latin typeface="Times New Roman" pitchFamily="18" charset="0"/>
                <a:cs typeface="Times New Roman" pitchFamily="18" charset="0"/>
              </a:rPr>
              <a:t>KREDIT</a:t>
            </a:r>
          </a:p>
        </p:txBody>
      </p:sp>
      <p:sp>
        <p:nvSpPr>
          <p:cNvPr id="5" name="Rectangle 4"/>
          <p:cNvSpPr/>
          <p:nvPr/>
        </p:nvSpPr>
        <p:spPr>
          <a:xfrm>
            <a:off x="6629400" y="3505200"/>
            <a:ext cx="30480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200" b="1" dirty="0">
                <a:latin typeface="Times New Roman" pitchFamily="18" charset="0"/>
                <a:cs typeface="Times New Roman" pitchFamily="18" charset="0"/>
              </a:rPr>
              <a:t>MANFAAT</a:t>
            </a:r>
          </a:p>
        </p:txBody>
      </p:sp>
      <p:sp>
        <p:nvSpPr>
          <p:cNvPr id="6" name="Rectangle 5"/>
          <p:cNvSpPr/>
          <p:nvPr/>
        </p:nvSpPr>
        <p:spPr>
          <a:xfrm>
            <a:off x="2209800" y="3505200"/>
            <a:ext cx="30480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200" b="1" dirty="0">
                <a:latin typeface="Times New Roman" pitchFamily="18" charset="0"/>
                <a:cs typeface="Times New Roman" pitchFamily="18" charset="0"/>
              </a:rPr>
              <a:t>BIAYA</a:t>
            </a:r>
          </a:p>
        </p:txBody>
      </p:sp>
      <p:sp>
        <p:nvSpPr>
          <p:cNvPr id="7" name="Rectangle 6"/>
          <p:cNvSpPr/>
          <p:nvPr/>
        </p:nvSpPr>
        <p:spPr>
          <a:xfrm>
            <a:off x="2209800" y="4419600"/>
            <a:ext cx="3048000" cy="1905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buFont typeface="Arial" pitchFamily="34" charset="0"/>
              <a:buChar char="•"/>
            </a:pP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Langsung</a:t>
            </a:r>
            <a:r>
              <a:rPr lang="en-US" sz="2200" b="1" dirty="0">
                <a:latin typeface="Times New Roman" pitchFamily="18" charset="0"/>
                <a:cs typeface="Times New Roman" pitchFamily="18" charset="0"/>
              </a:rPr>
              <a:t> : </a:t>
            </a:r>
            <a:r>
              <a:rPr lang="en-US" sz="2200" b="1" dirty="0" err="1">
                <a:latin typeface="Times New Roman" pitchFamily="18" charset="0"/>
                <a:cs typeface="Times New Roman" pitchFamily="18" charset="0"/>
              </a:rPr>
              <a:t>penagihan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piutang</a:t>
            </a:r>
            <a:endParaRPr lang="en-US" sz="2200" b="1" dirty="0">
              <a:latin typeface="Times New Roman" pitchFamily="18" charset="0"/>
              <a:cs typeface="Times New Roman" pitchFamily="18" charset="0"/>
            </a:endParaRPr>
          </a:p>
          <a:p>
            <a:pPr algn="ctr">
              <a:buFont typeface="Arial" pitchFamily="34" charset="0"/>
              <a:buChar char="•"/>
            </a:pP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Tidak</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langsung</a:t>
            </a:r>
            <a:r>
              <a:rPr lang="en-US" sz="2200" b="1" dirty="0">
                <a:latin typeface="Times New Roman" pitchFamily="18" charset="0"/>
                <a:cs typeface="Times New Roman" pitchFamily="18" charset="0"/>
              </a:rPr>
              <a:t> : </a:t>
            </a:r>
            <a:r>
              <a:rPr lang="en-US" sz="2200" b="1" dirty="0" err="1">
                <a:latin typeface="Times New Roman" pitchFamily="18" charset="0"/>
                <a:cs typeface="Times New Roman" pitchFamily="18" charset="0"/>
              </a:rPr>
              <a:t>kerugian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akibat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piutang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tidak</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tertagih</a:t>
            </a:r>
            <a:endParaRPr lang="en-US" sz="2200" b="1" dirty="0">
              <a:latin typeface="Times New Roman" pitchFamily="18" charset="0"/>
              <a:cs typeface="Times New Roman" pitchFamily="18" charset="0"/>
            </a:endParaRPr>
          </a:p>
        </p:txBody>
      </p:sp>
      <p:sp>
        <p:nvSpPr>
          <p:cNvPr id="9" name="Rectangle 8"/>
          <p:cNvSpPr/>
          <p:nvPr/>
        </p:nvSpPr>
        <p:spPr>
          <a:xfrm>
            <a:off x="6629400" y="4419600"/>
            <a:ext cx="3048000" cy="1905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200" b="1" dirty="0" err="1">
                <a:latin typeface="Times New Roman" pitchFamily="18" charset="0"/>
                <a:cs typeface="Times New Roman" pitchFamily="18" charset="0"/>
              </a:rPr>
              <a:t>Peningkatan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Penjualan</a:t>
            </a:r>
            <a:endParaRPr lang="en-US" sz="2200" b="1" dirty="0">
              <a:latin typeface="Times New Roman" pitchFamily="18" charset="0"/>
              <a:cs typeface="Times New Roman" pitchFamily="18" charset="0"/>
            </a:endParaRPr>
          </a:p>
          <a:p>
            <a:pPr algn="ctr"/>
            <a:endParaRPr lang="en-US" sz="2200" b="1" dirty="0">
              <a:latin typeface="Times New Roman" pitchFamily="18" charset="0"/>
              <a:cs typeface="Times New Roman" pitchFamily="18" charset="0"/>
            </a:endParaRPr>
          </a:p>
          <a:p>
            <a:pPr algn="ctr"/>
            <a:endParaRPr lang="en-US" sz="2200" b="1" dirty="0">
              <a:latin typeface="Times New Roman" pitchFamily="18" charset="0"/>
              <a:cs typeface="Times New Roman" pitchFamily="18" charset="0"/>
            </a:endParaRPr>
          </a:p>
          <a:p>
            <a:pPr algn="ctr"/>
            <a:endParaRPr lang="en-US" sz="2200" b="1" dirty="0">
              <a:latin typeface="Times New Roman" pitchFamily="18" charset="0"/>
              <a:cs typeface="Times New Roman" pitchFamily="18" charset="0"/>
            </a:endParaRPr>
          </a:p>
          <a:p>
            <a:pPr algn="ctr"/>
            <a:r>
              <a:rPr lang="en-US" sz="2200" b="1" dirty="0" err="1">
                <a:latin typeface="Times New Roman" pitchFamily="18" charset="0"/>
                <a:cs typeface="Times New Roman" pitchFamily="18" charset="0"/>
              </a:rPr>
              <a:t>Peningkatan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Laba</a:t>
            </a:r>
            <a:endParaRPr lang="en-US" sz="2200" b="1" dirty="0">
              <a:latin typeface="Times New Roman" pitchFamily="18" charset="0"/>
              <a:cs typeface="Times New Roman" pitchFamily="18" charset="0"/>
            </a:endParaRPr>
          </a:p>
        </p:txBody>
      </p:sp>
      <p:sp>
        <p:nvSpPr>
          <p:cNvPr id="10" name="Down Arrow 9"/>
          <p:cNvSpPr/>
          <p:nvPr/>
        </p:nvSpPr>
        <p:spPr>
          <a:xfrm>
            <a:off x="8077200" y="5105400"/>
            <a:ext cx="381000"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12" name="Straight Connector 11"/>
          <p:cNvCxnSpPr>
            <a:stCxn id="4" idx="2"/>
            <a:endCxn id="6" idx="0"/>
          </p:cNvCxnSpPr>
          <p:nvPr/>
        </p:nvCxnSpPr>
        <p:spPr>
          <a:xfrm rot="5400000">
            <a:off x="4267200" y="1905000"/>
            <a:ext cx="1066800" cy="21336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a:stCxn id="4" idx="2"/>
            <a:endCxn id="5" idx="0"/>
          </p:cNvCxnSpPr>
          <p:nvPr/>
        </p:nvCxnSpPr>
        <p:spPr>
          <a:xfrm rot="16200000" flipH="1">
            <a:off x="6477000" y="1828800"/>
            <a:ext cx="1066800" cy="2286000"/>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2F4F-59B5-44DB-891A-0F270F25B134}"/>
              </a:ext>
            </a:extLst>
          </p:cNvPr>
          <p:cNvSpPr>
            <a:spLocks noGrp="1"/>
          </p:cNvSpPr>
          <p:nvPr>
            <p:ph type="title"/>
          </p:nvPr>
        </p:nvSpPr>
        <p:spPr>
          <a:xfrm>
            <a:off x="838200" y="365125"/>
            <a:ext cx="10515600" cy="549275"/>
          </a:xfrm>
        </p:spPr>
        <p:txBody>
          <a:bodyPr>
            <a:normAutofit/>
          </a:bodyPr>
          <a:lstStyle/>
          <a:p>
            <a:pPr algn="ctr"/>
            <a:r>
              <a:rPr lang="en-US" sz="3200" b="1" dirty="0">
                <a:latin typeface="Arial" panose="020B0604020202020204" pitchFamily="34" charset="0"/>
                <a:cs typeface="Arial" panose="020B0604020202020204" pitchFamily="34" charset="0"/>
              </a:rPr>
              <a:t>BIAYA DAN MANFAAT KREDIT</a:t>
            </a:r>
            <a:endParaRPr lang="en-ID" sz="3000" b="1" dirty="0">
              <a:latin typeface="+mn-lt"/>
            </a:endParaRPr>
          </a:p>
        </p:txBody>
      </p:sp>
      <p:sp>
        <p:nvSpPr>
          <p:cNvPr id="3" name="Content Placeholder 2">
            <a:extLst>
              <a:ext uri="{FF2B5EF4-FFF2-40B4-BE49-F238E27FC236}">
                <a16:creationId xmlns:a16="http://schemas.microsoft.com/office/drawing/2014/main" id="{2FB0DDD2-D1D7-4CF0-AD3E-B836D1DBCD21}"/>
              </a:ext>
            </a:extLst>
          </p:cNvPr>
          <p:cNvSpPr>
            <a:spLocks noGrp="1"/>
          </p:cNvSpPr>
          <p:nvPr>
            <p:ph idx="1"/>
          </p:nvPr>
        </p:nvSpPr>
        <p:spPr>
          <a:xfrm>
            <a:off x="361950" y="1257300"/>
            <a:ext cx="11315700" cy="4919663"/>
          </a:xfrm>
        </p:spPr>
        <p:txBody>
          <a:bodyPr>
            <a:normAutofit/>
          </a:bodyPr>
          <a:lstStyle/>
          <a:p>
            <a:pPr algn="just" eaLnBrk="1" hangingPunct="1"/>
            <a:r>
              <a:rPr lang="id-ID" sz="3500" dirty="0"/>
              <a:t>Memiliki piutang usaha memang mengandung biaya</a:t>
            </a:r>
            <a:r>
              <a:rPr lang="en-US" sz="3500" dirty="0"/>
              <a:t>(</a:t>
            </a:r>
            <a:r>
              <a:rPr lang="en-US" altLang="en-US" sz="3500" dirty="0" err="1"/>
              <a:t>biaya</a:t>
            </a:r>
            <a:r>
              <a:rPr lang="en-US" altLang="en-US" sz="3500" dirty="0"/>
              <a:t> </a:t>
            </a:r>
            <a:r>
              <a:rPr lang="en-US" altLang="en-US" sz="3500" dirty="0" err="1"/>
              <a:t>penghapusan</a:t>
            </a:r>
            <a:r>
              <a:rPr lang="en-US" altLang="en-US" sz="3500" dirty="0"/>
              <a:t> </a:t>
            </a:r>
            <a:r>
              <a:rPr lang="en-US" altLang="en-US" sz="3500" dirty="0" err="1"/>
              <a:t>piutang</a:t>
            </a:r>
            <a:r>
              <a:rPr lang="en-US" altLang="en-US" sz="3500" dirty="0"/>
              <a:t>, </a:t>
            </a:r>
            <a:r>
              <a:rPr lang="en-US" altLang="en-US" sz="3500" dirty="0" err="1"/>
              <a:t>biaya</a:t>
            </a:r>
            <a:r>
              <a:rPr lang="en-US" altLang="en-US" sz="3500" dirty="0"/>
              <a:t> </a:t>
            </a:r>
            <a:r>
              <a:rPr lang="en-US" altLang="en-US" sz="3500" dirty="0" err="1"/>
              <a:t>pengumpulan</a:t>
            </a:r>
            <a:r>
              <a:rPr lang="en-US" altLang="en-US" sz="3500" dirty="0"/>
              <a:t> </a:t>
            </a:r>
            <a:r>
              <a:rPr lang="en-US" altLang="en-US" sz="3500" dirty="0" err="1"/>
              <a:t>piutang</a:t>
            </a:r>
            <a:r>
              <a:rPr lang="en-US" altLang="en-US" sz="3500" dirty="0"/>
              <a:t>, </a:t>
            </a:r>
            <a:r>
              <a:rPr lang="en-US" altLang="en-US" sz="3500" dirty="0" err="1"/>
              <a:t>biaya</a:t>
            </a:r>
            <a:r>
              <a:rPr lang="en-US" altLang="en-US" sz="3500" dirty="0"/>
              <a:t> </a:t>
            </a:r>
            <a:r>
              <a:rPr lang="en-US" altLang="en-US" sz="3500" dirty="0" err="1"/>
              <a:t>administrasi</a:t>
            </a:r>
            <a:r>
              <a:rPr lang="en-US" altLang="en-US" sz="3500" dirty="0"/>
              <a:t>, </a:t>
            </a:r>
            <a:r>
              <a:rPr lang="en-US" altLang="en-US" sz="3500" dirty="0" err="1"/>
              <a:t>biaya</a:t>
            </a:r>
            <a:r>
              <a:rPr lang="en-US" altLang="en-US" sz="3500" dirty="0"/>
              <a:t> </a:t>
            </a:r>
            <a:r>
              <a:rPr lang="en-US" altLang="en-US" sz="3500" dirty="0" err="1"/>
              <a:t>sumber</a:t>
            </a:r>
            <a:r>
              <a:rPr lang="en-US" altLang="en-US" sz="3500" dirty="0"/>
              <a:t> dana)</a:t>
            </a:r>
            <a:r>
              <a:rPr lang="id-ID" sz="3500" dirty="0"/>
              <a:t>, tetapi biaya yang terkandung dalam piutang akan diimbangi dengan adanya penjaminan kredit yang meningkatkan penjualan. </a:t>
            </a:r>
            <a:endParaRPr lang="en-US" sz="3500" dirty="0"/>
          </a:p>
          <a:p>
            <a:pPr marL="0" indent="0">
              <a:buNone/>
            </a:pPr>
            <a:endParaRPr lang="en-US" sz="3500" dirty="0">
              <a:solidFill>
                <a:srgbClr val="FF0000"/>
              </a:solidFill>
            </a:endParaRPr>
          </a:p>
          <a:p>
            <a:pPr marL="0" indent="0" algn="just">
              <a:buNone/>
            </a:pPr>
            <a:r>
              <a:rPr lang="en-US" sz="3500" b="1" i="1" dirty="0">
                <a:solidFill>
                  <a:srgbClr val="FF0000"/>
                </a:solidFill>
              </a:rPr>
              <a:t>K</a:t>
            </a:r>
            <a:r>
              <a:rPr lang="id-ID" sz="3500" b="1" i="1" dirty="0">
                <a:solidFill>
                  <a:srgbClr val="FF0000"/>
                </a:solidFill>
              </a:rPr>
              <a:t>ebijakan kredit yang optimal adalah yang dapat menyeimbangkan besaran biaya dan manfaat piutang usaha</a:t>
            </a:r>
            <a:r>
              <a:rPr lang="id-ID" sz="3500" dirty="0"/>
              <a:t>. </a:t>
            </a:r>
          </a:p>
          <a:p>
            <a:endParaRPr lang="en-ID" dirty="0"/>
          </a:p>
        </p:txBody>
      </p:sp>
    </p:spTree>
    <p:extLst>
      <p:ext uri="{BB962C8B-B14F-4D97-AF65-F5344CB8AC3E}">
        <p14:creationId xmlns:p14="http://schemas.microsoft.com/office/powerpoint/2010/main" val="2060310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8DF7C831-B5B2-4542-9B77-0CC49A5FF4F5}"/>
              </a:ext>
            </a:extLst>
          </p:cNvPr>
          <p:cNvSpPr>
            <a:spLocks noGrp="1"/>
          </p:cNvSpPr>
          <p:nvPr>
            <p:ph type="title"/>
          </p:nvPr>
        </p:nvSpPr>
        <p:spPr>
          <a:xfrm>
            <a:off x="838200" y="365126"/>
            <a:ext cx="10515600" cy="654050"/>
          </a:xfrm>
        </p:spPr>
        <p:txBody>
          <a:bodyPr>
            <a:normAutofit fontScale="90000"/>
          </a:bodyPr>
          <a:lstStyle/>
          <a:p>
            <a:pPr algn="ctr"/>
            <a:r>
              <a:rPr lang="id-ID" altLang="en-US" sz="3500" b="1" dirty="0">
                <a:latin typeface="Arial" panose="020B0604020202020204" pitchFamily="34" charset="0"/>
                <a:cs typeface="Arial" panose="020B0604020202020204" pitchFamily="34" charset="0"/>
              </a:rPr>
              <a:t>Faktor Yang Mempengaruhi Besarnnya Piutang</a:t>
            </a:r>
          </a:p>
        </p:txBody>
      </p:sp>
      <p:sp>
        <p:nvSpPr>
          <p:cNvPr id="7171" name="Content Placeholder 2">
            <a:extLst>
              <a:ext uri="{FF2B5EF4-FFF2-40B4-BE49-F238E27FC236}">
                <a16:creationId xmlns:a16="http://schemas.microsoft.com/office/drawing/2014/main" id="{B0C6B35A-D666-4389-B003-5586312ADB93}"/>
              </a:ext>
            </a:extLst>
          </p:cNvPr>
          <p:cNvSpPr>
            <a:spLocks noGrp="1"/>
          </p:cNvSpPr>
          <p:nvPr>
            <p:ph idx="1"/>
          </p:nvPr>
        </p:nvSpPr>
        <p:spPr>
          <a:xfrm>
            <a:off x="504825" y="1285875"/>
            <a:ext cx="11315699" cy="4891088"/>
          </a:xfrm>
        </p:spPr>
        <p:txBody>
          <a:bodyPr>
            <a:noAutofit/>
          </a:bodyPr>
          <a:lstStyle/>
          <a:p>
            <a:pPr marL="457200" indent="-457200">
              <a:buFont typeface="+mj-lt"/>
              <a:buAutoNum type="arabicPeriod"/>
            </a:pPr>
            <a:r>
              <a:rPr lang="id-ID" altLang="en-US" sz="3000" i="1" dirty="0"/>
              <a:t>Volume penjualan kredit, semakin besar volume </a:t>
            </a:r>
            <a:r>
              <a:rPr lang="id-ID" altLang="en-US" sz="3000" dirty="0"/>
              <a:t>penjualan kredit, makin besar investasi yang tertanam dalam Piutang</a:t>
            </a:r>
            <a:endParaRPr lang="id-ID" altLang="en-US" sz="3000" i="1" dirty="0"/>
          </a:p>
          <a:p>
            <a:pPr marL="457200" indent="-457200">
              <a:buFont typeface="+mj-lt"/>
              <a:buAutoNum type="arabicPeriod"/>
            </a:pPr>
            <a:r>
              <a:rPr lang="fi-FI" altLang="en-US" sz="3000" i="1" dirty="0"/>
              <a:t>Syarat pembayaran (termin), semakin lama masa kredit,</a:t>
            </a:r>
            <a:r>
              <a:rPr lang="id-ID" altLang="en-US" sz="3000" i="1" dirty="0"/>
              <a:t> </a:t>
            </a:r>
            <a:r>
              <a:rPr lang="id-ID" altLang="en-US" sz="3000" dirty="0"/>
              <a:t>semakin besar invesatasinya</a:t>
            </a:r>
            <a:r>
              <a:rPr lang="en-US" altLang="en-US" sz="3000" dirty="0"/>
              <a:t> (5/10, n/60)</a:t>
            </a:r>
            <a:r>
              <a:rPr lang="id-ID" altLang="en-US" sz="3000" dirty="0"/>
              <a:t>.</a:t>
            </a:r>
          </a:p>
          <a:p>
            <a:pPr marL="457200" indent="-457200">
              <a:buFont typeface="+mj-lt"/>
              <a:buAutoNum type="arabicPeriod"/>
            </a:pPr>
            <a:r>
              <a:rPr lang="id-ID" altLang="en-US" sz="3000" i="1" dirty="0"/>
              <a:t>Ketentuan tentang pembatasan kredit, batasan kredit dapat </a:t>
            </a:r>
            <a:r>
              <a:rPr lang="id-ID" altLang="en-US" sz="3000" dirty="0"/>
              <a:t>berupa</a:t>
            </a:r>
            <a:r>
              <a:rPr lang="en-US" altLang="en-US" sz="3000" dirty="0"/>
              <a:t>:</a:t>
            </a:r>
          </a:p>
          <a:p>
            <a:r>
              <a:rPr lang="id-ID" altLang="en-US" sz="3000" dirty="0"/>
              <a:t> kuantitatif (plafon kredit</a:t>
            </a:r>
            <a:r>
              <a:rPr lang="en-US" altLang="en-US" sz="3000" dirty="0"/>
              <a:t>/limit </a:t>
            </a:r>
            <a:r>
              <a:rPr lang="en-US" altLang="en-US" sz="3000" dirty="0" err="1"/>
              <a:t>jumlah</a:t>
            </a:r>
            <a:r>
              <a:rPr lang="en-US" altLang="en-US" sz="3000" dirty="0"/>
              <a:t> </a:t>
            </a:r>
            <a:r>
              <a:rPr lang="en-US" altLang="en-US" sz="3000" dirty="0" err="1"/>
              <a:t>kredit</a:t>
            </a:r>
            <a:r>
              <a:rPr lang="id-ID" altLang="en-US" sz="3000" dirty="0"/>
              <a:t>, semakin besar plafon kredit perpelanggan makin besar investasi yang diperlukan) dan </a:t>
            </a:r>
            <a:endParaRPr lang="en-US" altLang="en-US" sz="3000" dirty="0"/>
          </a:p>
          <a:p>
            <a:r>
              <a:rPr lang="en-US" altLang="en-US" sz="3000" dirty="0"/>
              <a:t> </a:t>
            </a:r>
            <a:r>
              <a:rPr lang="id-ID" altLang="en-US" sz="3000" dirty="0"/>
              <a:t>kualitatif (selektif terhadap pelanggan </a:t>
            </a:r>
            <a:r>
              <a:rPr lang="fi-FI" altLang="en-US" sz="3000" dirty="0"/>
              <a:t>kredit, makin ketat seleksi akan semakin memperkecil</a:t>
            </a:r>
            <a:r>
              <a:rPr lang="id-ID" altLang="en-US" sz="3000" dirty="0"/>
              <a:t> investasi dalam</a:t>
            </a:r>
            <a:r>
              <a:rPr lang="en-US" altLang="en-US" sz="3000" dirty="0"/>
              <a:t> </a:t>
            </a:r>
            <a:r>
              <a:rPr lang="id-ID" altLang="en-US" sz="3000" dirty="0"/>
              <a:t>piutang).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71443CE-D5E5-4C32-AD51-D5A4A2F32211}"/>
              </a:ext>
            </a:extLst>
          </p:cNvPr>
          <p:cNvSpPr>
            <a:spLocks noGrp="1"/>
          </p:cNvSpPr>
          <p:nvPr>
            <p:ph type="title"/>
          </p:nvPr>
        </p:nvSpPr>
        <p:spPr>
          <a:xfrm>
            <a:off x="838200" y="365126"/>
            <a:ext cx="10515600" cy="635000"/>
          </a:xfrm>
        </p:spPr>
        <p:txBody>
          <a:bodyPr>
            <a:normAutofit fontScale="90000"/>
          </a:bodyPr>
          <a:lstStyle/>
          <a:p>
            <a:pPr algn="ctr"/>
            <a:r>
              <a:rPr lang="id-ID" altLang="en-US" sz="3500" b="1" dirty="0">
                <a:latin typeface="Arial" panose="020B0604020202020204" pitchFamily="34" charset="0"/>
                <a:cs typeface="Arial" panose="020B0604020202020204" pitchFamily="34" charset="0"/>
              </a:rPr>
              <a:t>Faktor Yang Mempengaruhi Besarnnya Piutang</a:t>
            </a:r>
          </a:p>
        </p:txBody>
      </p:sp>
      <p:sp>
        <p:nvSpPr>
          <p:cNvPr id="8195" name="Content Placeholder 2">
            <a:extLst>
              <a:ext uri="{FF2B5EF4-FFF2-40B4-BE49-F238E27FC236}">
                <a16:creationId xmlns:a16="http://schemas.microsoft.com/office/drawing/2014/main" id="{7F34C18A-27F3-4EF3-8425-E30B6301F1E9}"/>
              </a:ext>
            </a:extLst>
          </p:cNvPr>
          <p:cNvSpPr>
            <a:spLocks noGrp="1"/>
          </p:cNvSpPr>
          <p:nvPr>
            <p:ph idx="1"/>
          </p:nvPr>
        </p:nvSpPr>
        <p:spPr>
          <a:xfrm>
            <a:off x="504825" y="1200150"/>
            <a:ext cx="11144250" cy="4976813"/>
          </a:xfrm>
        </p:spPr>
        <p:txBody>
          <a:bodyPr>
            <a:normAutofit/>
          </a:bodyPr>
          <a:lstStyle/>
          <a:p>
            <a:pPr marL="514350" indent="-514350" algn="just">
              <a:buFont typeface="+mj-lt"/>
              <a:buAutoNum type="arabicPeriod" startAt="4"/>
            </a:pPr>
            <a:r>
              <a:rPr lang="id-ID" altLang="en-US" sz="3000" i="1" dirty="0"/>
              <a:t>Kebijakan pengumpulan piutang, pengumpulan piutang </a:t>
            </a:r>
            <a:r>
              <a:rPr lang="id-ID" altLang="en-US" sz="3000" dirty="0"/>
              <a:t>dapat bersifat aktif (</a:t>
            </a:r>
            <a:r>
              <a:rPr lang="id-ID" altLang="en-US" sz="3000" i="1" dirty="0"/>
              <a:t>debt collector</a:t>
            </a:r>
            <a:r>
              <a:rPr lang="id-ID" altLang="en-US" sz="3000" dirty="0"/>
              <a:t>) pengumpulan piutang lebih tepat waktu tetapi perlu tambahan biaya pengumpulan piutang, atau pasif yaitu keyakinan bahwa debitur menepati janji, maka resiko tertunggaknya piutang lebih besar.</a:t>
            </a:r>
          </a:p>
          <a:p>
            <a:pPr marL="514350" indent="-514350" algn="just">
              <a:buFont typeface="+mj-lt"/>
              <a:buAutoNum type="arabicPeriod" startAt="4"/>
            </a:pPr>
            <a:r>
              <a:rPr lang="id-ID" altLang="en-US" sz="3000" i="1" dirty="0"/>
              <a:t>Kebiasaan membayar dari para langganan, apabila sebagian </a:t>
            </a:r>
            <a:r>
              <a:rPr lang="id-ID" altLang="en-US" sz="3000" dirty="0"/>
              <a:t>besar pelanggan membayar pada masa diskon (termin 2/10;n/30), maka membutuhkan investasi lebih kecil, tetapi jika pelanggan membayar pada hari ke 30 atau bahkan menunggak, perlu invstasi yg besar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6DA5A171-3747-4868-8DB4-90147C8FF005}"/>
              </a:ext>
            </a:extLst>
          </p:cNvPr>
          <p:cNvSpPr>
            <a:spLocks noGrp="1"/>
          </p:cNvSpPr>
          <p:nvPr>
            <p:ph type="title"/>
          </p:nvPr>
        </p:nvSpPr>
        <p:spPr>
          <a:xfrm>
            <a:off x="838200" y="203201"/>
            <a:ext cx="10515600" cy="596900"/>
          </a:xfrm>
        </p:spPr>
        <p:txBody>
          <a:bodyPr>
            <a:normAutofit/>
          </a:bodyPr>
          <a:lstStyle/>
          <a:p>
            <a:pPr algn="ctr"/>
            <a:r>
              <a:rPr lang="id-ID" altLang="en-US" sz="3000" b="1" dirty="0">
                <a:latin typeface="Arial" panose="020B0604020202020204" pitchFamily="34" charset="0"/>
                <a:cs typeface="Arial" panose="020B0604020202020204" pitchFamily="34" charset="0"/>
              </a:rPr>
              <a:t>Penilaian Kredit</a:t>
            </a:r>
          </a:p>
        </p:txBody>
      </p:sp>
      <p:sp>
        <p:nvSpPr>
          <p:cNvPr id="9219" name="Content Placeholder 2">
            <a:extLst>
              <a:ext uri="{FF2B5EF4-FFF2-40B4-BE49-F238E27FC236}">
                <a16:creationId xmlns:a16="http://schemas.microsoft.com/office/drawing/2014/main" id="{15CA13AA-3DBC-4FF1-BEA2-A1B56BD2872F}"/>
              </a:ext>
            </a:extLst>
          </p:cNvPr>
          <p:cNvSpPr>
            <a:spLocks noGrp="1"/>
          </p:cNvSpPr>
          <p:nvPr>
            <p:ph idx="1"/>
          </p:nvPr>
        </p:nvSpPr>
        <p:spPr>
          <a:xfrm>
            <a:off x="838200" y="962026"/>
            <a:ext cx="10515600" cy="5214937"/>
          </a:xfrm>
        </p:spPr>
        <p:txBody>
          <a:bodyPr/>
          <a:lstStyle/>
          <a:p>
            <a:pPr algn="just">
              <a:buFontTx/>
              <a:buNone/>
            </a:pPr>
            <a:r>
              <a:rPr lang="id-ID" altLang="en-US" dirty="0"/>
              <a:t>	</a:t>
            </a:r>
            <a:r>
              <a:rPr lang="sv-SE" altLang="en-US" sz="3000" i="1" dirty="0">
                <a:latin typeface="Arial" panose="020B0604020202020204" pitchFamily="34" charset="0"/>
                <a:cs typeface="Arial" panose="020B0604020202020204" pitchFamily="34" charset="0"/>
              </a:rPr>
              <a:t>Resiko kredit adalah resiko tidak terbayarnya kredit</a:t>
            </a:r>
            <a:r>
              <a:rPr lang="id-ID" altLang="en-US" sz="3000" i="1" dirty="0">
                <a:latin typeface="Arial" panose="020B0604020202020204" pitchFamily="34" charset="0"/>
                <a:cs typeface="Arial" panose="020B0604020202020204" pitchFamily="34" charset="0"/>
              </a:rPr>
              <a:t> </a:t>
            </a:r>
            <a:r>
              <a:rPr lang="sv-SE" altLang="en-US" sz="3000" i="1" dirty="0">
                <a:latin typeface="Arial" panose="020B0604020202020204" pitchFamily="34" charset="0"/>
                <a:cs typeface="Arial" panose="020B0604020202020204" pitchFamily="34" charset="0"/>
              </a:rPr>
              <a:t>yang telah diberikan kepada para langganan. </a:t>
            </a:r>
          </a:p>
          <a:p>
            <a:pPr algn="just">
              <a:buFontTx/>
              <a:buNone/>
            </a:pPr>
            <a:endParaRPr lang="sv-SE" altLang="en-US" sz="3000" i="1" dirty="0">
              <a:latin typeface="Arial" panose="020B0604020202020204" pitchFamily="34" charset="0"/>
              <a:cs typeface="Arial" panose="020B0604020202020204" pitchFamily="34" charset="0"/>
            </a:endParaRPr>
          </a:p>
          <a:p>
            <a:pPr algn="just">
              <a:buFontTx/>
              <a:buNone/>
            </a:pPr>
            <a:r>
              <a:rPr lang="sv-SE" altLang="en-US" sz="3000" i="1" dirty="0">
                <a:latin typeface="Arial" panose="020B0604020202020204" pitchFamily="34" charset="0"/>
                <a:cs typeface="Arial" panose="020B0604020202020204" pitchFamily="34" charset="0"/>
              </a:rPr>
              <a:t>  </a:t>
            </a:r>
            <a:r>
              <a:rPr lang="sv-SE" altLang="en-US" sz="3000" dirty="0">
                <a:latin typeface="Arial" panose="020B0604020202020204" pitchFamily="34" charset="0"/>
                <a:cs typeface="Arial" panose="020B0604020202020204" pitchFamily="34" charset="0"/>
              </a:rPr>
              <a:t>Oleh</a:t>
            </a:r>
            <a:r>
              <a:rPr lang="id-ID" altLang="en-US" sz="3000" dirty="0">
                <a:latin typeface="Arial" panose="020B0604020202020204" pitchFamily="34" charset="0"/>
                <a:cs typeface="Arial" panose="020B0604020202020204" pitchFamily="34" charset="0"/>
              </a:rPr>
              <a:t> </a:t>
            </a:r>
            <a:r>
              <a:rPr lang="fi-FI" altLang="en-US" sz="3000" dirty="0">
                <a:latin typeface="Arial" panose="020B0604020202020204" pitchFamily="34" charset="0"/>
                <a:cs typeface="Arial" panose="020B0604020202020204" pitchFamily="34" charset="0"/>
              </a:rPr>
              <a:t>karena itu banyak perusahaan yang berusaha</a:t>
            </a:r>
            <a:r>
              <a:rPr lang="id-ID" altLang="en-US" sz="3000" dirty="0">
                <a:latin typeface="Arial" panose="020B0604020202020204" pitchFamily="34" charset="0"/>
                <a:cs typeface="Arial" panose="020B0604020202020204" pitchFamily="34" charset="0"/>
              </a:rPr>
              <a:t> mengurangi resiko kredit dengan memperhatikan </a:t>
            </a:r>
            <a:r>
              <a:rPr lang="id-ID" altLang="en-US" sz="3000" b="1" i="1" u="sng" dirty="0">
                <a:latin typeface="Arial" panose="020B0604020202020204" pitchFamily="34" charset="0"/>
                <a:cs typeface="Arial" panose="020B0604020202020204" pitchFamily="34" charset="0"/>
              </a:rPr>
              <a:t>lima “C” atau  tujuh “P”</a:t>
            </a:r>
            <a:r>
              <a:rPr lang="id-ID" altLang="en-US" sz="3000" dirty="0">
                <a:latin typeface="Arial" panose="020B0604020202020204" pitchFamily="34" charset="0"/>
                <a:cs typeface="Arial" panose="020B0604020202020204" pitchFamily="34" charset="0"/>
              </a:rPr>
              <a:t> sebelum memberikan persetujuan kredit. </a:t>
            </a:r>
          </a:p>
          <a:p>
            <a:pPr algn="just">
              <a:buFontTx/>
              <a:buNone/>
            </a:pPr>
            <a:endParaRPr lang="id-ID" altLang="en-US" sz="3000" dirty="0">
              <a:latin typeface="Arial" panose="020B0604020202020204" pitchFamily="34" charset="0"/>
              <a:cs typeface="Arial" panose="020B0604020202020204" pitchFamily="34" charset="0"/>
            </a:endParaRPr>
          </a:p>
          <a:p>
            <a:pPr algn="just">
              <a:buFontTx/>
              <a:buNone/>
            </a:pPr>
            <a:r>
              <a:rPr lang="id-ID" altLang="en-US" sz="3000" dirty="0">
                <a:latin typeface="Arial" panose="020B0604020202020204" pitchFamily="34" charset="0"/>
                <a:cs typeface="Arial" panose="020B0604020202020204"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35AF823-6982-402E-B619-9A78F5CF9576}"/>
              </a:ext>
            </a:extLst>
          </p:cNvPr>
          <p:cNvSpPr/>
          <p:nvPr/>
        </p:nvSpPr>
        <p:spPr>
          <a:xfrm>
            <a:off x="6456363" y="2420938"/>
            <a:ext cx="2735262" cy="38163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id-ID"/>
          </a:p>
        </p:txBody>
      </p:sp>
      <p:sp>
        <p:nvSpPr>
          <p:cNvPr id="9" name="Rectangle 8">
            <a:extLst>
              <a:ext uri="{FF2B5EF4-FFF2-40B4-BE49-F238E27FC236}">
                <a16:creationId xmlns:a16="http://schemas.microsoft.com/office/drawing/2014/main" id="{B747FC6C-ADA0-4EF0-B982-798C1055C9CF}"/>
              </a:ext>
            </a:extLst>
          </p:cNvPr>
          <p:cNvSpPr/>
          <p:nvPr/>
        </p:nvSpPr>
        <p:spPr>
          <a:xfrm>
            <a:off x="2063750" y="2420939"/>
            <a:ext cx="2736850" cy="3887787"/>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id-ID"/>
          </a:p>
        </p:txBody>
      </p:sp>
      <p:sp>
        <p:nvSpPr>
          <p:cNvPr id="10244" name="Title 1">
            <a:extLst>
              <a:ext uri="{FF2B5EF4-FFF2-40B4-BE49-F238E27FC236}">
                <a16:creationId xmlns:a16="http://schemas.microsoft.com/office/drawing/2014/main" id="{C31EA238-2676-4118-B6A1-8181C3A402D9}"/>
              </a:ext>
            </a:extLst>
          </p:cNvPr>
          <p:cNvSpPr>
            <a:spLocks noGrp="1"/>
          </p:cNvSpPr>
          <p:nvPr>
            <p:ph type="title"/>
          </p:nvPr>
        </p:nvSpPr>
        <p:spPr>
          <a:xfrm>
            <a:off x="838200" y="365125"/>
            <a:ext cx="10515600" cy="682625"/>
          </a:xfrm>
        </p:spPr>
        <p:txBody>
          <a:bodyPr>
            <a:normAutofit/>
          </a:bodyPr>
          <a:lstStyle/>
          <a:p>
            <a:pPr algn="ctr"/>
            <a:r>
              <a:rPr lang="id-ID" altLang="en-US" sz="4000" b="1" dirty="0"/>
              <a:t>Aspek Penilaian Kredit</a:t>
            </a:r>
          </a:p>
        </p:txBody>
      </p:sp>
      <p:sp>
        <p:nvSpPr>
          <p:cNvPr id="10245" name="Content Placeholder 2">
            <a:extLst>
              <a:ext uri="{FF2B5EF4-FFF2-40B4-BE49-F238E27FC236}">
                <a16:creationId xmlns:a16="http://schemas.microsoft.com/office/drawing/2014/main" id="{2C8D80B0-094A-47AE-AFD2-7955A498D941}"/>
              </a:ext>
            </a:extLst>
          </p:cNvPr>
          <p:cNvSpPr>
            <a:spLocks noGrp="1"/>
          </p:cNvSpPr>
          <p:nvPr>
            <p:ph idx="1"/>
          </p:nvPr>
        </p:nvSpPr>
        <p:spPr>
          <a:xfrm>
            <a:off x="1981200" y="1628775"/>
            <a:ext cx="2674938" cy="4827588"/>
          </a:xfrm>
        </p:spPr>
        <p:txBody>
          <a:bodyPr/>
          <a:lstStyle/>
          <a:p>
            <a:pPr algn="ctr">
              <a:buFontTx/>
              <a:buNone/>
            </a:pPr>
            <a:r>
              <a:rPr lang="id-ID" altLang="en-US" sz="4400" dirty="0"/>
              <a:t>7P</a:t>
            </a:r>
          </a:p>
          <a:p>
            <a:r>
              <a:rPr lang="id-ID" altLang="en-US" dirty="0"/>
              <a:t>Personality</a:t>
            </a:r>
          </a:p>
          <a:p>
            <a:r>
              <a:rPr lang="id-ID" altLang="en-US" dirty="0"/>
              <a:t>Purpose</a:t>
            </a:r>
          </a:p>
          <a:p>
            <a:r>
              <a:rPr lang="id-ID" altLang="en-US" dirty="0"/>
              <a:t>Prospect</a:t>
            </a:r>
          </a:p>
          <a:p>
            <a:r>
              <a:rPr lang="id-ID" altLang="en-US" dirty="0"/>
              <a:t>Payment</a:t>
            </a:r>
          </a:p>
          <a:p>
            <a:r>
              <a:rPr lang="id-ID" altLang="en-US" dirty="0"/>
              <a:t>Profitability</a:t>
            </a:r>
          </a:p>
          <a:p>
            <a:r>
              <a:rPr lang="id-ID" altLang="en-US" dirty="0"/>
              <a:t>Protection</a:t>
            </a:r>
          </a:p>
          <a:p>
            <a:r>
              <a:rPr lang="id-ID" altLang="en-US" dirty="0"/>
              <a:t>Parti</a:t>
            </a:r>
          </a:p>
          <a:p>
            <a:pPr>
              <a:buFontTx/>
              <a:buNone/>
            </a:pPr>
            <a:endParaRPr lang="id-ID" altLang="en-US" dirty="0"/>
          </a:p>
        </p:txBody>
      </p:sp>
      <p:sp>
        <p:nvSpPr>
          <p:cNvPr id="4" name="Content Placeholder 2">
            <a:extLst>
              <a:ext uri="{FF2B5EF4-FFF2-40B4-BE49-F238E27FC236}">
                <a16:creationId xmlns:a16="http://schemas.microsoft.com/office/drawing/2014/main" id="{872593D2-7D2E-45F5-ACD0-971C1906019F}"/>
              </a:ext>
            </a:extLst>
          </p:cNvPr>
          <p:cNvSpPr txBox="1">
            <a:spLocks/>
          </p:cNvSpPr>
          <p:nvPr/>
        </p:nvSpPr>
        <p:spPr>
          <a:xfrm>
            <a:off x="6600825" y="1628775"/>
            <a:ext cx="2673350" cy="4827588"/>
          </a:xfrm>
          <a:prstGeom prst="rect">
            <a:avLst/>
          </a:prstGeom>
        </p:spPr>
        <p:txBody>
          <a:bodyPr/>
          <a:lstStyle/>
          <a:p>
            <a:pPr marL="274320" indent="-274320" algn="ctr">
              <a:spcBef>
                <a:spcPts val="600"/>
              </a:spcBef>
              <a:buClr>
                <a:schemeClr val="tx2"/>
              </a:buClr>
              <a:buSzPct val="73000"/>
              <a:defRPr/>
            </a:pPr>
            <a:r>
              <a:rPr lang="id-ID" sz="4400" dirty="0"/>
              <a:t>5C</a:t>
            </a:r>
          </a:p>
          <a:p>
            <a:pPr marL="274320" indent="-274320">
              <a:spcBef>
                <a:spcPts val="600"/>
              </a:spcBef>
              <a:buClr>
                <a:schemeClr val="tx2"/>
              </a:buClr>
              <a:buSzPct val="73000"/>
              <a:buFont typeface="Wingdings 2"/>
              <a:buChar char=""/>
              <a:defRPr/>
            </a:pPr>
            <a:r>
              <a:rPr lang="id-ID" sz="3200" dirty="0"/>
              <a:t>Character</a:t>
            </a:r>
          </a:p>
          <a:p>
            <a:pPr marL="274320" indent="-274320">
              <a:spcBef>
                <a:spcPts val="600"/>
              </a:spcBef>
              <a:buClr>
                <a:schemeClr val="tx2"/>
              </a:buClr>
              <a:buSzPct val="73000"/>
              <a:buFont typeface="Wingdings 2"/>
              <a:buChar char=""/>
              <a:defRPr/>
            </a:pPr>
            <a:r>
              <a:rPr lang="id-ID" sz="3200" dirty="0">
                <a:latin typeface="Arial" charset="0"/>
                <a:cs typeface="Arial" charset="0"/>
              </a:rPr>
              <a:t>Capacity</a:t>
            </a:r>
          </a:p>
          <a:p>
            <a:pPr marL="274320" indent="-274320">
              <a:spcBef>
                <a:spcPts val="600"/>
              </a:spcBef>
              <a:buClr>
                <a:schemeClr val="tx2"/>
              </a:buClr>
              <a:buSzPct val="73000"/>
              <a:buFont typeface="Wingdings 2"/>
              <a:buChar char=""/>
              <a:defRPr/>
            </a:pPr>
            <a:r>
              <a:rPr lang="id-ID" sz="3200" dirty="0"/>
              <a:t>Capital</a:t>
            </a:r>
          </a:p>
          <a:p>
            <a:pPr marL="274320" indent="-274320">
              <a:spcBef>
                <a:spcPts val="600"/>
              </a:spcBef>
              <a:buClr>
                <a:schemeClr val="tx2"/>
              </a:buClr>
              <a:buSzPct val="73000"/>
              <a:buFont typeface="Wingdings 2"/>
              <a:buChar char=""/>
              <a:defRPr/>
            </a:pPr>
            <a:r>
              <a:rPr lang="id-ID" sz="3200" dirty="0">
                <a:latin typeface="Arial" charset="0"/>
                <a:cs typeface="Arial" charset="0"/>
              </a:rPr>
              <a:t>Collateral</a:t>
            </a:r>
          </a:p>
          <a:p>
            <a:pPr marL="274320" indent="-274320">
              <a:spcBef>
                <a:spcPts val="600"/>
              </a:spcBef>
              <a:buClr>
                <a:schemeClr val="tx2"/>
              </a:buClr>
              <a:buSzPct val="73000"/>
              <a:buFont typeface="Wingdings 2"/>
              <a:buChar char=""/>
              <a:defRPr/>
            </a:pPr>
            <a:r>
              <a:rPr lang="id-ID" sz="3200" dirty="0"/>
              <a:t>Condition of economic</a:t>
            </a:r>
          </a:p>
          <a:p>
            <a:pPr marL="274320" indent="-274320">
              <a:spcBef>
                <a:spcPts val="600"/>
              </a:spcBef>
              <a:buClr>
                <a:schemeClr val="tx2"/>
              </a:buClr>
              <a:buSzPct val="73000"/>
              <a:defRPr/>
            </a:pPr>
            <a:endParaRPr lang="id-ID" sz="3200" dirty="0"/>
          </a:p>
        </p:txBody>
      </p:sp>
      <p:sp>
        <p:nvSpPr>
          <p:cNvPr id="11" name="Equal 10">
            <a:extLst>
              <a:ext uri="{FF2B5EF4-FFF2-40B4-BE49-F238E27FC236}">
                <a16:creationId xmlns:a16="http://schemas.microsoft.com/office/drawing/2014/main" id="{2041FFF5-33D7-4CBE-9402-33E264B7A3B7}"/>
              </a:ext>
            </a:extLst>
          </p:cNvPr>
          <p:cNvSpPr/>
          <p:nvPr/>
        </p:nvSpPr>
        <p:spPr>
          <a:xfrm>
            <a:off x="5232400" y="3284538"/>
            <a:ext cx="863600" cy="838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129</TotalTime>
  <Words>1034</Words>
  <Application>Microsoft Office PowerPoint</Application>
  <PresentationFormat>Widescreen</PresentationFormat>
  <Paragraphs>129</Paragraphs>
  <Slides>18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Arial Black</vt:lpstr>
      <vt:lpstr>Calibri</vt:lpstr>
      <vt:lpstr>Times New Roman</vt:lpstr>
      <vt:lpstr>Tw Cen MT</vt:lpstr>
      <vt:lpstr>Tw Cen MT Condensed</vt:lpstr>
      <vt:lpstr>Wingdings</vt:lpstr>
      <vt:lpstr>Wingdings 2</vt:lpstr>
      <vt:lpstr>Wingdings 3</vt:lpstr>
      <vt:lpstr>Integral</vt:lpstr>
      <vt:lpstr>MANAJEMEN PIUTANG</vt:lpstr>
      <vt:lpstr>PIUTANG</vt:lpstr>
      <vt:lpstr>ALASAN PERUSAHAAN MELAKUKAN PENJUALAN SECARA KREDIT</vt:lpstr>
      <vt:lpstr>BIAYA DAN MANFAAT KREDIT</vt:lpstr>
      <vt:lpstr>BIAYA DAN MANFAAT KREDIT</vt:lpstr>
      <vt:lpstr>Faktor Yang Mempengaruhi Besarnnya Piutang</vt:lpstr>
      <vt:lpstr>Faktor Yang Mempengaruhi Besarnnya Piutang</vt:lpstr>
      <vt:lpstr>Penilaian Kredit</vt:lpstr>
      <vt:lpstr>Aspek Penilaian Kredit</vt:lpstr>
      <vt:lpstr>PowerPoint Presentation</vt:lpstr>
      <vt:lpstr>PowerPoint Presentation</vt:lpstr>
      <vt:lpstr>5 C’s of credit untuk mengetahui kelayakan pelanggan</vt:lpstr>
      <vt:lpstr>ANALISA KREDIT</vt:lpstr>
      <vt:lpstr>SYARAT PENJUALAN SECARA KREDIT</vt:lpstr>
      <vt:lpstr>Contoh </vt:lpstr>
      <vt:lpstr>JANGKA WAKTU KREDIT</vt:lpstr>
      <vt:lpstr>FAKTOR-FAKTOR YANG MEMPENGARUHI JANGKA WAKTU KREDIT</vt:lpstr>
      <vt:lpstr>PERPUTARAN PIUTANG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PIUTANG</dc:title>
  <dc:creator>annisa.lahjie@live.vu.edu.au</dc:creator>
  <cp:lastModifiedBy>annisa.lahjie@live.vu.edu.au</cp:lastModifiedBy>
  <cp:revision>15</cp:revision>
  <dcterms:created xsi:type="dcterms:W3CDTF">2021-09-30T13:34:13Z</dcterms:created>
  <dcterms:modified xsi:type="dcterms:W3CDTF">2021-10-02T02:59:57Z</dcterms:modified>
</cp:coreProperties>
</file>