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22"/>
  </p:notesMasterIdLst>
  <p:sldIdLst>
    <p:sldId id="256" r:id="rId2"/>
    <p:sldId id="258" r:id="rId3"/>
    <p:sldId id="257" r:id="rId4"/>
    <p:sldId id="259" r:id="rId5"/>
    <p:sldId id="260" r:id="rId6"/>
    <p:sldId id="261" r:id="rId7"/>
    <p:sldId id="271" r:id="rId8"/>
    <p:sldId id="262" r:id="rId9"/>
    <p:sldId id="263" r:id="rId10"/>
    <p:sldId id="264" r:id="rId11"/>
    <p:sldId id="265" r:id="rId12"/>
    <p:sldId id="266" r:id="rId13"/>
    <p:sldId id="272" r:id="rId14"/>
    <p:sldId id="273" r:id="rId15"/>
    <p:sldId id="274" r:id="rId16"/>
    <p:sldId id="275" r:id="rId17"/>
    <p:sldId id="276" r:id="rId18"/>
    <p:sldId id="277" r:id="rId19"/>
    <p:sldId id="291" r:id="rId20"/>
    <p:sldId id="29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800000"/>
    <a:srgbClr val="006600"/>
    <a:srgbClr val="99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8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5A546-247E-405A-859D-7381E3AFD93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C25C7A-BD84-4EC1-BA28-781BD44745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5C7A-BD84-4EC1-BA28-781BD44745B3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79E6-1CCA-4371-BCE0-1EAE6800FE3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09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6373-5B5E-45E5-A861-367BC6AEDBF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47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6373-5B5E-45E5-A861-367BC6AEDBF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2118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6373-5B5E-45E5-A861-367BC6AEDBF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8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6373-5B5E-45E5-A861-367BC6AEDBF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3989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16373-5B5E-45E5-A861-367BC6AEDBF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893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CC236-8091-42FF-8932-3D34BABE966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950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9DC7-E5A3-48D9-BF9F-74805D338B7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985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A1B60B-FBC5-4162-8FF7-08BFBDA3E4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61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4614-ED6B-421D-9CDA-FDC16F12F4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68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D1BB-A785-4142-A5FC-8F7972E53A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59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FAE2-7982-41DC-9FA9-EDAB4503B64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50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B0391-B5D4-4149-BFB4-BA02EEB02F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866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E7D06-3ABC-4D59-8382-E0696FA2E4D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24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51CA-C656-46FD-918C-3A2175125CC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98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EC07-9981-40D3-88ED-63B80CC57B1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90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6696-4C80-4C92-92D9-C5A2D23D14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37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416373-5B5E-45E5-A861-367BC6AEDBF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70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d-ID" b="1" dirty="0"/>
              <a:t>R</a:t>
            </a:r>
            <a:r>
              <a:rPr lang="en-US" b="1" dirty="0"/>
              <a:t>I</a:t>
            </a:r>
            <a:r>
              <a:rPr lang="id-ID" b="1" dirty="0"/>
              <a:t>SIKO DALAM INVESTASI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3D45EC-95AC-4B64-A012-1368583D0B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800" b="1" dirty="0">
                <a:latin typeface="Book Antiqua" panose="02040602050305030304" pitchFamily="18" charset="0"/>
              </a:rPr>
              <a:t>Risiko dan Waktu</a:t>
            </a:r>
            <a:br>
              <a:rPr lang="en-US" sz="3800" dirty="0"/>
            </a:br>
            <a:endParaRPr lang="en-US" sz="38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147248" cy="4862512"/>
          </a:xfrm>
        </p:spPr>
        <p:txBody>
          <a:bodyPr>
            <a:normAutofit lnSpcReduction="10000"/>
          </a:bodyPr>
          <a:lstStyle/>
          <a:p>
            <a:pPr marL="495300" indent="-495300">
              <a:lnSpc>
                <a:spcPct val="90000"/>
              </a:lnSpc>
            </a:pPr>
            <a:r>
              <a:rPr lang="en-US" sz="2400" dirty="0" err="1"/>
              <a:t>Semakin</a:t>
            </a:r>
            <a:r>
              <a:rPr lang="en-US" sz="2400" dirty="0"/>
              <a:t> lama </a:t>
            </a:r>
            <a:r>
              <a:rPr lang="en-US" sz="2400" dirty="0" err="1"/>
              <a:t>usia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penyimpangan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return yang </a:t>
            </a:r>
            <a:r>
              <a:rPr lang="en-US" sz="2400" dirty="0" err="1"/>
              <a:t>diharapkan</a:t>
            </a:r>
            <a:r>
              <a:rPr lang="en-US" sz="2400" dirty="0"/>
              <a:t> (</a:t>
            </a:r>
            <a:r>
              <a:rPr lang="en-US" sz="2400" dirty="0">
                <a:sym typeface="Symbol" pitchFamily="18" charset="2"/>
              </a:rPr>
              <a:t></a:t>
            </a:r>
            <a:r>
              <a:rPr lang="en-US" sz="2400" dirty="0"/>
              <a:t>) </a:t>
            </a:r>
            <a:r>
              <a:rPr lang="en-US" sz="2400" dirty="0" err="1"/>
              <a:t>dari</a:t>
            </a:r>
            <a:r>
              <a:rPr lang="en-US" sz="2400" dirty="0"/>
              <a:t> return rata-rata (E), yang </a:t>
            </a:r>
            <a:r>
              <a:rPr lang="en-US" sz="2400" dirty="0" err="1"/>
              <a:t>disebabkan</a:t>
            </a:r>
            <a:r>
              <a:rPr lang="en-US" sz="2400" dirty="0"/>
              <a:t> </a:t>
            </a:r>
            <a:r>
              <a:rPr lang="en-US" sz="2400" dirty="0" err="1"/>
              <a:t>meningkatnya</a:t>
            </a:r>
            <a:r>
              <a:rPr lang="en-US" sz="2400" dirty="0"/>
              <a:t> </a:t>
            </a:r>
            <a:r>
              <a:rPr lang="en-US" sz="2400" dirty="0" err="1"/>
              <a:t>variabilitas</a:t>
            </a:r>
            <a:r>
              <a:rPr lang="en-US" sz="2400" dirty="0"/>
              <a:t>.</a:t>
            </a:r>
          </a:p>
          <a:p>
            <a:pPr marL="495300" indent="-495300">
              <a:lnSpc>
                <a:spcPct val="90000"/>
              </a:lnSpc>
            </a:pP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 </a:t>
            </a:r>
            <a:r>
              <a:rPr lang="en-US" sz="2400" dirty="0" err="1"/>
              <a:t>ber-resiko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disebabkan</a:t>
            </a:r>
            <a:r>
              <a:rPr lang="en-US" sz="2400" dirty="0"/>
              <a:t> oleh </a:t>
            </a:r>
            <a:r>
              <a:rPr lang="en-US" sz="2400" dirty="0" err="1"/>
              <a:t>faktor</a:t>
            </a:r>
            <a:r>
              <a:rPr lang="en-US" sz="2400" dirty="0"/>
              <a:t> :</a:t>
            </a:r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/>
              <a:t>	-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endParaRPr lang="en-US" sz="2400" dirty="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/>
              <a:t>	-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endParaRPr lang="en-US" sz="2400" dirty="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/>
              <a:t>	-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endParaRPr lang="en-US" sz="2400" dirty="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/>
              <a:t>	- </a:t>
            </a:r>
            <a:r>
              <a:rPr lang="en-US" sz="2400" dirty="0" err="1"/>
              <a:t>Situasi</a:t>
            </a:r>
            <a:r>
              <a:rPr lang="en-US" sz="2400" dirty="0"/>
              <a:t> pasar</a:t>
            </a:r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/>
              <a:t>	-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endParaRPr lang="en-US" sz="2400" dirty="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400" dirty="0"/>
              <a:t>	- </a:t>
            </a:r>
            <a:r>
              <a:rPr lang="en-US" sz="2400" dirty="0"/>
              <a:t>Dan </a:t>
            </a:r>
            <a:r>
              <a:rPr lang="en-US" sz="2400" dirty="0" err="1"/>
              <a:t>lainnya</a:t>
            </a:r>
            <a:endParaRPr lang="en-US" sz="2400" dirty="0"/>
          </a:p>
        </p:txBody>
      </p:sp>
    </p:spTree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Disversifikasi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7427913" cy="4862512"/>
          </a:xfrm>
        </p:spPr>
        <p:txBody>
          <a:bodyPr/>
          <a:lstStyle/>
          <a:p>
            <a:pPr marL="495300" indent="-495300">
              <a:lnSpc>
                <a:spcPct val="90000"/>
              </a:lnSpc>
            </a:pPr>
            <a:r>
              <a:rPr lang="en-US" sz="2600"/>
              <a:t>Melakukan diversifikasi invertasi pada berbagai jenis sekuritas, maka penyimpangan hasil pengembalian akan menurun.</a:t>
            </a:r>
          </a:p>
          <a:p>
            <a:pPr marL="495300" indent="-495300">
              <a:lnSpc>
                <a:spcPct val="90000"/>
              </a:lnSpc>
            </a:pPr>
            <a:r>
              <a:rPr lang="en-US" sz="2600"/>
              <a:t>Total risiko terdiri dari :</a:t>
            </a:r>
            <a:endParaRPr lang="de-DE" sz="260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600"/>
              <a:t>	- </a:t>
            </a:r>
            <a:r>
              <a:rPr lang="de-DE" sz="2600"/>
              <a:t>Risiko khusus perusahaam – </a:t>
            </a:r>
            <a:endParaRPr lang="id-ID" sz="260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600"/>
              <a:t>	  </a:t>
            </a:r>
            <a:r>
              <a:rPr lang="de-DE" sz="2600"/>
              <a:t>Risiko yang dapat didisversifikasi</a:t>
            </a:r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600"/>
              <a:t>	- </a:t>
            </a:r>
            <a:r>
              <a:rPr lang="de-DE" sz="2600"/>
              <a:t>Risiko yang berhubungan dengan pasar – </a:t>
            </a:r>
            <a:endParaRPr lang="id-ID" sz="260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600"/>
              <a:t>	  </a:t>
            </a:r>
            <a:r>
              <a:rPr lang="de-DE" sz="2600"/>
              <a:t>Risiko yang tidak dapat didisversifikasi</a:t>
            </a:r>
            <a:endParaRPr lang="en-US" sz="2600"/>
          </a:p>
        </p:txBody>
      </p:sp>
    </p:spTree>
  </p:cSld>
  <p:clrMapOvr>
    <a:masterClrMapping/>
  </p:clrMapOvr>
  <p:transition spd="med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b="1"/>
              <a:t>Konsep Dasar Resiko</a:t>
            </a:r>
            <a:endParaRPr lang="en-US" b="1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4313"/>
            <a:ext cx="7427913" cy="4646612"/>
          </a:xfrm>
        </p:spPr>
        <p:txBody>
          <a:bodyPr/>
          <a:lstStyle/>
          <a:p>
            <a:pPr marL="495300" indent="-495300">
              <a:lnSpc>
                <a:spcPct val="90000"/>
              </a:lnSpc>
            </a:pPr>
            <a:r>
              <a:rPr lang="de-DE" sz="2600"/>
              <a:t>Ditujukan untuk :</a:t>
            </a:r>
            <a:endParaRPr lang="en-US" sz="260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600"/>
              <a:t>	- </a:t>
            </a:r>
            <a:r>
              <a:rPr lang="en-US" sz="2600"/>
              <a:t>Menilai risiko dari asset sebagai individual – </a:t>
            </a:r>
            <a:endParaRPr lang="id-ID" sz="260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600"/>
              <a:t>	  </a:t>
            </a:r>
            <a:r>
              <a:rPr lang="en-US" sz="2600"/>
              <a:t>risk of single asset</a:t>
            </a:r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600"/>
              <a:t>	- </a:t>
            </a:r>
            <a:r>
              <a:rPr lang="en-US" sz="2600"/>
              <a:t>Menilai risiko dari asset sebagai suatu </a:t>
            </a:r>
            <a:endParaRPr lang="id-ID" sz="2600"/>
          </a:p>
          <a:p>
            <a:pPr marL="495300" indent="-495300">
              <a:lnSpc>
                <a:spcPct val="90000"/>
              </a:lnSpc>
              <a:buFont typeface="Wingdings" pitchFamily="2" charset="2"/>
              <a:buNone/>
            </a:pPr>
            <a:r>
              <a:rPr lang="id-ID" sz="2600"/>
              <a:t>	  </a:t>
            </a:r>
            <a:r>
              <a:rPr lang="en-US" sz="2600"/>
              <a:t>kelompok – risk of portfolio of assets</a:t>
            </a:r>
          </a:p>
        </p:txBody>
      </p:sp>
    </p:spTree>
  </p:cSld>
  <p:clrMapOvr>
    <a:masterClrMapping/>
  </p:clrMapOvr>
  <p:transition spd="med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Preferensi Investor Terhadap Risiko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09598" y="2060848"/>
            <a:ext cx="8282882" cy="3980515"/>
          </a:xfrm>
        </p:spPr>
        <p:txBody>
          <a:bodyPr>
            <a:normAutofit fontScale="92500" lnSpcReduction="10000"/>
          </a:bodyPr>
          <a:lstStyle/>
          <a:p>
            <a:r>
              <a:rPr lang="en-US" sz="3000" b="1" dirty="0"/>
              <a:t>Risk seeker</a:t>
            </a:r>
          </a:p>
          <a:p>
            <a:pPr lvl="1"/>
            <a:r>
              <a:rPr lang="en-US" sz="3000" dirty="0"/>
              <a:t>Investor yang </a:t>
            </a:r>
            <a:r>
              <a:rPr lang="en-US" sz="3000" dirty="0" err="1"/>
              <a:t>menyukai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</a:t>
            </a:r>
            <a:r>
              <a:rPr lang="en-US" sz="3000" dirty="0" err="1"/>
              <a:t>pencari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endParaRPr lang="en-US" sz="3000" dirty="0"/>
          </a:p>
          <a:p>
            <a:r>
              <a:rPr lang="en-US" sz="3000" b="1" dirty="0"/>
              <a:t>Risk neutral</a:t>
            </a:r>
          </a:p>
          <a:p>
            <a:pPr lvl="1"/>
            <a:r>
              <a:rPr lang="en-US" sz="3000" dirty="0"/>
              <a:t>Investor yang </a:t>
            </a:r>
            <a:r>
              <a:rPr lang="en-US" sz="3000" dirty="0" err="1"/>
              <a:t>netral</a:t>
            </a:r>
            <a:r>
              <a:rPr lang="en-US" sz="3000" dirty="0"/>
              <a:t> </a:t>
            </a:r>
            <a:r>
              <a:rPr lang="en-US" sz="3000" dirty="0" err="1"/>
              <a:t>terhadap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endParaRPr lang="en-US" sz="3000" dirty="0"/>
          </a:p>
          <a:p>
            <a:r>
              <a:rPr lang="en-US" sz="3000" b="1" dirty="0"/>
              <a:t>Risk averter</a:t>
            </a:r>
          </a:p>
          <a:p>
            <a:pPr lvl="1"/>
            <a:r>
              <a:rPr lang="en-US" sz="3000" dirty="0"/>
              <a:t>Investor yang </a:t>
            </a:r>
            <a:r>
              <a:rPr lang="en-US" sz="3000" dirty="0" err="1"/>
              <a:t>tidak</a:t>
            </a:r>
            <a:r>
              <a:rPr lang="en-US" sz="3000" dirty="0"/>
              <a:t> </a:t>
            </a:r>
            <a:r>
              <a:rPr lang="en-US" sz="3000" dirty="0" err="1"/>
              <a:t>menyukai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</a:t>
            </a:r>
            <a:r>
              <a:rPr lang="en-US" sz="3000" dirty="0" err="1"/>
              <a:t>menghindari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endParaRPr lang="en-US" sz="3000" dirty="0"/>
          </a:p>
          <a:p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5899" y="152400"/>
            <a:ext cx="8026401" cy="823912"/>
          </a:xfrm>
        </p:spPr>
        <p:txBody>
          <a:bodyPr/>
          <a:lstStyle/>
          <a:p>
            <a:r>
              <a:rPr lang="en-US" b="1" dirty="0" err="1"/>
              <a:t>Preferensi</a:t>
            </a:r>
            <a:r>
              <a:rPr lang="en-US" b="1" dirty="0"/>
              <a:t> Investor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endParaRPr lang="en-US" b="1" dirty="0"/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1219200" y="1371600"/>
            <a:ext cx="0" cy="411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1219200" y="5486400"/>
            <a:ext cx="640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3" name="Freeform 5"/>
          <p:cNvSpPr>
            <a:spLocks/>
          </p:cNvSpPr>
          <p:nvPr/>
        </p:nvSpPr>
        <p:spPr bwMode="auto">
          <a:xfrm>
            <a:off x="1219200" y="1752600"/>
            <a:ext cx="4648200" cy="3733800"/>
          </a:xfrm>
          <a:custGeom>
            <a:avLst/>
            <a:gdLst/>
            <a:ahLst/>
            <a:cxnLst>
              <a:cxn ang="0">
                <a:pos x="0" y="2352"/>
              </a:cxn>
              <a:cxn ang="0">
                <a:pos x="2064" y="960"/>
              </a:cxn>
              <a:cxn ang="0">
                <a:pos x="2688" y="384"/>
              </a:cxn>
              <a:cxn ang="0">
                <a:pos x="2928" y="0"/>
              </a:cxn>
            </a:cxnLst>
            <a:rect l="0" t="0" r="r" b="b"/>
            <a:pathLst>
              <a:path w="2928" h="2352">
                <a:moveTo>
                  <a:pt x="0" y="2352"/>
                </a:moveTo>
                <a:cubicBezTo>
                  <a:pt x="808" y="1820"/>
                  <a:pt x="1616" y="1288"/>
                  <a:pt x="2064" y="960"/>
                </a:cubicBezTo>
                <a:cubicBezTo>
                  <a:pt x="2512" y="632"/>
                  <a:pt x="2544" y="544"/>
                  <a:pt x="2688" y="384"/>
                </a:cubicBezTo>
                <a:cubicBezTo>
                  <a:pt x="2832" y="224"/>
                  <a:pt x="2880" y="112"/>
                  <a:pt x="2928" y="0"/>
                </a:cubicBezTo>
              </a:path>
            </a:pathLst>
          </a:cu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V="1">
            <a:off x="1219200" y="2286000"/>
            <a:ext cx="5562600" cy="320040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6781800" y="3657600"/>
            <a:ext cx="1377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Risk seeker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086600" y="2057400"/>
            <a:ext cx="1390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Risk neutral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5638800" y="1371600"/>
            <a:ext cx="1403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Risk averter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69925" y="914400"/>
            <a:ext cx="2432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Tingkat pengembalian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7010400" y="5522913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Risiko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3810000" y="37338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1143000" y="37338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1219200" y="400685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Freeform 16"/>
          <p:cNvSpPr>
            <a:spLocks/>
          </p:cNvSpPr>
          <p:nvPr/>
        </p:nvSpPr>
        <p:spPr bwMode="auto">
          <a:xfrm>
            <a:off x="1219200" y="4102100"/>
            <a:ext cx="6019800" cy="1384300"/>
          </a:xfrm>
          <a:custGeom>
            <a:avLst/>
            <a:gdLst/>
            <a:ahLst/>
            <a:cxnLst>
              <a:cxn ang="0">
                <a:pos x="0" y="872"/>
              </a:cxn>
              <a:cxn ang="0">
                <a:pos x="1344" y="392"/>
              </a:cxn>
              <a:cxn ang="0">
                <a:pos x="2640" y="56"/>
              </a:cxn>
              <a:cxn ang="0">
                <a:pos x="3792" y="56"/>
              </a:cxn>
            </a:cxnLst>
            <a:rect l="0" t="0" r="r" b="b"/>
            <a:pathLst>
              <a:path w="3792" h="872">
                <a:moveTo>
                  <a:pt x="0" y="872"/>
                </a:moveTo>
                <a:cubicBezTo>
                  <a:pt x="452" y="700"/>
                  <a:pt x="904" y="528"/>
                  <a:pt x="1344" y="392"/>
                </a:cubicBezTo>
                <a:cubicBezTo>
                  <a:pt x="1784" y="256"/>
                  <a:pt x="2232" y="112"/>
                  <a:pt x="2640" y="56"/>
                </a:cubicBezTo>
                <a:cubicBezTo>
                  <a:pt x="3048" y="0"/>
                  <a:pt x="3420" y="28"/>
                  <a:pt x="3792" y="56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1143000" y="45720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V="1">
            <a:off x="5715000" y="20574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H="1">
            <a:off x="1219200" y="20574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H="1">
            <a:off x="1219200" y="28956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 flipH="1">
            <a:off x="1143000" y="4168775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746125" y="44561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A1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746125" y="40751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A2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762000" y="37703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0000"/>
                </a:solidFill>
              </a:rPr>
              <a:t>B1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746125" y="27035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0000"/>
                </a:solidFill>
              </a:rPr>
              <a:t>B2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669925" y="3465513"/>
            <a:ext cx="476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00"/>
                </a:solidFill>
              </a:rPr>
              <a:t>C1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669925" y="1789113"/>
            <a:ext cx="476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00"/>
                </a:solidFill>
              </a:rPr>
              <a:t>C2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3641725" y="5519738"/>
            <a:ext cx="4365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1</a:t>
            </a:r>
            <a:endParaRPr lang="en-US"/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5507038" y="5500688"/>
            <a:ext cx="436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2</a:t>
            </a:r>
            <a:endParaRPr lang="en-US"/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Konteks</a:t>
            </a:r>
            <a:r>
              <a:rPr lang="en-US" b="1" dirty="0"/>
              <a:t> </a:t>
            </a:r>
            <a:r>
              <a:rPr lang="en-US" b="1" dirty="0" err="1"/>
              <a:t>Portofolio</a:t>
            </a:r>
            <a:endParaRPr lang="en-US" b="1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09598" y="1556792"/>
            <a:ext cx="7346777" cy="4484571"/>
          </a:xfrm>
        </p:spPr>
        <p:txBody>
          <a:bodyPr/>
          <a:lstStyle/>
          <a:p>
            <a:r>
              <a:rPr lang="en-US" sz="3000" dirty="0" err="1"/>
              <a:t>Risiko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portofolio</a:t>
            </a:r>
            <a:r>
              <a:rPr lang="en-US" sz="3000" dirty="0"/>
              <a:t> </a:t>
            </a:r>
            <a:r>
              <a:rPr lang="en-US" sz="3000" dirty="0" err="1"/>
              <a:t>dibedakan</a:t>
            </a:r>
            <a:r>
              <a:rPr lang="en-US" sz="3000" dirty="0"/>
              <a:t> :</a:t>
            </a:r>
          </a:p>
          <a:p>
            <a:pPr lvl="1"/>
            <a:r>
              <a:rPr lang="en-US" sz="3000" dirty="0" err="1"/>
              <a:t>Risiko</a:t>
            </a:r>
            <a:r>
              <a:rPr lang="en-US" sz="3000" dirty="0"/>
              <a:t> </a:t>
            </a:r>
            <a:r>
              <a:rPr lang="en-US" sz="3000" dirty="0" err="1"/>
              <a:t>sistematis</a:t>
            </a:r>
            <a:endParaRPr lang="en-US" sz="3000" dirty="0"/>
          </a:p>
          <a:p>
            <a:pPr lvl="1"/>
            <a:r>
              <a:rPr lang="en-US" sz="3000" dirty="0" err="1"/>
              <a:t>Risiko</a:t>
            </a:r>
            <a:r>
              <a:rPr lang="en-US" sz="3000" dirty="0"/>
              <a:t> </a:t>
            </a:r>
            <a:r>
              <a:rPr lang="en-US" sz="3000" dirty="0" err="1"/>
              <a:t>tidak</a:t>
            </a:r>
            <a:r>
              <a:rPr lang="en-US" sz="3000" dirty="0"/>
              <a:t> </a:t>
            </a:r>
            <a:r>
              <a:rPr lang="en-US" sz="3000" dirty="0" err="1"/>
              <a:t>sistematis</a:t>
            </a:r>
            <a:endParaRPr lang="en-US" sz="3000" dirty="0"/>
          </a:p>
          <a:p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Sistematis</a:t>
            </a:r>
            <a:endParaRPr lang="en-US" b="1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11725"/>
          </a:xfrm>
        </p:spPr>
        <p:txBody>
          <a:bodyPr>
            <a:normAutofit/>
          </a:bodyPr>
          <a:lstStyle/>
          <a:p>
            <a:r>
              <a:rPr lang="en-US" sz="3000" dirty="0" err="1"/>
              <a:t>Suatu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r>
              <a:rPr lang="en-US" sz="3000" dirty="0"/>
              <a:t> yang </a:t>
            </a:r>
            <a:r>
              <a:rPr lang="en-US" sz="3000" dirty="0" err="1"/>
              <a:t>tidak</a:t>
            </a:r>
            <a:r>
              <a:rPr lang="en-US" sz="3000" dirty="0"/>
              <a:t> </a:t>
            </a:r>
            <a:r>
              <a:rPr lang="en-US" sz="3000" dirty="0" err="1"/>
              <a:t>dapat</a:t>
            </a:r>
            <a:r>
              <a:rPr lang="en-US" sz="3000" dirty="0"/>
              <a:t> </a:t>
            </a:r>
            <a:r>
              <a:rPr lang="en-US" sz="3000" dirty="0" err="1"/>
              <a:t>dihilangkan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melakukan</a:t>
            </a:r>
            <a:r>
              <a:rPr lang="en-US" sz="3000" dirty="0"/>
              <a:t> </a:t>
            </a:r>
            <a:r>
              <a:rPr lang="en-US" sz="3000" dirty="0" err="1"/>
              <a:t>diversifikasi</a:t>
            </a:r>
            <a:r>
              <a:rPr lang="en-US" sz="3000" dirty="0"/>
              <a:t>, </a:t>
            </a:r>
            <a:r>
              <a:rPr lang="en-US" sz="3000" dirty="0" err="1"/>
              <a:t>karena</a:t>
            </a:r>
            <a:r>
              <a:rPr lang="en-US" sz="3000" dirty="0"/>
              <a:t> </a:t>
            </a:r>
            <a:r>
              <a:rPr lang="en-US" sz="3000" dirty="0" err="1"/>
              <a:t>fluktuasi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r>
              <a:rPr lang="en-US" sz="3000" dirty="0"/>
              <a:t> </a:t>
            </a:r>
            <a:r>
              <a:rPr lang="en-US" sz="3000" dirty="0" err="1"/>
              <a:t>ini</a:t>
            </a:r>
            <a:r>
              <a:rPr lang="en-US" sz="3000" dirty="0"/>
              <a:t> </a:t>
            </a:r>
            <a:r>
              <a:rPr lang="en-US" sz="3000" dirty="0" err="1"/>
              <a:t>dipengaruhi</a:t>
            </a:r>
            <a:r>
              <a:rPr lang="en-US" sz="3000" dirty="0"/>
              <a:t> oleh </a:t>
            </a:r>
            <a:r>
              <a:rPr lang="en-US" sz="3000" dirty="0" err="1"/>
              <a:t>faktor</a:t>
            </a:r>
            <a:r>
              <a:rPr lang="en-US" sz="3000" dirty="0"/>
              <a:t> </a:t>
            </a:r>
            <a:r>
              <a:rPr lang="en-US" sz="3000" dirty="0" err="1"/>
              <a:t>makro</a:t>
            </a:r>
            <a:r>
              <a:rPr lang="en-US" sz="3000" dirty="0"/>
              <a:t> yang </a:t>
            </a:r>
            <a:r>
              <a:rPr lang="en-US" sz="3000" dirty="0" err="1"/>
              <a:t>dapat</a:t>
            </a:r>
            <a:r>
              <a:rPr lang="en-US" sz="3000" dirty="0"/>
              <a:t> </a:t>
            </a:r>
            <a:r>
              <a:rPr lang="en-US" sz="3000" dirty="0" err="1"/>
              <a:t>mempengaruhi</a:t>
            </a:r>
            <a:r>
              <a:rPr lang="en-US" sz="3000" dirty="0"/>
              <a:t> pasar </a:t>
            </a:r>
            <a:r>
              <a:rPr lang="en-US" sz="3000" dirty="0" err="1"/>
              <a:t>secara</a:t>
            </a:r>
            <a:r>
              <a:rPr lang="en-US" sz="3000" dirty="0"/>
              <a:t> </a:t>
            </a:r>
            <a:r>
              <a:rPr lang="en-US" sz="3000" dirty="0" err="1"/>
              <a:t>keseluruhan</a:t>
            </a:r>
            <a:endParaRPr lang="en-US" sz="3000" dirty="0"/>
          </a:p>
          <a:p>
            <a:r>
              <a:rPr lang="en-US" sz="3000" dirty="0" err="1"/>
              <a:t>Faktor</a:t>
            </a:r>
            <a:r>
              <a:rPr lang="en-US" sz="3000" dirty="0"/>
              <a:t> yang </a:t>
            </a:r>
            <a:r>
              <a:rPr lang="en-US" sz="3000" dirty="0" err="1"/>
              <a:t>mempengaruhi</a:t>
            </a:r>
            <a:r>
              <a:rPr lang="en-US" sz="3000" dirty="0"/>
              <a:t> :</a:t>
            </a:r>
          </a:p>
          <a:p>
            <a:pPr lvl="1"/>
            <a:r>
              <a:rPr lang="en-US" sz="3000" dirty="0" err="1"/>
              <a:t>Perubahan</a:t>
            </a:r>
            <a:r>
              <a:rPr lang="en-US" sz="3000" dirty="0"/>
              <a:t> </a:t>
            </a:r>
            <a:r>
              <a:rPr lang="en-US" sz="3000" dirty="0" err="1"/>
              <a:t>tingkat</a:t>
            </a:r>
            <a:r>
              <a:rPr lang="en-US" sz="3000" dirty="0"/>
              <a:t> </a:t>
            </a:r>
            <a:r>
              <a:rPr lang="en-US" sz="3000" dirty="0" err="1"/>
              <a:t>bunga</a:t>
            </a:r>
            <a:endParaRPr lang="en-US" sz="3000" dirty="0"/>
          </a:p>
          <a:p>
            <a:pPr lvl="1"/>
            <a:r>
              <a:rPr lang="en-US" sz="3000" dirty="0" err="1"/>
              <a:t>Kurs</a:t>
            </a:r>
            <a:r>
              <a:rPr lang="en-US" sz="3000" dirty="0"/>
              <a:t> valuta </a:t>
            </a:r>
            <a:r>
              <a:rPr lang="en-US" sz="3000" dirty="0" err="1"/>
              <a:t>asing</a:t>
            </a:r>
            <a:endParaRPr lang="en-US" sz="3000" dirty="0"/>
          </a:p>
          <a:p>
            <a:pPr lvl="1"/>
            <a:r>
              <a:rPr lang="en-US" sz="3000" dirty="0" err="1"/>
              <a:t>Kebijakan</a:t>
            </a:r>
            <a:r>
              <a:rPr lang="en-US" sz="3000" dirty="0"/>
              <a:t> </a:t>
            </a:r>
            <a:r>
              <a:rPr lang="en-US" sz="3000" dirty="0" err="1"/>
              <a:t>pemerintah</a:t>
            </a:r>
            <a:endParaRPr lang="en-US" sz="3000" dirty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rot="-1657629">
            <a:off x="5527320" y="4592651"/>
            <a:ext cx="3117850" cy="9461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yang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didisversifikasi</a:t>
            </a:r>
            <a:r>
              <a:rPr lang="en-US" dirty="0"/>
              <a:t> –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dirty="0"/>
              <a:t> undiversifiable risk</a:t>
            </a:r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332656"/>
            <a:ext cx="6347713" cy="731168"/>
          </a:xfrm>
        </p:spPr>
        <p:txBody>
          <a:bodyPr/>
          <a:lstStyle/>
          <a:p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Sistematis</a:t>
            </a:r>
            <a:endParaRPr lang="en-US" b="1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382344"/>
          </a:xfrm>
        </p:spPr>
        <p:txBody>
          <a:bodyPr>
            <a:noAutofit/>
          </a:bodyPr>
          <a:lstStyle/>
          <a:p>
            <a:r>
              <a:rPr lang="en-US" sz="3000" dirty="0" err="1"/>
              <a:t>Suatu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r>
              <a:rPr lang="en-US" sz="3000" dirty="0"/>
              <a:t> yang </a:t>
            </a:r>
            <a:r>
              <a:rPr lang="en-US" sz="3000" dirty="0" err="1"/>
              <a:t>dapat</a:t>
            </a:r>
            <a:r>
              <a:rPr lang="en-US" sz="3000" dirty="0"/>
              <a:t> </a:t>
            </a:r>
            <a:r>
              <a:rPr lang="en-US" sz="3000" dirty="0" err="1"/>
              <a:t>dihilangkan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melakukan</a:t>
            </a:r>
            <a:r>
              <a:rPr lang="en-US" sz="3000" dirty="0"/>
              <a:t> </a:t>
            </a:r>
            <a:r>
              <a:rPr lang="en-US" sz="3000" dirty="0" err="1"/>
              <a:t>diversifikasi</a:t>
            </a:r>
            <a:r>
              <a:rPr lang="en-US" sz="3000" dirty="0"/>
              <a:t>, </a:t>
            </a:r>
            <a:r>
              <a:rPr lang="en-US" sz="3000" dirty="0" err="1"/>
              <a:t>sebab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r>
              <a:rPr lang="en-US" sz="3000" dirty="0"/>
              <a:t> </a:t>
            </a:r>
            <a:r>
              <a:rPr lang="en-US" sz="3000" dirty="0" err="1"/>
              <a:t>ini</a:t>
            </a:r>
            <a:r>
              <a:rPr lang="en-US" sz="3000" dirty="0"/>
              <a:t> </a:t>
            </a:r>
            <a:r>
              <a:rPr lang="en-US" sz="3000" dirty="0" err="1"/>
              <a:t>hanya</a:t>
            </a:r>
            <a:r>
              <a:rPr lang="en-US" sz="3000" dirty="0"/>
              <a:t> </a:t>
            </a:r>
            <a:r>
              <a:rPr lang="en-US" sz="3000" dirty="0" err="1"/>
              <a:t>ada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satu</a:t>
            </a:r>
            <a:r>
              <a:rPr lang="en-US" sz="3000" dirty="0"/>
              <a:t> </a:t>
            </a:r>
            <a:r>
              <a:rPr lang="en-US" sz="3000" dirty="0" err="1"/>
              <a:t>perusahaan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</a:t>
            </a:r>
            <a:r>
              <a:rPr lang="en-US" sz="3000" dirty="0" err="1"/>
              <a:t>industri</a:t>
            </a:r>
            <a:r>
              <a:rPr lang="en-US" sz="3000" dirty="0"/>
              <a:t> </a:t>
            </a:r>
            <a:r>
              <a:rPr lang="en-US" sz="3000" dirty="0" err="1"/>
              <a:t>tertentu</a:t>
            </a:r>
            <a:endParaRPr lang="en-US" sz="3000" dirty="0"/>
          </a:p>
          <a:p>
            <a:r>
              <a:rPr lang="en-US" sz="3000" dirty="0" err="1"/>
              <a:t>Terdapat</a:t>
            </a:r>
            <a:r>
              <a:rPr lang="en-US" sz="3000" dirty="0"/>
              <a:t> </a:t>
            </a:r>
            <a:r>
              <a:rPr lang="en-US" sz="3000" dirty="0" err="1"/>
              <a:t>fluktuasi</a:t>
            </a:r>
            <a:r>
              <a:rPr lang="en-US" sz="3000" dirty="0"/>
              <a:t> </a:t>
            </a:r>
            <a:r>
              <a:rPr lang="en-US" sz="3000" dirty="0" err="1"/>
              <a:t>risiko</a:t>
            </a:r>
            <a:r>
              <a:rPr lang="en-US" sz="3000" dirty="0"/>
              <a:t> yang </a:t>
            </a:r>
            <a:r>
              <a:rPr lang="en-US" sz="3000" dirty="0" err="1"/>
              <a:t>berbeda</a:t>
            </a:r>
            <a:r>
              <a:rPr lang="en-US" sz="3000" dirty="0"/>
              <a:t> </a:t>
            </a:r>
            <a:r>
              <a:rPr lang="en-US" sz="3000" dirty="0" err="1"/>
              <a:t>antara</a:t>
            </a:r>
            <a:r>
              <a:rPr lang="en-US" sz="3000" dirty="0"/>
              <a:t> </a:t>
            </a:r>
            <a:r>
              <a:rPr lang="en-US" sz="3000" dirty="0" err="1"/>
              <a:t>satu</a:t>
            </a:r>
            <a:r>
              <a:rPr lang="en-US" sz="3000" dirty="0"/>
              <a:t> </a:t>
            </a:r>
            <a:r>
              <a:rPr lang="en-US" sz="3000" dirty="0" err="1"/>
              <a:t>saham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saham</a:t>
            </a:r>
            <a:r>
              <a:rPr lang="en-US" sz="3000" dirty="0"/>
              <a:t> lain</a:t>
            </a:r>
          </a:p>
          <a:p>
            <a:r>
              <a:rPr lang="en-US" sz="3000" dirty="0" err="1"/>
              <a:t>Faktor</a:t>
            </a:r>
            <a:r>
              <a:rPr lang="en-US" sz="3000" dirty="0"/>
              <a:t> yang </a:t>
            </a:r>
            <a:r>
              <a:rPr lang="en-US" sz="3000" dirty="0" err="1"/>
              <a:t>mempengaruhi</a:t>
            </a:r>
            <a:r>
              <a:rPr lang="en-US" sz="3000" dirty="0"/>
              <a:t> :</a:t>
            </a:r>
          </a:p>
          <a:p>
            <a:pPr lvl="1"/>
            <a:r>
              <a:rPr lang="en-US" sz="3000" dirty="0" err="1"/>
              <a:t>Struktur</a:t>
            </a:r>
            <a:r>
              <a:rPr lang="en-US" sz="3000" dirty="0"/>
              <a:t> modal</a:t>
            </a:r>
          </a:p>
          <a:p>
            <a:pPr lvl="1"/>
            <a:r>
              <a:rPr lang="en-US" sz="3000" dirty="0" err="1"/>
              <a:t>Struktur</a:t>
            </a:r>
            <a:r>
              <a:rPr lang="en-US" sz="3000" dirty="0"/>
              <a:t> </a:t>
            </a:r>
            <a:r>
              <a:rPr lang="en-US" sz="3000" dirty="0" err="1"/>
              <a:t>aset</a:t>
            </a:r>
            <a:endParaRPr lang="en-US" sz="3000" dirty="0"/>
          </a:p>
          <a:p>
            <a:pPr lvl="1"/>
            <a:r>
              <a:rPr lang="en-US" sz="3000" dirty="0"/>
              <a:t>Tingkat </a:t>
            </a:r>
            <a:r>
              <a:rPr lang="en-US" sz="3000" dirty="0" err="1"/>
              <a:t>likuiditas</a:t>
            </a:r>
            <a:endParaRPr lang="en-US" sz="3000" dirty="0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 rot="-1773880">
            <a:off x="5436487" y="4692587"/>
            <a:ext cx="3041650" cy="9159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risiko</a:t>
            </a:r>
            <a:endParaRPr lang="en-US" dirty="0"/>
          </a:p>
          <a:p>
            <a:pPr algn="ctr"/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didisversifikasi</a:t>
            </a:r>
            <a:r>
              <a:rPr lang="en-US" dirty="0"/>
              <a:t> –</a:t>
            </a:r>
          </a:p>
          <a:p>
            <a:pPr algn="ctr"/>
            <a:r>
              <a:rPr lang="en-US" dirty="0" err="1"/>
              <a:t>diversifikasi</a:t>
            </a:r>
            <a:r>
              <a:rPr lang="en-US" dirty="0"/>
              <a:t> risk</a:t>
            </a: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8" y="609600"/>
            <a:ext cx="8154736" cy="1320800"/>
          </a:xfrm>
        </p:spPr>
        <p:txBody>
          <a:bodyPr>
            <a:normAutofit/>
          </a:bodyPr>
          <a:lstStyle/>
          <a:p>
            <a:r>
              <a:rPr lang="en-US" sz="3000" b="1" dirty="0" err="1"/>
              <a:t>Risiko</a:t>
            </a:r>
            <a:r>
              <a:rPr lang="en-US" sz="3000" b="1" dirty="0"/>
              <a:t> </a:t>
            </a:r>
            <a:r>
              <a:rPr lang="en-US" sz="3000" b="1" dirty="0" err="1"/>
              <a:t>Sistematis</a:t>
            </a:r>
            <a:r>
              <a:rPr lang="en-US" sz="3000" b="1" dirty="0"/>
              <a:t>, </a:t>
            </a:r>
            <a:r>
              <a:rPr lang="en-US" sz="3000" b="1" dirty="0" err="1"/>
              <a:t>Risiko</a:t>
            </a:r>
            <a:r>
              <a:rPr lang="en-US" sz="3000" b="1" dirty="0"/>
              <a:t> </a:t>
            </a:r>
            <a:r>
              <a:rPr lang="en-US" sz="3000" b="1" dirty="0" err="1"/>
              <a:t>Tidak</a:t>
            </a:r>
            <a:r>
              <a:rPr lang="en-US" sz="3000" b="1" dirty="0"/>
              <a:t> </a:t>
            </a:r>
            <a:r>
              <a:rPr lang="en-US" sz="3000" b="1" dirty="0" err="1"/>
              <a:t>Sistematis</a:t>
            </a:r>
            <a:r>
              <a:rPr lang="en-US" sz="3000" b="1" dirty="0"/>
              <a:t> dan </a:t>
            </a:r>
            <a:r>
              <a:rPr lang="en-US" sz="3000" b="1" dirty="0" err="1"/>
              <a:t>Risiko</a:t>
            </a:r>
            <a:r>
              <a:rPr lang="en-US" sz="3000" b="1" dirty="0"/>
              <a:t> Total</a:t>
            </a:r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1219200" y="1981200"/>
            <a:ext cx="0" cy="350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1219200" y="5486400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1219200" y="4191000"/>
            <a:ext cx="57150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0" name="Freeform 6"/>
          <p:cNvSpPr>
            <a:spLocks/>
          </p:cNvSpPr>
          <p:nvPr/>
        </p:nvSpPr>
        <p:spPr bwMode="auto">
          <a:xfrm>
            <a:off x="1254125" y="2347913"/>
            <a:ext cx="6324600" cy="1828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6" y="528"/>
              </a:cxn>
              <a:cxn ang="0">
                <a:pos x="576" y="1008"/>
              </a:cxn>
              <a:cxn ang="0">
                <a:pos x="2256" y="1104"/>
              </a:cxn>
              <a:cxn ang="0">
                <a:pos x="3984" y="1152"/>
              </a:cxn>
            </a:cxnLst>
            <a:rect l="0" t="0" r="r" b="b"/>
            <a:pathLst>
              <a:path w="3984" h="1152">
                <a:moveTo>
                  <a:pt x="0" y="0"/>
                </a:moveTo>
                <a:cubicBezTo>
                  <a:pt x="0" y="180"/>
                  <a:pt x="0" y="360"/>
                  <a:pt x="96" y="528"/>
                </a:cubicBezTo>
                <a:cubicBezTo>
                  <a:pt x="192" y="696"/>
                  <a:pt x="216" y="912"/>
                  <a:pt x="576" y="1008"/>
                </a:cubicBezTo>
                <a:cubicBezTo>
                  <a:pt x="936" y="1104"/>
                  <a:pt x="1688" y="1080"/>
                  <a:pt x="2256" y="1104"/>
                </a:cubicBezTo>
                <a:cubicBezTo>
                  <a:pt x="2824" y="1128"/>
                  <a:pt x="3696" y="1144"/>
                  <a:pt x="3984" y="1152"/>
                </a:cubicBezTo>
              </a:path>
            </a:pathLst>
          </a:cu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1219200" y="2286000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AutoShape 8"/>
          <p:cNvSpPr>
            <a:spLocks/>
          </p:cNvSpPr>
          <p:nvPr/>
        </p:nvSpPr>
        <p:spPr bwMode="auto">
          <a:xfrm>
            <a:off x="2057400" y="2286000"/>
            <a:ext cx="457200" cy="1905000"/>
          </a:xfrm>
          <a:prstGeom prst="rightBrace">
            <a:avLst>
              <a:gd name="adj1" fmla="val 347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AutoShape 9"/>
          <p:cNvSpPr>
            <a:spLocks/>
          </p:cNvSpPr>
          <p:nvPr/>
        </p:nvSpPr>
        <p:spPr bwMode="auto">
          <a:xfrm>
            <a:off x="3048000" y="4191000"/>
            <a:ext cx="457200" cy="1295400"/>
          </a:xfrm>
          <a:prstGeom prst="rightBrace">
            <a:avLst>
              <a:gd name="adj1" fmla="val 236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AutoShape 10"/>
          <p:cNvSpPr>
            <a:spLocks/>
          </p:cNvSpPr>
          <p:nvPr/>
        </p:nvSpPr>
        <p:spPr bwMode="auto">
          <a:xfrm>
            <a:off x="6781800" y="2362200"/>
            <a:ext cx="457200" cy="3124200"/>
          </a:xfrm>
          <a:prstGeom prst="rightBrace">
            <a:avLst>
              <a:gd name="adj1" fmla="val 5694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2803525" y="3008313"/>
            <a:ext cx="2432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Risiko tidak sistematis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717925" y="4760913"/>
            <a:ext cx="1885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Risiko sistematis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7467600" y="3657600"/>
            <a:ext cx="130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Risiko total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593725" y="1636713"/>
            <a:ext cx="1809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Risiko portofolio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4572000" y="5522913"/>
            <a:ext cx="335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Jumlah saham dalam portofolio</a:t>
            </a:r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Diversifikasi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>
            <a:normAutofit lnSpcReduction="10000"/>
          </a:bodyPr>
          <a:lstStyle/>
          <a:p>
            <a:r>
              <a:rPr lang="en-US" sz="2600"/>
              <a:t>Diversifikasi adalah berinvestasi pada berbagai jenis saham, dengan harapan jika terjadi penurunan pengembalian satu saham akan ditutup oleh kenaikan pengembalian saham yang lain</a:t>
            </a:r>
          </a:p>
          <a:p>
            <a:r>
              <a:rPr lang="en-US" sz="2600"/>
              <a:t>Bahwa risiko portofolio dipengaruhi oleh :</a:t>
            </a:r>
          </a:p>
          <a:p>
            <a:pPr lvl="1"/>
            <a:r>
              <a:rPr lang="en-US" sz="2200"/>
              <a:t>Risiko masing – masing saham</a:t>
            </a:r>
          </a:p>
          <a:p>
            <a:pPr lvl="1"/>
            <a:r>
              <a:rPr lang="en-US" sz="2200"/>
              <a:t>Proporsi dana yang diinvestasikan pada</a:t>
            </a:r>
          </a:p>
          <a:p>
            <a:pPr lvl="1">
              <a:buFont typeface="Wingdings" pitchFamily="2" charset="2"/>
              <a:buNone/>
            </a:pPr>
            <a:r>
              <a:rPr lang="en-US" sz="2200"/>
              <a:t>	masing – masing saham</a:t>
            </a:r>
          </a:p>
          <a:p>
            <a:pPr lvl="1"/>
            <a:r>
              <a:rPr lang="en-US" sz="2200"/>
              <a:t>Kovarians atau koefisien korelasi antar</a:t>
            </a:r>
          </a:p>
          <a:p>
            <a:pPr lvl="1">
              <a:buFont typeface="Wingdings" pitchFamily="2" charset="2"/>
              <a:buNone/>
            </a:pPr>
            <a:r>
              <a:rPr lang="en-US" sz="2200"/>
              <a:t>	saham dalam portofolio</a:t>
            </a:r>
          </a:p>
          <a:p>
            <a:pPr lvl="1"/>
            <a:r>
              <a:rPr lang="en-US" sz="2200"/>
              <a:t>Jumlah saham yang membentuk portofolio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4800"/>
              <a:t>Pendahuluan</a:t>
            </a:r>
            <a:endParaRPr lang="en-US" sz="48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4279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Masalah yang dihadapi pembuat </a:t>
            </a:r>
            <a:endParaRPr lang="id-ID" sz="3200"/>
          </a:p>
          <a:p>
            <a:pPr>
              <a:buFont typeface="Wingdings" pitchFamily="2" charset="2"/>
              <a:buNone/>
            </a:pPr>
            <a:r>
              <a:rPr lang="en-US" sz="3200"/>
              <a:t>keputusan</a:t>
            </a:r>
            <a:r>
              <a:rPr lang="id-ID" sz="3200"/>
              <a:t> </a:t>
            </a:r>
            <a:r>
              <a:rPr lang="en-US" sz="3200"/>
              <a:t>adalah :</a:t>
            </a:r>
          </a:p>
          <a:p>
            <a:r>
              <a:rPr lang="en-US" sz="3200"/>
              <a:t>Risiko</a:t>
            </a:r>
          </a:p>
          <a:p>
            <a:r>
              <a:rPr lang="en-US" sz="3200"/>
              <a:t>Ketidakpastian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0891C-CCDE-4DB9-82B8-02451287D2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Beberapa</a:t>
            </a:r>
            <a:r>
              <a:rPr lang="en-US" sz="3200" b="1" dirty="0"/>
              <a:t> </a:t>
            </a:r>
            <a:r>
              <a:rPr lang="en-US" sz="3200" b="1" dirty="0" err="1"/>
              <a:t>Jenis</a:t>
            </a:r>
            <a:r>
              <a:rPr lang="en-US" sz="3200" b="1" dirty="0"/>
              <a:t> </a:t>
            </a:r>
            <a:r>
              <a:rPr lang="en-US" sz="3200" b="1" dirty="0" err="1"/>
              <a:t>Risiko</a:t>
            </a:r>
            <a:r>
              <a:rPr lang="en-US" sz="3200" b="1" dirty="0"/>
              <a:t> </a:t>
            </a:r>
            <a:r>
              <a:rPr lang="en-US" sz="3200" b="1" dirty="0" err="1"/>
              <a:t>Investasi</a:t>
            </a:r>
            <a:endParaRPr lang="en-US" sz="3200" b="1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5"/>
            <a:ext cx="8229600" cy="46461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1" dirty="0" err="1"/>
              <a:t>Risiko</a:t>
            </a:r>
            <a:r>
              <a:rPr lang="en-US" sz="2000" b="1" dirty="0"/>
              <a:t> </a:t>
            </a:r>
            <a:r>
              <a:rPr lang="en-US" sz="2000" b="1" dirty="0" err="1"/>
              <a:t>bisnis</a:t>
            </a:r>
            <a:r>
              <a:rPr lang="en-US" sz="2000" b="1" dirty="0"/>
              <a:t> – business risk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Risiko</a:t>
            </a:r>
            <a:r>
              <a:rPr lang="en-US" sz="2000" dirty="0"/>
              <a:t> yang </a:t>
            </a:r>
            <a:r>
              <a:rPr lang="en-US" sz="2000" dirty="0" err="1"/>
              <a:t>timbul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menurunnya</a:t>
            </a:r>
            <a:r>
              <a:rPr lang="en-US" sz="2000" dirty="0"/>
              <a:t> </a:t>
            </a:r>
            <a:r>
              <a:rPr lang="en-US" sz="2000" dirty="0" err="1"/>
              <a:t>profitabilitas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emiten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b="1" dirty="0" err="1"/>
              <a:t>Risiko</a:t>
            </a:r>
            <a:r>
              <a:rPr lang="en-US" sz="2000" b="1" dirty="0"/>
              <a:t> </a:t>
            </a:r>
            <a:r>
              <a:rPr lang="en-US" sz="2000" b="1" dirty="0" err="1"/>
              <a:t>likuiditas</a:t>
            </a:r>
            <a:r>
              <a:rPr lang="en-US" sz="2000" b="1" dirty="0"/>
              <a:t> – liquidity risk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Risiko</a:t>
            </a:r>
            <a:r>
              <a:rPr lang="en-US" sz="2000" dirty="0"/>
              <a:t> yang </a:t>
            </a:r>
            <a:r>
              <a:rPr lang="en-US" sz="2000" dirty="0" err="1"/>
              <a:t>berkaitan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saham</a:t>
            </a:r>
            <a:r>
              <a:rPr lang="en-US" sz="2000" dirty="0"/>
              <a:t> yang </a:t>
            </a:r>
            <a:r>
              <a:rPr lang="en-US" sz="2000" dirty="0" err="1"/>
              <a:t>bersangkutan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segera</a:t>
            </a:r>
            <a:r>
              <a:rPr lang="en-US" sz="2000" dirty="0"/>
              <a:t> </a:t>
            </a:r>
            <a:r>
              <a:rPr lang="en-US" sz="2000" dirty="0" err="1"/>
              <a:t>diperjualbelikan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mengalami</a:t>
            </a:r>
            <a:r>
              <a:rPr lang="en-US" sz="2000" dirty="0"/>
              <a:t> </a:t>
            </a:r>
            <a:r>
              <a:rPr lang="en-US" sz="2000" dirty="0" err="1"/>
              <a:t>kerugian</a:t>
            </a:r>
            <a:r>
              <a:rPr lang="en-US" sz="2000" dirty="0"/>
              <a:t> yang </a:t>
            </a:r>
            <a:r>
              <a:rPr lang="en-US" sz="2000" dirty="0" err="1"/>
              <a:t>berarti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b="1" dirty="0" err="1"/>
              <a:t>Risiko</a:t>
            </a:r>
            <a:r>
              <a:rPr lang="en-US" sz="2000" b="1" dirty="0"/>
              <a:t> </a:t>
            </a:r>
            <a:r>
              <a:rPr lang="en-US" sz="2000" b="1" dirty="0" err="1"/>
              <a:t>tingkat</a:t>
            </a:r>
            <a:r>
              <a:rPr lang="en-US" sz="2000" b="1" dirty="0"/>
              <a:t> </a:t>
            </a:r>
            <a:r>
              <a:rPr lang="en-US" sz="2000" b="1" dirty="0" err="1"/>
              <a:t>bunga</a:t>
            </a:r>
            <a:r>
              <a:rPr lang="en-US" sz="2000" b="1" dirty="0"/>
              <a:t> – interest rate risk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Risiko</a:t>
            </a:r>
            <a:r>
              <a:rPr lang="en-US" sz="2000" dirty="0"/>
              <a:t> yang </a:t>
            </a:r>
            <a:r>
              <a:rPr lang="en-US" sz="2000" dirty="0" err="1"/>
              <a:t>timbul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bunga</a:t>
            </a:r>
            <a:r>
              <a:rPr lang="en-US" sz="2000" dirty="0"/>
              <a:t> yang </a:t>
            </a:r>
            <a:r>
              <a:rPr lang="en-US" sz="2000" dirty="0" err="1"/>
              <a:t>berlaku</a:t>
            </a:r>
            <a:r>
              <a:rPr lang="en-US" sz="2000" dirty="0"/>
              <a:t> di pasar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4800"/>
              <a:t>Pendahuluan</a:t>
            </a:r>
            <a:endParaRPr lang="en-US" sz="48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4279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/>
              <a:t>Risiko</a:t>
            </a:r>
            <a:endParaRPr lang="id-ID" sz="2600"/>
          </a:p>
          <a:p>
            <a:pPr>
              <a:buFont typeface="Wingdings" pitchFamily="2" charset="2"/>
              <a:buNone/>
            </a:pPr>
            <a:r>
              <a:rPr lang="en-US" sz="2600"/>
              <a:t>		</a:t>
            </a:r>
            <a:endParaRPr lang="id-ID" sz="2600"/>
          </a:p>
          <a:p>
            <a:pPr>
              <a:buFont typeface="Wingdings" pitchFamily="2" charset="2"/>
              <a:buNone/>
            </a:pPr>
            <a:r>
              <a:rPr lang="en-US" sz="2600"/>
              <a:t>Kegiatan Investasi	</a:t>
            </a:r>
            <a:endParaRPr lang="id-ID" sz="2600"/>
          </a:p>
          <a:p>
            <a:pPr>
              <a:buFont typeface="Wingdings" pitchFamily="2" charset="2"/>
              <a:buNone/>
            </a:pPr>
            <a:r>
              <a:rPr lang="en-US" sz="2600"/>
              <a:t>		</a:t>
            </a:r>
            <a:endParaRPr lang="id-ID" sz="2600"/>
          </a:p>
          <a:p>
            <a:pPr>
              <a:buFont typeface="Wingdings" pitchFamily="2" charset="2"/>
              <a:buNone/>
            </a:pPr>
            <a:r>
              <a:rPr lang="en-US" sz="2600"/>
              <a:t>Estimasi hasil (Cash flow)</a:t>
            </a:r>
            <a:endParaRPr lang="id-ID" sz="2600"/>
          </a:p>
          <a:p>
            <a:pPr>
              <a:buFont typeface="Wingdings" pitchFamily="2" charset="2"/>
              <a:buNone/>
            </a:pPr>
            <a:endParaRPr lang="id-ID" sz="2600"/>
          </a:p>
          <a:p>
            <a:pPr>
              <a:buFont typeface="Wingdings" pitchFamily="2" charset="2"/>
              <a:buNone/>
            </a:pPr>
            <a:r>
              <a:rPr lang="de-DE" sz="2600"/>
              <a:t>Belum tentu sesuai dengan</a:t>
            </a:r>
            <a:endParaRPr lang="id-ID" sz="2600"/>
          </a:p>
          <a:p>
            <a:pPr>
              <a:buFont typeface="Wingdings" pitchFamily="2" charset="2"/>
              <a:buNone/>
            </a:pPr>
            <a:r>
              <a:rPr lang="de-DE" sz="2600"/>
              <a:t>yang diharapkan</a:t>
            </a:r>
            <a:r>
              <a:rPr lang="en-US" sz="2600"/>
              <a:t> 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1042988" y="2133600"/>
            <a:ext cx="0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1042988" y="3141663"/>
            <a:ext cx="0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1042988" y="4076700"/>
            <a:ext cx="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86EAD-6804-40B1-BC7A-75617F38699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5" name="AutoShape 21"/>
          <p:cNvSpPr>
            <a:spLocks noChangeArrowheads="1"/>
          </p:cNvSpPr>
          <p:nvPr/>
        </p:nvSpPr>
        <p:spPr bwMode="auto">
          <a:xfrm>
            <a:off x="7239000" y="3124200"/>
            <a:ext cx="1066800" cy="9144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/>
          <p:cNvSpPr>
            <a:spLocks noChangeArrowheads="1"/>
          </p:cNvSpPr>
          <p:nvPr/>
        </p:nvSpPr>
        <p:spPr bwMode="auto">
          <a:xfrm>
            <a:off x="4800600" y="4267200"/>
            <a:ext cx="2743200" cy="19812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4800"/>
              <a:t>Pendahuluan</a:t>
            </a:r>
            <a:endParaRPr lang="en-US" sz="48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4279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/>
              <a:t>Estimasi hasil (Cash flow)</a:t>
            </a:r>
            <a:r>
              <a:rPr lang="id-ID" sz="2600"/>
              <a:t> </a:t>
            </a:r>
            <a:r>
              <a:rPr lang="de-DE" sz="2600"/>
              <a:t>Belum tentu sesuai </a:t>
            </a:r>
            <a:endParaRPr lang="id-ID" sz="2600"/>
          </a:p>
          <a:p>
            <a:pPr>
              <a:buFont typeface="Wingdings" pitchFamily="2" charset="2"/>
              <a:buNone/>
            </a:pPr>
            <a:r>
              <a:rPr lang="id-ID" sz="2600"/>
              <a:t>d</a:t>
            </a:r>
            <a:r>
              <a:rPr lang="de-DE" sz="2600"/>
              <a:t>engan</a:t>
            </a:r>
            <a:r>
              <a:rPr lang="id-ID" sz="2600"/>
              <a:t> </a:t>
            </a:r>
            <a:r>
              <a:rPr lang="de-DE" sz="2600"/>
              <a:t>yang diharapkan</a:t>
            </a:r>
            <a:r>
              <a:rPr lang="en-US" sz="2600"/>
              <a:t> 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879475" y="3303588"/>
            <a:ext cx="32369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d-ID" sz="2400"/>
              <a:t>Disebakan oleh faktor-</a:t>
            </a:r>
          </a:p>
          <a:p>
            <a:r>
              <a:rPr lang="id-ID" sz="2400"/>
              <a:t>faktor tertentu</a:t>
            </a:r>
            <a:endParaRPr lang="en-US" sz="2400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V="1">
            <a:off x="1979613" y="2636838"/>
            <a:ext cx="0" cy="5762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00563" y="2565400"/>
            <a:ext cx="2093912" cy="4667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d-ID" sz="2400"/>
              <a:t>Dapat diramal</a:t>
            </a:r>
            <a:endParaRPr lang="en-US" sz="2400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1384300" y="5103813"/>
            <a:ext cx="2873375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d-ID" sz="2400"/>
              <a:t>Tidak dapat diramal</a:t>
            </a:r>
            <a:endParaRPr lang="en-US" sz="2400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2195513" y="4149725"/>
            <a:ext cx="431800" cy="86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V="1">
            <a:off x="4427538" y="3213100"/>
            <a:ext cx="720725" cy="5032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7343775" y="3413125"/>
            <a:ext cx="87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d-ID" sz="2000"/>
              <a:t>Risiko</a:t>
            </a:r>
            <a:endParaRPr lang="en-US" sz="2000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235575" y="5080000"/>
            <a:ext cx="1851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d-ID" sz="2000"/>
              <a:t>Ketidakpastian</a:t>
            </a:r>
            <a:endParaRPr lang="en-US" sz="2000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4427538" y="515778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427538" y="54451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6732588" y="2781300"/>
            <a:ext cx="5032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6516688" y="3141663"/>
            <a:ext cx="569912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DE7D3-DDE9-4FE2-8114-B3D439F1AE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4800"/>
              <a:t>Definisi Risiko</a:t>
            </a:r>
            <a:endParaRPr lang="en-US" sz="48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8077200" cy="5064125"/>
          </a:xfrm>
        </p:spPr>
        <p:txBody>
          <a:bodyPr/>
          <a:lstStyle/>
          <a:p>
            <a:pPr marL="495300" indent="-495300"/>
            <a:r>
              <a:rPr lang="en-US" sz="2600" i="1"/>
              <a:t>Risiko itu ada jika pembuat keputusan (perencana proyek) mampu mengestimasi kemungkinan-kemungkinan (probabilitas) yang berhubungan dengan berbagai variasi hasil yang akan diterima salama investasi sehingga dapat disusun distribusi probabilitasnya.</a:t>
            </a:r>
          </a:p>
          <a:p>
            <a:pPr marL="495300" indent="-495300"/>
            <a:r>
              <a:rPr lang="en-US" sz="2600" i="1"/>
              <a:t>Ketidakpastian ada jika pembuat keputusan tidak memiliki data yang bisa dikembangkan untuk menyusun suatu distribusi probabilitas sehingga harus membuat dugaan-dugaan untuk menyusunnya</a:t>
            </a:r>
            <a:r>
              <a:rPr lang="en-US" sz="260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16047-8998-4095-A6AF-36A034502A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sz="4800"/>
              <a:t>Definisi Risiko</a:t>
            </a:r>
            <a:endParaRPr lang="en-US" sz="48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427913" cy="453072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Menurut Arthur J. Keown, </a:t>
            </a:r>
            <a:endParaRPr lang="id-ID" sz="260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Risiko adalah </a:t>
            </a:r>
            <a:r>
              <a:rPr lang="en-US" sz="2600" i="1"/>
              <a:t>prospek suatu hasil yang tidak disukai</a:t>
            </a:r>
            <a:r>
              <a:rPr lang="en-US" sz="2600"/>
              <a:t> (operasional sebagai deviasi standar)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 sz="260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Risiko merupakan besarnya penyimpangan antara tingkat pengembalian yang diharapkan (expected return –ER) dengan tingkat pengembalian aktual (actual return)</a:t>
            </a:r>
          </a:p>
        </p:txBody>
      </p:sp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Ukuran Penyebaran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Risiko dinyatakan sebagai seberapa jauh hasil yang diperoleh dapat menyimpang dari hasil yang diharapkan, maka digunakan ukuran penyebaran</a:t>
            </a:r>
          </a:p>
          <a:p>
            <a:r>
              <a:rPr lang="en-US"/>
              <a:t>Alat statistika sebagai ukuran penyebaran, yaitu :</a:t>
            </a:r>
          </a:p>
          <a:p>
            <a:pPr lvl="1"/>
            <a:r>
              <a:rPr lang="en-US"/>
              <a:t>Varians</a:t>
            </a:r>
          </a:p>
          <a:p>
            <a:pPr lvl="1"/>
            <a:r>
              <a:rPr lang="en-US"/>
              <a:t>Standar deviasi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800" b="1" dirty="0">
                <a:latin typeface="Book Antiqua" panose="02040602050305030304" pitchFamily="18" charset="0"/>
              </a:rPr>
              <a:t>Risiko dan Waktu</a:t>
            </a:r>
            <a:br>
              <a:rPr lang="en-US" sz="3800" dirty="0"/>
            </a:br>
            <a:endParaRPr lang="en-US" sz="38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427913" cy="4530725"/>
          </a:xfrm>
        </p:spPr>
        <p:txBody>
          <a:bodyPr/>
          <a:lstStyle/>
          <a:p>
            <a:pPr marL="365125" indent="-365125">
              <a:lnSpc>
                <a:spcPct val="90000"/>
              </a:lnSpc>
            </a:pPr>
            <a:r>
              <a:rPr lang="de-DE" sz="3200"/>
              <a:t>Risiko adalah fungsi dari waktu</a:t>
            </a:r>
            <a:endParaRPr lang="en-US" sz="3200"/>
          </a:p>
          <a:p>
            <a:pPr marL="365125" indent="-365125">
              <a:lnSpc>
                <a:spcPct val="90000"/>
              </a:lnSpc>
            </a:pPr>
            <a:r>
              <a:rPr lang="en-US" sz="3200"/>
              <a:t>Distribusi probabilitas dari cash flow akan mungkin lebih menyebar sejalan dengan semakin lamanya waktu suatu proyek</a:t>
            </a:r>
          </a:p>
        </p:txBody>
      </p:sp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800" b="1" dirty="0">
                <a:latin typeface="Calibri" panose="020F0502020204030204" pitchFamily="34" charset="0"/>
                <a:cs typeface="Calibri" panose="020F0502020204030204" pitchFamily="34" charset="0"/>
              </a:rPr>
              <a:t>Risiko dan Waktu</a:t>
            </a:r>
            <a:br>
              <a:rPr lang="en-US" sz="3800" dirty="0"/>
            </a:br>
            <a:endParaRPr lang="en-US" sz="38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427913" cy="4530725"/>
          </a:xfrm>
        </p:spPr>
        <p:txBody>
          <a:bodyPr/>
          <a:lstStyle/>
          <a:p>
            <a:pPr marL="365125" indent="-365125"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Tingkat resiko</a:t>
            </a:r>
            <a:endParaRPr lang="id-ID" sz="2600"/>
          </a:p>
          <a:p>
            <a:pPr marL="365125" indent="-365125">
              <a:lnSpc>
                <a:spcPct val="90000"/>
              </a:lnSpc>
              <a:buFont typeface="Wingdings" pitchFamily="2" charset="2"/>
              <a:buNone/>
            </a:pPr>
            <a:endParaRPr lang="id-ID" sz="2600"/>
          </a:p>
          <a:p>
            <a:pPr marL="365125" indent="-365125"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Persepsi manaje</a:t>
            </a:r>
            <a:r>
              <a:rPr lang="id-ID" sz="2600"/>
              <a:t>r</a:t>
            </a:r>
          </a:p>
          <a:p>
            <a:pPr marL="365125" indent="-365125">
              <a:lnSpc>
                <a:spcPct val="90000"/>
              </a:lnSpc>
              <a:buFont typeface="Wingdings" pitchFamily="2" charset="2"/>
              <a:buNone/>
            </a:pPr>
            <a:endParaRPr lang="id-ID" sz="2600"/>
          </a:p>
          <a:p>
            <a:pPr marL="365125" indent="-365125"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Berapa besar perubahan cash flow</a:t>
            </a:r>
            <a:r>
              <a:rPr lang="id-ID" sz="2600"/>
              <a:t> </a:t>
            </a:r>
          </a:p>
          <a:p>
            <a:pPr marL="365125" indent="-365125"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Terjadi selama usia proyek dan Harapan</a:t>
            </a:r>
            <a:r>
              <a:rPr lang="id-ID" sz="2600"/>
              <a:t> </a:t>
            </a:r>
          </a:p>
          <a:p>
            <a:pPr marL="365125" indent="-365125"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terhadap hasil (standar –</a:t>
            </a:r>
            <a:r>
              <a:rPr lang="id-ID" sz="2600"/>
              <a:t> </a:t>
            </a:r>
            <a:r>
              <a:rPr lang="en-US" sz="2600"/>
              <a:t>Deviasi dan </a:t>
            </a:r>
            <a:endParaRPr lang="id-ID" sz="2600"/>
          </a:p>
          <a:p>
            <a:pPr marL="365125" indent="-365125"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expected return)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403350" y="21336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1403350" y="2924175"/>
            <a:ext cx="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531</TotalTime>
  <Words>730</Words>
  <Application>Microsoft Office PowerPoint</Application>
  <PresentationFormat>On-screen Show (4:3)</PresentationFormat>
  <Paragraphs>157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Book Antiqua</vt:lpstr>
      <vt:lpstr>Calibri</vt:lpstr>
      <vt:lpstr>Trebuchet MS</vt:lpstr>
      <vt:lpstr>Wingdings</vt:lpstr>
      <vt:lpstr>Wingdings 3</vt:lpstr>
      <vt:lpstr>Facet</vt:lpstr>
      <vt:lpstr>RISIKO DALAM INVESTASI</vt:lpstr>
      <vt:lpstr>Pendahuluan</vt:lpstr>
      <vt:lpstr>Pendahuluan</vt:lpstr>
      <vt:lpstr>Pendahuluan</vt:lpstr>
      <vt:lpstr>Definisi Risiko</vt:lpstr>
      <vt:lpstr>Definisi Risiko</vt:lpstr>
      <vt:lpstr>Ukuran Penyebaran</vt:lpstr>
      <vt:lpstr>Risiko dan Waktu </vt:lpstr>
      <vt:lpstr>Risiko dan Waktu </vt:lpstr>
      <vt:lpstr>Risiko dan Waktu </vt:lpstr>
      <vt:lpstr>Disversifikasi Risiko</vt:lpstr>
      <vt:lpstr>Konsep Dasar Resiko</vt:lpstr>
      <vt:lpstr>Preferensi Investor Terhadap Risiko</vt:lpstr>
      <vt:lpstr>Preferensi Investor Terhadap risiko</vt:lpstr>
      <vt:lpstr>Konteks Portofolio</vt:lpstr>
      <vt:lpstr>Risiko Sistematis</vt:lpstr>
      <vt:lpstr>Risiko Tidak Sistematis</vt:lpstr>
      <vt:lpstr>Risiko Sistematis, Risiko Tidak Sistematis dan Risiko Total</vt:lpstr>
      <vt:lpstr>Diversifikasi</vt:lpstr>
      <vt:lpstr>Beberapa Jenis Risiko Investasi</vt:lpstr>
    </vt:vector>
  </TitlesOfParts>
  <Company>Griya Kencana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RESIKO DALAM INVESTASI</dc:title>
  <dc:subject>Manajemen Investasi</dc:subject>
  <dc:creator>Julius Nursyamsi</dc:creator>
  <cp:lastModifiedBy>annisa.lahjie@live.vu.edu.au</cp:lastModifiedBy>
  <cp:revision>48</cp:revision>
  <dcterms:created xsi:type="dcterms:W3CDTF">2007-11-08T15:13:36Z</dcterms:created>
  <dcterms:modified xsi:type="dcterms:W3CDTF">2021-11-25T13:22:44Z</dcterms:modified>
</cp:coreProperties>
</file>