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4" r:id="rId4"/>
    <p:sldId id="268" r:id="rId5"/>
    <p:sldId id="258" r:id="rId6"/>
    <p:sldId id="259" r:id="rId7"/>
    <p:sldId id="265" r:id="rId8"/>
    <p:sldId id="260" r:id="rId9"/>
    <p:sldId id="261" r:id="rId10"/>
    <p:sldId id="262" r:id="rId11"/>
    <p:sldId id="272" r:id="rId12"/>
    <p:sldId id="273" r:id="rId13"/>
    <p:sldId id="274" r:id="rId14"/>
    <p:sldId id="275" r:id="rId15"/>
    <p:sldId id="263" r:id="rId16"/>
    <p:sldId id="2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3A967-2D43-407B-A62C-0729AE129426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4662D-8A25-4E46-8006-28349390735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4163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7AA7F871-9410-4814-9A3C-E873D5B326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135A9E-5758-4E30-9E57-25D6ECCB5DA6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E13A1455-BCC5-4C28-8F0F-02C1C72966C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E7693D8D-5866-4F60-A43B-57447FE28A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90491D0A-128C-4881-937B-739332BD15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41B944-B451-4F75-AEA5-A61CB7868450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0861828-9889-49AA-AE81-71B59F0AE20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5A0803CB-F524-4A55-BFC2-0436347C7F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4D92B-F6B4-4668-A04D-50B0A2BCD8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A5C9E6-996B-4122-B7DC-F3D85E31BC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C0F5F-CCBB-4BF3-A5DA-DC8B79554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B680B-17CB-439F-95F5-7EF47664A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7B20C-F0B8-472B-8B80-939F6C10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18388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C465F-4CAD-474C-8964-54DABC7A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02F88-4F0C-4E91-B76F-58CEA7C5C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69563-8884-4C4B-93DD-6B6CEC762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3A016-91E8-4B39-8D76-F5E39C47B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952B2-3A55-43C6-A8F1-B835EEE25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1534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594884-5DDE-4708-B82C-FC970D7E75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65753F-825A-412C-83CE-2BA1E5B67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91FBC-D5C8-432E-9528-FCD0004A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15664-5F51-47B2-883B-1C2FB826B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C86F0-0A72-4D22-B499-A2E0CEFEE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07745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DFB09-00B8-4D47-960F-6CB083747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F4BA1-0451-4E10-BA4C-61FF7C02A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75766-4AF7-44D5-BED4-07E9E57E0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4D90F-DEB7-425B-ACC5-1D2E37D0E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CFD4F-3E41-4232-B74E-35453CD2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1710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49E96-E80A-49E4-97DD-76F14D28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5064C4-0629-4630-8098-6A28EC09A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982511-C0D9-4742-B747-E2FC50848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508A1-1151-4BD8-A46C-BA4A975FC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40975-831D-473C-BCDF-55B7AC76A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7286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B3A2-AED3-4163-9748-E012D1516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BAC6C-3265-4F0F-8C87-42739BD5F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AA770-1C9A-4B40-B85C-868204162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81B927-A44F-42FE-B0EF-D5934DAF5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FD73B3-995E-4F66-A27F-484CEDA7E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BB7F8-3416-47F1-B9E3-2CE6C4254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6418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44955-CF78-4E57-B682-F59DD5C6C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8F1A6-22D3-478A-9824-022FA29BB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0A4431-9493-40A4-9631-A80FD42388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AC5365-ECEE-42AF-BE7C-825103D5B4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FEDBAA-3241-4B92-8F4A-903915F6D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3D0BED-1779-405F-8AB2-36C434A9E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46BB1D-38C1-4B80-BCB7-871EB0DE4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57BA04-46DD-4276-B5B7-0C1FC8EED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75019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61C28-4D75-4C24-83C7-4B8E24C4D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5E2713-615C-4404-A4BF-84C3E512E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ECAA02-A298-40C6-9007-0B36D02E5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B4D9EE-5B32-4144-AE7B-A35274E69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16087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61FFC9-4C5B-4E79-A2C2-F1875EA97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912092-F764-4439-8D63-81CB6FC28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50459A-1A9F-4B13-B41C-0188D1F70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34891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2D6D-322E-4810-92EA-DB7F5FB4D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D53E9-C8CA-4B39-AA4F-2AC3678EF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A58C89-8A53-4080-8834-5B4D2F69C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00DBE-5451-461C-B83E-A30C2F53B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982B5-E591-4FB4-A5B4-843030705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002B13-E80B-4FBD-A62B-E20ECB869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22956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04E84-929F-4495-AA64-885B0FEAB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0F9893-3762-4511-9B65-3D9798B45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30E577-887D-4C3C-B790-54965A731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63E9C-F229-4336-B20E-D312FC521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0FF5B6-D2C7-4A02-9C51-D43AA6F6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252EE-0F9A-4BC1-8195-AF5D8A227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8109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1085E7-39F2-4A52-9327-3BF63441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0ECBF6-D8F6-4A56-9B3C-5389B7332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DBAAC-89FA-4F4D-A894-87A389968B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FD886-280F-48DB-A689-474269C9EEA4}" type="datetimeFigureOut">
              <a:rPr lang="en-ID" smtClean="0"/>
              <a:t>30/08/2021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3E0AE-27D6-43A4-884D-72CC76BE8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4EC2F-1D9E-4AF3-965A-2853CDCE2D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92E91-2B8E-4767-9CC4-8803E3B982F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7465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8F0CE9-2212-4992-A6A7-CF613821B7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endParaRPr lang="en-ID" sz="2000">
              <a:solidFill>
                <a:srgbClr val="080808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6327BD-A051-4C37-9DDF-837990E341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9196" y="2129638"/>
            <a:ext cx="8246944" cy="2150719"/>
          </a:xfrm>
          <a:noFill/>
        </p:spPr>
        <p:txBody>
          <a:bodyPr anchor="ctr">
            <a:normAutofit fontScale="90000"/>
          </a:bodyPr>
          <a:lstStyle/>
          <a:p>
            <a:endParaRPr lang="en-ID" sz="3600" dirty="0">
              <a:solidFill>
                <a:srgbClr val="080808"/>
              </a:solidFill>
            </a:endParaRPr>
          </a:p>
          <a:p>
            <a:r>
              <a:rPr lang="en-US" b="1" dirty="0"/>
              <a:t>RUANG LINGKUP</a:t>
            </a:r>
            <a:br>
              <a:rPr lang="en-US" b="1" dirty="0"/>
            </a:br>
            <a:r>
              <a:rPr lang="en-US" b="1" dirty="0"/>
              <a:t>MANAJEMEN KEUANGAN</a:t>
            </a:r>
            <a:endParaRPr lang="en-ID" b="1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82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2741-3ADC-4F2B-A2CC-5F5D7E8AC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49" y="165100"/>
            <a:ext cx="11763375" cy="1006475"/>
          </a:xfrm>
        </p:spPr>
        <p:txBody>
          <a:bodyPr>
            <a:normAutofit/>
          </a:bodyPr>
          <a:lstStyle/>
          <a:p>
            <a:r>
              <a:rPr lang="en-US" alt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peran</a:t>
            </a: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anajer</a:t>
            </a: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euangan</a:t>
            </a: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erdapat</a:t>
            </a: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diambil</a:t>
            </a: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ID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42809-0BB9-45DC-BC8B-630A2F656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099" y="1323975"/>
            <a:ext cx="11477625" cy="5219700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Keputusan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 Keputusan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Pendanaan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Keputusan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pendanaan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(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hutang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Panjang+ modal)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3. Keputusan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Dividen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Cash dividend,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stabilitas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dividen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dibagikan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stock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dividen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stock split; treasure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8E55D1C-E50C-4312-92E4-A81470C5CB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1800225"/>
            <a:ext cx="5562600" cy="203835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20C24EB-E19B-4562-AA0A-2A9CEB939C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0303" y="1800226"/>
            <a:ext cx="5686422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05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AD97AD2-92D1-41BB-93D1-BDEADACCBD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454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PASAR KEUANGAN/ FINANCIAL MARKET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614D7F7-0659-4B85-B83A-214116148F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5299" y="1114425"/>
            <a:ext cx="11249025" cy="50625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Pasar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permintaan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penawaran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asset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asset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Pasar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terdiri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mekanisme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memungkinkan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terciptanya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aliran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mengalami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surplus dana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pasar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jembatan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pemindahan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3C13937-4EAB-410A-A446-211D96AEE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7675" y="365126"/>
            <a:ext cx="11239500" cy="4445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PEMBAGIAN PASAR KEUANGAN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F7A3362-1CCE-42DE-A7B4-1DCA0D7FBA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7675" y="1181100"/>
            <a:ext cx="11353800" cy="5400675"/>
          </a:xfrm>
        </p:spPr>
        <p:txBody>
          <a:bodyPr>
            <a:normAutofit/>
          </a:bodyPr>
          <a:lstStyle/>
          <a:p>
            <a:pPr marL="361950" indent="-361950">
              <a:lnSpc>
                <a:spcPct val="80000"/>
              </a:lnSpc>
              <a:buNone/>
            </a:pPr>
            <a:r>
              <a:rPr lang="en-US" altLang="en-US" sz="3200" dirty="0"/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jatuh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tempo asset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diperjual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belikan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pasar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1950" indent="-36195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Pasar Uang/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market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terjadinya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transaksi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Ex: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Sertifikat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 Indonesia (SBI), 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paper </a:t>
            </a:r>
          </a:p>
          <a:p>
            <a:pPr marL="361950" indent="-36195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Pasar Modal/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capital market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terjadinya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transaksi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).Ex: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Obligasi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preferen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6D1B9617-EE11-4B79-A69C-8A668EF44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899" y="365126"/>
            <a:ext cx="11468099" cy="596900"/>
          </a:xfrm>
        </p:spPr>
        <p:txBody>
          <a:bodyPr>
            <a:normAutofit fontScale="90000"/>
          </a:bodyPr>
          <a:lstStyle/>
          <a:p>
            <a:b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AKTIVA PERUSAHAAN  </a:t>
            </a:r>
            <a:b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676E89F3-5004-4DB9-906A-0A5292760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114425"/>
            <a:ext cx="11277599" cy="537845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Operasional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Dana yang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dibutuhkan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operasional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sehari-hari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Tanah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Gedung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86A89B38-88B3-4ABB-95B9-1F44BC2D37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Dari skema diatas manajer keuangan harus mengambil keputusan :</a:t>
            </a:r>
            <a:br>
              <a:rPr lang="en-US" altLang="en-US" sz="2400"/>
            </a:br>
            <a:endParaRPr lang="en-US" altLang="en-US" sz="2400"/>
          </a:p>
        </p:txBody>
      </p:sp>
      <p:sp>
        <p:nvSpPr>
          <p:cNvPr id="50186" name="Rectangle 10">
            <a:extLst>
              <a:ext uri="{FF2B5EF4-FFF2-40B4-BE49-F238E27FC236}">
                <a16:creationId xmlns:a16="http://schemas.microsoft.com/office/drawing/2014/main" id="{D6DBF081-751E-496E-AC59-D0971AFF358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719263"/>
            <a:ext cx="8229600" cy="4411662"/>
          </a:xfrm>
        </p:spPr>
        <p:txBody>
          <a:bodyPr>
            <a:normAutofit lnSpcReduction="10000"/>
          </a:bodyPr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400"/>
              <a:t>Penggunaan dana (yaitu panah no.2→ disebut sebagai keputusan investasi).</a:t>
            </a:r>
          </a:p>
          <a:p>
            <a:pPr marL="609600" indent="-609600">
              <a:buNone/>
            </a:pPr>
            <a:r>
              <a:rPr lang="en-US" altLang="en-US" sz="2400"/>
              <a:t>       Keputusan investasi akan tercermin pada sisi aktiva perusahaan yang </a:t>
            </a:r>
            <a:r>
              <a:rPr lang="en-US" altLang="en-US"/>
              <a:t> </a:t>
            </a:r>
            <a:r>
              <a:rPr lang="en-US" altLang="en-US" sz="2400"/>
              <a:t>akan mempengaruhi struktur kekayaan perusahaan</a:t>
            </a:r>
            <a:r>
              <a:rPr lang="en-US" altLang="en-US"/>
              <a:t>. </a:t>
            </a:r>
          </a:p>
          <a:p>
            <a:pPr marL="609600" indent="-609600">
              <a:buFont typeface="Wingdings" panose="05000000000000000000" pitchFamily="2" charset="2"/>
              <a:buAutoNum type="arabicPeriod" startAt="2"/>
            </a:pPr>
            <a:r>
              <a:rPr lang="en-US" altLang="en-US" sz="2400"/>
              <a:t>Memperoleh dana (yaitu panah no.2→ disebut sebagai keputusan pendanaan).</a:t>
            </a:r>
          </a:p>
          <a:p>
            <a:pPr marL="609600" indent="-609600">
              <a:buFont typeface="Wingdings" panose="05000000000000000000" pitchFamily="2" charset="2"/>
              <a:buAutoNum type="arabicPeriod" startAt="2"/>
            </a:pPr>
            <a:r>
              <a:rPr lang="en-US" altLang="en-US" sz="2400"/>
              <a:t>Pembagian laba (yaitu panah no.4→ disebut sebagai kebijakan</a:t>
            </a:r>
            <a:r>
              <a:rPr lang="en-US" altLang="en-US"/>
              <a:t> </a:t>
            </a:r>
            <a:r>
              <a:rPr lang="en-US" altLang="en-US" sz="2400"/>
              <a:t>deviden).</a:t>
            </a:r>
          </a:p>
          <a:p>
            <a:pPr marL="609600" indent="-609600">
              <a:buNone/>
            </a:pPr>
            <a:r>
              <a:rPr lang="en-US" altLang="en-US" sz="2400"/>
              <a:t>Keputusan Pendanaan dan Kebijakan Deviden akan</a:t>
            </a:r>
          </a:p>
          <a:p>
            <a:pPr marL="609600" indent="-609600">
              <a:buNone/>
            </a:pPr>
            <a:r>
              <a:rPr lang="en-US" altLang="en-US" sz="2400"/>
              <a:t>tercermin pada sisi pasiva perusahaan</a:t>
            </a:r>
            <a:r>
              <a:rPr lang="en-US" altLang="en-US"/>
              <a:t>.</a:t>
            </a:r>
          </a:p>
          <a:p>
            <a:pPr marL="990600" lvl="1" indent="-646113" algn="just">
              <a:buNone/>
            </a:pPr>
            <a:endParaRPr lang="en-US" altLang="en-US" sz="17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0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0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0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0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>
            <a:extLst>
              <a:ext uri="{FF2B5EF4-FFF2-40B4-BE49-F238E27FC236}">
                <a16:creationId xmlns:a16="http://schemas.microsoft.com/office/drawing/2014/main" id="{B4FAA86D-E634-4EB4-9D1E-521E3B27833B}"/>
              </a:ext>
            </a:extLst>
          </p:cNvPr>
          <p:cNvSpPr txBox="1">
            <a:spLocks noChangeArrowheads="1"/>
          </p:cNvSpPr>
          <p:nvPr/>
        </p:nvSpPr>
        <p:spPr>
          <a:xfrm>
            <a:off x="2271713" y="635000"/>
            <a:ext cx="8229600" cy="5113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alt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9B03E75F-FE11-4FA9-8D8C-7B46EDA3B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6050" y="3590925"/>
            <a:ext cx="1714500" cy="7921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SUMBER</a:t>
            </a:r>
          </a:p>
          <a:p>
            <a:pPr algn="ctr" eaLnBrk="1" hangingPunct="1"/>
            <a:r>
              <a:rPr lang="en-US" altLang="en-US"/>
              <a:t>DANA</a:t>
            </a: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D05D4E40-4E28-4F59-926E-0ED6890D1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2865438"/>
            <a:ext cx="1871663" cy="79216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PEMBELANJAAN</a:t>
            </a:r>
          </a:p>
          <a:p>
            <a:pPr algn="ctr" eaLnBrk="1" hangingPunct="1"/>
            <a:r>
              <a:rPr lang="en-US" altLang="en-US"/>
              <a:t>INTENSIF</a:t>
            </a:r>
          </a:p>
        </p:txBody>
      </p:sp>
      <p:sp>
        <p:nvSpPr>
          <p:cNvPr id="10" name="Rectangle 15">
            <a:extLst>
              <a:ext uri="{FF2B5EF4-FFF2-40B4-BE49-F238E27FC236}">
                <a16:creationId xmlns:a16="http://schemas.microsoft.com/office/drawing/2014/main" id="{78D89DBC-AF61-411C-9550-B95AF5ACB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1784350"/>
            <a:ext cx="1871663" cy="7921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PEMBELANJAAN</a:t>
            </a:r>
          </a:p>
          <a:p>
            <a:pPr algn="ctr" eaLnBrk="1" hangingPunct="1"/>
            <a:r>
              <a:rPr lang="en-US" altLang="en-US"/>
              <a:t>INTERN</a:t>
            </a:r>
          </a:p>
        </p:txBody>
      </p:sp>
      <p:sp>
        <p:nvSpPr>
          <p:cNvPr id="11" name="Rectangle 16">
            <a:extLst>
              <a:ext uri="{FF2B5EF4-FFF2-40B4-BE49-F238E27FC236}">
                <a16:creationId xmlns:a16="http://schemas.microsoft.com/office/drawing/2014/main" id="{C2747CA2-8B87-4082-A859-7B9204A8C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0788" y="4953000"/>
            <a:ext cx="1655762" cy="7921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DANA</a:t>
            </a:r>
          </a:p>
          <a:p>
            <a:pPr algn="ctr" eaLnBrk="1" hangingPunct="1"/>
            <a:r>
              <a:rPr lang="en-US" altLang="en-US"/>
              <a:t>LUAR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8A847902-D1AA-407B-8330-721A88C12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0788" y="2289175"/>
            <a:ext cx="1655762" cy="7921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dirty="0"/>
              <a:t>DANA</a:t>
            </a:r>
          </a:p>
          <a:p>
            <a:pPr algn="ctr" eaLnBrk="1" hangingPunct="1"/>
            <a:r>
              <a:rPr lang="en-US" altLang="en-US" dirty="0"/>
              <a:t>DALAM 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BB9CF4F4-D1BF-489E-BF04-1673426AD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4376738"/>
            <a:ext cx="1871663" cy="79216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PEMBELANJAAN</a:t>
            </a:r>
          </a:p>
          <a:p>
            <a:pPr algn="ctr" eaLnBrk="1" hangingPunct="1"/>
            <a:r>
              <a:rPr lang="en-US" altLang="en-US"/>
              <a:t>SENDIRI</a:t>
            </a: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E52E2F70-B7F2-4B96-A93D-24ED52A77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75" y="5457825"/>
            <a:ext cx="1871663" cy="7921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PEMBELANJAAN</a:t>
            </a:r>
          </a:p>
          <a:p>
            <a:pPr algn="ctr" eaLnBrk="1" hangingPunct="1"/>
            <a:r>
              <a:rPr lang="en-US" altLang="en-US"/>
              <a:t>ASING</a:t>
            </a:r>
          </a:p>
        </p:txBody>
      </p:sp>
      <p:sp>
        <p:nvSpPr>
          <p:cNvPr id="15" name="Line 20">
            <a:extLst>
              <a:ext uri="{FF2B5EF4-FFF2-40B4-BE49-F238E27FC236}">
                <a16:creationId xmlns:a16="http://schemas.microsoft.com/office/drawing/2014/main" id="{46CEC4A9-6232-4B95-8381-57C06E29BB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00550" y="2733675"/>
            <a:ext cx="576263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6" name="Line 21">
            <a:extLst>
              <a:ext uri="{FF2B5EF4-FFF2-40B4-BE49-F238E27FC236}">
                <a16:creationId xmlns:a16="http://schemas.microsoft.com/office/drawing/2014/main" id="{74094CDD-962A-42AD-82F0-B5462F5447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0550" y="3948113"/>
            <a:ext cx="576263" cy="14398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7" name="Line 22">
            <a:extLst>
              <a:ext uri="{FF2B5EF4-FFF2-40B4-BE49-F238E27FC236}">
                <a16:creationId xmlns:a16="http://schemas.microsoft.com/office/drawing/2014/main" id="{FD0E165E-38DB-4957-B20F-13D9BBDDB0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6550" y="2144713"/>
            <a:ext cx="720725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8" name="Line 23">
            <a:extLst>
              <a:ext uri="{FF2B5EF4-FFF2-40B4-BE49-F238E27FC236}">
                <a16:creationId xmlns:a16="http://schemas.microsoft.com/office/drawing/2014/main" id="{6292068D-BCDB-4885-8B07-7479F2EF18D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86550" y="2649538"/>
            <a:ext cx="720725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9" name="Line 24">
            <a:extLst>
              <a:ext uri="{FF2B5EF4-FFF2-40B4-BE49-F238E27FC236}">
                <a16:creationId xmlns:a16="http://schemas.microsoft.com/office/drawing/2014/main" id="{5F14BF76-E66D-4D7F-841D-80C29D8DDC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6550" y="4737100"/>
            <a:ext cx="720725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20" name="Line 25">
            <a:extLst>
              <a:ext uri="{FF2B5EF4-FFF2-40B4-BE49-F238E27FC236}">
                <a16:creationId xmlns:a16="http://schemas.microsoft.com/office/drawing/2014/main" id="{2AB52624-DFA0-4CAA-9746-BFB45EB5C49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86550" y="5241925"/>
            <a:ext cx="720725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55868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742D1-8478-4B4F-BE48-7EED52A82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49" y="222251"/>
            <a:ext cx="10991850" cy="577850"/>
          </a:xfrm>
        </p:spPr>
        <p:txBody>
          <a:bodyPr>
            <a:normAutofit/>
          </a:bodyPr>
          <a:lstStyle/>
          <a:p>
            <a:r>
              <a:rPr lang="en-US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</a:t>
            </a:r>
            <a:endParaRPr lang="en-ID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673DF-5360-4518-B505-3CC3CB18A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49" y="1076325"/>
            <a:ext cx="11325225" cy="51006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SUMBER DANA DARI DALAM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diambil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yang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dibentuk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kekuatan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ditahan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cadangan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SUMBER DANA DARI LUAR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yang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diambil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sumber-sumber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diluar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diambil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pemilik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calon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pemilik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nantinya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membentuk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kreditur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mengeluarkan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obligasi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93550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2AC66-83B4-473A-A993-5F593243C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75" y="279401"/>
            <a:ext cx="11601450" cy="501650"/>
          </a:xfrm>
        </p:spPr>
        <p:txBody>
          <a:bodyPr>
            <a:normAutofit fontScale="90000"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endParaRPr lang="en-ID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FF8F4-0E6A-4CFA-861B-56792A35C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49" y="1162050"/>
            <a:ext cx="11401425" cy="534352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3200" b="1" dirty="0" err="1"/>
              <a:t>Manajemen</a:t>
            </a:r>
            <a:r>
              <a:rPr lang="en-US" sz="3200" b="1" dirty="0"/>
              <a:t> </a:t>
            </a:r>
            <a:r>
              <a:rPr lang="en-US" sz="3200" b="1" dirty="0" err="1">
                <a:cs typeface="Times New Roman" pitchFamily="18" charset="0"/>
              </a:rPr>
              <a:t>Keuangan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atau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disebut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Pembelanjaan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meliputi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semua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aktivitas</a:t>
            </a:r>
            <a:r>
              <a:rPr lang="en-US" sz="3200" dirty="0">
                <a:cs typeface="Times New Roman" pitchFamily="18" charset="0"/>
              </a:rPr>
              <a:t> yang </a:t>
            </a:r>
            <a:r>
              <a:rPr lang="en-US" sz="3200" dirty="0" err="1">
                <a:cs typeface="Times New Roman" pitchFamily="18" charset="0"/>
              </a:rPr>
              <a:t>berhubungan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dengan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usaha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mendapatkan</a:t>
            </a:r>
            <a:r>
              <a:rPr lang="en-US" sz="3200" dirty="0">
                <a:cs typeface="Times New Roman" pitchFamily="18" charset="0"/>
              </a:rPr>
              <a:t> dana (</a:t>
            </a:r>
            <a:r>
              <a:rPr lang="en-US" sz="3200" i="1" dirty="0">
                <a:cs typeface="Times New Roman" pitchFamily="18" charset="0"/>
              </a:rPr>
              <a:t>funding</a:t>
            </a:r>
            <a:r>
              <a:rPr lang="en-US" sz="3200" dirty="0">
                <a:cs typeface="Times New Roman" pitchFamily="18" charset="0"/>
              </a:rPr>
              <a:t>) yang </a:t>
            </a:r>
            <a:r>
              <a:rPr lang="en-US" sz="3200" dirty="0" err="1">
                <a:cs typeface="Times New Roman" pitchFamily="18" charset="0"/>
              </a:rPr>
              <a:t>dibutuhkan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perusahaan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serta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menggunakan</a:t>
            </a:r>
            <a:r>
              <a:rPr lang="en-US" sz="3200" dirty="0">
                <a:cs typeface="Times New Roman" pitchFamily="18" charset="0"/>
              </a:rPr>
              <a:t> dana/ </a:t>
            </a:r>
            <a:r>
              <a:rPr lang="en-US" sz="3200" dirty="0" err="1">
                <a:cs typeface="Times New Roman" pitchFamily="18" charset="0"/>
              </a:rPr>
              <a:t>mengalokasikan</a:t>
            </a:r>
            <a:r>
              <a:rPr lang="en-US" sz="3200" dirty="0">
                <a:cs typeface="Times New Roman" pitchFamily="18" charset="0"/>
              </a:rPr>
              <a:t> dana </a:t>
            </a:r>
            <a:r>
              <a:rPr lang="en-US" sz="3200" dirty="0" err="1">
                <a:cs typeface="Times New Roman" pitchFamily="18" charset="0"/>
              </a:rPr>
              <a:t>tersebut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secara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efisien</a:t>
            </a:r>
            <a:r>
              <a:rPr lang="en-US" sz="3200" dirty="0">
                <a:cs typeface="Times New Roman" pitchFamily="18" charset="0"/>
              </a:rPr>
              <a:t> (</a:t>
            </a:r>
            <a:r>
              <a:rPr lang="en-US" sz="3200" i="1" dirty="0" err="1">
                <a:cs typeface="Times New Roman" pitchFamily="18" charset="0"/>
              </a:rPr>
              <a:t>biaya</a:t>
            </a:r>
            <a:r>
              <a:rPr lang="en-US" sz="3200" dirty="0">
                <a:cs typeface="Times New Roman" pitchFamily="18" charset="0"/>
              </a:rPr>
              <a:t>) dan </a:t>
            </a:r>
            <a:r>
              <a:rPr lang="en-US" sz="3200" dirty="0" err="1">
                <a:cs typeface="Times New Roman" pitchFamily="18" charset="0"/>
              </a:rPr>
              <a:t>efektif</a:t>
            </a:r>
            <a:r>
              <a:rPr lang="en-US" sz="3200" dirty="0">
                <a:cs typeface="Times New Roman" pitchFamily="18" charset="0"/>
              </a:rPr>
              <a:t> (</a:t>
            </a:r>
            <a:r>
              <a:rPr lang="en-US" sz="3200" i="1" dirty="0" err="1">
                <a:cs typeface="Times New Roman" pitchFamily="18" charset="0"/>
              </a:rPr>
              <a:t>waktu</a:t>
            </a:r>
            <a:r>
              <a:rPr lang="en-US" sz="3200" dirty="0">
                <a:cs typeface="Times New Roman" pitchFamily="18" charset="0"/>
              </a:rPr>
              <a:t>) </a:t>
            </a:r>
            <a:r>
              <a:rPr lang="en-US" sz="3200" dirty="0" err="1">
                <a:cs typeface="Times New Roman" pitchFamily="18" charset="0"/>
              </a:rPr>
              <a:t>untuk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mencapai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tujuan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perusahaan</a:t>
            </a:r>
            <a:r>
              <a:rPr lang="en-US" sz="3200" dirty="0"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US" sz="3000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main goal: Maximize stockholder value 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(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Memaksimalkan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nilai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pemengang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saham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dirty="0" err="1"/>
              <a:t>Indikatornya</a:t>
            </a:r>
            <a:r>
              <a:rPr lang="en-US" sz="3200" dirty="0"/>
              <a:t>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200" dirty="0"/>
              <a:t>	- Nilai </a:t>
            </a:r>
            <a:r>
              <a:rPr lang="en-US" sz="3200" dirty="0" err="1"/>
              <a:t>perusahaan</a:t>
            </a:r>
            <a:r>
              <a:rPr lang="en-US" sz="3200" dirty="0"/>
              <a:t> (</a:t>
            </a:r>
            <a:r>
              <a:rPr lang="en-US" sz="3200" b="1" i="1" dirty="0"/>
              <a:t>Firm’s value</a:t>
            </a:r>
            <a:r>
              <a:rPr lang="en-US" sz="3200" dirty="0"/>
              <a:t>) yang </a:t>
            </a:r>
            <a:r>
              <a:rPr lang="en-US" sz="3200" dirty="0" err="1"/>
              <a:t>maksimal</a:t>
            </a:r>
            <a:endParaRPr lang="en-US" sz="32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200" dirty="0"/>
              <a:t>	- Harga Saham (</a:t>
            </a:r>
            <a:r>
              <a:rPr lang="en-US" sz="3200" i="1" dirty="0"/>
              <a:t>Share price</a:t>
            </a:r>
            <a:r>
              <a:rPr lang="en-US" sz="3200" dirty="0"/>
              <a:t>) yang </a:t>
            </a:r>
            <a:r>
              <a:rPr lang="en-US" sz="3200" dirty="0" err="1"/>
              <a:t>maksimal</a:t>
            </a:r>
            <a:endParaRPr lang="en-US" sz="3200" dirty="0"/>
          </a:p>
          <a:p>
            <a:pPr marL="0" indent="0" algn="just">
              <a:buNone/>
            </a:pPr>
            <a:endParaRPr lang="en-US" sz="3000" dirty="0">
              <a:cs typeface="Times New Roman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02135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F12E4-9AB3-4A5B-8F14-2B2E1D911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71450"/>
            <a:ext cx="11801475" cy="638175"/>
          </a:xfrm>
        </p:spPr>
        <p:txBody>
          <a:bodyPr>
            <a:normAutofit/>
          </a:bodyPr>
          <a:lstStyle/>
          <a:p>
            <a:r>
              <a:rPr lang="en-US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dimaksud</a:t>
            </a: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Memaksimalkan</a:t>
            </a: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pemengang</a:t>
            </a: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ID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4F748-C93B-42C3-87D1-AF16FFE43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1143000"/>
            <a:ext cx="11677650" cy="5543550"/>
          </a:xfrm>
        </p:spPr>
        <p:txBody>
          <a:bodyPr>
            <a:normAutofit lnSpcReduction="10000"/>
          </a:bodyPr>
          <a:lstStyle/>
          <a:p>
            <a:r>
              <a:rPr lang="en-US" alt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Memaksimalkam</a:t>
            </a:r>
            <a:r>
              <a:rPr lang="en-US" alt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kekayaan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pemegang</a:t>
            </a:r>
            <a:r>
              <a:rPr lang="en-US" alt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alt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semestinya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melandasi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kaitannya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guna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memaksimumkan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Memaksimumkan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memaksimumkan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 typeface="Wingdings" panose="05000000000000000000" pitchFamily="2" charset="2"/>
              <a:buAutoNum type="arabicPeriod"/>
            </a:pP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uang (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inflasi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bank).</a:t>
            </a:r>
          </a:p>
          <a:p>
            <a:pPr algn="just" eaLnBrk="1" hangingPunct="1">
              <a:buFont typeface="Wingdings" panose="05000000000000000000" pitchFamily="2" charset="2"/>
              <a:buAutoNum type="arabicPeriod"/>
            </a:pP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AutoNum type="arabicPeriod"/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Tingkat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dan dana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yang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datang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beragam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46832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6F2B0-9433-42E5-A684-FC1F3DFCD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" y="365125"/>
            <a:ext cx="11553825" cy="434975"/>
          </a:xfrm>
        </p:spPr>
        <p:txBody>
          <a:bodyPr>
            <a:noAutofit/>
          </a:bodyPr>
          <a:lstStyle/>
          <a:p>
            <a:r>
              <a:rPr lang="en-US" alt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alt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alt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Memaksimumkan</a:t>
            </a:r>
            <a:r>
              <a:rPr lang="en-US" alt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alt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ID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C0D38-CD9E-4E6F-A17A-09F1D78B7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225" y="1076325"/>
            <a:ext cx="11668125" cy="5100638"/>
          </a:xfrm>
        </p:spPr>
        <p:txBody>
          <a:bodyPr/>
          <a:lstStyle/>
          <a:p>
            <a:pPr marL="609600" indent="-609600" algn="just" eaLnBrk="1" hangingPunct="1">
              <a:buFont typeface="Wingdings" panose="05000000000000000000" pitchFamily="2" charset="2"/>
              <a:buNone/>
            </a:pP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memaksimalkan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kekayaan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pemilik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memaksimalkan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profit.</a:t>
            </a:r>
          </a:p>
          <a:p>
            <a:pPr marL="609600" indent="-609600" algn="just" eaLnBrk="1" hangingPunct="1">
              <a:buFont typeface="Wingdings" panose="05000000000000000000" pitchFamily="2" charset="2"/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 yang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diperhatikan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990600" lvl="1" indent="-646113" algn="just" eaLnBrk="1" hangingPunct="1">
              <a:buFontTx/>
              <a:buAutoNum type="arabicPeriod"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(EPS, ROE)</a:t>
            </a:r>
          </a:p>
          <a:p>
            <a:pPr marL="990600" lvl="1" indent="-646113" algn="just" eaLnBrk="1" hangingPunct="1">
              <a:buFontTx/>
              <a:buAutoNum type="arabicPeriod"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Timing on Return</a:t>
            </a:r>
          </a:p>
          <a:p>
            <a:pPr marL="990600" lvl="1" indent="-646113" algn="just" eaLnBrk="1" hangingPunct="1">
              <a:buFontTx/>
              <a:buAutoNum type="arabicPeriod"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 Flows yang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pemegang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646113" algn="just" eaLnBrk="1" hangingPunct="1">
              <a:buFontTx/>
              <a:buAutoNum type="arabicPeriod"/>
            </a:pP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Risiko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just" eaLnBrk="1" hangingPunct="1">
              <a:buFont typeface="Wingdings" panose="05000000000000000000" pitchFamily="2" charset="2"/>
              <a:buNone/>
            </a:pPr>
            <a:endParaRPr lang="en-US" altLang="en-US" sz="2600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52353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1D40B-2F5A-45AA-943A-86080D57E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50" y="257175"/>
            <a:ext cx="11658600" cy="581025"/>
          </a:xfrm>
        </p:spPr>
        <p:txBody>
          <a:bodyPr>
            <a:no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Neraca</a:t>
            </a:r>
            <a:endParaRPr lang="en-ID" sz="3600" dirty="0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92256382-E9A7-4B93-9DF7-ABA34D6B333E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latin typeface="+mn-lt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58F323C1-C4FA-4B91-B299-DA41B32E9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7" y="1149351"/>
            <a:ext cx="11329987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US" sz="2400" kern="0" dirty="0">
              <a:latin typeface="+mn-lt"/>
            </a:endParaRP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A51CD36E-4847-4648-A1D5-E079CF07A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2" y="3421063"/>
            <a:ext cx="1714500" cy="8572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 err="1"/>
              <a:t>Manajemen</a:t>
            </a:r>
            <a:r>
              <a:rPr lang="en-US" altLang="en-US" sz="2000" b="1" dirty="0"/>
              <a:t> </a:t>
            </a:r>
          </a:p>
          <a:p>
            <a:pPr algn="ctr" eaLnBrk="1" hangingPunct="1"/>
            <a:r>
              <a:rPr lang="en-US" altLang="en-US" sz="2000" b="1" dirty="0" err="1"/>
              <a:t>Keuangan</a:t>
            </a:r>
            <a:endParaRPr lang="en-US" altLang="en-US" sz="2000" b="1" dirty="0"/>
          </a:p>
        </p:txBody>
      </p:sp>
      <p:sp>
        <p:nvSpPr>
          <p:cNvPr id="12" name="Rectangle 13">
            <a:extLst>
              <a:ext uri="{FF2B5EF4-FFF2-40B4-BE49-F238E27FC236}">
                <a16:creationId xmlns:a16="http://schemas.microsoft.com/office/drawing/2014/main" id="{E2AD6FA9-28B3-4CDE-A853-40494DF08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3325" y="2492376"/>
            <a:ext cx="1714500" cy="79216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/>
              <a:t> </a:t>
            </a:r>
            <a:r>
              <a:rPr lang="en-US" altLang="en-US" sz="2000" b="1" dirty="0" err="1"/>
              <a:t>Neraca</a:t>
            </a:r>
            <a:endParaRPr lang="en-US" altLang="en-US" sz="2000" b="1" dirty="0"/>
          </a:p>
          <a:p>
            <a:pPr algn="ctr" eaLnBrk="1" hangingPunct="1"/>
            <a:r>
              <a:rPr lang="en-US" altLang="en-US" sz="2000" b="1" dirty="0"/>
              <a:t>Sisi </a:t>
            </a:r>
            <a:r>
              <a:rPr lang="en-US" altLang="en-US" sz="2000" b="1" dirty="0" err="1"/>
              <a:t>Pasiva</a:t>
            </a:r>
            <a:endParaRPr lang="en-US" altLang="en-US" sz="2000" b="1" dirty="0"/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F7BA4AE4-7BA7-468D-AB18-20B5C1138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5825" y="2492376"/>
            <a:ext cx="1990725" cy="79216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 err="1"/>
              <a:t>Pembelanjaan</a:t>
            </a:r>
            <a:endParaRPr lang="en-US" altLang="en-US" sz="2000" b="1" dirty="0"/>
          </a:p>
          <a:p>
            <a:pPr algn="ctr" eaLnBrk="1" hangingPunct="1"/>
            <a:r>
              <a:rPr lang="en-US" altLang="en-US" sz="2000" b="1" dirty="0" err="1"/>
              <a:t>Pasif</a:t>
            </a:r>
            <a:endParaRPr lang="en-US" altLang="en-US" sz="20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851D3F-3DE4-467E-A212-81A917720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9512" y="4492626"/>
            <a:ext cx="1785938" cy="8636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 err="1"/>
              <a:t>Neraca</a:t>
            </a:r>
            <a:endParaRPr lang="en-US" altLang="en-US" sz="2000" b="1" dirty="0"/>
          </a:p>
          <a:p>
            <a:pPr algn="ctr" eaLnBrk="1" hangingPunct="1"/>
            <a:r>
              <a:rPr lang="en-US" altLang="en-US" sz="2000" b="1" dirty="0"/>
              <a:t>Sisi </a:t>
            </a:r>
            <a:r>
              <a:rPr lang="en-US" altLang="en-US" sz="2000" b="1" dirty="0" err="1"/>
              <a:t>Aktiva</a:t>
            </a:r>
            <a:endParaRPr lang="en-US" altLang="en-US" sz="2000" b="1" dirty="0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90EBEDE2-38AD-4411-8DD8-A2BE1EA65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262" y="4564063"/>
            <a:ext cx="1919288" cy="7921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 err="1"/>
              <a:t>Pembelanjaan</a:t>
            </a:r>
            <a:r>
              <a:rPr lang="en-US" altLang="en-US" sz="2000" b="1" dirty="0"/>
              <a:t> </a:t>
            </a:r>
          </a:p>
          <a:p>
            <a:pPr algn="ctr" eaLnBrk="1" hangingPunct="1"/>
            <a:r>
              <a:rPr lang="en-US" altLang="en-US" sz="2000" b="1" dirty="0" err="1"/>
              <a:t>Aktif</a:t>
            </a:r>
            <a:endParaRPr lang="en-US" altLang="en-US" sz="2000" b="1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9174DEE-BFD1-4902-8862-9A6F26E40BF5}"/>
              </a:ext>
            </a:extLst>
          </p:cNvPr>
          <p:cNvCxnSpPr/>
          <p:nvPr/>
        </p:nvCxnSpPr>
        <p:spPr>
          <a:xfrm flipV="1">
            <a:off x="3910012" y="2981325"/>
            <a:ext cx="785813" cy="76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07F2147-2267-4D18-98C7-4C998841C4F9}"/>
              </a:ext>
            </a:extLst>
          </p:cNvPr>
          <p:cNvCxnSpPr/>
          <p:nvPr/>
        </p:nvCxnSpPr>
        <p:spPr>
          <a:xfrm>
            <a:off x="3910012" y="3971925"/>
            <a:ext cx="785813" cy="1019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DC8050D-E879-4EFE-85D3-9E4B635E0089}"/>
              </a:ext>
            </a:extLst>
          </p:cNvPr>
          <p:cNvCxnSpPr/>
          <p:nvPr/>
        </p:nvCxnSpPr>
        <p:spPr>
          <a:xfrm>
            <a:off x="6686550" y="2895600"/>
            <a:ext cx="8667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E08E53-54CA-42F1-AB13-F051F89A1AF3}"/>
              </a:ext>
            </a:extLst>
          </p:cNvPr>
          <p:cNvCxnSpPr/>
          <p:nvPr/>
        </p:nvCxnSpPr>
        <p:spPr>
          <a:xfrm>
            <a:off x="6686550" y="4972050"/>
            <a:ext cx="8667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861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E28DB-5482-4EE0-82F2-E7A503AE1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4422775"/>
            <a:ext cx="11029950" cy="1549399"/>
          </a:xfrm>
        </p:spPr>
        <p:txBody>
          <a:bodyPr>
            <a:normAutofit fontScale="90000"/>
          </a:bodyPr>
          <a:lstStyle/>
          <a:p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pembelanjaan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Pembelanjaan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(AKTIVA) dan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pembelanjaan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pasif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(PASIVA)</a:t>
            </a:r>
            <a:endParaRPr lang="en-ID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F99C7A1C-09B1-47A1-9B9E-EE367ECDCE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1528" y="619125"/>
            <a:ext cx="9225972" cy="3446695"/>
          </a:xfr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74B56270-10F8-4C4F-ABF0-69CBE4B43DE6}"/>
              </a:ext>
            </a:extLst>
          </p:cNvPr>
          <p:cNvSpPr/>
          <p:nvPr/>
        </p:nvSpPr>
        <p:spPr>
          <a:xfrm>
            <a:off x="1372870" y="1377314"/>
            <a:ext cx="4029075" cy="7143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b="1" dirty="0" err="1">
                <a:solidFill>
                  <a:schemeClr val="tx1"/>
                </a:solidFill>
              </a:rPr>
              <a:t>Aktiva</a:t>
            </a:r>
            <a:r>
              <a:rPr lang="en-US" sz="2500" b="1" dirty="0">
                <a:solidFill>
                  <a:schemeClr val="tx1"/>
                </a:solidFill>
              </a:rPr>
              <a:t> </a:t>
            </a:r>
            <a:r>
              <a:rPr lang="en-US" sz="2500" b="1" dirty="0" err="1">
                <a:solidFill>
                  <a:schemeClr val="tx1"/>
                </a:solidFill>
              </a:rPr>
              <a:t>Lancar</a:t>
            </a:r>
            <a:endParaRPr lang="en-ID" sz="2500" b="1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EE63626-9639-429A-B1EA-3ACD1DD07457}"/>
              </a:ext>
            </a:extLst>
          </p:cNvPr>
          <p:cNvSpPr/>
          <p:nvPr/>
        </p:nvSpPr>
        <p:spPr>
          <a:xfrm>
            <a:off x="1372870" y="2448644"/>
            <a:ext cx="4029075" cy="5612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b="1" dirty="0" err="1">
                <a:solidFill>
                  <a:schemeClr val="tx1"/>
                </a:solidFill>
              </a:rPr>
              <a:t>Aktiva</a:t>
            </a:r>
            <a:r>
              <a:rPr lang="en-US" sz="2500" b="1" dirty="0">
                <a:solidFill>
                  <a:schemeClr val="tx1"/>
                </a:solidFill>
              </a:rPr>
              <a:t> </a:t>
            </a:r>
            <a:r>
              <a:rPr lang="en-US" sz="2500" b="1" dirty="0" err="1">
                <a:solidFill>
                  <a:schemeClr val="tx1"/>
                </a:solidFill>
              </a:rPr>
              <a:t>Tetap</a:t>
            </a:r>
            <a:endParaRPr lang="en-ID" sz="25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771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3B1B9-2446-4F4F-A95D-A7D3B823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49" y="231776"/>
            <a:ext cx="11725275" cy="5588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000" b="1" dirty="0" err="1">
                <a:latin typeface="Baskerville Old Face" panose="02020602080505020303" pitchFamily="18" charset="0"/>
              </a:rPr>
              <a:t>Perbedaan</a:t>
            </a:r>
            <a:r>
              <a:rPr lang="en-US" altLang="en-US" sz="4000" b="1" dirty="0">
                <a:latin typeface="Baskerville Old Face" panose="02020602080505020303" pitchFamily="18" charset="0"/>
              </a:rPr>
              <a:t> </a:t>
            </a:r>
            <a:r>
              <a:rPr lang="en-US" altLang="en-US" sz="4000" b="1" dirty="0" err="1">
                <a:latin typeface="Baskerville Old Face" panose="02020602080505020303" pitchFamily="18" charset="0"/>
              </a:rPr>
              <a:t>Peranan</a:t>
            </a:r>
            <a:r>
              <a:rPr lang="en-US" altLang="en-US" sz="4000" b="1" dirty="0">
                <a:latin typeface="Baskerville Old Face" panose="02020602080505020303" pitchFamily="18" charset="0"/>
              </a:rPr>
              <a:t> </a:t>
            </a:r>
            <a:r>
              <a:rPr lang="en-US" altLang="en-US" sz="4000" b="1" dirty="0" err="1">
                <a:latin typeface="Baskerville Old Face" panose="02020602080505020303" pitchFamily="18" charset="0"/>
              </a:rPr>
              <a:t>Akuntan</a:t>
            </a:r>
            <a:r>
              <a:rPr lang="en-US" altLang="en-US" sz="4000" b="1" dirty="0">
                <a:latin typeface="Baskerville Old Face" panose="02020602080505020303" pitchFamily="18" charset="0"/>
              </a:rPr>
              <a:t> dan </a:t>
            </a:r>
            <a:r>
              <a:rPr lang="en-US" altLang="en-US" sz="4000" b="1" dirty="0" err="1">
                <a:latin typeface="Baskerville Old Face" panose="02020602080505020303" pitchFamily="18" charset="0"/>
              </a:rPr>
              <a:t>Manajer</a:t>
            </a:r>
            <a:r>
              <a:rPr lang="en-US" altLang="en-US" sz="4000" b="1" dirty="0">
                <a:latin typeface="Baskerville Old Face" panose="02020602080505020303" pitchFamily="18" charset="0"/>
              </a:rPr>
              <a:t> </a:t>
            </a:r>
            <a:r>
              <a:rPr lang="en-US" altLang="en-US" sz="4000" b="1" dirty="0" err="1">
                <a:latin typeface="Baskerville Old Face" panose="02020602080505020303" pitchFamily="18" charset="0"/>
              </a:rPr>
              <a:t>Keuangan</a:t>
            </a:r>
            <a:endParaRPr lang="en-ID" sz="40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2EC9A3-F4C8-474A-8E11-B8C877973FAF}"/>
              </a:ext>
            </a:extLst>
          </p:cNvPr>
          <p:cNvSpPr txBox="1">
            <a:spLocks noChangeArrowheads="1"/>
          </p:cNvSpPr>
          <p:nvPr/>
        </p:nvSpPr>
        <p:spPr>
          <a:xfrm>
            <a:off x="285751" y="942974"/>
            <a:ext cx="5333999" cy="54959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Akuntan</a:t>
            </a:r>
            <a:endParaRPr lang="id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mengumpulkan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menyajikan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berperan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konsisten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kemudahan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menginterprestasikan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yang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91C50F-B6FF-48BA-A36F-3524378F02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91200" y="942974"/>
            <a:ext cx="6115049" cy="5683250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d-I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mengevaluasi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akuntan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perkiraan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pengembalian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Data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penyesuaian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input yang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Analysis, Planning and Controlling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Making Investment Decision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Making Financing Decision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799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77FC1-71AB-4CF0-BA20-3A87EE00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5" y="365125"/>
            <a:ext cx="11601450" cy="949325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PROSES MANAJEMEN KEUANGAN: FOR-PROFIT ORGANIZATION</a:t>
            </a:r>
            <a:br>
              <a:rPr lang="en-US" altLang="en-US" sz="4400" b="1" dirty="0">
                <a:solidFill>
                  <a:schemeClr val="tx2"/>
                </a:solidFill>
                <a:latin typeface="Garamond" panose="02020404030301010803" pitchFamily="18" charset="0"/>
              </a:rPr>
            </a:br>
            <a:endParaRPr lang="en-ID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D3C28A8-0719-4C6A-8C89-8678CC0A8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703763"/>
            <a:ext cx="1884363" cy="742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>
                <a:latin typeface="Tahoma" panose="020B0604030504040204" pitchFamily="34" charset="0"/>
              </a:rPr>
              <a:t>Keputusan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 err="1">
                <a:latin typeface="Tahoma" panose="020B0604030504040204" pitchFamily="34" charset="0"/>
              </a:rPr>
              <a:t>Pendanaan</a:t>
            </a:r>
            <a:endParaRPr lang="en-US" altLang="en-US" sz="2000" b="1" dirty="0">
              <a:latin typeface="Tahoma" panose="020B0604030504040204" pitchFamily="34" charset="0"/>
            </a:endParaRP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3F85401B-E8AE-4A16-BC48-D55C27FD8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33600"/>
            <a:ext cx="1960563" cy="742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>
                <a:latin typeface="Tahoma" panose="020B0604030504040204" pitchFamily="34" charset="0"/>
              </a:rPr>
              <a:t>Keputusan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 err="1">
                <a:latin typeface="Tahoma" panose="020B0604030504040204" pitchFamily="34" charset="0"/>
              </a:rPr>
              <a:t>Investasi</a:t>
            </a:r>
            <a:endParaRPr lang="en-US" altLang="en-US" sz="2000" b="1" dirty="0">
              <a:latin typeface="Tahoma" panose="020B0604030504040204" pitchFamily="34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153E0ECB-A144-4F28-AFE2-DF3D5C34B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163" y="2133600"/>
            <a:ext cx="1503362" cy="742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 err="1">
                <a:latin typeface="Tahoma" panose="020B0604030504040204" pitchFamily="34" charset="0"/>
              </a:rPr>
              <a:t>Kebijakan</a:t>
            </a:r>
            <a:endParaRPr lang="en-US" altLang="en-US" sz="2000" b="1" dirty="0">
              <a:latin typeface="Tahoma" panose="020B0604030504040204" pitchFamily="34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 err="1">
                <a:latin typeface="Tahoma" panose="020B0604030504040204" pitchFamily="34" charset="0"/>
              </a:rPr>
              <a:t>Dividen</a:t>
            </a:r>
            <a:endParaRPr lang="en-US" altLang="en-US" sz="2000" b="1" dirty="0">
              <a:latin typeface="Tahoma" panose="020B0604030504040204" pitchFamily="34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90689E86-1292-4566-A89E-60AFDA1DB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5394325"/>
            <a:ext cx="2362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H. </a:t>
            </a:r>
            <a:r>
              <a:rPr lang="en-US" sz="1600" b="1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jangka</a:t>
            </a: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</a:t>
            </a:r>
            <a:r>
              <a:rPr lang="en-US" sz="1600" b="1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panjang</a:t>
            </a: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:</a:t>
            </a:r>
            <a:r>
              <a:rPr lang="en-US" sz="1600" b="1" dirty="0">
                <a:latin typeface="Tahoma" charset="0"/>
              </a:rPr>
              <a:t> 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n-US" sz="1600" b="1" dirty="0">
                <a:latin typeface="Tahoma" charset="0"/>
              </a:rPr>
              <a:t>Modal </a:t>
            </a:r>
            <a:r>
              <a:rPr lang="en-US" sz="1600" b="1" dirty="0" err="1">
                <a:latin typeface="Tahoma" charset="0"/>
              </a:rPr>
              <a:t>Sendiri</a:t>
            </a:r>
            <a:r>
              <a:rPr lang="en-US" sz="1600" b="1" dirty="0">
                <a:latin typeface="Tahoma" charset="0"/>
              </a:rPr>
              <a:t>:</a:t>
            </a:r>
          </a:p>
          <a:p>
            <a:pPr lvl="1">
              <a:lnSpc>
                <a:spcPct val="6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n-US" sz="1600" b="1" u="sng" dirty="0" err="1">
                <a:latin typeface="Tahoma" charset="0"/>
              </a:rPr>
              <a:t>Laba</a:t>
            </a:r>
            <a:r>
              <a:rPr lang="en-US" sz="1600" b="1" u="sng" dirty="0">
                <a:latin typeface="Tahoma" charset="0"/>
              </a:rPr>
              <a:t> </a:t>
            </a:r>
            <a:r>
              <a:rPr lang="en-US" sz="1600" b="1" u="sng" dirty="0" err="1">
                <a:latin typeface="Tahoma" charset="0"/>
              </a:rPr>
              <a:t>ditahan</a:t>
            </a:r>
            <a:endParaRPr lang="en-US" sz="1600" b="1" dirty="0">
              <a:latin typeface="Tahoma" charset="0"/>
            </a:endParaRPr>
          </a:p>
          <a:p>
            <a:pPr lvl="1">
              <a:lnSpc>
                <a:spcPct val="6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n-US" sz="1600" b="1" dirty="0">
                <a:latin typeface="Tahoma" charset="0"/>
              </a:rPr>
              <a:t>Saham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endParaRPr lang="en-US" sz="1600" b="1" dirty="0">
              <a:latin typeface="Tahoma" charset="0"/>
            </a:endParaRPr>
          </a:p>
        </p:txBody>
      </p:sp>
      <p:sp>
        <p:nvSpPr>
          <p:cNvPr id="8" name="AutoShape 7">
            <a:extLst>
              <a:ext uri="{FF2B5EF4-FFF2-40B4-BE49-F238E27FC236}">
                <a16:creationId xmlns:a16="http://schemas.microsoft.com/office/drawing/2014/main" id="{EBF1C374-740F-4AB0-A298-8183FD824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105400"/>
            <a:ext cx="3276600" cy="1524000"/>
          </a:xfrm>
          <a:prstGeom prst="wedgeRoundRectCallout">
            <a:avLst>
              <a:gd name="adj1" fmla="val -48741"/>
              <a:gd name="adj2" fmla="val -68125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1800" b="1">
                <a:latin typeface="Tahoma" panose="020B0604030504040204" pitchFamily="34" charset="0"/>
              </a:rPr>
              <a:t> Jumlah kebutuhan dana?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1800" b="1">
                <a:latin typeface="Tahoma" panose="020B0604030504040204" pitchFamily="34" charset="0"/>
              </a:rPr>
              <a:t> Sumber dana?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1800" b="1">
                <a:latin typeface="Tahoma" panose="020B0604030504040204" pitchFamily="34" charset="0"/>
              </a:rPr>
              <a:t> Struktur modal?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1800" b="1">
                <a:latin typeface="Tahoma" panose="020B0604030504040204" pitchFamily="34" charset="0"/>
              </a:rPr>
              <a:t> Biaya modal?</a:t>
            </a:r>
          </a:p>
        </p:txBody>
      </p:sp>
      <p:sp>
        <p:nvSpPr>
          <p:cNvPr id="9" name="AutoShape 8">
            <a:extLst>
              <a:ext uri="{FF2B5EF4-FFF2-40B4-BE49-F238E27FC236}">
                <a16:creationId xmlns:a16="http://schemas.microsoft.com/office/drawing/2014/main" id="{159D18F7-6967-4968-B943-C0EBFDC45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276600"/>
            <a:ext cx="2819400" cy="1295400"/>
          </a:xfrm>
          <a:prstGeom prst="wedgeRoundRectCallout">
            <a:avLst>
              <a:gd name="adj1" fmla="val -54056"/>
              <a:gd name="adj2" fmla="val -98773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1800" b="1" dirty="0">
                <a:latin typeface="Tahoma" panose="020B0604030504040204" pitchFamily="34" charset="0"/>
              </a:rPr>
              <a:t> </a:t>
            </a:r>
            <a:r>
              <a:rPr lang="en-US" altLang="en-US" sz="1800" b="1" dirty="0" err="1">
                <a:latin typeface="Tahoma" panose="020B0604030504040204" pitchFamily="34" charset="0"/>
              </a:rPr>
              <a:t>Alternatif</a:t>
            </a:r>
            <a:r>
              <a:rPr lang="en-US" altLang="en-US" sz="1800" b="1" dirty="0">
                <a:latin typeface="Tahoma" panose="020B0604030504040204" pitchFamily="34" charset="0"/>
              </a:rPr>
              <a:t> </a:t>
            </a:r>
            <a:r>
              <a:rPr lang="en-US" altLang="en-US" sz="1800" b="1" dirty="0" err="1">
                <a:latin typeface="Tahoma" panose="020B0604030504040204" pitchFamily="34" charset="0"/>
              </a:rPr>
              <a:t>investasi</a:t>
            </a:r>
            <a:r>
              <a:rPr lang="en-US" altLang="en-US" sz="1800" b="1" dirty="0">
                <a:latin typeface="Tahoma" panose="020B0604030504040204" pitchFamily="34" charset="0"/>
              </a:rPr>
              <a:t>?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1800" b="1" dirty="0">
                <a:latin typeface="Tahoma" panose="020B0604030504040204" pitchFamily="34" charset="0"/>
              </a:rPr>
              <a:t> </a:t>
            </a:r>
            <a:r>
              <a:rPr lang="en-US" altLang="en-US" sz="1800" b="1" dirty="0" err="1">
                <a:latin typeface="Tahoma" panose="020B0604030504040204" pitchFamily="34" charset="0"/>
              </a:rPr>
              <a:t>Penilaian</a:t>
            </a:r>
            <a:r>
              <a:rPr lang="en-US" altLang="en-US" sz="1800" b="1" dirty="0">
                <a:latin typeface="Tahoma" panose="020B0604030504040204" pitchFamily="34" charset="0"/>
              </a:rPr>
              <a:t> </a:t>
            </a:r>
            <a:r>
              <a:rPr lang="en-US" altLang="en-US" sz="1800" b="1" dirty="0" err="1">
                <a:latin typeface="Tahoma" panose="020B0604030504040204" pitchFamily="34" charset="0"/>
              </a:rPr>
              <a:t>investasi</a:t>
            </a:r>
            <a:r>
              <a:rPr lang="en-US" altLang="en-US" sz="1800" b="1" dirty="0">
                <a:latin typeface="Tahoma" panose="020B0604030504040204" pitchFamily="34" charset="0"/>
              </a:rPr>
              <a:t>?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1800" b="1" dirty="0">
                <a:latin typeface="Tahoma" panose="020B0604030504040204" pitchFamily="34" charset="0"/>
              </a:rPr>
              <a:t> </a:t>
            </a:r>
            <a:r>
              <a:rPr lang="en-US" altLang="en-US" sz="1800" b="1" dirty="0" err="1">
                <a:latin typeface="Tahoma" panose="020B0604030504040204" pitchFamily="34" charset="0"/>
              </a:rPr>
              <a:t>Pemilihan</a:t>
            </a:r>
            <a:r>
              <a:rPr lang="en-US" altLang="en-US" sz="1800" b="1" dirty="0">
                <a:latin typeface="Tahoma" panose="020B0604030504040204" pitchFamily="34" charset="0"/>
              </a:rPr>
              <a:t> </a:t>
            </a:r>
            <a:r>
              <a:rPr lang="en-US" altLang="en-US" sz="1800" b="1" dirty="0" err="1">
                <a:latin typeface="Tahoma" panose="020B0604030504040204" pitchFamily="34" charset="0"/>
              </a:rPr>
              <a:t>investasi</a:t>
            </a:r>
            <a:r>
              <a:rPr lang="en-US" altLang="en-US" sz="1800" b="1" dirty="0"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id="{DDD6815A-9DA2-4789-AE5E-781BF0E76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971800"/>
            <a:ext cx="1447800" cy="1524000"/>
          </a:xfrm>
          <a:prstGeom prst="upDownArrow">
            <a:avLst>
              <a:gd name="adj1" fmla="val 50000"/>
              <a:gd name="adj2" fmla="val 210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D59CF5B1-3E42-49D1-8869-DA7B9B7B7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828800"/>
            <a:ext cx="15097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b="1">
                <a:latin typeface="Tahoma" panose="020B0604030504040204" pitchFamily="34" charset="0"/>
              </a:rPr>
              <a:t>Laba bersih</a:t>
            </a:r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id="{6C72DA1B-627E-483F-8EEF-5209FE315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2098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id="{91398E60-1AF5-4642-81C6-DE8828A924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22098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D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F5C70323-D3F5-46B6-939D-62244EF8785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2514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D"/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918C403C-02D6-4965-BB07-1D98AE4C6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075" y="2076448"/>
            <a:ext cx="42624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b="1" dirty="0" err="1">
                <a:latin typeface="Tahoma" panose="020B0604030504040204" pitchFamily="34" charset="0"/>
              </a:rPr>
              <a:t>Dividen</a:t>
            </a:r>
            <a:r>
              <a:rPr lang="en-US" altLang="en-US" sz="1800" b="1" dirty="0">
                <a:latin typeface="Tahoma" panose="020B0604030504040204" pitchFamily="34" charset="0"/>
              </a:rPr>
              <a:t> </a:t>
            </a:r>
            <a:r>
              <a:rPr lang="en-US" altLang="en-US" sz="1800" b="1" dirty="0" err="1">
                <a:latin typeface="Tahoma" panose="020B0604030504040204" pitchFamily="34" charset="0"/>
              </a:rPr>
              <a:t>untuk</a:t>
            </a:r>
            <a:r>
              <a:rPr lang="en-US" altLang="en-US" sz="1800" b="1" dirty="0">
                <a:latin typeface="Tahoma" panose="020B0604030504040204" pitchFamily="34" charset="0"/>
              </a:rPr>
              <a:t> shareholders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38F87A32-934B-4498-8C7E-17FBAD0A7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528888"/>
            <a:ext cx="1671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b="1">
                <a:latin typeface="Tahoma" panose="020B0604030504040204" pitchFamily="34" charset="0"/>
              </a:rPr>
              <a:t>Laba ditahan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91EE0BEE-FFE8-4EC8-9B14-B15DE5858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6956" y="3400425"/>
            <a:ext cx="2247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Tahoma" panose="020B0604030504040204" pitchFamily="34" charset="0"/>
              </a:rPr>
              <a:t>Inv. </a:t>
            </a:r>
            <a:r>
              <a:rPr lang="en-US" altLang="en-US" sz="1600" b="1" dirty="0" err="1">
                <a:latin typeface="Tahoma" panose="020B0604030504040204" pitchFamily="34" charset="0"/>
              </a:rPr>
              <a:t>jangka</a:t>
            </a:r>
            <a:r>
              <a:rPr lang="en-US" altLang="en-US" sz="1600" b="1" dirty="0">
                <a:latin typeface="Tahoma" panose="020B0604030504040204" pitchFamily="34" charset="0"/>
              </a:rPr>
              <a:t> </a:t>
            </a:r>
            <a:r>
              <a:rPr lang="en-US" altLang="en-US" sz="1600" b="1" dirty="0" err="1">
                <a:latin typeface="Tahoma" panose="020B0604030504040204" pitchFamily="34" charset="0"/>
              </a:rPr>
              <a:t>panjang</a:t>
            </a:r>
            <a:endParaRPr lang="en-US" altLang="en-US" sz="1600" b="1" dirty="0">
              <a:latin typeface="Tahoma" panose="020B0604030504040204" pitchFamily="34" charset="0"/>
            </a:endParaRPr>
          </a:p>
        </p:txBody>
      </p:sp>
      <p:sp>
        <p:nvSpPr>
          <p:cNvPr id="18" name="Text Box 19">
            <a:extLst>
              <a:ext uri="{FF2B5EF4-FFF2-40B4-BE49-F238E27FC236}">
                <a16:creationId xmlns:a16="http://schemas.microsoft.com/office/drawing/2014/main" id="{1A57FA40-0085-40BE-A4EE-D454E3937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6956" y="3817937"/>
            <a:ext cx="21637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 b="1" dirty="0">
                <a:latin typeface="Tahoma" panose="020B0604030504040204" pitchFamily="34" charset="0"/>
              </a:rPr>
              <a:t>Inv. </a:t>
            </a:r>
            <a:r>
              <a:rPr lang="en-US" altLang="en-US" sz="1600" b="1" dirty="0" err="1">
                <a:latin typeface="Tahoma" panose="020B0604030504040204" pitchFamily="34" charset="0"/>
              </a:rPr>
              <a:t>jangka</a:t>
            </a:r>
            <a:r>
              <a:rPr lang="en-US" altLang="en-US" sz="1600" b="1" dirty="0">
                <a:latin typeface="Tahoma" panose="020B0604030504040204" pitchFamily="34" charset="0"/>
              </a:rPr>
              <a:t> </a:t>
            </a:r>
            <a:r>
              <a:rPr lang="en-US" altLang="en-US" sz="1600" b="1" dirty="0" err="1">
                <a:latin typeface="Tahoma" panose="020B0604030504040204" pitchFamily="34" charset="0"/>
              </a:rPr>
              <a:t>pendek</a:t>
            </a:r>
            <a:endParaRPr lang="en-US" altLang="en-US" sz="1600" b="1" dirty="0">
              <a:latin typeface="Tahoma" panose="020B0604030504040204" pitchFamily="34" charset="0"/>
            </a:endParaRPr>
          </a:p>
        </p:txBody>
      </p:sp>
      <p:sp>
        <p:nvSpPr>
          <p:cNvPr id="19" name="Text Box 22">
            <a:extLst>
              <a:ext uri="{FF2B5EF4-FFF2-40B4-BE49-F238E27FC236}">
                <a16:creationId xmlns:a16="http://schemas.microsoft.com/office/drawing/2014/main" id="{89BAFBB6-D43D-468C-B690-712BCBEF3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25" y="4572000"/>
            <a:ext cx="18129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Jangka Pendek</a:t>
            </a:r>
            <a:endParaRPr lang="en-US" sz="1600" b="1">
              <a:latin typeface="Tahoma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sz="1600" b="1">
                <a:latin typeface="Tahoma" charset="0"/>
              </a:rPr>
              <a:t>(Hutang lancar)</a:t>
            </a:r>
          </a:p>
        </p:txBody>
      </p:sp>
      <p:sp>
        <p:nvSpPr>
          <p:cNvPr id="20" name="Line 23">
            <a:extLst>
              <a:ext uri="{FF2B5EF4-FFF2-40B4-BE49-F238E27FC236}">
                <a16:creationId xmlns:a16="http://schemas.microsoft.com/office/drawing/2014/main" id="{B062E7B1-CB13-4A67-8447-856401BF245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7200" y="2743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D"/>
          </a:p>
        </p:txBody>
      </p:sp>
      <p:sp>
        <p:nvSpPr>
          <p:cNvPr id="21" name="Line 24">
            <a:extLst>
              <a:ext uri="{FF2B5EF4-FFF2-40B4-BE49-F238E27FC236}">
                <a16:creationId xmlns:a16="http://schemas.microsoft.com/office/drawing/2014/main" id="{0CBBCA25-3465-4BA7-BE26-F31A7815C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8772525" y="2743200"/>
            <a:ext cx="0" cy="32766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D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7003142-98F2-498F-8ECB-3EA5C8AE7169}"/>
              </a:ext>
            </a:extLst>
          </p:cNvPr>
          <p:cNvCxnSpPr>
            <a:cxnSpLocks/>
            <a:endCxn id="17" idx="1"/>
          </p:cNvCxnSpPr>
          <p:nvPr/>
        </p:nvCxnSpPr>
        <p:spPr>
          <a:xfrm flipV="1">
            <a:off x="5791200" y="3568700"/>
            <a:ext cx="335756" cy="3508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E6F01CF-AF2C-4FBC-8BF2-5B19BD94AC3A}"/>
              </a:ext>
            </a:extLst>
          </p:cNvPr>
          <p:cNvCxnSpPr>
            <a:cxnSpLocks/>
          </p:cNvCxnSpPr>
          <p:nvPr/>
        </p:nvCxnSpPr>
        <p:spPr>
          <a:xfrm>
            <a:off x="5791200" y="3911600"/>
            <a:ext cx="304800" cy="1508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Line 20">
            <a:extLst>
              <a:ext uri="{FF2B5EF4-FFF2-40B4-BE49-F238E27FC236}">
                <a16:creationId xmlns:a16="http://schemas.microsoft.com/office/drawing/2014/main" id="{BA8ECB20-B71E-4D98-96DA-F15D74FE6B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48768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D"/>
          </a:p>
        </p:txBody>
      </p:sp>
      <p:sp>
        <p:nvSpPr>
          <p:cNvPr id="29" name="Line 21">
            <a:extLst>
              <a:ext uri="{FF2B5EF4-FFF2-40B4-BE49-F238E27FC236}">
                <a16:creationId xmlns:a16="http://schemas.microsoft.com/office/drawing/2014/main" id="{D86EF696-77E9-4B6A-A8D6-066CB43EB0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56388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D"/>
          </a:p>
        </p:txBody>
      </p:sp>
      <p:sp>
        <p:nvSpPr>
          <p:cNvPr id="30" name="Line 27">
            <a:extLst>
              <a:ext uri="{FF2B5EF4-FFF2-40B4-BE49-F238E27FC236}">
                <a16:creationId xmlns:a16="http://schemas.microsoft.com/office/drawing/2014/main" id="{8A9FAACE-F3B0-418D-B16D-6AB538AF6B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54864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7B40A1E-398C-4314-A086-D7EECEAFBB81}"/>
              </a:ext>
            </a:extLst>
          </p:cNvPr>
          <p:cNvCxnSpPr>
            <a:cxnSpLocks/>
          </p:cNvCxnSpPr>
          <p:nvPr/>
        </p:nvCxnSpPr>
        <p:spPr>
          <a:xfrm flipH="1">
            <a:off x="8467725" y="6030913"/>
            <a:ext cx="3429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29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 autoUpdateAnimBg="0"/>
      <p:bldP spid="6" grpId="0" animBg="1" autoUpdateAnimBg="0"/>
      <p:bldP spid="7" grpId="0" autoUpdateAnimBg="0"/>
      <p:bldP spid="8" grpId="0" animBg="1" autoUpdateAnimBg="0"/>
      <p:bldP spid="9" grpId="0" animBg="1" autoUpdateAnimBg="0"/>
      <p:bldP spid="10" grpId="0" animBg="1"/>
      <p:bldP spid="11" grpId="0" autoUpdateAnimBg="0"/>
      <p:bldP spid="12" grpId="0" animBg="1"/>
      <p:bldP spid="15" grpId="0" autoUpdateAnimBg="0"/>
      <p:bldP spid="16" grpId="0" autoUpdateAnimBg="0"/>
      <p:bldP spid="17" grpId="0" autoUpdateAnimBg="0"/>
      <p:bldP spid="18" grpId="0" autoUpdateAnimBg="0"/>
      <p:bldP spid="1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A5A5D-3F94-4E7D-8A7C-74E736691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5993"/>
          </a:xfrm>
        </p:spPr>
        <p:txBody>
          <a:bodyPr>
            <a:normAutofit fontScale="90000"/>
          </a:bodyPr>
          <a:lstStyle/>
          <a:p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Role of The Financial Manager </a:t>
            </a:r>
            <a:b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Peranan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Manajer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Perusahaan) </a:t>
            </a:r>
            <a:endParaRPr lang="en-ID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C957E-4439-44BE-9EE3-D1E6DFBF5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737"/>
            <a:ext cx="10515600" cy="4757738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F8856863-EC30-48BF-B6BB-B831E3DC8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4938" y="2029618"/>
            <a:ext cx="2090737" cy="2489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altLang="en-US" sz="1800"/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B573CDCC-D30F-4570-BC19-A6BED3077CBB}"/>
              </a:ext>
            </a:extLst>
          </p:cNvPr>
          <p:cNvSpPr>
            <a:spLocks/>
          </p:cNvSpPr>
          <p:nvPr/>
        </p:nvSpPr>
        <p:spPr bwMode="auto">
          <a:xfrm>
            <a:off x="1814688" y="1616868"/>
            <a:ext cx="1949275" cy="3624263"/>
          </a:xfrm>
          <a:custGeom>
            <a:avLst/>
            <a:gdLst>
              <a:gd name="T0" fmla="*/ 1673225 w 1055"/>
              <a:gd name="T1" fmla="*/ 2886075 h 2283"/>
              <a:gd name="T2" fmla="*/ 1673225 w 1055"/>
              <a:gd name="T3" fmla="*/ 657225 h 2283"/>
              <a:gd name="T4" fmla="*/ 0 w 1055"/>
              <a:gd name="T5" fmla="*/ 0 h 2283"/>
              <a:gd name="T6" fmla="*/ 0 w 1055"/>
              <a:gd name="T7" fmla="*/ 3252788 h 2283"/>
              <a:gd name="T8" fmla="*/ 0 w 1055"/>
              <a:gd name="T9" fmla="*/ 3622675 h 2283"/>
              <a:gd name="T10" fmla="*/ 1673225 w 1055"/>
              <a:gd name="T11" fmla="*/ 2886075 h 228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55"/>
              <a:gd name="T19" fmla="*/ 0 h 2283"/>
              <a:gd name="T20" fmla="*/ 1055 w 1055"/>
              <a:gd name="T21" fmla="*/ 2283 h 228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55" h="2283">
                <a:moveTo>
                  <a:pt x="1054" y="1818"/>
                </a:moveTo>
                <a:lnTo>
                  <a:pt x="1054" y="414"/>
                </a:lnTo>
                <a:lnTo>
                  <a:pt x="0" y="0"/>
                </a:lnTo>
                <a:lnTo>
                  <a:pt x="0" y="2049"/>
                </a:lnTo>
                <a:lnTo>
                  <a:pt x="0" y="2282"/>
                </a:lnTo>
                <a:lnTo>
                  <a:pt x="1054" y="1818"/>
                </a:lnTo>
              </a:path>
            </a:pathLst>
          </a:custGeom>
          <a:noFill/>
          <a:ln w="1905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C4C93118-DB85-434A-AFDA-296E18182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1958" y="2810668"/>
            <a:ext cx="1412247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Financial</a:t>
            </a:r>
          </a:p>
        </p:txBody>
      </p:sp>
      <p:grpSp>
        <p:nvGrpSpPr>
          <p:cNvPr id="7" name="Group 22">
            <a:extLst>
              <a:ext uri="{FF2B5EF4-FFF2-40B4-BE49-F238E27FC236}">
                <a16:creationId xmlns:a16="http://schemas.microsoft.com/office/drawing/2014/main" id="{3AC599A4-E2F6-4206-80F8-E15686BC3891}"/>
              </a:ext>
            </a:extLst>
          </p:cNvPr>
          <p:cNvGrpSpPr>
            <a:grpSpLocks/>
          </p:cNvGrpSpPr>
          <p:nvPr/>
        </p:nvGrpSpPr>
        <p:grpSpPr bwMode="auto">
          <a:xfrm>
            <a:off x="4624389" y="2043906"/>
            <a:ext cx="4092576" cy="3146425"/>
            <a:chOff x="1887" y="1085"/>
            <a:chExt cx="2578" cy="1982"/>
          </a:xfrm>
        </p:grpSpPr>
        <p:sp>
          <p:nvSpPr>
            <p:cNvPr id="8" name="Freeform 23">
              <a:extLst>
                <a:ext uri="{FF2B5EF4-FFF2-40B4-BE49-F238E27FC236}">
                  <a16:creationId xmlns:a16="http://schemas.microsoft.com/office/drawing/2014/main" id="{D4611D86-2530-49F1-9A3F-398EC0B90E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0" y="1321"/>
              <a:ext cx="885" cy="120"/>
            </a:xfrm>
            <a:custGeom>
              <a:avLst/>
              <a:gdLst>
                <a:gd name="T0" fmla="*/ 0 w 885"/>
                <a:gd name="T1" fmla="*/ 60 h 120"/>
                <a:gd name="T2" fmla="*/ 81 w 885"/>
                <a:gd name="T3" fmla="*/ 0 h 120"/>
                <a:gd name="T4" fmla="*/ 81 w 885"/>
                <a:gd name="T5" fmla="*/ 40 h 120"/>
                <a:gd name="T6" fmla="*/ 884 w 885"/>
                <a:gd name="T7" fmla="*/ 40 h 120"/>
                <a:gd name="T8" fmla="*/ 884 w 885"/>
                <a:gd name="T9" fmla="*/ 79 h 120"/>
                <a:gd name="T10" fmla="*/ 81 w 885"/>
                <a:gd name="T11" fmla="*/ 79 h 120"/>
                <a:gd name="T12" fmla="*/ 81 w 885"/>
                <a:gd name="T13" fmla="*/ 119 h 120"/>
                <a:gd name="T14" fmla="*/ 0 w 885"/>
                <a:gd name="T15" fmla="*/ 60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85"/>
                <a:gd name="T25" fmla="*/ 0 h 120"/>
                <a:gd name="T26" fmla="*/ 885 w 885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85" h="120">
                  <a:moveTo>
                    <a:pt x="0" y="60"/>
                  </a:moveTo>
                  <a:lnTo>
                    <a:pt x="81" y="0"/>
                  </a:lnTo>
                  <a:lnTo>
                    <a:pt x="81" y="40"/>
                  </a:lnTo>
                  <a:lnTo>
                    <a:pt x="884" y="40"/>
                  </a:lnTo>
                  <a:lnTo>
                    <a:pt x="884" y="79"/>
                  </a:lnTo>
                  <a:lnTo>
                    <a:pt x="81" y="79"/>
                  </a:lnTo>
                  <a:lnTo>
                    <a:pt x="81" y="119"/>
                  </a:lnTo>
                  <a:lnTo>
                    <a:pt x="0" y="60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rgbClr val="DC00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D" dirty="0"/>
            </a:p>
          </p:txBody>
        </p:sp>
        <p:sp>
          <p:nvSpPr>
            <p:cNvPr id="9" name="Rectangle 24">
              <a:extLst>
                <a:ext uri="{FF2B5EF4-FFF2-40B4-BE49-F238E27FC236}">
                  <a16:creationId xmlns:a16="http://schemas.microsoft.com/office/drawing/2014/main" id="{B5C7DCDE-7A08-4BE3-A54E-59D6701B8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7" y="2836"/>
              <a:ext cx="198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dirty="0">
                  <a:latin typeface="Times New Roman" panose="02020603050405020304" pitchFamily="18" charset="0"/>
                </a:rPr>
                <a:t>(1) Cash raised from investors</a:t>
              </a:r>
            </a:p>
          </p:txBody>
        </p:sp>
        <p:sp>
          <p:nvSpPr>
            <p:cNvPr id="10" name="Rectangle 25">
              <a:extLst>
                <a:ext uri="{FF2B5EF4-FFF2-40B4-BE49-F238E27FC236}">
                  <a16:creationId xmlns:a16="http://schemas.microsoft.com/office/drawing/2014/main" id="{E7BE54B0-5C80-4896-B0BA-F24107B9EA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5" y="1085"/>
              <a:ext cx="320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chemeClr val="tx2"/>
                  </a:solidFill>
                  <a:latin typeface="Times New Roman" panose="02020603050405020304" pitchFamily="18" charset="0"/>
                </a:rPr>
                <a:t>(1)</a:t>
              </a:r>
            </a:p>
          </p:txBody>
        </p:sp>
      </p:grpSp>
      <p:grpSp>
        <p:nvGrpSpPr>
          <p:cNvPr id="11" name="Group 26">
            <a:extLst>
              <a:ext uri="{FF2B5EF4-FFF2-40B4-BE49-F238E27FC236}">
                <a16:creationId xmlns:a16="http://schemas.microsoft.com/office/drawing/2014/main" id="{05370F90-6EE4-4DFC-AEA3-D54CFB0D7F35}"/>
              </a:ext>
            </a:extLst>
          </p:cNvPr>
          <p:cNvGrpSpPr>
            <a:grpSpLocks/>
          </p:cNvGrpSpPr>
          <p:nvPr/>
        </p:nvGrpSpPr>
        <p:grpSpPr bwMode="auto">
          <a:xfrm>
            <a:off x="3762375" y="2043906"/>
            <a:ext cx="3517900" cy="3508375"/>
            <a:chOff x="1344" y="1085"/>
            <a:chExt cx="2216" cy="2210"/>
          </a:xfrm>
        </p:grpSpPr>
        <p:sp>
          <p:nvSpPr>
            <p:cNvPr id="12" name="Freeform 27">
              <a:extLst>
                <a:ext uri="{FF2B5EF4-FFF2-40B4-BE49-F238E27FC236}">
                  <a16:creationId xmlns:a16="http://schemas.microsoft.com/office/drawing/2014/main" id="{516B24D8-8350-44E1-ADDB-E1B53F80E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1321"/>
              <a:ext cx="912" cy="132"/>
            </a:xfrm>
            <a:custGeom>
              <a:avLst/>
              <a:gdLst>
                <a:gd name="T0" fmla="*/ 0 w 912"/>
                <a:gd name="T1" fmla="*/ 37 h 75"/>
                <a:gd name="T2" fmla="*/ 84 w 912"/>
                <a:gd name="T3" fmla="*/ 0 h 75"/>
                <a:gd name="T4" fmla="*/ 84 w 912"/>
                <a:gd name="T5" fmla="*/ 25 h 75"/>
                <a:gd name="T6" fmla="*/ 911 w 912"/>
                <a:gd name="T7" fmla="*/ 25 h 75"/>
                <a:gd name="T8" fmla="*/ 911 w 912"/>
                <a:gd name="T9" fmla="*/ 49 h 75"/>
                <a:gd name="T10" fmla="*/ 84 w 912"/>
                <a:gd name="T11" fmla="*/ 49 h 75"/>
                <a:gd name="T12" fmla="*/ 84 w 912"/>
                <a:gd name="T13" fmla="*/ 74 h 75"/>
                <a:gd name="T14" fmla="*/ 0 w 912"/>
                <a:gd name="T15" fmla="*/ 37 h 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12"/>
                <a:gd name="T25" fmla="*/ 0 h 75"/>
                <a:gd name="T26" fmla="*/ 912 w 912"/>
                <a:gd name="T27" fmla="*/ 75 h 7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12" h="75">
                  <a:moveTo>
                    <a:pt x="0" y="37"/>
                  </a:moveTo>
                  <a:lnTo>
                    <a:pt x="84" y="0"/>
                  </a:lnTo>
                  <a:lnTo>
                    <a:pt x="84" y="25"/>
                  </a:lnTo>
                  <a:lnTo>
                    <a:pt x="911" y="25"/>
                  </a:lnTo>
                  <a:lnTo>
                    <a:pt x="911" y="49"/>
                  </a:lnTo>
                  <a:lnTo>
                    <a:pt x="84" y="49"/>
                  </a:lnTo>
                  <a:lnTo>
                    <a:pt x="84" y="74"/>
                  </a:lnTo>
                  <a:lnTo>
                    <a:pt x="0" y="37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rgbClr val="DC00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3" name="Rectangle 28">
              <a:extLst>
                <a:ext uri="{FF2B5EF4-FFF2-40B4-BE49-F238E27FC236}">
                  <a16:creationId xmlns:a16="http://schemas.microsoft.com/office/drawing/2014/main" id="{E49E98BB-80B7-4623-BCEE-7528CDD9FC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3064"/>
              <a:ext cx="16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dirty="0">
                  <a:latin typeface="Times New Roman" panose="02020603050405020304" pitchFamily="18" charset="0"/>
                </a:rPr>
                <a:t>(2) Cash invested in firm</a:t>
              </a:r>
            </a:p>
          </p:txBody>
        </p:sp>
        <p:sp>
          <p:nvSpPr>
            <p:cNvPr id="14" name="Rectangle 29">
              <a:extLst>
                <a:ext uri="{FF2B5EF4-FFF2-40B4-BE49-F238E27FC236}">
                  <a16:creationId xmlns:a16="http://schemas.microsoft.com/office/drawing/2014/main" id="{0FF8CD27-BD48-4082-AC09-8FFB05882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4" y="1085"/>
              <a:ext cx="320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chemeClr val="tx2"/>
                  </a:solidFill>
                  <a:latin typeface="Times New Roman" panose="02020603050405020304" pitchFamily="18" charset="0"/>
                </a:rPr>
                <a:t>(2)</a:t>
              </a:r>
            </a:p>
          </p:txBody>
        </p:sp>
      </p:grpSp>
      <p:grpSp>
        <p:nvGrpSpPr>
          <p:cNvPr id="15" name="Group 30">
            <a:extLst>
              <a:ext uri="{FF2B5EF4-FFF2-40B4-BE49-F238E27FC236}">
                <a16:creationId xmlns:a16="http://schemas.microsoft.com/office/drawing/2014/main" id="{F1D0BB82-EBFF-414D-964A-2ADE6067686D}"/>
              </a:ext>
            </a:extLst>
          </p:cNvPr>
          <p:cNvGrpSpPr>
            <a:grpSpLocks/>
          </p:cNvGrpSpPr>
          <p:nvPr/>
        </p:nvGrpSpPr>
        <p:grpSpPr bwMode="auto">
          <a:xfrm>
            <a:off x="3778250" y="3626643"/>
            <a:ext cx="4262439" cy="2232025"/>
            <a:chOff x="1366" y="2082"/>
            <a:chExt cx="2685" cy="1406"/>
          </a:xfrm>
        </p:grpSpPr>
        <p:sp>
          <p:nvSpPr>
            <p:cNvPr id="16" name="Freeform 31">
              <a:extLst>
                <a:ext uri="{FF2B5EF4-FFF2-40B4-BE49-F238E27FC236}">
                  <a16:creationId xmlns:a16="http://schemas.microsoft.com/office/drawing/2014/main" id="{73BD2F83-424F-4135-9E1C-7FE0D27249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6" y="2082"/>
              <a:ext cx="912" cy="138"/>
            </a:xfrm>
            <a:custGeom>
              <a:avLst/>
              <a:gdLst>
                <a:gd name="T0" fmla="*/ 911 w 912"/>
                <a:gd name="T1" fmla="*/ 69 h 138"/>
                <a:gd name="T2" fmla="*/ 826 w 912"/>
                <a:gd name="T3" fmla="*/ 0 h 138"/>
                <a:gd name="T4" fmla="*/ 826 w 912"/>
                <a:gd name="T5" fmla="*/ 45 h 138"/>
                <a:gd name="T6" fmla="*/ 0 w 912"/>
                <a:gd name="T7" fmla="*/ 45 h 138"/>
                <a:gd name="T8" fmla="*/ 0 w 912"/>
                <a:gd name="T9" fmla="*/ 91 h 138"/>
                <a:gd name="T10" fmla="*/ 826 w 912"/>
                <a:gd name="T11" fmla="*/ 91 h 138"/>
                <a:gd name="T12" fmla="*/ 826 w 912"/>
                <a:gd name="T13" fmla="*/ 137 h 138"/>
                <a:gd name="T14" fmla="*/ 911 w 912"/>
                <a:gd name="T15" fmla="*/ 69 h 1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12"/>
                <a:gd name="T25" fmla="*/ 0 h 138"/>
                <a:gd name="T26" fmla="*/ 912 w 912"/>
                <a:gd name="T27" fmla="*/ 138 h 13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12" h="138">
                  <a:moveTo>
                    <a:pt x="911" y="69"/>
                  </a:moveTo>
                  <a:lnTo>
                    <a:pt x="826" y="0"/>
                  </a:lnTo>
                  <a:lnTo>
                    <a:pt x="826" y="45"/>
                  </a:lnTo>
                  <a:lnTo>
                    <a:pt x="0" y="45"/>
                  </a:lnTo>
                  <a:lnTo>
                    <a:pt x="0" y="91"/>
                  </a:lnTo>
                  <a:lnTo>
                    <a:pt x="826" y="91"/>
                  </a:lnTo>
                  <a:lnTo>
                    <a:pt x="826" y="137"/>
                  </a:lnTo>
                  <a:lnTo>
                    <a:pt x="911" y="69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rgbClr val="DC00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7" name="Rectangle 32">
              <a:extLst>
                <a:ext uri="{FF2B5EF4-FFF2-40B4-BE49-F238E27FC236}">
                  <a16:creationId xmlns:a16="http://schemas.microsoft.com/office/drawing/2014/main" id="{57C5A74C-5AD8-4819-82F0-5D07168A6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4" y="3257"/>
              <a:ext cx="216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dirty="0">
                  <a:latin typeface="Times New Roman" panose="02020603050405020304" pitchFamily="18" charset="0"/>
                </a:rPr>
                <a:t>(3) Cash generated by operations</a:t>
              </a:r>
            </a:p>
          </p:txBody>
        </p:sp>
        <p:sp>
          <p:nvSpPr>
            <p:cNvPr id="18" name="Rectangle 33">
              <a:extLst>
                <a:ext uri="{FF2B5EF4-FFF2-40B4-BE49-F238E27FC236}">
                  <a16:creationId xmlns:a16="http://schemas.microsoft.com/office/drawing/2014/main" id="{DFDBEFC7-ACF5-4D71-A0D9-A6F803806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3" y="2213"/>
              <a:ext cx="320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 dirty="0">
                  <a:solidFill>
                    <a:schemeClr val="tx2"/>
                  </a:solidFill>
                  <a:latin typeface="Times New Roman" panose="02020603050405020304" pitchFamily="18" charset="0"/>
                </a:rPr>
                <a:t>(3)</a:t>
              </a:r>
            </a:p>
          </p:txBody>
        </p:sp>
      </p:grpSp>
      <p:sp>
        <p:nvSpPr>
          <p:cNvPr id="19" name="Freeform 44">
            <a:extLst>
              <a:ext uri="{FF2B5EF4-FFF2-40B4-BE49-F238E27FC236}">
                <a16:creationId xmlns:a16="http://schemas.microsoft.com/office/drawing/2014/main" id="{E870DA7D-D0BC-424C-9E4F-58448884B41F}"/>
              </a:ext>
            </a:extLst>
          </p:cNvPr>
          <p:cNvSpPr>
            <a:spLocks/>
          </p:cNvSpPr>
          <p:nvPr/>
        </p:nvSpPr>
        <p:spPr bwMode="auto">
          <a:xfrm>
            <a:off x="8718550" y="1616868"/>
            <a:ext cx="1674813" cy="3624263"/>
          </a:xfrm>
          <a:custGeom>
            <a:avLst/>
            <a:gdLst>
              <a:gd name="T0" fmla="*/ 0 w 1055"/>
              <a:gd name="T1" fmla="*/ 2887663 h 2283"/>
              <a:gd name="T2" fmla="*/ 0 w 1055"/>
              <a:gd name="T3" fmla="*/ 658813 h 2283"/>
              <a:gd name="T4" fmla="*/ 1673225 w 1055"/>
              <a:gd name="T5" fmla="*/ 0 h 2283"/>
              <a:gd name="T6" fmla="*/ 1673225 w 1055"/>
              <a:gd name="T7" fmla="*/ 3254375 h 2283"/>
              <a:gd name="T8" fmla="*/ 1673225 w 1055"/>
              <a:gd name="T9" fmla="*/ 3622675 h 2283"/>
              <a:gd name="T10" fmla="*/ 0 w 1055"/>
              <a:gd name="T11" fmla="*/ 2887663 h 228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55"/>
              <a:gd name="T19" fmla="*/ 0 h 2283"/>
              <a:gd name="T20" fmla="*/ 1055 w 1055"/>
              <a:gd name="T21" fmla="*/ 2283 h 228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55" h="2283">
                <a:moveTo>
                  <a:pt x="0" y="1819"/>
                </a:moveTo>
                <a:lnTo>
                  <a:pt x="0" y="415"/>
                </a:lnTo>
                <a:lnTo>
                  <a:pt x="1054" y="0"/>
                </a:lnTo>
                <a:lnTo>
                  <a:pt x="1054" y="2050"/>
                </a:lnTo>
                <a:lnTo>
                  <a:pt x="1054" y="2282"/>
                </a:lnTo>
                <a:lnTo>
                  <a:pt x="0" y="1819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9F9D2A2A-D426-454B-AD25-D69D08BF0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371893"/>
            <a:ext cx="1678096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Operations</a:t>
            </a:r>
          </a:p>
        </p:txBody>
      </p:sp>
      <p:sp>
        <p:nvSpPr>
          <p:cNvPr id="21" name="Rectangle 21">
            <a:extLst>
              <a:ext uri="{FF2B5EF4-FFF2-40B4-BE49-F238E27FC236}">
                <a16:creationId xmlns:a16="http://schemas.microsoft.com/office/drawing/2014/main" id="{E67E496E-C11B-48B7-A573-5021C7BEA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3552" y="2564606"/>
            <a:ext cx="1397821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Investors</a:t>
            </a:r>
          </a:p>
        </p:txBody>
      </p:sp>
      <p:grpSp>
        <p:nvGrpSpPr>
          <p:cNvPr id="22" name="Group 40">
            <a:extLst>
              <a:ext uri="{FF2B5EF4-FFF2-40B4-BE49-F238E27FC236}">
                <a16:creationId xmlns:a16="http://schemas.microsoft.com/office/drawing/2014/main" id="{0AA23FEE-6CC3-4EF6-8038-D6A5AC7293D1}"/>
              </a:ext>
            </a:extLst>
          </p:cNvPr>
          <p:cNvGrpSpPr>
            <a:grpSpLocks/>
          </p:cNvGrpSpPr>
          <p:nvPr/>
        </p:nvGrpSpPr>
        <p:grpSpPr bwMode="auto">
          <a:xfrm>
            <a:off x="4587081" y="3703638"/>
            <a:ext cx="4125913" cy="2662238"/>
            <a:chOff x="1866" y="2344"/>
            <a:chExt cx="2599" cy="1677"/>
          </a:xfrm>
        </p:grpSpPr>
        <p:sp>
          <p:nvSpPr>
            <p:cNvPr id="23" name="Freeform 41">
              <a:extLst>
                <a:ext uri="{FF2B5EF4-FFF2-40B4-BE49-F238E27FC236}">
                  <a16:creationId xmlns:a16="http://schemas.microsoft.com/office/drawing/2014/main" id="{2F387394-E7BB-42BE-B0B3-16CD935859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0" y="2344"/>
              <a:ext cx="885" cy="105"/>
            </a:xfrm>
            <a:custGeom>
              <a:avLst/>
              <a:gdLst>
                <a:gd name="T0" fmla="*/ 884 w 885"/>
                <a:gd name="T1" fmla="*/ 52 h 105"/>
                <a:gd name="T2" fmla="*/ 802 w 885"/>
                <a:gd name="T3" fmla="*/ 0 h 105"/>
                <a:gd name="T4" fmla="*/ 802 w 885"/>
                <a:gd name="T5" fmla="*/ 34 h 105"/>
                <a:gd name="T6" fmla="*/ 0 w 885"/>
                <a:gd name="T7" fmla="*/ 34 h 105"/>
                <a:gd name="T8" fmla="*/ 0 w 885"/>
                <a:gd name="T9" fmla="*/ 69 h 105"/>
                <a:gd name="T10" fmla="*/ 802 w 885"/>
                <a:gd name="T11" fmla="*/ 69 h 105"/>
                <a:gd name="T12" fmla="*/ 802 w 885"/>
                <a:gd name="T13" fmla="*/ 104 h 105"/>
                <a:gd name="T14" fmla="*/ 884 w 885"/>
                <a:gd name="T15" fmla="*/ 52 h 1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85"/>
                <a:gd name="T25" fmla="*/ 0 h 105"/>
                <a:gd name="T26" fmla="*/ 885 w 885"/>
                <a:gd name="T27" fmla="*/ 105 h 10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85" h="105">
                  <a:moveTo>
                    <a:pt x="884" y="52"/>
                  </a:moveTo>
                  <a:lnTo>
                    <a:pt x="802" y="0"/>
                  </a:lnTo>
                  <a:lnTo>
                    <a:pt x="802" y="34"/>
                  </a:lnTo>
                  <a:lnTo>
                    <a:pt x="0" y="34"/>
                  </a:lnTo>
                  <a:lnTo>
                    <a:pt x="0" y="69"/>
                  </a:lnTo>
                  <a:lnTo>
                    <a:pt x="802" y="69"/>
                  </a:lnTo>
                  <a:lnTo>
                    <a:pt x="802" y="104"/>
                  </a:lnTo>
                  <a:lnTo>
                    <a:pt x="884" y="52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rgbClr val="DC00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24" name="Rectangle 42">
              <a:extLst>
                <a:ext uri="{FF2B5EF4-FFF2-40B4-BE49-F238E27FC236}">
                  <a16:creationId xmlns:a16="http://schemas.microsoft.com/office/drawing/2014/main" id="{E8E58335-6E18-4244-9D37-5DEFC4B79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6" y="3790"/>
              <a:ext cx="205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dirty="0">
                  <a:latin typeface="Times New Roman" panose="02020603050405020304" pitchFamily="18" charset="0"/>
                </a:rPr>
                <a:t>(4b) Cash returned to investors</a:t>
              </a:r>
            </a:p>
          </p:txBody>
        </p:sp>
        <p:sp>
          <p:nvSpPr>
            <p:cNvPr id="25" name="Rectangle 43">
              <a:extLst>
                <a:ext uri="{FF2B5EF4-FFF2-40B4-BE49-F238E27FC236}">
                  <a16:creationId xmlns:a16="http://schemas.microsoft.com/office/drawing/2014/main" id="{6702DA12-E14C-493C-98A9-9877F788F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2435"/>
              <a:ext cx="418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chemeClr val="tx2"/>
                  </a:solidFill>
                  <a:latin typeface="Times New Roman" panose="02020603050405020304" pitchFamily="18" charset="0"/>
                </a:rPr>
                <a:t>(4b)</a:t>
              </a:r>
            </a:p>
          </p:txBody>
        </p:sp>
      </p:grpSp>
      <p:sp>
        <p:nvSpPr>
          <p:cNvPr id="27" name="Text Box 47">
            <a:extLst>
              <a:ext uri="{FF2B5EF4-FFF2-40B4-BE49-F238E27FC236}">
                <a16:creationId xmlns:a16="http://schemas.microsoft.com/office/drawing/2014/main" id="{AD4F3C7F-9948-4FBE-A2F4-CF30C9C83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3175" y="3402806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b="1" dirty="0"/>
              <a:t>Financial Assets</a:t>
            </a:r>
          </a:p>
        </p:txBody>
      </p:sp>
      <p:grpSp>
        <p:nvGrpSpPr>
          <p:cNvPr id="28" name="Group 34">
            <a:extLst>
              <a:ext uri="{FF2B5EF4-FFF2-40B4-BE49-F238E27FC236}">
                <a16:creationId xmlns:a16="http://schemas.microsoft.com/office/drawing/2014/main" id="{9E3C8EC4-2FB8-432E-B8BA-2E6F87147767}"/>
              </a:ext>
            </a:extLst>
          </p:cNvPr>
          <p:cNvGrpSpPr>
            <a:grpSpLocks/>
          </p:cNvGrpSpPr>
          <p:nvPr/>
        </p:nvGrpSpPr>
        <p:grpSpPr bwMode="auto">
          <a:xfrm>
            <a:off x="4583908" y="2609056"/>
            <a:ext cx="3578224" cy="3495676"/>
            <a:chOff x="1844" y="1584"/>
            <a:chExt cx="2254" cy="2202"/>
          </a:xfrm>
        </p:grpSpPr>
        <p:sp>
          <p:nvSpPr>
            <p:cNvPr id="29" name="Rectangle 35">
              <a:extLst>
                <a:ext uri="{FF2B5EF4-FFF2-40B4-BE49-F238E27FC236}">
                  <a16:creationId xmlns:a16="http://schemas.microsoft.com/office/drawing/2014/main" id="{4341EBD4-A5DA-46A1-97BB-04917CC5C8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4" y="3555"/>
              <a:ext cx="13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dirty="0">
                  <a:latin typeface="Times New Roman" panose="02020603050405020304" pitchFamily="18" charset="0"/>
                </a:rPr>
                <a:t>(4a) Cash reinvested</a:t>
              </a:r>
            </a:p>
          </p:txBody>
        </p:sp>
        <p:sp>
          <p:nvSpPr>
            <p:cNvPr id="30" name="Freeform 36">
              <a:extLst>
                <a:ext uri="{FF2B5EF4-FFF2-40B4-BE49-F238E27FC236}">
                  <a16:creationId xmlns:a16="http://schemas.microsoft.com/office/drawing/2014/main" id="{17FE18D4-739D-45E0-B894-6619754558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0" y="2134"/>
              <a:ext cx="501" cy="34"/>
            </a:xfrm>
            <a:custGeom>
              <a:avLst/>
              <a:gdLst>
                <a:gd name="T0" fmla="*/ 0 w 501"/>
                <a:gd name="T1" fmla="*/ 33 h 34"/>
                <a:gd name="T2" fmla="*/ 500 w 501"/>
                <a:gd name="T3" fmla="*/ 33 h 34"/>
                <a:gd name="T4" fmla="*/ 500 w 501"/>
                <a:gd name="T5" fmla="*/ 0 h 34"/>
                <a:gd name="T6" fmla="*/ 0 w 501"/>
                <a:gd name="T7" fmla="*/ 0 h 34"/>
                <a:gd name="T8" fmla="*/ 0 w 501"/>
                <a:gd name="T9" fmla="*/ 33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01"/>
                <a:gd name="T16" fmla="*/ 0 h 34"/>
                <a:gd name="T17" fmla="*/ 501 w 501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01" h="34">
                  <a:moveTo>
                    <a:pt x="0" y="33"/>
                  </a:moveTo>
                  <a:lnTo>
                    <a:pt x="500" y="33"/>
                  </a:lnTo>
                  <a:lnTo>
                    <a:pt x="500" y="0"/>
                  </a:lnTo>
                  <a:lnTo>
                    <a:pt x="0" y="0"/>
                  </a:lnTo>
                  <a:lnTo>
                    <a:pt x="0" y="33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rgbClr val="DC00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31" name="Freeform 37">
              <a:extLst>
                <a:ext uri="{FF2B5EF4-FFF2-40B4-BE49-F238E27FC236}">
                  <a16:creationId xmlns:a16="http://schemas.microsoft.com/office/drawing/2014/main" id="{075AFD04-E9FB-4BF0-8BAE-F17ECDFA708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4" y="1632"/>
              <a:ext cx="34" cy="519"/>
            </a:xfrm>
            <a:custGeom>
              <a:avLst/>
              <a:gdLst>
                <a:gd name="T0" fmla="*/ 0 w 34"/>
                <a:gd name="T1" fmla="*/ 0 h 519"/>
                <a:gd name="T2" fmla="*/ 0 w 34"/>
                <a:gd name="T3" fmla="*/ 518 h 519"/>
                <a:gd name="T4" fmla="*/ 33 w 34"/>
                <a:gd name="T5" fmla="*/ 518 h 519"/>
                <a:gd name="T6" fmla="*/ 33 w 34"/>
                <a:gd name="T7" fmla="*/ 0 h 519"/>
                <a:gd name="T8" fmla="*/ 0 w 34"/>
                <a:gd name="T9" fmla="*/ 0 h 5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19"/>
                <a:gd name="T17" fmla="*/ 34 w 34"/>
                <a:gd name="T18" fmla="*/ 519 h 5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19">
                  <a:moveTo>
                    <a:pt x="0" y="0"/>
                  </a:moveTo>
                  <a:lnTo>
                    <a:pt x="0" y="518"/>
                  </a:lnTo>
                  <a:lnTo>
                    <a:pt x="33" y="518"/>
                  </a:lnTo>
                  <a:lnTo>
                    <a:pt x="33" y="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rgbClr val="DC00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32" name="Freeform 38">
              <a:extLst>
                <a:ext uri="{FF2B5EF4-FFF2-40B4-BE49-F238E27FC236}">
                  <a16:creationId xmlns:a16="http://schemas.microsoft.com/office/drawing/2014/main" id="{49E58618-6E33-4741-9536-93A86F58C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3" y="1584"/>
              <a:ext cx="508" cy="98"/>
            </a:xfrm>
            <a:custGeom>
              <a:avLst/>
              <a:gdLst>
                <a:gd name="T0" fmla="*/ 0 w 508"/>
                <a:gd name="T1" fmla="*/ 48 h 98"/>
                <a:gd name="T2" fmla="*/ 99 w 508"/>
                <a:gd name="T3" fmla="*/ 0 h 98"/>
                <a:gd name="T4" fmla="*/ 99 w 508"/>
                <a:gd name="T5" fmla="*/ 32 h 98"/>
                <a:gd name="T6" fmla="*/ 507 w 508"/>
                <a:gd name="T7" fmla="*/ 32 h 98"/>
                <a:gd name="T8" fmla="*/ 507 w 508"/>
                <a:gd name="T9" fmla="*/ 64 h 98"/>
                <a:gd name="T10" fmla="*/ 99 w 508"/>
                <a:gd name="T11" fmla="*/ 64 h 98"/>
                <a:gd name="T12" fmla="*/ 99 w 508"/>
                <a:gd name="T13" fmla="*/ 97 h 98"/>
                <a:gd name="T14" fmla="*/ 0 w 508"/>
                <a:gd name="T15" fmla="*/ 48 h 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08"/>
                <a:gd name="T25" fmla="*/ 0 h 98"/>
                <a:gd name="T26" fmla="*/ 508 w 508"/>
                <a:gd name="T27" fmla="*/ 98 h 9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08" h="98">
                  <a:moveTo>
                    <a:pt x="0" y="48"/>
                  </a:moveTo>
                  <a:lnTo>
                    <a:pt x="99" y="0"/>
                  </a:lnTo>
                  <a:lnTo>
                    <a:pt x="99" y="32"/>
                  </a:lnTo>
                  <a:lnTo>
                    <a:pt x="507" y="32"/>
                  </a:lnTo>
                  <a:lnTo>
                    <a:pt x="507" y="64"/>
                  </a:lnTo>
                  <a:lnTo>
                    <a:pt x="99" y="64"/>
                  </a:lnTo>
                  <a:lnTo>
                    <a:pt x="99" y="97"/>
                  </a:lnTo>
                  <a:lnTo>
                    <a:pt x="0" y="48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rgbClr val="DC00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33" name="Rectangle 39">
              <a:extLst>
                <a:ext uri="{FF2B5EF4-FFF2-40B4-BE49-F238E27FC236}">
                  <a16:creationId xmlns:a16="http://schemas.microsoft.com/office/drawing/2014/main" id="{AF75084C-18F9-4D18-A286-3E4DB74CC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9" y="1749"/>
              <a:ext cx="408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chemeClr val="tx2"/>
                  </a:solidFill>
                  <a:latin typeface="Times New Roman" panose="02020603050405020304" pitchFamily="18" charset="0"/>
                </a:rPr>
                <a:t>(4a)</a:t>
              </a:r>
            </a:p>
          </p:txBody>
        </p:sp>
      </p:grpSp>
      <p:sp>
        <p:nvSpPr>
          <p:cNvPr id="34" name="Rectangle 20">
            <a:extLst>
              <a:ext uri="{FF2B5EF4-FFF2-40B4-BE49-F238E27FC236}">
                <a16:creationId xmlns:a16="http://schemas.microsoft.com/office/drawing/2014/main" id="{08A54A5D-ED85-47A8-8DCF-7885E5113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186" y="2853375"/>
            <a:ext cx="1881927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Modal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Kerja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5" name="Rectangle 20">
            <a:extLst>
              <a:ext uri="{FF2B5EF4-FFF2-40B4-BE49-F238E27FC236}">
                <a16:creationId xmlns:a16="http://schemas.microsoft.com/office/drawing/2014/main" id="{F60F6C19-A6A2-4013-9C95-6C9E0A6EA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678" y="3352884"/>
            <a:ext cx="1884941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 err="1">
                <a:latin typeface="Times New Roman" panose="02020603050405020304" pitchFamily="18" charset="0"/>
              </a:rPr>
              <a:t>Aktiva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Tetap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08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905</Words>
  <Application>Microsoft Office PowerPoint</Application>
  <PresentationFormat>Widescreen</PresentationFormat>
  <Paragraphs>155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Baskerville Old Face</vt:lpstr>
      <vt:lpstr>Calibri</vt:lpstr>
      <vt:lpstr>Calibri Light</vt:lpstr>
      <vt:lpstr>Garamond</vt:lpstr>
      <vt:lpstr>Tahoma</vt:lpstr>
      <vt:lpstr>Times New Roman</vt:lpstr>
      <vt:lpstr>Wingdings</vt:lpstr>
      <vt:lpstr>Office Theme</vt:lpstr>
      <vt:lpstr> RUANG LINGKUP MANAJEMEN KEUANGAN</vt:lpstr>
      <vt:lpstr>Pengertian Manajemen Keuangan</vt:lpstr>
      <vt:lpstr>Apa yang dimaksud dengan Memaksimalkan nilai pemengang saham ?</vt:lpstr>
      <vt:lpstr>Apa itu Memaksimumkan nilai perusahaan ?</vt:lpstr>
      <vt:lpstr>Hubungan Manajemen Keuangan dengan Neraca</vt:lpstr>
      <vt:lpstr>Manajemen keuangan sering disebut pembelanjaan : Pembelanjaan aktif (AKTIVA) dan pembelanjaan pasif (PASIVA)</vt:lpstr>
      <vt:lpstr>Perbedaan Peranan Akuntan dan Manajer Keuangan</vt:lpstr>
      <vt:lpstr> PROSES MANAJEMEN KEUANGAN: FOR-PROFIT ORGANIZATION </vt:lpstr>
      <vt:lpstr>The Role of The Financial Manager  (Peranan Manajer Keuangan Perusahaan) </vt:lpstr>
      <vt:lpstr>Untuk melakukan peran sebagai Manajer Keuangan, Terdapat Tiga keputusan yang perlu diambil: </vt:lpstr>
      <vt:lpstr>PASAR KEUANGAN/ FINANCIAL MARKET</vt:lpstr>
      <vt:lpstr>PEMBAGIAN PASAR KEUANGAN</vt:lpstr>
      <vt:lpstr>  AKTIVA PERUSAHAAN    </vt:lpstr>
      <vt:lpstr>Dari skema diatas manajer keuangan harus mengambil keputusan : </vt:lpstr>
      <vt:lpstr>PowerPoint Presentation</vt:lpstr>
      <vt:lpstr>Sumber Dana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RUANG LINGKUP MANAJEMEN KEUANGAN</dc:title>
  <dc:creator>annisa.lahjie@live.vu.edu.au</dc:creator>
  <cp:lastModifiedBy>annisa.lahjie@live.vu.edu.au</cp:lastModifiedBy>
  <cp:revision>37</cp:revision>
  <dcterms:created xsi:type="dcterms:W3CDTF">2021-08-30T13:11:38Z</dcterms:created>
  <dcterms:modified xsi:type="dcterms:W3CDTF">2021-08-30T16:06:19Z</dcterms:modified>
</cp:coreProperties>
</file>