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7" r:id="rId4"/>
    <p:sldId id="259" r:id="rId5"/>
    <p:sldId id="260" r:id="rId6"/>
    <p:sldId id="267" r:id="rId7"/>
    <p:sldId id="258" r:id="rId8"/>
    <p:sldId id="264" r:id="rId9"/>
    <p:sldId id="268" r:id="rId10"/>
    <p:sldId id="271" r:id="rId11"/>
    <p:sldId id="288" r:id="rId12"/>
    <p:sldId id="269" r:id="rId13"/>
    <p:sldId id="270" r:id="rId14"/>
    <p:sldId id="276" r:id="rId15"/>
    <p:sldId id="272" r:id="rId16"/>
    <p:sldId id="278" r:id="rId17"/>
    <p:sldId id="277" r:id="rId18"/>
    <p:sldId id="273" r:id="rId19"/>
    <p:sldId id="274" r:id="rId20"/>
    <p:sldId id="280" r:id="rId21"/>
    <p:sldId id="279" r:id="rId22"/>
    <p:sldId id="275" r:id="rId23"/>
    <p:sldId id="282" r:id="rId24"/>
    <p:sldId id="283" r:id="rId25"/>
    <p:sldId id="284" r:id="rId26"/>
    <p:sldId id="285" r:id="rId27"/>
    <p:sldId id="266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Alokasi Dana (Anggaran)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55B-48CC-8AD4-F5FAAFAE17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5B-48CC-8AD4-F5FAAFAE17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55B-48CC-8AD4-F5FAAFAE17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55B-48CC-8AD4-F5FAAFAE17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Komsumsi+Bills</c:v>
                </c:pt>
                <c:pt idx="1">
                  <c:v>Tabungan</c:v>
                </c:pt>
                <c:pt idx="2">
                  <c:v>Investasi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B-48CC-8AD4-F5FAAFAE17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6BB4-7159-4A43-B7FB-A5653B64B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466A8-1A5F-4822-B8C3-B214A8CE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0210-4D27-4421-BFA0-DDD27A76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A056-F35B-4E67-9662-388037D6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05BB1-94AC-486A-9FB9-7453DA7E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5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748E-8C10-4DE3-A49C-88BB7384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68EF3-C4B3-4FC9-B3FD-3F8163692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63BF-0F64-484D-9FD2-E3DE3945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9542-FE53-4A07-B4A5-3246FADA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AFD7-9CD9-4C4B-8BF5-AFA742A4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34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286FA-8068-4CC5-B409-AE8B0DEA4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77732-D887-49D6-99D3-D95FD7E4E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8AE04-15E3-441C-86BA-FD7B6B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3232E-BCAE-4F0C-866E-E0C4EA50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C2A1-6B2D-42A2-9BAE-27408AA8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5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4156-13E2-4B5E-B03A-586BD1FF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77B2-46CF-4559-BFB3-16B94448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0485-FD40-47FF-AB6B-9D0FDFB1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8DE0-A720-4A10-ABA4-01C69C27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1FC9-6358-460D-837C-C23917FD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845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5386-CE2F-42C2-8376-4E1CBC1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6BDF-4A9A-4860-9103-50675BED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34376-6F3D-4D7C-9B3D-9367202B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C69D-3718-4190-BD31-6F2314BF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6E61-6566-44BD-86D9-40D64505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8A6E-8F5E-4EDE-8C0C-2F6711D5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F15A-2368-48AF-9A09-3818F3F72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2DAE3-BC31-4920-B27C-4010D2A0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4AF15-49CF-4FDB-8A91-46A8A219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B9092-704B-47BE-870A-AB0FA47A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7A9F-BC6C-4B18-AF5E-03B2CE81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67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5267-F4C6-40AF-BBC5-FFE786C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4B8F-9E47-464F-A508-D8914D91A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75E1E-3A1A-4219-8EA3-5E08838A8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E71D7-4D7B-4756-980C-44D27C782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1B9F0-75A7-4BEC-B6F9-FE9570715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0694E-86DC-49B0-AC89-D63FB290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7A881-9652-4E95-8C1A-76377CD6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2E51F-8012-495C-A574-22A94D62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44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E6E8-1D27-46DE-858F-E3E4658A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DAEEB-4F2D-46E6-8D7A-71019E9D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3934E-505A-473C-A2D8-39F39A77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49EA1-D791-48CD-BF73-53D733E7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9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25733-39CA-4864-ABD5-43E686E3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D0365-28FB-47B2-AF21-BF412915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68A52-AC0F-45AF-A77B-0C19512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54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2E3F-A665-4581-9474-19937B5B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CD730-0FA0-469F-8902-80CD5FFF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D7376-E1EC-4BC0-A91B-9EA05536B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66E2E-3397-4624-9C33-CBB39F11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8712D-0FA2-40C1-AD8C-AE3ED8E6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01E74-BBC6-4238-A804-B70A5B13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98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84F1-06AD-4D01-B36B-F662770D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04807-B9E2-45B0-A00A-4D4A696B8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16369-824A-4B65-A129-3069B4714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22D8-BE33-43EA-874C-2080BDC2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4D586-1FDA-4F1B-8F3A-6D9246C5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14B2C-1A41-4CF0-8EB3-3DBB81BB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477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3C64E-6B13-48E4-929E-7B84C3A9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22F8D-FCEA-4100-BB27-AF1BF49AE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3C64A-0808-4CD5-AD76-588D413BB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3E9F-0EAB-45CD-A8CD-A3086EF0DC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566F4-8450-4DAE-A9CD-A2E67C91A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FD55B-47F7-4A01-B1AB-9CB5E51B7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1E3A-05AC-4C2D-84BA-E6CCD3389B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99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icdata.com/en/indicator/indonesia/annual-household-expenditure-per-capita" TargetMode="External"/><Relationship Id="rId2" Type="http://schemas.openxmlformats.org/officeDocument/2006/relationships/hyperlink" Target="https://www.ceicdata.com/en/indicator/indonesia/gdp-per-cap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urnal.laaroiba.ac.id/index.php/as/article/view/50" TargetMode="External"/><Relationship Id="rId5" Type="http://schemas.openxmlformats.org/officeDocument/2006/relationships/hyperlink" Target="http://eprints.undip.ac.id/35746/1/manajemen_Keuangan_Keluarga_guna_Menuju_Kel_Sejahtera.pdf" TargetMode="External"/><Relationship Id="rId4" Type="http://schemas.openxmlformats.org/officeDocument/2006/relationships/hyperlink" Target="https://jurnal.ipb.ac.id/index.php/jikk/article/view/100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C3C7-D711-4C0F-AC0E-4CF643F6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122363"/>
            <a:ext cx="11182350" cy="1655762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MANAJEMEN KEUANGAN INDIVIDU DAN KELUARGA</a:t>
            </a:r>
            <a:endParaRPr lang="en-ID" sz="5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CEF40-2B3D-4654-A801-963E2F559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2778126"/>
            <a:ext cx="9734550" cy="1441450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ID" sz="5500" b="1" dirty="0"/>
          </a:p>
        </p:txBody>
      </p:sp>
    </p:spTree>
    <p:extLst>
      <p:ext uri="{BB962C8B-B14F-4D97-AF65-F5344CB8AC3E}">
        <p14:creationId xmlns:p14="http://schemas.microsoft.com/office/powerpoint/2010/main" val="364691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EFE8-3C14-47F3-9170-2C758C8A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65101"/>
            <a:ext cx="11468100" cy="539750"/>
          </a:xfrm>
        </p:spPr>
        <p:txBody>
          <a:bodyPr>
            <a:normAutofit fontScale="90000"/>
          </a:bodyPr>
          <a:lstStyle/>
          <a:p>
            <a:r>
              <a:rPr lang="en-ID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27AC-F106-4433-B0DD-941DF41E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828675"/>
            <a:ext cx="11553825" cy="5864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400" b="1" i="0" u="none" strike="noStrike" baseline="0" dirty="0" err="1"/>
              <a:t>Pemanfaatan</a:t>
            </a:r>
            <a:r>
              <a:rPr lang="en-ID" sz="2400" b="1" i="0" u="none" strike="noStrike" baseline="0" dirty="0"/>
              <a:t> </a:t>
            </a:r>
            <a:r>
              <a:rPr lang="en-ID" sz="2400" b="1" i="0" u="none" strike="noStrike" baseline="0" dirty="0" err="1"/>
              <a:t>atau</a:t>
            </a:r>
            <a:r>
              <a:rPr lang="en-ID" sz="2400" b="1" i="0" u="none" strike="noStrike" baseline="0" dirty="0"/>
              <a:t> </a:t>
            </a:r>
            <a:r>
              <a:rPr lang="en-ID" sz="2400" b="1" i="0" u="none" strike="noStrike" baseline="0" dirty="0" err="1"/>
              <a:t>pengalokasian</a:t>
            </a:r>
            <a:r>
              <a:rPr lang="en-ID" sz="2400" b="1" i="0" u="none" strike="noStrike" baseline="0" dirty="0"/>
              <a:t> </a:t>
            </a:r>
            <a:r>
              <a:rPr lang="en-ID" sz="2400" b="1" i="0" u="none" strike="noStrike" baseline="0" dirty="0" err="1"/>
              <a:t>ideitifkasi</a:t>
            </a:r>
            <a:r>
              <a:rPr lang="en-ID" sz="2400" b="1" i="0" u="none" strike="noStrike" baseline="0" dirty="0"/>
              <a:t> </a:t>
            </a:r>
            <a:r>
              <a:rPr lang="en-ID" sz="2400" b="1" i="0" u="none" strike="noStrike" baseline="0" dirty="0" err="1"/>
              <a:t>sebagai</a:t>
            </a:r>
            <a:r>
              <a:rPr lang="en-ID" sz="2400" b="1" i="0" u="none" strike="noStrike" baseline="0" dirty="0"/>
              <a:t> </a:t>
            </a:r>
            <a:r>
              <a:rPr lang="en-ID" sz="2400" b="1" i="0" u="none" strike="noStrike" baseline="0" dirty="0" err="1"/>
              <a:t>mengimplementasi</a:t>
            </a:r>
            <a:r>
              <a:rPr lang="en-ID" sz="2400" b="1" dirty="0"/>
              <a:t> </a:t>
            </a:r>
            <a:r>
              <a:rPr lang="nl-NL" sz="2400" b="1" i="0" u="none" strike="noStrike" baseline="0" dirty="0"/>
              <a:t>perencanaan yang telah di buat lebih terperinci.</a:t>
            </a:r>
          </a:p>
          <a:p>
            <a:pPr marL="0" indent="0" algn="just">
              <a:buNone/>
            </a:pPr>
            <a:endParaRPr lang="en-ID" sz="1500" b="1" i="0" u="none" strike="noStrike" baseline="0" dirty="0"/>
          </a:p>
          <a:p>
            <a:pPr marL="0" indent="0" algn="just">
              <a:buNone/>
            </a:pPr>
            <a:r>
              <a:rPr lang="en-ID" sz="2400" b="0" i="0" u="none" strike="noStrike" baseline="0" dirty="0" err="1"/>
              <a:t>Menurut</a:t>
            </a:r>
            <a:r>
              <a:rPr lang="en-ID" sz="2400" b="0" i="0" u="none" strike="noStrike" baseline="0" dirty="0"/>
              <a:t> </a:t>
            </a:r>
            <a:r>
              <a:rPr lang="fi-FI" sz="2400" b="0" i="0" u="none" strike="noStrike" baseline="0" dirty="0"/>
              <a:t>Masassya (2004</a:t>
            </a:r>
            <a:r>
              <a:rPr lang="fi-FI" sz="2400" dirty="0"/>
              <a:t>, pp.</a:t>
            </a:r>
            <a:r>
              <a:rPr lang="fi-FI" sz="2400" b="0" i="0" u="none" strike="noStrike" baseline="0" dirty="0"/>
              <a:t> 9-10)</a:t>
            </a:r>
            <a:r>
              <a:rPr lang="en-ID" sz="2400" b="0" i="0" u="none" strike="noStrike" baseline="0" dirty="0"/>
              <a:t>, </a:t>
            </a:r>
            <a:r>
              <a:rPr lang="en-ID" sz="2400" dirty="0" err="1"/>
              <a:t>p</a:t>
            </a:r>
            <a:r>
              <a:rPr lang="en-ID" sz="2400" b="0" i="0" u="none" strike="noStrike" baseline="0" dirty="0" err="1"/>
              <a:t>engalokasian</a:t>
            </a:r>
            <a:r>
              <a:rPr lang="en-ID" sz="2400" b="0" i="0" u="none" strike="noStrike" baseline="0" dirty="0"/>
              <a:t> dana </a:t>
            </a:r>
            <a:r>
              <a:rPr lang="en-ID" sz="2400" b="0" i="0" u="none" strike="noStrike" baseline="0" dirty="0" err="1"/>
              <a:t>dari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penghasilan</a:t>
            </a:r>
            <a:r>
              <a:rPr lang="en-ID" sz="2400" b="0" i="0" u="none" strike="noStrike" baseline="0" dirty="0"/>
              <a:t> </a:t>
            </a:r>
            <a:r>
              <a:rPr lang="sv-SE" sz="2400" b="0" i="0" u="none" strike="noStrike" baseline="0" dirty="0"/>
              <a:t>bulanan di bagi dalam 3 (tiga) bagian, yaitu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400" b="0" i="0" u="none" strike="noStrike" baseline="0" dirty="0" err="1"/>
              <a:t>Anggaran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belanja</a:t>
            </a:r>
            <a:r>
              <a:rPr lang="en-ID" sz="2400" b="0" i="0" u="none" strike="noStrike" baseline="0" dirty="0"/>
              <a:t> yang </a:t>
            </a:r>
            <a:r>
              <a:rPr lang="en-ID" sz="2400" b="0" i="0" u="none" strike="noStrike" baseline="0" dirty="0" err="1"/>
              <a:t>termasuk</a:t>
            </a:r>
            <a:r>
              <a:rPr lang="en-ID" sz="2400" dirty="0"/>
              <a:t> </a:t>
            </a:r>
            <a:r>
              <a:rPr lang="en-ID" sz="2400" b="0" i="0" u="none" strike="noStrike" baseline="0" dirty="0" err="1"/>
              <a:t>pengeluaran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biaya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tetap</a:t>
            </a:r>
            <a:r>
              <a:rPr lang="en-ID" sz="2400" b="0" i="0" u="none" strike="noStrike" baseline="0" dirty="0"/>
              <a:t> (</a:t>
            </a:r>
            <a:r>
              <a:rPr lang="en-ID" sz="2400" b="0" i="1" u="none" strike="noStrike" baseline="0" dirty="0"/>
              <a:t>fixed cost</a:t>
            </a:r>
            <a:r>
              <a:rPr lang="en-ID" sz="2400" b="0" i="0" u="none" strike="noStrike" baseline="0" dirty="0"/>
              <a:t>) yang </a:t>
            </a:r>
            <a:r>
              <a:rPr lang="sv-SE" sz="2400" b="0" i="0" u="none" strike="noStrike" baseline="0" dirty="0"/>
              <a:t>tidak bisa di tunda, contoh: angsuran </a:t>
            </a:r>
            <a:r>
              <a:rPr lang="en-ID" sz="2400" b="0" i="0" u="none" strike="noStrike" baseline="0" dirty="0" err="1"/>
              <a:t>rumah</a:t>
            </a:r>
            <a:r>
              <a:rPr lang="en-ID" sz="2400" b="0" i="0" u="none" strike="noStrike" baseline="0" dirty="0"/>
              <a:t>, </a:t>
            </a:r>
            <a:r>
              <a:rPr lang="en-ID" sz="2400" b="0" i="0" u="none" strike="noStrike" baseline="0" dirty="0" err="1"/>
              <a:t>angsuran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kendaraan</a:t>
            </a:r>
            <a:r>
              <a:rPr lang="en-ID" sz="2400" b="0" i="0" u="none" strike="noStrike" baseline="0" dirty="0"/>
              <a:t>, utility bills, </a:t>
            </a:r>
            <a:r>
              <a:rPr lang="en-ID" sz="2400" b="0" i="0" u="none" strike="noStrike" baseline="0" dirty="0" err="1"/>
              <a:t>makan</a:t>
            </a:r>
            <a:r>
              <a:rPr lang="en-ID" sz="2400" b="0" i="0" u="none" strike="noStrike" baseline="0" dirty="0"/>
              <a:t> dan </a:t>
            </a:r>
            <a:r>
              <a:rPr lang="en-ID" sz="2400" b="0" i="0" u="none" strike="noStrike" baseline="0" dirty="0" err="1"/>
              <a:t>minum</a:t>
            </a:r>
            <a:r>
              <a:rPr lang="en-ID" sz="2400" b="0" i="0" u="none" strike="noStrike" baseline="0" dirty="0"/>
              <a:t>. </a:t>
            </a:r>
            <a:r>
              <a:rPr lang="nn-NO" sz="2400" b="0" i="0" u="none" strike="noStrike" baseline="0" dirty="0"/>
              <a:t>Biaya konsumsi ini beragam </a:t>
            </a:r>
            <a:r>
              <a:rPr lang="en-US" sz="2400" b="0" i="0" u="none" strike="noStrike" baseline="0" dirty="0" err="1"/>
              <a:t>tetapi</a:t>
            </a:r>
            <a:r>
              <a:rPr lang="en-US" sz="2400" b="0" i="0" u="none" strike="noStrike" baseline="0" dirty="0"/>
              <a:t> </a:t>
            </a:r>
            <a:r>
              <a:rPr lang="it-IT" sz="2400" b="0" i="0" u="none" strike="noStrike" baseline="0" dirty="0"/>
              <a:t>lazimnya berkisar 50 %.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i-FI" sz="2400" b="0" i="0" u="none" strike="noStrike" baseline="0" dirty="0"/>
              <a:t>Saving atau tabungan, pengalokasian pada </a:t>
            </a:r>
            <a:r>
              <a:rPr lang="en-ID" sz="2400" b="0" i="0" u="none" strike="noStrike" baseline="0" dirty="0" err="1"/>
              <a:t>tabungan</a:t>
            </a:r>
            <a:r>
              <a:rPr lang="en-ID" sz="2400" b="0" i="0" u="none" strike="noStrike" baseline="0" dirty="0"/>
              <a:t> </a:t>
            </a:r>
            <a:r>
              <a:rPr lang="en-US" sz="2400" b="0" i="0" u="none" strike="noStrike" baseline="0" dirty="0" err="1"/>
              <a:t>bersifat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tabungan</a:t>
            </a:r>
            <a:r>
              <a:rPr lang="en-US" sz="2400" b="0" i="0" u="none" strike="noStrike" baseline="0" dirty="0"/>
              <a:t> </a:t>
            </a:r>
            <a:r>
              <a:rPr lang="it-IT" sz="2400" b="0" i="0" u="none" strike="noStrike" baseline="0" dirty="0"/>
              <a:t>tetap dan/atau </a:t>
            </a:r>
            <a:r>
              <a:rPr lang="en-ID" sz="2400" b="0" i="0" u="none" strike="noStrike" baseline="0" dirty="0" err="1"/>
              <a:t>tabungan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untuk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kejadian</a:t>
            </a:r>
            <a:r>
              <a:rPr lang="en-ID" sz="2400" b="0" i="0" u="none" strike="noStrike" baseline="0" dirty="0"/>
              <a:t> urgent /</a:t>
            </a:r>
            <a:r>
              <a:rPr lang="en-ID" sz="2400" b="0" i="0" u="none" strike="noStrike" baseline="0" dirty="0" err="1"/>
              <a:t>tidak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terduga</a:t>
            </a:r>
            <a:r>
              <a:rPr lang="en-ID" sz="2400" b="0" i="0" u="none" strike="noStrike" baseline="0" dirty="0"/>
              <a:t> </a:t>
            </a:r>
            <a:r>
              <a:rPr lang="fi-FI" sz="2400" b="0" i="0" u="none" strike="noStrike" baseline="0" dirty="0"/>
              <a:t>(keperluan kesehatan/dokter, </a:t>
            </a:r>
            <a:r>
              <a:rPr lang="sv-SE" sz="2400" b="0" i="0" u="none" strike="noStrike" baseline="0" dirty="0"/>
              <a:t>menghadapi musibah). Tabungan </a:t>
            </a:r>
            <a:r>
              <a:rPr lang="it-IT" sz="2400" b="0" i="0" u="none" strike="noStrike" baseline="0" dirty="0"/>
              <a:t>lazim</a:t>
            </a:r>
            <a:r>
              <a:rPr lang="sv-SE" sz="2400" b="0" i="0" u="none" strike="noStrike" baseline="0" dirty="0"/>
              <a:t> berkisar 25 % (25 % tersebut </a:t>
            </a:r>
            <a:r>
              <a:rPr lang="en-ID" sz="2400" b="0" i="0" u="none" strike="noStrike" baseline="0" dirty="0"/>
              <a:t>yang di </a:t>
            </a:r>
            <a:r>
              <a:rPr lang="en-ID" sz="2400" b="0" i="0" u="none" strike="noStrike" baseline="0" dirty="0" err="1"/>
              <a:t>gunakan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kejadian</a:t>
            </a:r>
            <a:r>
              <a:rPr lang="en-ID" sz="2400" b="0" i="0" u="none" strike="noStrike" baseline="0" dirty="0"/>
              <a:t> urgent </a:t>
            </a:r>
            <a:r>
              <a:rPr lang="en-ID" sz="2400" b="0" i="0" u="none" strike="noStrike" baseline="0" dirty="0" err="1"/>
              <a:t>berkisar</a:t>
            </a:r>
            <a:r>
              <a:rPr lang="en-ID" sz="2400" dirty="0"/>
              <a:t> </a:t>
            </a:r>
            <a:r>
              <a:rPr lang="sv-SE" sz="2400" b="0" i="0" u="none" strike="noStrike" baseline="0" dirty="0"/>
              <a:t>antara 10% - 15 %, dan sisanya dialokasikan </a:t>
            </a:r>
            <a:r>
              <a:rPr lang="en-ID" sz="2400" b="0" i="0" u="none" strike="noStrike" baseline="0" dirty="0" err="1"/>
              <a:t>sebagai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tabungan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tetap</a:t>
            </a:r>
            <a:r>
              <a:rPr lang="en-ID" sz="2400" b="0" i="0" u="none" strike="noStrike" baseline="0" dirty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400" dirty="0" err="1"/>
              <a:t>Alokasi</a:t>
            </a:r>
            <a:r>
              <a:rPr lang="en-ID" sz="2400" dirty="0"/>
              <a:t> dana </a:t>
            </a:r>
            <a:r>
              <a:rPr lang="en-ID" sz="2400" b="0" i="0" u="none" strike="noStrike" baseline="0" dirty="0" err="1"/>
              <a:t>sebesar</a:t>
            </a:r>
            <a:r>
              <a:rPr lang="en-ID" sz="2400" b="0" i="0" u="none" strike="noStrike" baseline="0" dirty="0"/>
              <a:t> 25% pada </a:t>
            </a:r>
            <a:r>
              <a:rPr lang="en-ID" sz="2400" b="0" i="0" u="none" strike="noStrike" baseline="0" dirty="0" err="1"/>
              <a:t>skema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investasi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secara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terencana</a:t>
            </a:r>
            <a:r>
              <a:rPr lang="en-ID" sz="2400" b="0" i="0" u="none" strike="noStrike" baseline="0" dirty="0"/>
              <a:t> dan </a:t>
            </a:r>
            <a:r>
              <a:rPr lang="en-ID" sz="2400" b="0" i="0" u="none" strike="noStrike" baseline="0" dirty="0" err="1"/>
              <a:t>disiplin</a:t>
            </a:r>
            <a:r>
              <a:rPr lang="en-ID" sz="2400" b="0" i="0" u="none" strike="noStrike" baseline="0" dirty="0"/>
              <a:t>. Ada </a:t>
            </a:r>
            <a:r>
              <a:rPr lang="en-ID" sz="2400" b="0" i="0" u="none" strike="noStrike" baseline="0" dirty="0" err="1"/>
              <a:t>beberapa</a:t>
            </a:r>
            <a:r>
              <a:rPr lang="en-ID" sz="2400" b="0" i="0" u="none" strike="noStrike" baseline="0" dirty="0"/>
              <a:t> alternative </a:t>
            </a:r>
            <a:r>
              <a:rPr lang="en-ID" sz="2400" b="0" i="0" u="none" strike="noStrike" baseline="0" dirty="0" err="1"/>
              <a:t>yandapat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dipilih</a:t>
            </a:r>
            <a:r>
              <a:rPr lang="en-ID" sz="2400" b="0" i="0" u="none" strike="noStrike" baseline="0" dirty="0"/>
              <a:t>, </a:t>
            </a:r>
            <a:r>
              <a:rPr lang="fi-FI" sz="2400" b="0" i="0" u="none" strike="noStrike" baseline="0" dirty="0"/>
              <a:t>contoh: emas koin/batangan, reksadana atau </a:t>
            </a:r>
            <a:r>
              <a:rPr lang="en-ID" sz="2400" b="0" i="0" u="none" strike="noStrike" baseline="0" dirty="0" err="1"/>
              <a:t>iuran</a:t>
            </a:r>
            <a:r>
              <a:rPr lang="en-ID" sz="2400" b="0" i="0" u="none" strike="noStrike" baseline="0" dirty="0"/>
              <a:t> dana </a:t>
            </a:r>
            <a:r>
              <a:rPr lang="en-ID" sz="2400" b="0" i="0" u="none" strike="noStrike" baseline="0" dirty="0" err="1"/>
              <a:t>pensiun</a:t>
            </a:r>
            <a:r>
              <a:rPr lang="en-ID" sz="2400" b="0" i="0" u="none" strike="noStrike" baseline="0" dirty="0"/>
              <a:t>, </a:t>
            </a:r>
            <a:r>
              <a:rPr lang="en-ID" sz="2400" b="0" i="0" u="none" strike="noStrike" baseline="0" dirty="0" err="1"/>
              <a:t>portofolio</a:t>
            </a:r>
            <a:r>
              <a:rPr lang="en-ID" sz="2400" b="0" i="0" u="none" strike="noStrike" baseline="0" dirty="0"/>
              <a:t> </a:t>
            </a:r>
            <a:r>
              <a:rPr lang="en-ID" sz="2400" b="0" i="0" u="none" strike="noStrike" baseline="0" dirty="0" err="1"/>
              <a:t>saham</a:t>
            </a:r>
            <a:r>
              <a:rPr lang="en-ID" sz="2400" dirty="0"/>
              <a:t>, forex, dan </a:t>
            </a:r>
            <a:r>
              <a:rPr lang="en-ID" sz="2400" dirty="0" err="1"/>
              <a:t>c</a:t>
            </a:r>
            <a:r>
              <a:rPr lang="en-ID" sz="2400" b="0" i="0" u="none" strike="noStrike" baseline="0" dirty="0" err="1"/>
              <a:t>ryton</a:t>
            </a:r>
            <a:r>
              <a:rPr lang="en-ID" sz="2400" b="0" i="0" u="none" strike="noStrike" baseline="0" dirty="0"/>
              <a:t> currency</a:t>
            </a:r>
            <a:r>
              <a:rPr lang="en-ID" sz="2400" dirty="0"/>
              <a:t>.</a:t>
            </a:r>
            <a:endParaRPr lang="sv-SE" sz="24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8957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FBD8-B9C2-487A-847C-8DEF1A25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450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000" b="1" i="0" u="none" strike="noStrike" baseline="0" dirty="0" err="1"/>
              <a:t>Alokasi</a:t>
            </a:r>
            <a:r>
              <a:rPr lang="en-ID" sz="3000" b="1" i="0" u="none" strike="noStrike" baseline="0" dirty="0"/>
              <a:t> Dana </a:t>
            </a:r>
            <a:r>
              <a:rPr lang="en-ID" sz="3000" b="1" i="0" u="none" strike="noStrike" baseline="0" dirty="0" err="1"/>
              <a:t>Menurut</a:t>
            </a:r>
            <a:r>
              <a:rPr lang="en-ID" sz="3000" b="1" i="0" u="none" strike="noStrike" baseline="0" dirty="0"/>
              <a:t> </a:t>
            </a:r>
            <a:r>
              <a:rPr lang="fi-FI" sz="3000" b="1" i="0" u="none" strike="noStrike" baseline="0" dirty="0"/>
              <a:t>Masassya (2004</a:t>
            </a:r>
            <a:r>
              <a:rPr lang="fi-FI" sz="3000" b="1" dirty="0"/>
              <a:t>, pp.</a:t>
            </a:r>
            <a:r>
              <a:rPr lang="fi-FI" sz="3000" b="1" i="0" u="none" strike="noStrike" baseline="0" dirty="0"/>
              <a:t> 9-10)</a:t>
            </a:r>
            <a:endParaRPr lang="en-ID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33EE-126E-4E55-8F46-9AC554E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0FC6DD-C8B5-4CA9-A2BA-B1C13333E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193796"/>
              </p:ext>
            </p:extLst>
          </p:nvPr>
        </p:nvGraphicFramePr>
        <p:xfrm>
          <a:off x="504825" y="933450"/>
          <a:ext cx="10963275" cy="55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18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A54A-F7F9-4E8F-B68E-FEB28827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193675"/>
            <a:ext cx="10810875" cy="54927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/>
              <a:t>All Your Worth: The Ultimate Lifetime Money Plan, </a:t>
            </a:r>
            <a:r>
              <a:rPr lang="en-ID" sz="2500" b="1" dirty="0"/>
              <a:t>Senator Elizabeth Warren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68DD47-80A9-4CC4-B1A2-4C736EA5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6" y="866775"/>
            <a:ext cx="11229974" cy="5645150"/>
          </a:xfrm>
        </p:spPr>
      </p:pic>
    </p:spTree>
    <p:extLst>
      <p:ext uri="{BB962C8B-B14F-4D97-AF65-F5344CB8AC3E}">
        <p14:creationId xmlns:p14="http://schemas.microsoft.com/office/powerpoint/2010/main" val="8910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3C7F-09A3-48BC-8DB8-4E0C9757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62FC-3630-4D2A-801C-69154796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472EF-4676-4803-866C-23C3768E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95275"/>
            <a:ext cx="10782299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EE19-B44F-42CA-8071-B4C387C8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5"/>
            <a:ext cx="11563350" cy="587375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Contoh</a:t>
            </a:r>
            <a:r>
              <a:rPr lang="en-US" sz="4400" b="1" dirty="0"/>
              <a:t> Skema </a:t>
            </a:r>
            <a:r>
              <a:rPr lang="en-US" sz="4400" b="1" dirty="0" err="1"/>
              <a:t>Investasi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86E030-14FC-4726-BD29-DA94D5FF5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074" y="1066799"/>
            <a:ext cx="5667376" cy="54387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62BAF-493D-4796-AEAB-D5120905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152524"/>
            <a:ext cx="55149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68D1-D05F-4089-9225-36240DEB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65126"/>
            <a:ext cx="11734800" cy="577850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Contoh</a:t>
            </a:r>
            <a:r>
              <a:rPr lang="en-US" sz="3500" b="1" dirty="0"/>
              <a:t> Skema </a:t>
            </a:r>
            <a:r>
              <a:rPr lang="en-US" sz="3500" b="1" dirty="0" err="1"/>
              <a:t>Investasi</a:t>
            </a:r>
            <a:endParaRPr lang="en-ID" sz="35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DC34F-19E9-42AF-A358-57B14841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1085850"/>
            <a:ext cx="5162549" cy="54070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0DDA4-A8A3-483E-BDF5-6ECA58C4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1126772"/>
            <a:ext cx="6115049" cy="5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635C-42FF-4A53-9A9F-A03DE514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6"/>
            <a:ext cx="11563350" cy="692150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Contoh</a:t>
            </a:r>
            <a:r>
              <a:rPr lang="en-US" sz="4400" b="1" dirty="0"/>
              <a:t> Skema </a:t>
            </a:r>
            <a:r>
              <a:rPr lang="en-US" sz="4400" b="1" dirty="0" err="1"/>
              <a:t>Investasi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1B8827-E087-47DD-B58C-76DC2FAF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575" y="1152525"/>
            <a:ext cx="5678900" cy="55245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D8679-654E-4D20-A494-1D5D9BF3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057276"/>
            <a:ext cx="57320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4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2755-0917-42DB-A649-AD9DB835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136526"/>
            <a:ext cx="11753850" cy="9779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+mn-lt"/>
              </a:rPr>
              <a:t>Kelemahan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Perencanaan</a:t>
            </a:r>
            <a:r>
              <a:rPr lang="en-US" sz="3000" b="1" dirty="0">
                <a:latin typeface="+mn-lt"/>
              </a:rPr>
              <a:t> (planning) dan </a:t>
            </a:r>
            <a:r>
              <a:rPr lang="en-ID" sz="3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3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lang="en-ID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Dana (</a:t>
            </a:r>
            <a:r>
              <a:rPr lang="en-ID" sz="3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organizing</a:t>
            </a:r>
            <a:r>
              <a:rPr lang="en-ID" sz="3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alokasi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keuangan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individu</a:t>
            </a:r>
            <a:r>
              <a:rPr lang="en-US" sz="3000" b="1" dirty="0">
                <a:latin typeface="+mn-lt"/>
              </a:rPr>
              <a:t> dan </a:t>
            </a:r>
            <a:r>
              <a:rPr lang="en-US" sz="3000" b="1" dirty="0" err="1">
                <a:latin typeface="+mn-lt"/>
              </a:rPr>
              <a:t>keluarga</a:t>
            </a:r>
            <a:r>
              <a:rPr lang="en-US" sz="3000" b="1" dirty="0">
                <a:latin typeface="+mn-lt"/>
              </a:rPr>
              <a:t>.</a:t>
            </a:r>
            <a:endParaRPr lang="en-ID" sz="3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E1B2-B822-41BF-9CFE-0B22F2D3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" y="1190625"/>
            <a:ext cx="11753850" cy="5530849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ID" sz="2900" b="0" i="0" u="none" strike="noStrike" baseline="0" dirty="0"/>
              <a:t>Budget </a:t>
            </a:r>
            <a:r>
              <a:rPr lang="en-ID" sz="2900" b="0" i="0" u="none" strike="noStrike" baseline="0" dirty="0" err="1"/>
              <a:t>disusun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berdasarkan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taksiran</a:t>
            </a:r>
            <a:r>
              <a:rPr lang="en-ID" sz="2900" b="0" i="0" u="none" strike="noStrike" baseline="0" dirty="0"/>
              <a:t> (</a:t>
            </a:r>
            <a:r>
              <a:rPr lang="en-ID" sz="2900" b="0" i="0" u="none" strike="noStrike" baseline="0" dirty="0" err="1"/>
              <a:t>sering</a:t>
            </a:r>
            <a:r>
              <a:rPr lang="en-ID" sz="2900" b="0" i="0" u="none" strike="noStrike" baseline="0" dirty="0"/>
              <a:t> kali </a:t>
            </a:r>
            <a:r>
              <a:rPr lang="en-ID" sz="2900" b="0" i="0" u="none" strike="noStrike" baseline="0" dirty="0" err="1"/>
              <a:t>beda</a:t>
            </a:r>
            <a:r>
              <a:rPr lang="en-ID" sz="2900" b="0" i="0" u="none" strike="noStrike" baseline="0" dirty="0"/>
              <a:t> pada </a:t>
            </a:r>
            <a:r>
              <a:rPr lang="en-ID" sz="2900" b="0" i="0" u="none" strike="noStrike" baseline="0" dirty="0" err="1"/>
              <a:t>saat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pelaksanaan</a:t>
            </a:r>
            <a:r>
              <a:rPr lang="en-ID" sz="2900" dirty="0"/>
              <a:t>-</a:t>
            </a:r>
            <a:r>
              <a:rPr lang="en-ID" sz="2900" b="0" i="0" u="none" strike="noStrike" baseline="0" dirty="0"/>
              <a:t>actuating)</a:t>
            </a:r>
          </a:p>
          <a:p>
            <a:pPr marL="342900" indent="-342900" algn="just">
              <a:buAutoNum type="arabicPeriod"/>
            </a:pPr>
            <a:r>
              <a:rPr lang="en-ID" sz="2900" dirty="0" err="1"/>
              <a:t>Pembuatan</a:t>
            </a:r>
            <a:r>
              <a:rPr lang="en-ID" sz="2900" dirty="0"/>
              <a:t> b</a:t>
            </a:r>
            <a:r>
              <a:rPr lang="en-ID" sz="2900" b="0" i="0" u="none" strike="noStrike" baseline="0" dirty="0"/>
              <a:t>udget dan </a:t>
            </a:r>
            <a:r>
              <a:rPr lang="en-ID" sz="2900" b="0" i="0" u="none" strike="noStrike" baseline="0" dirty="0" err="1"/>
              <a:t>alokasian</a:t>
            </a:r>
            <a:r>
              <a:rPr lang="en-ID" sz="2900" b="0" i="0" u="none" strike="noStrike" baseline="0" dirty="0"/>
              <a:t> dana </a:t>
            </a:r>
            <a:r>
              <a:rPr lang="en-ID" sz="2900" b="0" i="0" u="none" strike="noStrike" baseline="0" dirty="0" err="1"/>
              <a:t>disusun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berdasarkan</a:t>
            </a:r>
            <a:r>
              <a:rPr lang="en-ID" sz="2900" b="0" i="0" u="none" strike="noStrike" baseline="0" dirty="0"/>
              <a:t> data, </a:t>
            </a:r>
            <a:r>
              <a:rPr lang="en-ID" sz="2900" b="0" i="0" u="none" strike="noStrike" baseline="0" dirty="0" err="1"/>
              <a:t>informasi</a:t>
            </a:r>
            <a:r>
              <a:rPr lang="en-ID" sz="2900" b="0" i="0" u="none" strike="noStrike" baseline="0" dirty="0"/>
              <a:t> dan </a:t>
            </a:r>
            <a:r>
              <a:rPr lang="en-ID" sz="2900" b="0" i="0" u="none" strike="noStrike" baseline="0" dirty="0" err="1"/>
              <a:t>faktor-faktor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baik</a:t>
            </a:r>
            <a:r>
              <a:rPr lang="en-ID" sz="2900" b="0" i="0" u="none" strike="noStrike" baseline="0" dirty="0"/>
              <a:t> yang </a:t>
            </a:r>
            <a:r>
              <a:rPr lang="en-ID" sz="2900" b="0" i="1" u="none" strike="noStrike" baseline="0" dirty="0" err="1"/>
              <a:t>controlable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maupun</a:t>
            </a:r>
            <a:r>
              <a:rPr lang="en-ID" sz="2900" b="0" i="0" u="none" strike="noStrike" baseline="0" dirty="0"/>
              <a:t> yang </a:t>
            </a:r>
            <a:r>
              <a:rPr lang="en-ID" sz="2900" b="0" i="1" u="none" strike="noStrike" baseline="0" dirty="0"/>
              <a:t>uncontrollable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sehingga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jika</a:t>
            </a:r>
            <a:r>
              <a:rPr lang="en-ID" sz="2900" dirty="0"/>
              <a:t> </a:t>
            </a:r>
            <a:r>
              <a:rPr lang="en-ID" sz="2900" b="0" i="0" u="none" strike="noStrike" baseline="0" dirty="0" err="1"/>
              <a:t>terjadi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perubahan-perubahan</a:t>
            </a:r>
            <a:r>
              <a:rPr lang="en-ID" sz="2900" b="0" i="0" u="none" strike="noStrike" baseline="0" dirty="0"/>
              <a:t> pada </a:t>
            </a:r>
            <a:r>
              <a:rPr lang="en-ID" sz="2900" b="0" i="0" u="none" strike="noStrike" baseline="0" dirty="0" err="1"/>
              <a:t>faktor-faktor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itu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sudah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tentu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akan</a:t>
            </a:r>
            <a:r>
              <a:rPr lang="en-ID" sz="2900" dirty="0"/>
              <a:t> </a:t>
            </a:r>
            <a:r>
              <a:rPr lang="en-ID" sz="2900" b="0" i="0" u="none" strike="noStrike" baseline="0" dirty="0" err="1"/>
              <a:t>mempengaruhi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keakuratan</a:t>
            </a:r>
            <a:r>
              <a:rPr lang="en-ID" sz="2900" b="0" i="0" u="none" strike="noStrike" baseline="0" dirty="0"/>
              <a:t> budget dan </a:t>
            </a:r>
            <a:r>
              <a:rPr lang="en-ID" sz="2900" b="0" i="0" u="none" strike="noStrike" baseline="0" dirty="0" err="1"/>
              <a:t>alokasi</a:t>
            </a:r>
            <a:r>
              <a:rPr lang="en-ID" sz="2900" b="0" i="0" u="none" strike="noStrike" baseline="0" dirty="0"/>
              <a:t> dana.</a:t>
            </a:r>
            <a:endParaRPr lang="en-ID" sz="2900" dirty="0"/>
          </a:p>
          <a:p>
            <a:pPr marL="342900" indent="-342900" algn="just">
              <a:buAutoNum type="arabicPeriod"/>
            </a:pPr>
            <a:r>
              <a:rPr lang="en-ID" sz="2900" b="0" i="0" u="none" strike="noStrike" baseline="0" dirty="0" err="1"/>
              <a:t>Berhasil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tidaknya</a:t>
            </a:r>
            <a:r>
              <a:rPr lang="en-ID" sz="2900" b="0" i="0" u="none" strike="noStrike" baseline="0" dirty="0"/>
              <a:t> budget </a:t>
            </a:r>
            <a:r>
              <a:rPr lang="en-ID" sz="2900" b="0" i="0" u="none" strike="noStrike" baseline="0" dirty="0" err="1"/>
              <a:t>tergantung</a:t>
            </a:r>
            <a:r>
              <a:rPr lang="en-ID" sz="2900" b="0" i="0" u="none" strike="noStrike" baseline="0" dirty="0"/>
              <a:t> pada </a:t>
            </a:r>
            <a:r>
              <a:rPr lang="en-ID" sz="2900" b="0" i="0" u="none" strike="noStrike" baseline="0" dirty="0" err="1"/>
              <a:t>manusia-manusia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pelaksananya</a:t>
            </a:r>
            <a:r>
              <a:rPr lang="en-ID" sz="2900" b="0" i="0" u="none" strike="noStrike" baseline="0" dirty="0"/>
              <a:t> (budget </a:t>
            </a:r>
            <a:r>
              <a:rPr lang="en-ID" sz="2900" b="0" i="0" u="none" strike="noStrike" baseline="0" dirty="0" err="1"/>
              <a:t>beserta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alokasi</a:t>
            </a:r>
            <a:r>
              <a:rPr lang="en-ID" sz="2900" b="0" i="0" u="none" strike="noStrike" baseline="0" dirty="0"/>
              <a:t> dana yang </a:t>
            </a:r>
            <a:r>
              <a:rPr lang="en-ID" sz="2900" b="0" i="0" u="none" strike="noStrike" baseline="0" dirty="0" err="1"/>
              <a:t>telah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direncanakan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tidak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akan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bisa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terealisir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bila</a:t>
            </a:r>
            <a:r>
              <a:rPr lang="en-ID" sz="2900" b="0" i="0" u="none" strike="noStrike" baseline="0" dirty="0"/>
              <a:t> para </a:t>
            </a:r>
            <a:r>
              <a:rPr lang="en-ID" sz="2900" b="0" i="0" u="none" strike="noStrike" baseline="0" dirty="0" err="1"/>
              <a:t>pelakunya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tidak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mempunyai</a:t>
            </a:r>
            <a:r>
              <a:rPr lang="en-ID" sz="2900" dirty="0"/>
              <a:t> </a:t>
            </a:r>
            <a:r>
              <a:rPr lang="en-ID" sz="2900" b="0" i="0" u="none" strike="noStrike" baseline="0" dirty="0" err="1"/>
              <a:t>kecakapan</a:t>
            </a:r>
            <a:r>
              <a:rPr lang="en-ID" sz="2900" b="0" i="0" u="none" strike="noStrike" baseline="0" dirty="0"/>
              <a:t> yang </a:t>
            </a:r>
            <a:r>
              <a:rPr lang="en-ID" sz="2900" b="0" i="0" u="none" strike="noStrike" baseline="0" dirty="0" err="1"/>
              <a:t>memadai</a:t>
            </a:r>
            <a:r>
              <a:rPr lang="en-ID" sz="2900" b="0" i="0" u="none" strike="noStrike" baseline="0" dirty="0"/>
              <a:t>, dan </a:t>
            </a:r>
            <a:r>
              <a:rPr lang="en-ID" sz="2900" b="0" i="0" u="none" strike="noStrike" baseline="0" dirty="0" err="1"/>
              <a:t>kerja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sama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antara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anggota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keluarga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adalah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hal</a:t>
            </a:r>
            <a:r>
              <a:rPr lang="en-ID" sz="2900" b="0" i="0" u="none" strike="noStrike" baseline="0" dirty="0"/>
              <a:t> yang </a:t>
            </a:r>
            <a:r>
              <a:rPr lang="en-ID" sz="2900" b="0" i="0" u="none" strike="noStrike" baseline="0" dirty="0" err="1"/>
              <a:t>mutlak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diperlukan</a:t>
            </a:r>
            <a:r>
              <a:rPr lang="en-ID" sz="2900" b="0" i="0" u="none" strike="noStrike" baseline="0" dirty="0"/>
              <a:t>, </a:t>
            </a:r>
            <a:r>
              <a:rPr lang="en-ID" sz="2900" b="0" i="0" u="none" strike="noStrike" baseline="0" dirty="0" err="1"/>
              <a:t>kesepakatan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dalam</a:t>
            </a:r>
            <a:r>
              <a:rPr lang="en-ID" sz="2900" b="0" i="0" u="none" strike="noStrike" baseline="0" dirty="0"/>
              <a:t> </a:t>
            </a:r>
            <a:r>
              <a:rPr lang="en-ID" sz="2900" b="0" i="0" u="none" strike="noStrike" baseline="0" dirty="0" err="1"/>
              <a:t>penyusunan</a:t>
            </a:r>
            <a:r>
              <a:rPr lang="en-ID" sz="2900" b="0" i="0" u="none" strike="noStrike" baseline="0" dirty="0"/>
              <a:t> budget </a:t>
            </a:r>
            <a:r>
              <a:rPr lang="sv-SE" sz="2900" b="0" i="0" u="none" strike="noStrike" baseline="0" dirty="0"/>
              <a:t>dan saling mengingatkan bila terjadi pelanggaran</a:t>
            </a:r>
            <a:r>
              <a:rPr lang="en-ID" sz="2900" b="0" i="0" u="none" strike="noStrike" baseline="0" dirty="0"/>
              <a:t>).</a:t>
            </a:r>
            <a:endParaRPr lang="en-ID" sz="2900" dirty="0"/>
          </a:p>
        </p:txBody>
      </p:sp>
    </p:spTree>
    <p:extLst>
      <p:ext uri="{BB962C8B-B14F-4D97-AF65-F5344CB8AC3E}">
        <p14:creationId xmlns:p14="http://schemas.microsoft.com/office/powerpoint/2010/main" val="61435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760A-1305-4B20-A13C-CF61BAD5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9876"/>
            <a:ext cx="11734800" cy="577850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elaksanaan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actuating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3492-795D-4C6C-8C08-8BBFB1D1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7750"/>
            <a:ext cx="11620500" cy="5540374"/>
          </a:xfrm>
        </p:spPr>
        <p:txBody>
          <a:bodyPr/>
          <a:lstStyle/>
          <a:p>
            <a:pPr algn="just"/>
            <a:r>
              <a:rPr lang="en-ID" sz="3000" b="0" i="0" u="none" strike="noStrike" baseline="0" dirty="0" err="1"/>
              <a:t>Pelaksanaan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sehari-hari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atas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pengalokasian</a:t>
            </a:r>
            <a:r>
              <a:rPr lang="en-ID" sz="3000" dirty="0"/>
              <a:t> </a:t>
            </a:r>
            <a:r>
              <a:rPr lang="sv-SE" sz="3000" dirty="0"/>
              <a:t>pendapatan dan</a:t>
            </a:r>
            <a:r>
              <a:rPr lang="sv-SE" sz="3000" b="0" i="0" u="none" strike="noStrike" baseline="0" dirty="0"/>
              <a:t> pemakaian uang dalam masing-masing</a:t>
            </a:r>
            <a:r>
              <a:rPr lang="sv-SE" sz="3000" dirty="0"/>
              <a:t> individu dan </a:t>
            </a:r>
            <a:r>
              <a:rPr lang="en-ID" sz="3000" b="0" i="0" u="none" strike="noStrike" baseline="0" dirty="0" err="1"/>
              <a:t>keluarga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mempunyai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seni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pengelolaan</a:t>
            </a:r>
            <a:r>
              <a:rPr lang="en-ID" sz="3000" dirty="0"/>
              <a:t> </a:t>
            </a:r>
            <a:r>
              <a:rPr lang="it-IT" sz="3000" b="0" i="0" u="none" strike="noStrike" baseline="0" dirty="0"/>
              <a:t>tersendiri, hal ini sangat dipengaruhi oleh 1) </a:t>
            </a:r>
            <a:r>
              <a:rPr lang="en-ID" sz="3000" b="0" i="0" u="none" strike="noStrike" baseline="0" dirty="0" err="1"/>
              <a:t>kebiasaan</a:t>
            </a:r>
            <a:r>
              <a:rPr lang="en-ID" sz="3000" dirty="0"/>
              <a:t>; 2)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pengalaman</a:t>
            </a:r>
            <a:r>
              <a:rPr lang="en-ID" sz="3000" dirty="0"/>
              <a:t>;</a:t>
            </a:r>
            <a:r>
              <a:rPr lang="en-ID" sz="3000" b="0" i="0" u="none" strike="noStrike" baseline="0" dirty="0"/>
              <a:t> dan 3) </a:t>
            </a:r>
            <a:r>
              <a:rPr lang="en-ID" sz="3000" b="0" i="0" u="none" strike="noStrike" baseline="0" dirty="0" err="1"/>
              <a:t>pengetahuan</a:t>
            </a:r>
            <a:r>
              <a:rPr lang="en-ID" sz="3000" b="0" i="0" u="none" strike="noStrike" baseline="0" dirty="0"/>
              <a:t>. </a:t>
            </a:r>
          </a:p>
          <a:p>
            <a:pPr marL="0" indent="0" algn="just">
              <a:buNone/>
            </a:pPr>
            <a:endParaRPr lang="en-ID" sz="3000" b="0" i="0" u="none" strike="noStrike" baseline="0" dirty="0"/>
          </a:p>
          <a:p>
            <a:pPr algn="just"/>
            <a:r>
              <a:rPr lang="en-ID" sz="3000" b="0" i="0" u="none" strike="noStrike" baseline="0" dirty="0" err="1"/>
              <a:t>Pengalokasian</a:t>
            </a:r>
            <a:r>
              <a:rPr lang="en-ID" sz="3000" b="0" i="0" u="none" strike="noStrike" baseline="0" dirty="0"/>
              <a:t> pada </a:t>
            </a:r>
            <a:r>
              <a:rPr lang="en-ID" sz="3000" b="0" i="0" u="none" strike="noStrike" baseline="0" dirty="0" err="1"/>
              <a:t>investasi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tidak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hanya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terbatas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jangka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pendek</a:t>
            </a:r>
            <a:r>
              <a:rPr lang="en-ID" sz="3000" b="0" i="0" u="none" strike="noStrike" baseline="0" dirty="0"/>
              <a:t> (1-2 </a:t>
            </a:r>
            <a:r>
              <a:rPr lang="en-ID" sz="3000" b="0" i="0" u="none" strike="noStrike" baseline="0" dirty="0" err="1"/>
              <a:t>tahun</a:t>
            </a:r>
            <a:r>
              <a:rPr lang="en-ID" sz="3000" b="0" i="0" u="none" strike="noStrike" baseline="0" dirty="0"/>
              <a:t>), </a:t>
            </a:r>
            <a:r>
              <a:rPr lang="en-ID" sz="3000" b="0" i="0" u="none" strike="noStrike" baseline="0" dirty="0" err="1"/>
              <a:t>jangka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menengah</a:t>
            </a:r>
            <a:r>
              <a:rPr lang="en-ID" sz="3000" b="0" i="0" u="none" strike="noStrike" baseline="0" dirty="0"/>
              <a:t> (3-5 </a:t>
            </a:r>
            <a:r>
              <a:rPr lang="en-ID" sz="3000" b="0" i="0" u="none" strike="noStrike" baseline="0" dirty="0" err="1"/>
              <a:t>tahun</a:t>
            </a:r>
            <a:r>
              <a:rPr lang="en-ID" sz="3000" b="0" i="0" u="none" strike="noStrike" baseline="0" dirty="0"/>
              <a:t>), </a:t>
            </a:r>
            <a:r>
              <a:rPr lang="en-ID" sz="3000" b="0" i="0" u="none" strike="noStrike" baseline="0" dirty="0" err="1"/>
              <a:t>tetapi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perlu</a:t>
            </a:r>
            <a:r>
              <a:rPr lang="en-ID" sz="3000" b="0" i="0" u="none" strike="noStrike" baseline="0" dirty="0"/>
              <a:t> di </a:t>
            </a:r>
            <a:r>
              <a:rPr lang="en-ID" sz="3000" b="0" i="0" u="none" strike="noStrike" baseline="0" dirty="0" err="1"/>
              <a:t>alokasikan</a:t>
            </a:r>
            <a:r>
              <a:rPr lang="en-ID" sz="3000" dirty="0"/>
              <a:t> </a:t>
            </a:r>
            <a:r>
              <a:rPr lang="fi-FI" sz="3000" b="0" i="0" u="none" strike="noStrike" baseline="0" dirty="0"/>
              <a:t>untuk jangka panjang (&gt; 10 tahun), ketika memasuki masa</a:t>
            </a:r>
            <a:r>
              <a:rPr lang="fi-FI" sz="3000" dirty="0"/>
              <a:t> </a:t>
            </a:r>
            <a:r>
              <a:rPr lang="en-ID" sz="3000" b="0" i="0" u="none" strike="noStrike" baseline="0" dirty="0" err="1"/>
              <a:t>tidak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produktif</a:t>
            </a:r>
            <a:r>
              <a:rPr lang="en-ID" sz="3000" b="0" i="0" u="none" strike="noStrike" baseline="0" dirty="0"/>
              <a:t> (≥</a:t>
            </a:r>
            <a:r>
              <a:rPr lang="en-ID" sz="3000" dirty="0"/>
              <a:t> 65 </a:t>
            </a:r>
            <a:r>
              <a:rPr lang="en-ID" sz="3000" dirty="0" err="1"/>
              <a:t>tahun</a:t>
            </a:r>
            <a:r>
              <a:rPr lang="en-ID" sz="3000" dirty="0"/>
              <a:t>) </a:t>
            </a:r>
            <a:r>
              <a:rPr lang="en-ID" sz="3000" b="0" i="0" u="none" strike="noStrike" baseline="0" dirty="0" err="1"/>
              <a:t>tidak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terjebak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dalam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kesulitan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keuangan</a:t>
            </a:r>
            <a:r>
              <a:rPr lang="en-ID" sz="3000" b="0" i="0" u="none" strike="noStrike" baseline="0" dirty="0"/>
              <a:t>.</a:t>
            </a:r>
            <a:endParaRPr lang="en-ID" sz="3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960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00BA-09DD-4BCF-A4D8-2DD51D9C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88912"/>
            <a:ext cx="11563350" cy="492125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elaksanaan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actuating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F1A5-4DA1-482B-9DE9-F55F411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81074"/>
            <a:ext cx="11372850" cy="5610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3000" b="0" i="0" u="none" strike="noStrike" baseline="0" dirty="0" err="1"/>
              <a:t>Rodhiyah</a:t>
            </a:r>
            <a:r>
              <a:rPr lang="en-ID" sz="3000" dirty="0"/>
              <a:t> (2012) </a:t>
            </a:r>
            <a:r>
              <a:rPr lang="en-ID" sz="3000" dirty="0" err="1"/>
              <a:t>berpendapat</a:t>
            </a:r>
            <a:r>
              <a:rPr lang="en-ID" sz="3000" dirty="0"/>
              <a:t> </a:t>
            </a:r>
            <a:r>
              <a:rPr lang="en-ID" sz="3000" dirty="0" err="1"/>
              <a:t>bahwa</a:t>
            </a:r>
            <a:r>
              <a:rPr lang="en-ID" sz="3000" dirty="0"/>
              <a:t> </a:t>
            </a:r>
            <a:r>
              <a:rPr lang="en-ID" sz="3000" dirty="0" err="1"/>
              <a:t>s</a:t>
            </a:r>
            <a:r>
              <a:rPr lang="en-ID" sz="3000" b="0" i="0" u="none" strike="noStrike" baseline="0" dirty="0" err="1"/>
              <a:t>etiap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keluarga</a:t>
            </a:r>
            <a:r>
              <a:rPr lang="en-ID" sz="3000" b="0" i="0" u="none" strike="noStrike" baseline="0" dirty="0"/>
              <a:t>/ </a:t>
            </a:r>
            <a:r>
              <a:rPr lang="en-ID" sz="3000" b="0" i="0" u="none" strike="noStrike" baseline="0" dirty="0" err="1"/>
              <a:t>anggota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keluarga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harus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memiliki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deposito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diri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artinya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setiap</a:t>
            </a:r>
            <a:r>
              <a:rPr lang="en-ID" sz="3000" b="0" i="0" u="none" strike="noStrike" baseline="0" dirty="0"/>
              <a:t> orang </a:t>
            </a:r>
            <a:r>
              <a:rPr lang="en-ID" sz="3000" b="0" i="0" u="none" strike="noStrike" baseline="0" dirty="0" err="1"/>
              <a:t>harus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mendepositokan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dirinya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menyiapkan</a:t>
            </a:r>
            <a:r>
              <a:rPr lang="en-ID" sz="3000" b="0" i="0" u="none" strike="noStrike" baseline="0" dirty="0"/>
              <a:t> uang </a:t>
            </a:r>
            <a:r>
              <a:rPr lang="en-ID" sz="3000" b="0" i="0" u="none" strike="noStrike" baseline="0" dirty="0" err="1"/>
              <a:t>pertanggungan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atas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dirinya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jadi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ketika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individu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tsb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lagi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produktif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atau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tidak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lagi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berpenghasilan</a:t>
            </a:r>
            <a:r>
              <a:rPr lang="en-ID" sz="3000" b="0" i="0" u="none" strike="noStrike" baseline="0" dirty="0"/>
              <a:t> , </a:t>
            </a:r>
            <a:r>
              <a:rPr lang="en-ID" sz="3000" b="0" i="0" u="none" strike="noStrike" baseline="0" dirty="0" err="1"/>
              <a:t>deposito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diri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inilah</a:t>
            </a:r>
            <a:r>
              <a:rPr lang="en-ID" sz="3000" b="0" i="0" u="none" strike="noStrike" baseline="0" dirty="0"/>
              <a:t> yang </a:t>
            </a:r>
            <a:r>
              <a:rPr lang="en-ID" sz="3000" b="0" i="0" u="none" strike="noStrike" baseline="0" dirty="0" err="1"/>
              <a:t>akan</a:t>
            </a:r>
            <a:r>
              <a:rPr lang="en-ID" sz="3000" dirty="0"/>
              <a:t> </a:t>
            </a:r>
            <a:r>
              <a:rPr lang="it-IT" sz="3000" b="0" i="0" u="none" strike="noStrike" baseline="0" dirty="0"/>
              <a:t>menanggung hidup. </a:t>
            </a:r>
          </a:p>
          <a:p>
            <a:pPr marL="0" indent="0" algn="just">
              <a:buNone/>
            </a:pPr>
            <a:endParaRPr lang="it-IT" sz="3000" b="0" i="0" u="none" strike="noStrike" baseline="0" dirty="0"/>
          </a:p>
          <a:p>
            <a:pPr marL="0" indent="0" algn="just">
              <a:buNone/>
            </a:pPr>
            <a:r>
              <a:rPr lang="it-IT" sz="3000" b="0" i="0" u="none" strike="noStrike" baseline="0" dirty="0"/>
              <a:t>Deposito diri ini bukan </a:t>
            </a:r>
            <a:r>
              <a:rPr lang="en-ID" sz="3000" b="0" i="0" u="none" strike="noStrike" baseline="0" dirty="0" err="1"/>
              <a:t>produk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deposito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melainkan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persiapan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keuangan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untuk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jangka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panjang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yaitu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hari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tua</a:t>
            </a:r>
            <a:r>
              <a:rPr lang="en-ID" sz="3000" b="0" i="0" u="none" strike="noStrike" baseline="0" dirty="0"/>
              <a:t> yang </a:t>
            </a:r>
            <a:r>
              <a:rPr lang="it-IT" sz="3000" b="0" i="0" u="none" strike="noStrike" baseline="0" dirty="0"/>
              <a:t>semestinya ada di setiap keluarga.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401767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19C-6AB5-45DE-935F-293DEFB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401425" cy="625475"/>
          </a:xfrm>
        </p:spPr>
        <p:txBody>
          <a:bodyPr>
            <a:normAutofit/>
          </a:bodyPr>
          <a:lstStyle/>
          <a:p>
            <a:r>
              <a:rPr lang="en-US" sz="3000" b="1" dirty="0" err="1"/>
              <a:t>Tujuan</a:t>
            </a:r>
            <a:r>
              <a:rPr lang="en-US" sz="3000" b="1" dirty="0"/>
              <a:t> </a:t>
            </a:r>
            <a:r>
              <a:rPr lang="en-US" sz="3000" b="1" dirty="0" err="1"/>
              <a:t>Pelaksanaan</a:t>
            </a:r>
            <a:r>
              <a:rPr lang="en-US" sz="3000" b="1" dirty="0"/>
              <a:t> </a:t>
            </a:r>
            <a:r>
              <a:rPr lang="en-US" sz="3000" b="1" dirty="0" err="1"/>
              <a:t>Pengabdian</a:t>
            </a:r>
            <a:r>
              <a:rPr lang="en-US" sz="3000" b="1" dirty="0"/>
              <a:t> Masyarakat</a:t>
            </a:r>
            <a:endParaRPr lang="en-ID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7938B-2D9C-43C0-BBC1-E669871E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33475"/>
            <a:ext cx="11268075" cy="50434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i="1" dirty="0"/>
              <a:t>cast flow management </a:t>
            </a:r>
            <a:r>
              <a:rPr lang="en-US" dirty="0"/>
              <a:t>dan tip-tip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efesien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mengevaluasi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Termotivasi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Cash in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menekan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Cash Out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900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9C26-8340-4056-A146-ADED5DAF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7" y="200772"/>
            <a:ext cx="11868148" cy="7986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ID" sz="2800" dirty="0" err="1"/>
              <a:t>D</a:t>
            </a:r>
            <a:r>
              <a:rPr lang="en-ID" sz="2800" b="0" i="0" u="none" strike="noStrike" baseline="0" dirty="0" err="1"/>
              <a:t>alam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melaksanakan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rencana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pengeluaran</a:t>
            </a:r>
            <a:r>
              <a:rPr lang="en-ID" sz="2800" b="0" i="0" u="none" strike="noStrike" baseline="0" dirty="0"/>
              <a:t> yang </a:t>
            </a:r>
            <a:r>
              <a:rPr lang="en-ID" sz="2800" b="0" i="0" u="none" strike="noStrike" baseline="0" dirty="0" err="1"/>
              <a:t>telah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dialokasikan</a:t>
            </a:r>
            <a:r>
              <a:rPr lang="en-ID" sz="2800" b="0" i="0" u="none" strike="noStrike" baseline="0" dirty="0"/>
              <a:t> </a:t>
            </a:r>
            <a:r>
              <a:rPr lang="sv-SE" sz="2800" b="0" i="0" u="none" strike="noStrike" baseline="0" dirty="0"/>
              <a:t>dapat melakukan berbagai sistem, yaitu</a:t>
            </a:r>
            <a:r>
              <a:rPr lang="en-ID" sz="2800" b="1" dirty="0"/>
              <a:t>:</a:t>
            </a:r>
            <a:endParaRPr lang="en-ID" sz="2800" b="1" i="0" u="none" strike="noStrike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CF04-F801-4174-B2B2-1EE50FE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4976" y="999377"/>
            <a:ext cx="6343648" cy="5553075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D" b="1" i="0" u="none" strike="noStrike" baseline="0" dirty="0" err="1"/>
              <a:t>Sistem</a:t>
            </a:r>
            <a:r>
              <a:rPr lang="en-ID" b="1" i="0" u="none" strike="noStrike" baseline="0" dirty="0"/>
              <a:t> </a:t>
            </a:r>
            <a:r>
              <a:rPr lang="en-ID" b="1" i="0" u="none" strike="noStrike" baseline="0" dirty="0" err="1"/>
              <a:t>Amplop</a:t>
            </a:r>
            <a:endParaRPr lang="en-ID" b="1" i="0" u="none" strike="noStrike" baseline="0" dirty="0"/>
          </a:p>
          <a:p>
            <a:pPr marL="0" indent="0" algn="just">
              <a:buNone/>
            </a:pPr>
            <a:r>
              <a:rPr lang="en-ID" sz="3000" dirty="0" err="1"/>
              <a:t>M</a:t>
            </a:r>
            <a:r>
              <a:rPr lang="en-ID" sz="3000" b="0" i="0" u="none" strike="noStrike" baseline="0" dirty="0" err="1"/>
              <a:t>enggunakan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amplop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sebagai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tempat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untuk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menyimpan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sementara</a:t>
            </a:r>
            <a:r>
              <a:rPr lang="en-ID" sz="3000" b="0" i="0" u="none" strike="noStrike" baseline="0" dirty="0"/>
              <a:t> uang </a:t>
            </a:r>
            <a:r>
              <a:rPr lang="en-ID" sz="3000" b="0" i="0" u="none" strike="noStrike" baseline="0" dirty="0" err="1"/>
              <a:t>sesuai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dengan</a:t>
            </a:r>
            <a:r>
              <a:rPr lang="en-ID" sz="3000" b="0" i="0" u="none" strike="noStrike" baseline="0" dirty="0"/>
              <a:t> daftar </a:t>
            </a:r>
            <a:r>
              <a:rPr lang="en-ID" sz="3000" b="0" i="0" u="none" strike="noStrike" baseline="0" dirty="0" err="1"/>
              <a:t>kebutuhan</a:t>
            </a:r>
            <a:r>
              <a:rPr lang="en-ID" sz="3000" b="0" i="0" u="none" strike="noStrike" baseline="0" dirty="0"/>
              <a:t> yang </a:t>
            </a:r>
            <a:r>
              <a:rPr lang="en-ID" sz="3000" b="0" i="0" u="none" strike="noStrike" baseline="0" dirty="0" err="1"/>
              <a:t>telah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direncanakan</a:t>
            </a:r>
            <a:r>
              <a:rPr lang="en-ID" sz="3000" b="0" i="0" u="none" strike="noStrike" baseline="0" dirty="0"/>
              <a:t>. Jadi, uang </a:t>
            </a:r>
            <a:r>
              <a:rPr lang="en-ID" sz="3000" b="0" i="0" u="none" strike="noStrike" baseline="0" dirty="0" err="1"/>
              <a:t>dibagi-bagi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berdasarkan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amplop-amplop</a:t>
            </a:r>
            <a:r>
              <a:rPr lang="en-ID" sz="3000" b="0" i="0" u="none" strike="noStrike" baseline="0" dirty="0"/>
              <a:t> yang </a:t>
            </a:r>
            <a:r>
              <a:rPr lang="en-ID" sz="3000" b="0" i="0" u="none" strike="noStrike" baseline="0" dirty="0" err="1"/>
              <a:t>telah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ditentukan</a:t>
            </a:r>
            <a:r>
              <a:rPr lang="en-ID" sz="3000" b="0" i="0" u="none" strike="noStrike" baseline="0" dirty="0"/>
              <a:t> dan </a:t>
            </a:r>
            <a:r>
              <a:rPr lang="en-ID" sz="3000" b="0" i="0" u="none" strike="noStrike" baseline="0" dirty="0" err="1"/>
              <a:t>ditulis</a:t>
            </a:r>
            <a:r>
              <a:rPr lang="en-ID" sz="3000" b="0" i="0" u="none" strike="noStrike" baseline="0" dirty="0"/>
              <a:t> di </a:t>
            </a:r>
            <a:r>
              <a:rPr lang="en-ID" sz="3000" b="0" i="0" u="none" strike="noStrike" baseline="0" dirty="0" err="1"/>
              <a:t>bagian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luarnya</a:t>
            </a:r>
            <a:r>
              <a:rPr lang="en-ID" sz="3000" b="0" i="0" u="none" strike="noStrike" baseline="0" dirty="0"/>
              <a:t>. Hal </a:t>
            </a:r>
            <a:r>
              <a:rPr lang="en-ID" sz="3000" b="0" i="0" u="none" strike="noStrike" baseline="0" dirty="0" err="1"/>
              <a:t>ini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berarti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jumlah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amplop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sesuai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dengan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jumlah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kebutuhan</a:t>
            </a:r>
            <a:r>
              <a:rPr lang="en-ID" sz="3000" b="0" i="0" u="none" strike="noStrike" baseline="0" dirty="0"/>
              <a:t> yang </a:t>
            </a:r>
            <a:r>
              <a:rPr lang="en-ID" sz="3000" b="0" i="0" u="none" strike="noStrike" baseline="0" dirty="0" err="1"/>
              <a:t>telah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direncanakan</a:t>
            </a:r>
            <a:r>
              <a:rPr lang="en-ID" sz="3000" b="0" i="0" u="none" strike="noStrike" baseline="0" dirty="0"/>
              <a:t> dan </a:t>
            </a:r>
            <a:r>
              <a:rPr lang="en-ID" sz="3000" b="0" i="0" u="none" strike="noStrike" baseline="0" dirty="0" err="1"/>
              <a:t>dialokasikan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sebelumnya</a:t>
            </a:r>
            <a:r>
              <a:rPr lang="en-ID" sz="3000" b="0" i="0" u="none" strike="noStrike" baseline="0" dirty="0"/>
              <a:t>.</a:t>
            </a:r>
            <a:endParaRPr lang="en-ID" sz="3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A32D64-F929-4608-9530-12C9C8A66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76" y="999378"/>
            <a:ext cx="5181600" cy="5721350"/>
          </a:xfrm>
        </p:spPr>
      </p:pic>
    </p:spTree>
    <p:extLst>
      <p:ext uri="{BB962C8B-B14F-4D97-AF65-F5344CB8AC3E}">
        <p14:creationId xmlns:p14="http://schemas.microsoft.com/office/powerpoint/2010/main" val="275705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CC07-726B-4694-9FF9-18883BB4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133350"/>
            <a:ext cx="11687175" cy="809626"/>
          </a:xfrm>
        </p:spPr>
        <p:txBody>
          <a:bodyPr>
            <a:noAutofit/>
          </a:bodyPr>
          <a:lstStyle/>
          <a:p>
            <a:r>
              <a:rPr lang="en-ID" sz="2800" dirty="0" err="1"/>
              <a:t>D</a:t>
            </a:r>
            <a:r>
              <a:rPr lang="en-ID" sz="2800" b="0" i="0" u="none" strike="noStrike" baseline="0" dirty="0" err="1"/>
              <a:t>alam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melaksanakan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rencana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pengeluaran</a:t>
            </a:r>
            <a:r>
              <a:rPr lang="en-ID" sz="2800" b="0" i="0" u="none" strike="noStrike" baseline="0" dirty="0"/>
              <a:t> yang </a:t>
            </a:r>
            <a:r>
              <a:rPr lang="en-ID" sz="2800" b="0" i="0" u="none" strike="noStrike" baseline="0" dirty="0" err="1"/>
              <a:t>telah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dialokasikan</a:t>
            </a:r>
            <a:r>
              <a:rPr lang="en-ID" sz="2800" b="0" i="0" u="none" strike="noStrike" baseline="0" dirty="0"/>
              <a:t> </a:t>
            </a:r>
            <a:r>
              <a:rPr lang="sv-SE" sz="2800" b="0" i="0" u="none" strike="noStrike" baseline="0" dirty="0"/>
              <a:t>dapat melakukan berbagai sistem, yaitu</a:t>
            </a:r>
            <a:r>
              <a:rPr lang="en-ID" sz="2800" b="1" dirty="0"/>
              <a:t>: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1D1C-D95F-4883-9FE1-171C83315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6025" y="1104900"/>
            <a:ext cx="5486399" cy="5343525"/>
          </a:xfrm>
        </p:spPr>
        <p:txBody>
          <a:bodyPr/>
          <a:lstStyle/>
          <a:p>
            <a:pPr marL="0" indent="0" algn="l">
              <a:buNone/>
            </a:pPr>
            <a:r>
              <a:rPr lang="en-ID" b="1" i="0" u="none" strike="noStrike" baseline="0" dirty="0"/>
              <a:t>2. </a:t>
            </a:r>
            <a:r>
              <a:rPr lang="en-ID" b="1" i="0" u="none" strike="noStrike" baseline="0" dirty="0" err="1"/>
              <a:t>Sistem</a:t>
            </a:r>
            <a:r>
              <a:rPr lang="en-ID" b="1" i="0" u="none" strike="noStrike" baseline="0" dirty="0"/>
              <a:t> </a:t>
            </a:r>
            <a:r>
              <a:rPr lang="en-ID" b="1" i="0" u="none" strike="noStrike" baseline="0" dirty="0" err="1"/>
              <a:t>Buku</a:t>
            </a:r>
            <a:r>
              <a:rPr lang="en-ID" b="1" i="0" u="none" strike="noStrike" baseline="0" dirty="0"/>
              <a:t> Kas</a:t>
            </a:r>
          </a:p>
          <a:p>
            <a:pPr marL="0" indent="0" algn="just">
              <a:buNone/>
            </a:pPr>
            <a:r>
              <a:rPr lang="en-ID" b="0" i="0" u="none" strike="noStrike" baseline="0" dirty="0" err="1"/>
              <a:t>Sistem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buku</a:t>
            </a:r>
            <a:r>
              <a:rPr lang="en-ID" b="0" i="0" u="none" strike="noStrike" baseline="0" dirty="0"/>
              <a:t> kas yang </a:t>
            </a:r>
            <a:r>
              <a:rPr lang="en-ID" b="0" i="0" u="none" strike="noStrike" baseline="0" dirty="0" err="1"/>
              <a:t>dimaksud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tentu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saja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tidak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seperti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diajarkan</a:t>
            </a:r>
            <a:r>
              <a:rPr lang="en-ID" dirty="0"/>
              <a:t> </a:t>
            </a:r>
            <a:r>
              <a:rPr lang="en-ID" b="0" i="0" u="none" strike="noStrike" baseline="0" dirty="0" err="1"/>
              <a:t>dalam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pelajaran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akuntansi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tetapi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disederhanakan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seperti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berikut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gambar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sebelah</a:t>
            </a:r>
            <a:r>
              <a:rPr lang="en-ID" b="0" i="0" u="none" strike="noStrike" baseline="0" dirty="0"/>
              <a:t>.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137FC4-8881-40EC-8165-074969C02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849" y="942976"/>
            <a:ext cx="5772150" cy="5638799"/>
          </a:xfrm>
        </p:spPr>
      </p:pic>
    </p:spTree>
    <p:extLst>
      <p:ext uri="{BB962C8B-B14F-4D97-AF65-F5344CB8AC3E}">
        <p14:creationId xmlns:p14="http://schemas.microsoft.com/office/powerpoint/2010/main" val="37232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02683-D02C-4A50-8500-988771B5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57175"/>
            <a:ext cx="11630025" cy="895351"/>
          </a:xfrm>
        </p:spPr>
        <p:txBody>
          <a:bodyPr>
            <a:normAutofit/>
          </a:bodyPr>
          <a:lstStyle/>
          <a:p>
            <a:r>
              <a:rPr lang="en-ID" sz="2800" dirty="0" err="1"/>
              <a:t>D</a:t>
            </a:r>
            <a:r>
              <a:rPr lang="en-ID" sz="2800" b="0" i="0" u="none" strike="noStrike" baseline="0" dirty="0" err="1"/>
              <a:t>alam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melaksanakan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rencana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pengeluaran</a:t>
            </a:r>
            <a:r>
              <a:rPr lang="en-ID" sz="2800" b="0" i="0" u="none" strike="noStrike" baseline="0" dirty="0"/>
              <a:t> yang </a:t>
            </a:r>
            <a:r>
              <a:rPr lang="en-ID" sz="2800" b="0" i="0" u="none" strike="noStrike" baseline="0" dirty="0" err="1"/>
              <a:t>telah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dialokasikan</a:t>
            </a:r>
            <a:r>
              <a:rPr lang="en-ID" sz="2800" b="0" i="0" u="none" strike="noStrike" baseline="0" dirty="0"/>
              <a:t> </a:t>
            </a:r>
            <a:r>
              <a:rPr lang="sv-SE" sz="2800" b="0" i="0" u="none" strike="noStrike" baseline="0" dirty="0"/>
              <a:t>dapat melakukan berbagai sistem, yaitu</a:t>
            </a:r>
            <a:r>
              <a:rPr lang="en-ID" sz="2800" b="1" dirty="0"/>
              <a:t>:</a:t>
            </a:r>
            <a:endParaRPr lang="en-ID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25B521-4BEC-4E46-98F6-0895E6E25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798" y="1162051"/>
            <a:ext cx="5695951" cy="543877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0056B-3DEB-40D6-83D0-B05D41197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1247775"/>
            <a:ext cx="5886450" cy="53530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sz="3000" b="1" i="0" u="none" strike="noStrike" baseline="0" dirty="0"/>
              <a:t>3. </a:t>
            </a:r>
            <a:r>
              <a:rPr lang="en-ID" sz="3000" b="1" i="0" u="none" strike="noStrike" baseline="0" dirty="0" err="1"/>
              <a:t>Sistem</a:t>
            </a:r>
            <a:r>
              <a:rPr lang="en-ID" sz="3000" b="1" i="0" u="none" strike="noStrike" baseline="0" dirty="0"/>
              <a:t> Kas </a:t>
            </a:r>
            <a:r>
              <a:rPr lang="en-ID" sz="3000" b="1" i="0" u="none" strike="noStrike" baseline="0" dirty="0" err="1"/>
              <a:t>Keluarga</a:t>
            </a:r>
            <a:endParaRPr lang="en-ID" sz="3000" b="1" i="0" u="none" strike="noStrike" baseline="0" dirty="0"/>
          </a:p>
          <a:p>
            <a:pPr algn="just"/>
            <a:r>
              <a:rPr lang="en-ID" b="0" i="0" u="none" strike="noStrike" baseline="0" dirty="0" err="1">
                <a:latin typeface="ArialMT"/>
              </a:rPr>
              <a:t>Merupakan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sistem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pembukuan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keuangan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keluarga</a:t>
            </a:r>
            <a:r>
              <a:rPr lang="en-ID" b="0" i="0" u="none" strike="noStrike" baseline="0" dirty="0">
                <a:latin typeface="ArialMT"/>
              </a:rPr>
              <a:t> yang </a:t>
            </a:r>
            <a:r>
              <a:rPr lang="en-ID" b="0" i="0" u="none" strike="noStrike" baseline="0" dirty="0" err="1">
                <a:latin typeface="ArialMT"/>
              </a:rPr>
              <a:t>menekankan</a:t>
            </a:r>
            <a:r>
              <a:rPr lang="en-ID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alokasi</a:t>
            </a:r>
            <a:r>
              <a:rPr lang="en-ID" b="0" i="0" u="none" strike="noStrike" baseline="0" dirty="0">
                <a:latin typeface="ArialMT"/>
              </a:rPr>
              <a:t> dana </a:t>
            </a:r>
            <a:r>
              <a:rPr lang="en-ID" b="0" i="0" u="none" strike="noStrike" baseline="0" dirty="0" err="1">
                <a:latin typeface="ArialMT"/>
              </a:rPr>
              <a:t>menjadi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beberapa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kelompok</a:t>
            </a:r>
            <a:r>
              <a:rPr lang="en-ID" b="0" i="0" u="none" strike="noStrike" baseline="0" dirty="0">
                <a:latin typeface="ArialMT"/>
              </a:rPr>
              <a:t>, </a:t>
            </a:r>
            <a:r>
              <a:rPr lang="en-ID" b="0" i="0" u="none" strike="noStrike" baseline="0" dirty="0" err="1">
                <a:latin typeface="ArialMT"/>
              </a:rPr>
              <a:t>yaitu</a:t>
            </a:r>
            <a:r>
              <a:rPr lang="en-ID" b="0" i="0" u="none" strike="noStrike" baseline="0" dirty="0">
                <a:latin typeface="ArialMT"/>
              </a:rPr>
              <a:t>: </a:t>
            </a:r>
            <a:r>
              <a:rPr lang="en-ID" b="0" i="0" u="none" strike="noStrike" baseline="0" dirty="0" err="1">
                <a:latin typeface="ArialMT"/>
              </a:rPr>
              <a:t>pengeluaran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tetap</a:t>
            </a:r>
            <a:r>
              <a:rPr lang="en-ID" b="0" i="0" u="none" strike="noStrike" baseline="0" dirty="0">
                <a:latin typeface="ArialMT"/>
              </a:rPr>
              <a:t>, </a:t>
            </a:r>
            <a:r>
              <a:rPr lang="en-ID" b="0" i="0" u="none" strike="noStrike" baseline="0" dirty="0" err="1">
                <a:latin typeface="ArialMT"/>
              </a:rPr>
              <a:t>harian</a:t>
            </a:r>
            <a:r>
              <a:rPr lang="en-ID" b="0" i="0" u="none" strike="noStrike" baseline="0" dirty="0">
                <a:latin typeface="ArialMT"/>
              </a:rPr>
              <a:t>, dan </a:t>
            </a:r>
            <a:r>
              <a:rPr lang="en-ID" b="0" i="0" u="none" strike="noStrike" baseline="0" dirty="0" err="1">
                <a:latin typeface="ArialMT"/>
              </a:rPr>
              <a:t>tak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terduga</a:t>
            </a:r>
            <a:r>
              <a:rPr lang="en-ID" b="0" i="0" u="none" strike="noStrike" baseline="0" dirty="0">
                <a:latin typeface="ArialMT"/>
              </a:rPr>
              <a:t>.</a:t>
            </a:r>
          </a:p>
          <a:p>
            <a:pPr algn="just"/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Semua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dicatat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secara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terperinci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dalam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buku</a:t>
            </a:r>
            <a:r>
              <a:rPr lang="en-ID" b="0" i="0" u="none" strike="noStrike" baseline="0" dirty="0">
                <a:latin typeface="ArialMT"/>
              </a:rPr>
              <a:t> dan </a:t>
            </a:r>
            <a:r>
              <a:rPr lang="en-ID" b="0" i="0" u="none" strike="noStrike" baseline="0" dirty="0" err="1">
                <a:latin typeface="ArialMT"/>
              </a:rPr>
              <a:t>setiap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jenis</a:t>
            </a:r>
            <a:r>
              <a:rPr lang="en-ID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pengeluaran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dijumlah</a:t>
            </a:r>
            <a:r>
              <a:rPr lang="en-ID" b="0" i="0" u="none" strike="noStrike" baseline="0" dirty="0">
                <a:latin typeface="ArialMT"/>
              </a:rPr>
              <a:t> dan </a:t>
            </a:r>
            <a:r>
              <a:rPr lang="en-ID" b="0" i="0" u="none" strike="noStrike" baseline="0" dirty="0" err="1">
                <a:latin typeface="ArialMT"/>
              </a:rPr>
              <a:t>ditotal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dengan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pengeluaran</a:t>
            </a:r>
            <a:r>
              <a:rPr lang="en-ID" b="0" i="0" u="none" strike="noStrike" baseline="0" dirty="0">
                <a:latin typeface="ArialMT"/>
              </a:rPr>
              <a:t> </a:t>
            </a:r>
            <a:r>
              <a:rPr lang="en-ID" b="0" i="0" u="none" strike="noStrike" baseline="0" dirty="0" err="1">
                <a:latin typeface="ArialMT"/>
              </a:rPr>
              <a:t>jenis</a:t>
            </a:r>
            <a:r>
              <a:rPr lang="en-ID" b="0" i="0" u="none" strike="noStrike" baseline="0" dirty="0">
                <a:latin typeface="ArialMT"/>
              </a:rPr>
              <a:t> lain.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340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43C8-54CD-48DA-B398-18A35338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87337"/>
            <a:ext cx="11763375" cy="787400"/>
          </a:xfrm>
        </p:spPr>
        <p:txBody>
          <a:bodyPr>
            <a:noAutofit/>
          </a:bodyPr>
          <a:lstStyle/>
          <a:p>
            <a:r>
              <a:rPr lang="en-ID" sz="2800" dirty="0" err="1"/>
              <a:t>D</a:t>
            </a:r>
            <a:r>
              <a:rPr lang="en-ID" sz="2800" b="0" i="0" u="none" strike="noStrike" baseline="0" dirty="0" err="1"/>
              <a:t>alam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melaksanakan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rencana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pengeluaran</a:t>
            </a:r>
            <a:r>
              <a:rPr lang="en-ID" sz="2800" b="0" i="0" u="none" strike="noStrike" baseline="0" dirty="0"/>
              <a:t> yang </a:t>
            </a:r>
            <a:r>
              <a:rPr lang="en-ID" sz="2800" b="0" i="0" u="none" strike="noStrike" baseline="0" dirty="0" err="1"/>
              <a:t>telah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dialokasikan</a:t>
            </a:r>
            <a:r>
              <a:rPr lang="en-ID" sz="2800" b="0" i="0" u="none" strike="noStrike" baseline="0" dirty="0"/>
              <a:t> </a:t>
            </a:r>
            <a:r>
              <a:rPr lang="sv-SE" sz="2800" b="0" i="0" u="none" strike="noStrike" baseline="0" dirty="0"/>
              <a:t>dapat melakukan berbagai sistem, yaitu</a:t>
            </a:r>
            <a:r>
              <a:rPr lang="en-ID" sz="2800" b="1" dirty="0"/>
              <a:t>:</a:t>
            </a:r>
            <a:endParaRPr lang="en-ID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25A7C-7C77-4A7C-AF21-184B063A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1" y="1247774"/>
            <a:ext cx="11563348" cy="532288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3000" dirty="0">
                <a:latin typeface="ArialMT"/>
              </a:rPr>
              <a:t>4. </a:t>
            </a:r>
            <a:r>
              <a:rPr lang="fi-FI" sz="3000" b="0" i="0" u="none" strike="noStrike" baseline="0" dirty="0">
                <a:latin typeface="ArialMT"/>
              </a:rPr>
              <a:t>Merupakan sistem pembukuan keuangan yang menekankan pada </a:t>
            </a:r>
            <a:r>
              <a:rPr lang="en-ID" sz="3000" b="0" i="1" u="sng" strike="noStrike" baseline="0" dirty="0" err="1">
                <a:latin typeface="ArialMT"/>
              </a:rPr>
              <a:t>catatan</a:t>
            </a:r>
            <a:r>
              <a:rPr lang="en-ID" sz="3000" b="0" i="1" u="sng" strike="noStrike" baseline="0" dirty="0">
                <a:latin typeface="ArialMT"/>
              </a:rPr>
              <a:t> </a:t>
            </a:r>
            <a:r>
              <a:rPr lang="en-ID" sz="3000" b="0" i="1" u="sng" strike="noStrike" baseline="0" dirty="0" err="1">
                <a:latin typeface="ArialMT"/>
              </a:rPr>
              <a:t>pengeluaran</a:t>
            </a:r>
            <a:r>
              <a:rPr lang="en-ID" sz="3000" b="0" i="1" u="sng" strike="noStrike" baseline="0" dirty="0">
                <a:latin typeface="ArialMT"/>
              </a:rPr>
              <a:t> </a:t>
            </a:r>
            <a:r>
              <a:rPr lang="en-ID" sz="3000" b="0" i="1" u="sng" strike="noStrike" baseline="0" dirty="0" err="1">
                <a:latin typeface="ArialMT"/>
              </a:rPr>
              <a:t>setiap</a:t>
            </a:r>
            <a:r>
              <a:rPr lang="en-ID" sz="3000" b="0" i="1" u="sng" strike="noStrike" baseline="0" dirty="0">
                <a:latin typeface="ArialMT"/>
              </a:rPr>
              <a:t> </a:t>
            </a:r>
            <a:r>
              <a:rPr lang="en-ID" sz="3000" b="0" i="1" u="sng" strike="noStrike" baseline="0" dirty="0" err="1">
                <a:latin typeface="ArialMT"/>
              </a:rPr>
              <a:t>hari</a:t>
            </a:r>
            <a:r>
              <a:rPr lang="en-ID" sz="3000" b="0" i="1" u="sng" strike="noStrike" baseline="0" dirty="0">
                <a:latin typeface="ArialMT"/>
              </a:rPr>
              <a:t>. </a:t>
            </a:r>
          </a:p>
          <a:p>
            <a:pPr marL="0" indent="0" algn="l">
              <a:buNone/>
            </a:pPr>
            <a:endParaRPr lang="en-ID" sz="3000" b="0" i="1" u="sng" strike="noStrike" baseline="0" dirty="0">
              <a:latin typeface="ArialMT"/>
            </a:endParaRPr>
          </a:p>
          <a:p>
            <a:pPr algn="l"/>
            <a:r>
              <a:rPr lang="en-ID" sz="3000" b="0" i="0" u="none" strike="noStrike" baseline="0" dirty="0" err="1">
                <a:latin typeface="ArialMT"/>
              </a:rPr>
              <a:t>Sistem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akan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berhasil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apabila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diterapkan</a:t>
            </a:r>
            <a:r>
              <a:rPr lang="en-ID" sz="3000" b="0" i="0" u="none" strike="noStrike" baseline="0" dirty="0">
                <a:latin typeface="ArialMT"/>
              </a:rPr>
              <a:t> oleh orang yang </a:t>
            </a:r>
            <a:r>
              <a:rPr lang="en-ID" sz="3000" b="0" i="0" u="none" strike="noStrike" baseline="0" dirty="0" err="1">
                <a:latin typeface="ArialMT"/>
              </a:rPr>
              <a:t>rajin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mencatat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apapun</a:t>
            </a:r>
            <a:r>
              <a:rPr lang="en-ID" sz="3000" b="0" i="0" u="none" strike="noStrike" baseline="0" dirty="0">
                <a:latin typeface="ArialMT"/>
              </a:rPr>
              <a:t> yang </a:t>
            </a:r>
            <a:r>
              <a:rPr lang="en-ID" sz="3000" b="0" i="0" u="none" strike="noStrike" baseline="0" dirty="0" err="1">
                <a:latin typeface="ArialMT"/>
              </a:rPr>
              <a:t>dikeluarkan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setiap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hari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tanpa</a:t>
            </a:r>
            <a:r>
              <a:rPr lang="en-ID" sz="3000" b="0" i="0" u="none" strike="noStrike" baseline="0" dirty="0">
                <a:latin typeface="ArialMT"/>
              </a:rPr>
              <a:t> malas </a:t>
            </a:r>
            <a:r>
              <a:rPr lang="en-ID" sz="3000" b="0" i="0" u="none" strike="noStrike" baseline="0" dirty="0" err="1">
                <a:latin typeface="ArialMT"/>
              </a:rPr>
              <a:t>untuk</a:t>
            </a:r>
            <a:r>
              <a:rPr lang="en-ID" sz="300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menulis</a:t>
            </a:r>
            <a:r>
              <a:rPr lang="en-ID" sz="3000" b="0" i="0" u="none" strike="noStrike" baseline="0" dirty="0">
                <a:latin typeface="ArialMT"/>
              </a:rPr>
              <a:t>, </a:t>
            </a:r>
            <a:r>
              <a:rPr lang="en-ID" sz="3000" b="0" i="0" u="none" strike="noStrike" baseline="0" dirty="0" err="1">
                <a:latin typeface="ArialMT"/>
              </a:rPr>
              <a:t>meskipun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pengeluaran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dalam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jumlah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kecil</a:t>
            </a:r>
            <a:r>
              <a:rPr lang="en-ID" sz="3000" b="0" i="0" u="none" strike="noStrike" baseline="0" dirty="0">
                <a:latin typeface="ArialMT"/>
              </a:rPr>
              <a:t>. </a:t>
            </a:r>
          </a:p>
          <a:p>
            <a:pPr algn="l"/>
            <a:r>
              <a:rPr lang="en-ID" sz="3000" b="0" i="0" u="none" strike="noStrike" baseline="0" dirty="0" err="1">
                <a:latin typeface="ArialMT"/>
              </a:rPr>
              <a:t>Bagi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ibu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rumahtangga</a:t>
            </a:r>
            <a:r>
              <a:rPr lang="en-ID" sz="3000" b="0" i="0" u="none" strike="noStrike" baseline="0" dirty="0">
                <a:latin typeface="ArialMT"/>
              </a:rPr>
              <a:t> yang </a:t>
            </a:r>
            <a:r>
              <a:rPr lang="en-ID" sz="3000" b="0" i="0" u="none" strike="noStrike" baseline="0" dirty="0" err="1">
                <a:latin typeface="ArialMT"/>
              </a:rPr>
              <a:t>menggunakan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sistem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ini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harus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secara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sabar</a:t>
            </a:r>
            <a:r>
              <a:rPr lang="en-ID" sz="3000" b="0" i="0" u="none" strike="noStrike" baseline="0" dirty="0">
                <a:latin typeface="ArialMT"/>
              </a:rPr>
              <a:t> dan </a:t>
            </a:r>
            <a:r>
              <a:rPr lang="en-ID" sz="3000" b="0" i="0" u="none" strike="noStrike" baseline="0" dirty="0" err="1">
                <a:latin typeface="ArialMT"/>
              </a:rPr>
              <a:t>telaten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menulis</a:t>
            </a:r>
            <a:r>
              <a:rPr lang="en-ID" sz="3000" b="0" i="0" u="none" strike="noStrike" baseline="0" dirty="0">
                <a:latin typeface="ArialMT"/>
              </a:rPr>
              <a:t>, </a:t>
            </a:r>
            <a:r>
              <a:rPr lang="en-ID" sz="3000" b="0" i="0" u="none" strike="noStrike" baseline="0" dirty="0" err="1">
                <a:latin typeface="ArialMT"/>
              </a:rPr>
              <a:t>sebab</a:t>
            </a:r>
            <a:r>
              <a:rPr lang="en-ID" sz="300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ketinggalan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satu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hari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saja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akan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mengacaukan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pembukuan</a:t>
            </a:r>
            <a:r>
              <a:rPr lang="en-ID" sz="3000" b="0" i="0" u="none" strike="noStrike" baseline="0" dirty="0">
                <a:latin typeface="ArialMT"/>
              </a:rPr>
              <a:t> </a:t>
            </a:r>
            <a:r>
              <a:rPr lang="en-ID" sz="3000" b="0" i="0" u="none" strike="noStrike" baseline="0" dirty="0" err="1">
                <a:latin typeface="ArialMT"/>
              </a:rPr>
              <a:t>berikutnya</a:t>
            </a:r>
            <a:r>
              <a:rPr lang="en-ID" sz="3000" b="0" i="0" u="none" strike="noStrike" baseline="0" dirty="0">
                <a:latin typeface="ArialMT"/>
              </a:rPr>
              <a:t>, </a:t>
            </a:r>
            <a:r>
              <a:rPr lang="en-ID" sz="3000" b="0" i="0" u="none" strike="noStrike" baseline="0" dirty="0" err="1">
                <a:latin typeface="ArialMT"/>
              </a:rPr>
              <a:t>sebab</a:t>
            </a:r>
            <a:r>
              <a:rPr lang="en-ID" sz="3000" dirty="0">
                <a:latin typeface="ArialMT"/>
              </a:rPr>
              <a:t> </a:t>
            </a:r>
            <a:r>
              <a:rPr lang="sv-SE" sz="3000" b="0" i="0" u="none" strike="noStrike" baseline="0" dirty="0">
                <a:latin typeface="ArialMT"/>
              </a:rPr>
              <a:t>daya ingat orang memang terbatas.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26754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4FEA0E-EB0A-42C4-9423-01473058AE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2" y="1209678"/>
            <a:ext cx="5805488" cy="528637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82AC59-7674-4652-863A-CF0C9B14A7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56E5B46-1F12-40B8-A2ED-360E37ED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09677"/>
            <a:ext cx="5805488" cy="5360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40C9CB-6694-4B50-A3AF-857D7208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287337"/>
            <a:ext cx="11763375" cy="787400"/>
          </a:xfrm>
        </p:spPr>
        <p:txBody>
          <a:bodyPr>
            <a:noAutofit/>
          </a:bodyPr>
          <a:lstStyle/>
          <a:p>
            <a:pPr algn="ctr"/>
            <a:r>
              <a:rPr lang="en-ID" sz="3500" b="1" dirty="0"/>
              <a:t>https://carisinyal.com/aplikasi-pengatur-keuangan/</a:t>
            </a:r>
          </a:p>
        </p:txBody>
      </p:sp>
    </p:spTree>
    <p:extLst>
      <p:ext uri="{BB962C8B-B14F-4D97-AF65-F5344CB8AC3E}">
        <p14:creationId xmlns:p14="http://schemas.microsoft.com/office/powerpoint/2010/main" val="52770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3051-D099-4515-A225-DE6D1253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90500"/>
            <a:ext cx="11801475" cy="490537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valuasi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controlling</a:t>
            </a:r>
            <a:r>
              <a:rPr lang="en-ID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04B3-0A06-433B-A7DF-765DD728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914400"/>
            <a:ext cx="11601450" cy="5657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3000" b="0" i="0" u="none" strike="noStrike" baseline="0" dirty="0" err="1"/>
              <a:t>Menurut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Masassya</a:t>
            </a:r>
            <a:r>
              <a:rPr lang="en-ID" sz="3000" dirty="0"/>
              <a:t> (</a:t>
            </a:r>
            <a:r>
              <a:rPr lang="en-ID" sz="3000" b="0" i="0" u="none" strike="noStrike" baseline="0" dirty="0"/>
              <a:t>2004</a:t>
            </a:r>
            <a:r>
              <a:rPr lang="en-ID" sz="3000" dirty="0"/>
              <a:t> pp.</a:t>
            </a:r>
            <a:r>
              <a:rPr lang="en-ID" sz="3000" b="0" i="0" u="none" strike="noStrike" baseline="0" dirty="0"/>
              <a:t> 38-39), </a:t>
            </a:r>
            <a:r>
              <a:rPr lang="en-ID" sz="3000" b="0" i="0" u="none" strike="noStrike" baseline="0" dirty="0" err="1"/>
              <a:t>Evaluasi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atau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pemeriksaan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keuangan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dapat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dilihat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dari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beberapa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aspek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yaitu</a:t>
            </a:r>
            <a:r>
              <a:rPr lang="en-ID" sz="3000" b="0" i="0" u="none" strike="noStrike" baseline="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000" b="0" i="0" u="none" strike="noStrike" baseline="0" dirty="0" err="1"/>
              <a:t>Evaluasi</a:t>
            </a:r>
            <a:r>
              <a:rPr lang="en-US" sz="3000" b="0" i="0" u="none" strike="noStrike" baseline="0" dirty="0"/>
              <a:t> </a:t>
            </a:r>
            <a:r>
              <a:rPr lang="en-US" sz="3000" b="0" i="0" u="none" strike="noStrike" baseline="0" dirty="0" err="1"/>
              <a:t>terhadap</a:t>
            </a:r>
            <a:r>
              <a:rPr lang="en-US" sz="3000" b="0" i="0" u="none" strike="noStrike" baseline="0" dirty="0"/>
              <a:t> </a:t>
            </a:r>
            <a:r>
              <a:rPr lang="en-US" sz="3000" b="0" i="0" u="none" strike="noStrike" baseline="0" dirty="0" err="1"/>
              <a:t>penerimaan</a:t>
            </a:r>
            <a:r>
              <a:rPr lang="en-US" sz="3000" b="0" i="0" u="none" strike="noStrike" baseline="0" dirty="0"/>
              <a:t> (</a:t>
            </a:r>
            <a:r>
              <a:rPr lang="en-US" sz="3000" b="0" i="1" u="none" strike="noStrike" baseline="0" dirty="0"/>
              <a:t>cash in flow</a:t>
            </a:r>
            <a:r>
              <a:rPr lang="en-US" sz="3000" b="0" i="0" u="none" strike="noStrike" baseline="0" dirty="0"/>
              <a:t>) </a:t>
            </a:r>
            <a:r>
              <a:rPr lang="en-ID" sz="3000" b="0" i="0" u="none" strike="noStrike" baseline="0" dirty="0" err="1"/>
              <a:t>apakah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berasal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dari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hasil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investasi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atau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pendapatan</a:t>
            </a:r>
            <a:r>
              <a:rPr lang="en-ID" sz="3000" b="0" i="0" u="none" strike="noStrike" baseline="0" dirty="0"/>
              <a:t> lain.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000" b="0" i="0" u="none" strike="noStrike" baseline="0" dirty="0" err="1"/>
              <a:t>Evaluasi</a:t>
            </a:r>
            <a:r>
              <a:rPr lang="en-US" sz="3000" b="0" i="0" u="none" strike="noStrike" baseline="0" dirty="0"/>
              <a:t> </a:t>
            </a:r>
            <a:r>
              <a:rPr lang="en-US" sz="3000" b="0" i="0" u="none" strike="noStrike" baseline="0" dirty="0" err="1"/>
              <a:t>terhadap</a:t>
            </a:r>
            <a:r>
              <a:rPr lang="en-US" sz="3000" b="0" i="0" u="none" strike="noStrike" baseline="0" dirty="0"/>
              <a:t> </a:t>
            </a:r>
            <a:r>
              <a:rPr lang="en-US" sz="3000" b="0" i="0" u="none" strike="noStrike" baseline="0" dirty="0" err="1"/>
              <a:t>pengeluaran</a:t>
            </a:r>
            <a:r>
              <a:rPr lang="en-US" sz="3000" b="0" i="0" u="none" strike="noStrike" baseline="0" dirty="0"/>
              <a:t> (</a:t>
            </a:r>
            <a:r>
              <a:rPr lang="en-US" sz="3000" b="0" i="1" u="none" strike="noStrike" baseline="0" dirty="0"/>
              <a:t>cash out </a:t>
            </a:r>
            <a:r>
              <a:rPr lang="en-ID" sz="3000" b="0" i="1" u="none" strike="noStrike" baseline="0" dirty="0"/>
              <a:t>flow</a:t>
            </a:r>
            <a:r>
              <a:rPr lang="en-ID" sz="3000" b="0" i="0" u="none" strike="noStrike" baseline="0" dirty="0"/>
              <a:t>) yang </a:t>
            </a:r>
            <a:r>
              <a:rPr lang="en-ID" sz="3000" b="0" i="0" u="none" strike="noStrike" baseline="0" dirty="0" err="1"/>
              <a:t>ber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implikasi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terhadap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posisi</a:t>
            </a:r>
            <a:r>
              <a:rPr lang="en-ID" sz="3000" b="0" i="0" u="none" strike="noStrike" baseline="0" dirty="0"/>
              <a:t> asset </a:t>
            </a:r>
            <a:r>
              <a:rPr lang="en-ID" sz="3000" b="0" i="0" u="none" strike="noStrike" baseline="0" dirty="0" err="1"/>
              <a:t>atau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hutang</a:t>
            </a:r>
            <a:r>
              <a:rPr lang="en-ID" sz="3000" b="0" i="0" u="none" strike="noStrike" baseline="0" dirty="0"/>
              <a:t>. </a:t>
            </a:r>
            <a:r>
              <a:rPr lang="en-ID" sz="3000" b="0" i="0" u="none" strike="noStrike" baseline="0" dirty="0" err="1"/>
              <a:t>Pertambahan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pengeluaran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tidak</a:t>
            </a:r>
            <a:r>
              <a:rPr lang="en-ID" sz="3000" dirty="0"/>
              <a:t> </a:t>
            </a:r>
            <a:r>
              <a:rPr lang="it-IT" sz="3000" b="0" i="0" u="none" strike="noStrike" baseline="0" dirty="0"/>
              <a:t>boleh melebihi persentase tertentu dari </a:t>
            </a:r>
            <a:r>
              <a:rPr lang="en-ID" sz="3000" b="0" i="0" u="none" strike="noStrike" baseline="0" dirty="0" err="1"/>
              <a:t>peningkatan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penghasilan</a:t>
            </a:r>
            <a:r>
              <a:rPr lang="en-ID" sz="3000" b="0" i="0" u="none" strike="noStrike" baseline="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3000" b="0" i="0" u="none" strike="noStrike" baseline="0" dirty="0" err="1"/>
              <a:t>Pertumbuhan</a:t>
            </a:r>
            <a:r>
              <a:rPr lang="en-ID" sz="3000" b="0" i="0" u="none" strike="noStrike" baseline="0" dirty="0"/>
              <a:t> asset, asset </a:t>
            </a:r>
            <a:r>
              <a:rPr lang="en-ID" sz="3000" b="0" i="0" u="none" strike="noStrike" baseline="0" dirty="0" err="1"/>
              <a:t>disini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dihitung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adalah</a:t>
            </a:r>
            <a:r>
              <a:rPr lang="en-ID" sz="3000" b="0" i="0" u="none" strike="noStrike" baseline="0" dirty="0"/>
              <a:t> asset </a:t>
            </a:r>
            <a:r>
              <a:rPr lang="en-ID" sz="3000" b="0" i="0" u="none" strike="noStrike" baseline="0" dirty="0" err="1"/>
              <a:t>netto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yaitu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sudah</a:t>
            </a:r>
            <a:r>
              <a:rPr lang="en-ID" sz="3000" b="0" i="0" u="none" strike="noStrike" baseline="0" dirty="0"/>
              <a:t> di </a:t>
            </a:r>
            <a:r>
              <a:rPr lang="en-ID" sz="3000" b="0" i="0" u="none" strike="noStrike" baseline="0" dirty="0" err="1"/>
              <a:t>kurangi</a:t>
            </a:r>
            <a:r>
              <a:rPr lang="en-ID" sz="3000" dirty="0"/>
              <a:t> </a:t>
            </a:r>
            <a:r>
              <a:rPr lang="en-ID" sz="3000" b="0" i="0" u="none" strike="noStrike" baseline="0" dirty="0" err="1"/>
              <a:t>dengan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seluruh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hutang</a:t>
            </a:r>
            <a:r>
              <a:rPr lang="en-ID" sz="3000" b="0" i="0" u="none" strike="noStrike" baseline="0" dirty="0"/>
              <a:t>.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27753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3051-D099-4515-A225-DE6D1253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90500"/>
            <a:ext cx="11801475" cy="490537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Hutang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04B3-0A06-433B-A7DF-765DD728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914400"/>
            <a:ext cx="11601450" cy="56578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0" i="0" u="none" strike="noStrike" baseline="0" dirty="0" err="1"/>
              <a:t>Menurut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Masassya</a:t>
            </a:r>
            <a:r>
              <a:rPr lang="en-ID" dirty="0"/>
              <a:t> (</a:t>
            </a:r>
            <a:r>
              <a:rPr lang="en-ID" b="0" i="0" u="none" strike="noStrike" baseline="0" dirty="0"/>
              <a:t>2004), Langkah-</a:t>
            </a:r>
            <a:r>
              <a:rPr lang="en-ID" b="0" i="0" u="none" strike="noStrike" baseline="0" dirty="0" err="1"/>
              <a:t>langkah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untuk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menyikapi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hutang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yaitu</a:t>
            </a:r>
            <a:r>
              <a:rPr lang="en-ID" b="0" i="0" u="none" strike="noStrike" baseline="0" dirty="0"/>
              <a:t>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u="none" strike="noStrike" baseline="0" dirty="0" err="1"/>
              <a:t>Membuat</a:t>
            </a:r>
            <a:r>
              <a:rPr lang="en-ID" b="0" i="0" u="none" strike="noStrike" baseline="0" dirty="0"/>
              <a:t> daftar </a:t>
            </a:r>
            <a:r>
              <a:rPr lang="en-ID" b="0" i="0" u="none" strike="noStrike" baseline="0" dirty="0" err="1"/>
              <a:t>hutang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apakah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hutang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masih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sehat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atau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berbahaya</a:t>
            </a:r>
            <a:r>
              <a:rPr lang="en-ID" b="0" i="0" u="none" strike="noStrike" baseline="0" dirty="0"/>
              <a:t>, </a:t>
            </a:r>
            <a:r>
              <a:rPr lang="fi-FI" b="0" i="0" u="none" strike="noStrike" baseline="0" dirty="0"/>
              <a:t>hutang dikatakan masih sehat kalau total </a:t>
            </a:r>
            <a:r>
              <a:rPr lang="en-ID" b="0" i="0" u="none" strike="noStrike" baseline="0" dirty="0" err="1"/>
              <a:t>hutang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kurang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dari</a:t>
            </a:r>
            <a:r>
              <a:rPr lang="en-ID" b="0" i="0" u="none" strike="noStrike" baseline="0" dirty="0"/>
              <a:t> 30 % </a:t>
            </a:r>
            <a:r>
              <a:rPr lang="en-ID" b="0" i="0" u="none" strike="noStrike" baseline="0" dirty="0" err="1"/>
              <a:t>dari</a:t>
            </a:r>
            <a:r>
              <a:rPr lang="en-ID" b="0" i="0" u="none" strike="noStrike" baseline="0" dirty="0"/>
              <a:t> total asset.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u="none" strike="noStrike" baseline="0" dirty="0" err="1"/>
              <a:t>Cermati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penggunaan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kartu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kredit</a:t>
            </a:r>
            <a:r>
              <a:rPr lang="en-ID" b="0" i="0" u="none" strike="noStrike" baseline="0" dirty="0"/>
              <a:t>, </a:t>
            </a:r>
            <a:r>
              <a:rPr lang="sv-SE" b="0" i="0" u="none" strike="noStrike" baseline="0" dirty="0"/>
              <a:t>penggunaan kartu kredit dengan pembayaran angsuran plus bunga hanya lazim dilakukan </a:t>
            </a:r>
            <a:r>
              <a:rPr lang="en-ID" b="0" i="0" u="none" strike="noStrike" baseline="0" dirty="0" err="1"/>
              <a:t>jika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dalam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keadaan</a:t>
            </a:r>
            <a:r>
              <a:rPr lang="en-ID" b="0" i="0" u="none" strike="noStrike" baseline="0" dirty="0"/>
              <a:t> “</a:t>
            </a:r>
            <a:r>
              <a:rPr lang="en-ID" b="0" i="0" u="none" strike="noStrike" baseline="0" dirty="0" err="1"/>
              <a:t>darurat</a:t>
            </a:r>
            <a:r>
              <a:rPr lang="en-ID" b="0" i="0" u="none" strike="noStrike" baseline="0" dirty="0"/>
              <a:t>” </a:t>
            </a:r>
            <a:r>
              <a:rPr lang="en-ID" b="0" i="0" u="none" strike="noStrike" baseline="0" dirty="0" err="1"/>
              <a:t>atau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mengalami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masalah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likuiditas</a:t>
            </a:r>
            <a:r>
              <a:rPr lang="en-ID" b="0" i="0" u="none" strike="noStrike" baseline="0" dirty="0"/>
              <a:t>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sv-SE" b="0" i="0" u="none" strike="noStrike" baseline="0" dirty="0"/>
              <a:t>Cermati kredit pemilikan rumah dan kredit </a:t>
            </a:r>
            <a:r>
              <a:rPr lang="fi-FI" b="0" i="0" u="none" strike="noStrike" baseline="0" dirty="0"/>
              <a:t>pemilikan kendaraan, berapa tahun lagi untuk </a:t>
            </a:r>
            <a:r>
              <a:rPr lang="en-ID" b="0" i="0" u="none" strike="noStrike" baseline="0" dirty="0" err="1"/>
              <a:t>menyelesaikan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kredit</a:t>
            </a:r>
            <a:r>
              <a:rPr lang="en-ID" b="0" i="0" u="none" strike="noStrike" baseline="0" dirty="0"/>
              <a:t> dan </a:t>
            </a:r>
            <a:r>
              <a:rPr lang="en-ID" b="0" i="0" u="none" strike="noStrike" baseline="0" dirty="0" err="1"/>
              <a:t>berapa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bunga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harus</a:t>
            </a:r>
            <a:r>
              <a:rPr lang="en-ID" b="0" i="0" u="none" strike="noStrike" baseline="0" dirty="0"/>
              <a:t> di </a:t>
            </a:r>
            <a:r>
              <a:rPr lang="en-ID" b="0" i="0" u="none" strike="noStrike" baseline="0" dirty="0" err="1"/>
              <a:t>tanggung</a:t>
            </a:r>
            <a:r>
              <a:rPr lang="en-ID" b="0" i="0" u="none" strike="noStrike" baseline="0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u="none" strike="noStrike" baseline="0" dirty="0" err="1"/>
              <a:t>Hutang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bukan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merupakan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hal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wajar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jika</a:t>
            </a:r>
            <a:r>
              <a:rPr lang="en-ID" dirty="0"/>
              <a:t> </a:t>
            </a:r>
            <a:r>
              <a:rPr lang="sv-SE" b="0" i="0" u="none" strike="noStrike" baseline="0" dirty="0"/>
              <a:t>pemakaian tidak jelas dan nilainya sudah mendekati jumlah asset yang dimiliki, maka </a:t>
            </a:r>
            <a:r>
              <a:rPr lang="en-ID" b="0" i="0" u="none" strike="noStrike" baseline="0" dirty="0" err="1"/>
              <a:t>perlu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melakukan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evaluasi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kembali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hutangnya</a:t>
            </a:r>
            <a:r>
              <a:rPr lang="en-ID" b="0" i="0" u="none" strike="noStrike" baseline="0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398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8C3C-9B1E-487D-8692-EDE1DCE6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65125"/>
            <a:ext cx="11277600" cy="758825"/>
          </a:xfrm>
        </p:spPr>
        <p:txBody>
          <a:bodyPr>
            <a:normAutofit/>
          </a:bodyPr>
          <a:lstStyle/>
          <a:p>
            <a:r>
              <a:rPr lang="en-US" sz="3500" b="1" dirty="0"/>
              <a:t>Kesimpulan</a:t>
            </a:r>
            <a:endParaRPr lang="en-ID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BBE5-9D64-4E6E-A61E-05B1CA03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209675"/>
            <a:ext cx="11172825" cy="528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 err="1"/>
              <a:t>P</a:t>
            </a:r>
            <a:r>
              <a:rPr lang="en-ID" b="0" i="0" u="none" strike="noStrike" baseline="0" dirty="0" err="1"/>
              <a:t>engendalian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diri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dalam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menggunakan</a:t>
            </a:r>
            <a:r>
              <a:rPr lang="en-ID" dirty="0"/>
              <a:t> </a:t>
            </a:r>
            <a:r>
              <a:rPr lang="en-ID" b="0" i="0" u="none" strike="noStrike" baseline="0" dirty="0"/>
              <a:t>uang </a:t>
            </a:r>
            <a:r>
              <a:rPr lang="en-ID" b="0" i="0" u="none" strike="noStrike" baseline="0" dirty="0" err="1"/>
              <a:t>dapat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terlihat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dalam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perilaku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tidak</a:t>
            </a:r>
            <a:r>
              <a:rPr lang="en-ID" dirty="0"/>
              <a:t> </a:t>
            </a:r>
            <a:r>
              <a:rPr lang="en-ID" b="0" i="0" u="none" strike="noStrike" baseline="0" dirty="0" err="1"/>
              <a:t>berbelanja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secara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berlebihan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akan</a:t>
            </a:r>
            <a:r>
              <a:rPr lang="en-ID" dirty="0"/>
              <a:t> </a:t>
            </a:r>
            <a:r>
              <a:rPr lang="en-ID" b="0" i="0" u="none" strike="noStrike" baseline="0" dirty="0" err="1"/>
              <a:t>berdampak</a:t>
            </a:r>
            <a:r>
              <a:rPr lang="en-ID" b="0" i="0" u="none" strike="noStrike" baseline="0" dirty="0"/>
              <a:t> pada </a:t>
            </a:r>
            <a:r>
              <a:rPr lang="en-ID" b="0" i="0" u="none" strike="noStrike" baseline="0" dirty="0" err="1"/>
              <a:t>ketersediaan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proporsi</a:t>
            </a:r>
            <a:r>
              <a:rPr lang="en-ID" b="0" i="0" u="none" strike="noStrike" baseline="0" dirty="0"/>
              <a:t> uang </a:t>
            </a:r>
            <a:r>
              <a:rPr lang="en-ID" b="0" i="0" u="none" strike="noStrike" baseline="0" dirty="0" err="1"/>
              <a:t>untuk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kebutuhan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lainnya</a:t>
            </a:r>
            <a:r>
              <a:rPr lang="en-ID" b="0" i="0" u="none" strike="noStrik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74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9EBF-3D09-43B4-AFC3-40F6C38E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9526"/>
            <a:ext cx="11677650" cy="482600"/>
          </a:xfrm>
        </p:spPr>
        <p:txBody>
          <a:bodyPr>
            <a:normAutofit/>
          </a:bodyPr>
          <a:lstStyle/>
          <a:p>
            <a:r>
              <a:rPr lang="en-US" sz="2500" b="1" dirty="0" err="1"/>
              <a:t>Referensi</a:t>
            </a:r>
            <a:endParaRPr lang="en-ID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862D-BA46-4982-8AD8-B9EC9900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" y="492124"/>
            <a:ext cx="11806237" cy="6270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CEIC Data, 2021. Indonesia GDP per Capita the year of 2010-2020. </a:t>
            </a:r>
            <a:r>
              <a:rPr lang="en-US" sz="1900" dirty="0">
                <a:hlinkClick r:id="rId2"/>
              </a:rPr>
              <a:t>https://www.ceicdata.com/en/indicator/indonesia/gdp-per-capita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CEIC Data, 2021. Indonesia Household expenditure per Capita the year of 2000-2020. </a:t>
            </a:r>
            <a:r>
              <a:rPr lang="en-US" sz="1900" dirty="0">
                <a:hlinkClick r:id="rId3"/>
              </a:rPr>
              <a:t>https://www.ceicdata.com/en/indicator/indonesia/annual-household-expenditure-per-capita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Badan Pusat </a:t>
            </a:r>
            <a:r>
              <a:rPr lang="en-US" sz="1900" dirty="0" err="1"/>
              <a:t>Statistik</a:t>
            </a:r>
            <a:r>
              <a:rPr lang="en-US" sz="1900" dirty="0"/>
              <a:t> (BPS) . 2020. </a:t>
            </a:r>
            <a:r>
              <a:rPr lang="en-US" sz="1900" dirty="0" err="1"/>
              <a:t>Pengeluaran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Komsumsi</a:t>
            </a:r>
            <a:r>
              <a:rPr lang="en-US" sz="1900" dirty="0"/>
              <a:t> </a:t>
            </a:r>
            <a:r>
              <a:rPr lang="en-US" sz="1900" dirty="0" err="1"/>
              <a:t>Penduduk</a:t>
            </a:r>
            <a:r>
              <a:rPr lang="en-US" sz="1900" dirty="0"/>
              <a:t> Indonesia: </a:t>
            </a:r>
            <a:r>
              <a:rPr lang="en-US" sz="1900" dirty="0" err="1"/>
              <a:t>Berdasarkan</a:t>
            </a:r>
            <a:r>
              <a:rPr lang="en-US" sz="1900" dirty="0"/>
              <a:t> Hasil </a:t>
            </a:r>
            <a:r>
              <a:rPr lang="en-US" sz="1900" dirty="0" err="1"/>
              <a:t>Susenas</a:t>
            </a:r>
            <a:r>
              <a:rPr lang="en-US" sz="1900" dirty="0"/>
              <a:t> </a:t>
            </a:r>
            <a:r>
              <a:rPr lang="en-US" sz="1900" dirty="0" err="1"/>
              <a:t>Maret</a:t>
            </a:r>
            <a:r>
              <a:rPr lang="en-US" sz="1900" dirty="0"/>
              <a:t> 2020. BPS Indonesia, Jakarta</a:t>
            </a:r>
          </a:p>
          <a:p>
            <a:pPr marL="0" indent="0">
              <a:buNone/>
            </a:pPr>
            <a:r>
              <a:rPr lang="en-US" sz="1900" dirty="0" err="1"/>
              <a:t>Salirawati</a:t>
            </a:r>
            <a:r>
              <a:rPr lang="en-US" sz="1900" dirty="0"/>
              <a:t>, D., 2019. </a:t>
            </a:r>
            <a:r>
              <a:rPr lang="en-US" sz="1900" dirty="0" err="1"/>
              <a:t>Manajemen</a:t>
            </a:r>
            <a:r>
              <a:rPr lang="en-US" sz="1900" dirty="0"/>
              <a:t> </a:t>
            </a:r>
            <a:r>
              <a:rPr lang="en-US" sz="1900" dirty="0" err="1"/>
              <a:t>Keuangan</a:t>
            </a:r>
            <a:r>
              <a:rPr lang="en-US" sz="1900" dirty="0"/>
              <a:t> </a:t>
            </a:r>
            <a:r>
              <a:rPr lang="en-US" sz="1900" dirty="0" err="1"/>
              <a:t>Keluarga</a:t>
            </a:r>
            <a:r>
              <a:rPr lang="en-US" sz="1900" dirty="0"/>
              <a:t>. http://staff.uny.ac.id/sites/default/files/pengabdian/das-salirawati-msi-dr/14manajemen-keuangan-keluarga.pdf</a:t>
            </a:r>
          </a:p>
          <a:p>
            <a:pPr marL="0" indent="0">
              <a:buNone/>
            </a:pPr>
            <a:r>
              <a:rPr lang="en-ID" sz="1900" dirty="0" err="1"/>
              <a:t>Raharjo</a:t>
            </a:r>
            <a:r>
              <a:rPr lang="en-ID" sz="1900" dirty="0"/>
              <a:t>, IT., </a:t>
            </a:r>
            <a:r>
              <a:rPr lang="en-ID" sz="1900" dirty="0" err="1"/>
              <a:t>Puspitawati</a:t>
            </a:r>
            <a:r>
              <a:rPr lang="en-ID" sz="1900" dirty="0"/>
              <a:t>, H., </a:t>
            </a:r>
            <a:r>
              <a:rPr lang="en-ID" sz="1900" dirty="0" err="1"/>
              <a:t>Krisnatuti</a:t>
            </a:r>
            <a:r>
              <a:rPr lang="en-ID" sz="1900" dirty="0"/>
              <a:t>, D., (2015)  </a:t>
            </a:r>
            <a:r>
              <a:rPr lang="en-ID" sz="1900" dirty="0" err="1"/>
              <a:t>Tekanan</a:t>
            </a:r>
            <a:r>
              <a:rPr lang="en-ID" sz="1900" dirty="0"/>
              <a:t> </a:t>
            </a:r>
            <a:r>
              <a:rPr lang="en-ID" sz="1900" dirty="0" err="1"/>
              <a:t>Ekonomi</a:t>
            </a:r>
            <a:r>
              <a:rPr lang="en-ID" sz="1900" dirty="0"/>
              <a:t>, </a:t>
            </a:r>
            <a:r>
              <a:rPr lang="en-ID" sz="1900" dirty="0" err="1"/>
              <a:t>Manajemen</a:t>
            </a:r>
            <a:r>
              <a:rPr lang="en-ID" sz="1900" dirty="0"/>
              <a:t> </a:t>
            </a:r>
            <a:r>
              <a:rPr lang="en-ID" sz="1900" dirty="0" err="1"/>
              <a:t>Keuangan</a:t>
            </a:r>
            <a:r>
              <a:rPr lang="en-ID" sz="1900" dirty="0"/>
              <a:t> dan </a:t>
            </a:r>
            <a:r>
              <a:rPr lang="en-ID" sz="1900" dirty="0" err="1"/>
              <a:t>Kesejahteraan</a:t>
            </a:r>
            <a:r>
              <a:rPr lang="en-ID" sz="1900" dirty="0"/>
              <a:t> pada </a:t>
            </a:r>
            <a:r>
              <a:rPr lang="en-ID" sz="1900" dirty="0" err="1"/>
              <a:t>Keluarga</a:t>
            </a:r>
            <a:r>
              <a:rPr lang="en-ID" sz="1900" dirty="0"/>
              <a:t> Muda. </a:t>
            </a:r>
            <a:r>
              <a:rPr lang="en-ID" sz="1900" dirty="0" err="1"/>
              <a:t>Jurnal</a:t>
            </a:r>
            <a:r>
              <a:rPr lang="en-ID" sz="1900" dirty="0"/>
              <a:t> </a:t>
            </a:r>
            <a:r>
              <a:rPr lang="en-ID" sz="1900" dirty="0" err="1"/>
              <a:t>Ilmu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dan </a:t>
            </a:r>
            <a:r>
              <a:rPr lang="en-ID" sz="1900" dirty="0" err="1"/>
              <a:t>Konsumen</a:t>
            </a:r>
            <a:r>
              <a:rPr lang="en-ID" sz="1900" dirty="0"/>
              <a:t>, 8(01). </a:t>
            </a:r>
            <a:r>
              <a:rPr lang="en-ID" sz="1900" dirty="0">
                <a:hlinkClick r:id="rId4"/>
              </a:rPr>
              <a:t>https://jurnal.ipb.ac.id/index.php/jikk/article/view/10017</a:t>
            </a:r>
            <a:endParaRPr lang="en-ID" sz="1900" dirty="0"/>
          </a:p>
          <a:p>
            <a:pPr marL="0" indent="0">
              <a:buNone/>
            </a:pPr>
            <a:r>
              <a:rPr lang="en-ID" sz="1900" dirty="0" err="1"/>
              <a:t>Rodhiyah</a:t>
            </a:r>
            <a:r>
              <a:rPr lang="en-ID" sz="1900" dirty="0"/>
              <a:t>, R., 2012, </a:t>
            </a:r>
            <a:r>
              <a:rPr lang="en-ID" sz="1900" dirty="0" err="1"/>
              <a:t>Manajemen</a:t>
            </a:r>
            <a:r>
              <a:rPr lang="en-ID" sz="1900" dirty="0"/>
              <a:t> </a:t>
            </a:r>
            <a:r>
              <a:rPr lang="en-ID" sz="1900" dirty="0" err="1"/>
              <a:t>Keuangan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</a:t>
            </a:r>
            <a:r>
              <a:rPr lang="en-ID" sz="1900" dirty="0" err="1"/>
              <a:t>Guna</a:t>
            </a:r>
            <a:r>
              <a:rPr lang="en-ID" sz="1900" dirty="0"/>
              <a:t> </a:t>
            </a:r>
            <a:r>
              <a:rPr lang="en-ID" sz="1900" dirty="0" err="1"/>
              <a:t>Menuju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Sejahtera, Forum </a:t>
            </a:r>
            <a:r>
              <a:rPr lang="en-ID" sz="1900" dirty="0" err="1"/>
              <a:t>Majalah</a:t>
            </a:r>
            <a:r>
              <a:rPr lang="en-ID" sz="1900" dirty="0"/>
              <a:t> </a:t>
            </a:r>
            <a:r>
              <a:rPr lang="en-ID" sz="1900" dirty="0" err="1"/>
              <a:t>Pengembangan</a:t>
            </a:r>
            <a:r>
              <a:rPr lang="en-ID" sz="1900" dirty="0"/>
              <a:t> </a:t>
            </a:r>
            <a:r>
              <a:rPr lang="en-ID" sz="1900" dirty="0" err="1"/>
              <a:t>Ilmu</a:t>
            </a:r>
            <a:r>
              <a:rPr lang="en-ID" sz="1900" dirty="0"/>
              <a:t> Sosial: </a:t>
            </a:r>
            <a:r>
              <a:rPr lang="en-ID" sz="1900" dirty="0" err="1"/>
              <a:t>Kesejahteraan</a:t>
            </a:r>
            <a:r>
              <a:rPr lang="en-ID" sz="1900" dirty="0"/>
              <a:t> Sosial, 40(01). </a:t>
            </a:r>
            <a:r>
              <a:rPr lang="en-ID" sz="1900" dirty="0">
                <a:hlinkClick r:id="rId5"/>
              </a:rPr>
              <a:t>http://eprints.undip.ac.id/35746/1/manajemen_Keuangan_Keluarga_guna_Menuju_Kel_Sejahtera.pdf</a:t>
            </a:r>
            <a:endParaRPr lang="en-ID" sz="1900" dirty="0"/>
          </a:p>
          <a:p>
            <a:pPr marL="0" indent="0">
              <a:buNone/>
            </a:pPr>
            <a:r>
              <a:rPr lang="en-ID" sz="1900" dirty="0" err="1"/>
              <a:t>Hermaliana</a:t>
            </a:r>
            <a:r>
              <a:rPr lang="en-ID" sz="1900" dirty="0"/>
              <a:t>, M., (2019). </a:t>
            </a:r>
            <a:r>
              <a:rPr lang="en-ID" sz="1900" dirty="0" err="1"/>
              <a:t>Manajemen</a:t>
            </a:r>
            <a:r>
              <a:rPr lang="en-ID" sz="1900" dirty="0"/>
              <a:t> </a:t>
            </a:r>
            <a:r>
              <a:rPr lang="en-ID" sz="1900" dirty="0" err="1"/>
              <a:t>Keuangan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Mengokohkan</a:t>
            </a:r>
            <a:r>
              <a:rPr lang="en-ID" sz="1900" dirty="0"/>
              <a:t> </a:t>
            </a:r>
            <a:r>
              <a:rPr lang="en-ID" sz="1900" dirty="0" err="1"/>
              <a:t>Keutuhan</a:t>
            </a:r>
            <a:r>
              <a:rPr lang="en-ID" sz="1900" dirty="0"/>
              <a:t> </a:t>
            </a:r>
            <a:r>
              <a:rPr lang="en-ID" sz="1900" dirty="0" err="1"/>
              <a:t>Rumah</a:t>
            </a:r>
            <a:r>
              <a:rPr lang="en-ID" sz="1900" dirty="0"/>
              <a:t> </a:t>
            </a:r>
            <a:r>
              <a:rPr lang="en-ID" sz="1900" dirty="0" err="1"/>
              <a:t>Tangga</a:t>
            </a:r>
            <a:r>
              <a:rPr lang="en-ID" sz="1900" dirty="0"/>
              <a:t>. As-</a:t>
            </a:r>
            <a:r>
              <a:rPr lang="en-ID" sz="1900" dirty="0" err="1"/>
              <a:t>Syarii</a:t>
            </a:r>
            <a:r>
              <a:rPr lang="en-ID" sz="1900" dirty="0"/>
              <a:t>: </a:t>
            </a:r>
            <a:r>
              <a:rPr lang="en-ID" sz="1900" dirty="0" err="1"/>
              <a:t>Jurnal</a:t>
            </a:r>
            <a:r>
              <a:rPr lang="en-ID" sz="1900" dirty="0"/>
              <a:t> </a:t>
            </a:r>
            <a:r>
              <a:rPr lang="en-ID" sz="1900" dirty="0" err="1"/>
              <a:t>Bimbingan</a:t>
            </a:r>
            <a:r>
              <a:rPr lang="en-ID" sz="1900" dirty="0"/>
              <a:t> &amp; </a:t>
            </a:r>
            <a:r>
              <a:rPr lang="en-ID" sz="1900" dirty="0" err="1"/>
              <a:t>Koserling</a:t>
            </a:r>
            <a:r>
              <a:rPr lang="en-ID" sz="1900" dirty="0"/>
              <a:t> </a:t>
            </a:r>
            <a:r>
              <a:rPr lang="en-ID" sz="1900" dirty="0" err="1"/>
              <a:t>Keluarga</a:t>
            </a:r>
            <a:r>
              <a:rPr lang="en-ID" sz="1900" dirty="0"/>
              <a:t>, 1(01). </a:t>
            </a:r>
            <a:r>
              <a:rPr lang="en-ID" sz="1900" dirty="0">
                <a:hlinkClick r:id="rId6"/>
              </a:rPr>
              <a:t>http://www.journal.laaroiba.ac.id/index.php/as/article/view/50</a:t>
            </a:r>
            <a:endParaRPr lang="en-ID" sz="1900" dirty="0"/>
          </a:p>
          <a:p>
            <a:pPr marL="0" indent="0" algn="l">
              <a:buNone/>
            </a:pPr>
            <a:r>
              <a:rPr lang="en-ID" sz="1900" i="0" u="none" strike="noStrike" baseline="0" dirty="0" err="1"/>
              <a:t>Masassya</a:t>
            </a:r>
            <a:r>
              <a:rPr lang="en-ID" sz="1900" i="0" u="none" strike="noStrike" baseline="0" dirty="0"/>
              <a:t>, E,G., (2004) </a:t>
            </a:r>
            <a:r>
              <a:rPr lang="en-ID" sz="1900" i="1" u="none" strike="noStrike" baseline="0" dirty="0"/>
              <a:t>Cara </a:t>
            </a:r>
            <a:r>
              <a:rPr lang="en-ID" sz="1900" i="1" u="none" strike="noStrike" baseline="0" dirty="0" err="1"/>
              <a:t>Cerdas</a:t>
            </a:r>
            <a:r>
              <a:rPr lang="en-ID" sz="1900" i="1" u="none" strike="noStrike" baseline="0" dirty="0"/>
              <a:t> </a:t>
            </a:r>
            <a:r>
              <a:rPr lang="en-ID" sz="1900" i="1" u="none" strike="noStrike" baseline="0" dirty="0" err="1"/>
              <a:t>Mengelola</a:t>
            </a:r>
            <a:r>
              <a:rPr lang="en-ID" sz="1900" i="1" u="none" strike="noStrike" baseline="0" dirty="0"/>
              <a:t> </a:t>
            </a:r>
            <a:r>
              <a:rPr lang="en-ID" sz="1900" i="1" u="none" strike="noStrike" baseline="0" dirty="0" err="1"/>
              <a:t>Investasi</a:t>
            </a:r>
            <a:r>
              <a:rPr lang="en-ID" sz="1900" i="1" dirty="0"/>
              <a:t> </a:t>
            </a:r>
            <a:r>
              <a:rPr lang="en-ID" sz="1900" i="1" u="none" strike="noStrike" baseline="0" dirty="0" err="1"/>
              <a:t>Keluarga</a:t>
            </a:r>
            <a:r>
              <a:rPr lang="en-ID" sz="1900" i="0" u="none" strike="noStrike" baseline="0" dirty="0"/>
              <a:t>, Gramedia, Jakarta.</a:t>
            </a:r>
          </a:p>
          <a:p>
            <a:pPr marL="0" indent="0" algn="l">
              <a:buNone/>
            </a:pPr>
            <a:r>
              <a:rPr lang="en-US" sz="1900" dirty="0">
                <a:effectLst/>
              </a:rPr>
              <a:t>Garman, E. T.  </a:t>
            </a:r>
            <a:r>
              <a:rPr lang="en-US" sz="1900" dirty="0"/>
              <a:t>&amp;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Forgue</a:t>
            </a:r>
            <a:r>
              <a:rPr lang="en-US" sz="1900" dirty="0">
                <a:effectLst/>
              </a:rPr>
              <a:t>, R., (2000), Personal finance (6th ed.).Boston: Houghton Mifflin.</a:t>
            </a:r>
          </a:p>
          <a:p>
            <a:pPr marL="0" indent="0" algn="l">
              <a:buNone/>
            </a:pPr>
            <a:r>
              <a:rPr lang="en-ID" sz="1900" i="0" u="none" strike="noStrike" baseline="0" dirty="0"/>
              <a:t>Middlecamp, C. and Elizabeth, K., (1985). </a:t>
            </a:r>
            <a:r>
              <a:rPr lang="en-ID" sz="1900" i="1" u="none" strike="noStrike" baseline="0" dirty="0"/>
              <a:t>Panduan </a:t>
            </a:r>
            <a:r>
              <a:rPr lang="en-ID" sz="1900" i="1" u="none" strike="noStrike" baseline="0" dirty="0" err="1"/>
              <a:t>Belajar</a:t>
            </a:r>
            <a:r>
              <a:rPr lang="en-ID" sz="1900" i="1" u="none" strike="noStrike" baseline="0" dirty="0"/>
              <a:t> Kimia Dasar. </a:t>
            </a:r>
            <a:r>
              <a:rPr lang="en-ID" sz="1900" i="0" u="none" strike="noStrike" baseline="0" dirty="0"/>
              <a:t>Jakarta : Gramedia.</a:t>
            </a:r>
          </a:p>
          <a:p>
            <a:pPr marL="0" indent="0" algn="l">
              <a:buNone/>
            </a:pPr>
            <a:r>
              <a:rPr lang="en-ID" sz="1900" dirty="0" err="1">
                <a:effectLst/>
              </a:rPr>
              <a:t>Herujito</a:t>
            </a:r>
            <a:r>
              <a:rPr lang="en-ID" sz="1900" dirty="0">
                <a:effectLst/>
              </a:rPr>
              <a:t>, Y. M., (2001). Dasar-</a:t>
            </a:r>
            <a:r>
              <a:rPr lang="en-ID" sz="1900" dirty="0" err="1">
                <a:effectLst/>
              </a:rPr>
              <a:t>dasar</a:t>
            </a:r>
            <a:r>
              <a:rPr lang="en-ID" sz="1900" dirty="0">
                <a:effectLst/>
              </a:rPr>
              <a:t> </a:t>
            </a:r>
            <a:r>
              <a:rPr lang="en-ID" sz="1900" dirty="0" err="1">
                <a:effectLst/>
              </a:rPr>
              <a:t>manajemen</a:t>
            </a:r>
            <a:r>
              <a:rPr lang="en-ID" sz="1900" dirty="0">
                <a:effectLst/>
              </a:rPr>
              <a:t>. Jakarta, ID: </a:t>
            </a:r>
            <a:r>
              <a:rPr lang="en-ID" sz="1900" dirty="0" err="1">
                <a:effectLst/>
              </a:rPr>
              <a:t>Grasindo</a:t>
            </a: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76896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5B33-3650-4825-AEB9-25D14F70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138523"/>
            <a:ext cx="11782425" cy="471078"/>
          </a:xfrm>
        </p:spPr>
        <p:txBody>
          <a:bodyPr>
            <a:noAutofit/>
          </a:bodyPr>
          <a:lstStyle/>
          <a:p>
            <a:r>
              <a:rPr lang="en-US" sz="3000" b="1" dirty="0" err="1"/>
              <a:t>Latar</a:t>
            </a:r>
            <a:r>
              <a:rPr lang="en-US" sz="3000" b="1" dirty="0"/>
              <a:t> </a:t>
            </a:r>
            <a:r>
              <a:rPr lang="en-US" sz="3000" b="1" dirty="0" err="1"/>
              <a:t>Belakang</a:t>
            </a:r>
            <a:endParaRPr lang="en-ID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467F18-C0C2-4720-A3FC-72A05348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787" y="609601"/>
            <a:ext cx="5683250" cy="1181100"/>
          </a:xfrm>
        </p:spPr>
        <p:txBody>
          <a:bodyPr>
            <a:normAutofit fontScale="250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8000" b="0" dirty="0"/>
              <a:t>Rata-rata Gross Domestic Product (GDP) per capita di Indonesia pada 2010 -2020 </a:t>
            </a:r>
            <a:r>
              <a:rPr lang="en-US" sz="8000" b="0" dirty="0" err="1"/>
              <a:t>adalah</a:t>
            </a:r>
            <a:r>
              <a:rPr lang="en-US" sz="8000" b="0" dirty="0"/>
              <a:t> US$ 3,702 </a:t>
            </a:r>
            <a:r>
              <a:rPr lang="en-US" sz="8000" b="0" dirty="0" err="1"/>
              <a:t>dengan</a:t>
            </a:r>
            <a:r>
              <a:rPr lang="en-US" sz="8000" b="0" dirty="0"/>
              <a:t> </a:t>
            </a:r>
            <a:r>
              <a:rPr lang="en-US" sz="8000" b="0" dirty="0" err="1"/>
              <a:t>nilai</a:t>
            </a:r>
            <a:r>
              <a:rPr lang="en-US" sz="8000" b="0" dirty="0"/>
              <a:t> </a:t>
            </a:r>
            <a:r>
              <a:rPr lang="en-US" sz="8000" b="0" dirty="0" err="1"/>
              <a:t>terendah</a:t>
            </a:r>
            <a:r>
              <a:rPr lang="en-US" sz="8000" b="0" dirty="0"/>
              <a:t> pada 2010 (US$ 3,179) dan </a:t>
            </a:r>
            <a:r>
              <a:rPr lang="en-US" sz="8000" b="0" dirty="0" err="1"/>
              <a:t>nilai</a:t>
            </a:r>
            <a:r>
              <a:rPr lang="en-US" sz="8000" b="0" dirty="0"/>
              <a:t> </a:t>
            </a:r>
            <a:r>
              <a:rPr lang="en-US" sz="8000" b="0" dirty="0" err="1"/>
              <a:t>tertinggi</a:t>
            </a:r>
            <a:r>
              <a:rPr lang="en-US" sz="8000" b="0" dirty="0"/>
              <a:t> pada 2019 ($4,193) (CEIC Data, 2021).</a:t>
            </a:r>
          </a:p>
          <a:p>
            <a:endParaRPr lang="en-ID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2076F91-57D4-433D-8E99-D2D04EF16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03" y="1681163"/>
            <a:ext cx="5883273" cy="5062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013B67-1F22-43C3-A0AC-CBA849D4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1712" y="790576"/>
            <a:ext cx="5905500" cy="985838"/>
          </a:xfrm>
        </p:spPr>
        <p:txBody>
          <a:bodyPr>
            <a:normAutofit fontScale="25000" lnSpcReduction="20000"/>
          </a:bodyPr>
          <a:lstStyle/>
          <a:p>
            <a:endParaRPr lang="en-US" sz="8000" b="0" dirty="0"/>
          </a:p>
          <a:p>
            <a:endParaRPr lang="en-US" sz="8000" b="0" dirty="0"/>
          </a:p>
          <a:p>
            <a:r>
              <a:rPr lang="en-US" sz="8000" b="0" dirty="0"/>
              <a:t>Rata-rata </a:t>
            </a:r>
            <a:r>
              <a:rPr lang="en-US" sz="8000" b="0" dirty="0" err="1"/>
              <a:t>pengeluaran</a:t>
            </a:r>
            <a:r>
              <a:rPr lang="en-US" sz="8000" b="0" dirty="0"/>
              <a:t> </a:t>
            </a:r>
            <a:r>
              <a:rPr lang="en-US" sz="8000" b="0" dirty="0" err="1"/>
              <a:t>rumah</a:t>
            </a:r>
            <a:r>
              <a:rPr lang="en-US" sz="8000" b="0" dirty="0"/>
              <a:t> </a:t>
            </a:r>
            <a:r>
              <a:rPr lang="en-US" sz="8000" b="0" dirty="0" err="1"/>
              <a:t>tangga</a:t>
            </a:r>
            <a:r>
              <a:rPr lang="en-US" sz="8000" b="0" dirty="0"/>
              <a:t> per capita di Indonesia pada 2009 -2020 </a:t>
            </a:r>
            <a:r>
              <a:rPr lang="en-US" sz="8000" b="0" dirty="0" err="1"/>
              <a:t>adalah</a:t>
            </a:r>
            <a:r>
              <a:rPr lang="en-US" sz="8000" b="0" dirty="0"/>
              <a:t> US$ 822 </a:t>
            </a:r>
            <a:r>
              <a:rPr lang="en-US" sz="8000" b="0" dirty="0" err="1"/>
              <a:t>dengan</a:t>
            </a:r>
            <a:r>
              <a:rPr lang="en-US" sz="8000" b="0" dirty="0"/>
              <a:t> </a:t>
            </a:r>
            <a:r>
              <a:rPr lang="en-US" sz="8000" b="0" dirty="0" err="1"/>
              <a:t>nilai</a:t>
            </a:r>
            <a:r>
              <a:rPr lang="en-US" sz="8000" b="0" dirty="0"/>
              <a:t> </a:t>
            </a:r>
            <a:r>
              <a:rPr lang="en-US" sz="8000" b="0" dirty="0" err="1"/>
              <a:t>terendah</a:t>
            </a:r>
            <a:r>
              <a:rPr lang="en-US" sz="8000" b="0" dirty="0"/>
              <a:t> pada 2009 (US$ 496) dan </a:t>
            </a:r>
            <a:r>
              <a:rPr lang="en-US" sz="8000" b="0" dirty="0" err="1"/>
              <a:t>nilai</a:t>
            </a:r>
            <a:r>
              <a:rPr lang="en-US" sz="8000" b="0" dirty="0"/>
              <a:t> </a:t>
            </a:r>
            <a:r>
              <a:rPr lang="en-US" sz="8000" b="0" dirty="0" err="1"/>
              <a:t>tertinggi</a:t>
            </a:r>
            <a:r>
              <a:rPr lang="en-US" sz="8000" b="0" dirty="0"/>
              <a:t> pada 2020 (US$ 1,009) (CEIC Data, 2021).</a:t>
            </a:r>
          </a:p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D69D5E-B4B3-4A87-9604-BF45B0FB9F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8" y="1657350"/>
            <a:ext cx="5905499" cy="5062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063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76F8-F89C-4E55-8280-4359D392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3675"/>
            <a:ext cx="11506200" cy="644525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Latar</a:t>
            </a:r>
            <a:r>
              <a:rPr lang="en-US" sz="3500" b="1" dirty="0"/>
              <a:t> </a:t>
            </a:r>
            <a:r>
              <a:rPr lang="en-US" sz="3500" b="1" dirty="0" err="1"/>
              <a:t>Belakang</a:t>
            </a:r>
            <a:endParaRPr lang="en-ID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72DF2-7B49-44AB-BF60-064F520A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981075"/>
            <a:ext cx="11420475" cy="5610225"/>
          </a:xfrm>
        </p:spPr>
        <p:txBody>
          <a:bodyPr/>
          <a:lstStyle/>
          <a:p>
            <a:pPr algn="just"/>
            <a:r>
              <a:rPr lang="en-US" dirty="0" err="1"/>
              <a:t>Semenjak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 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Maret</a:t>
            </a:r>
            <a:r>
              <a:rPr lang="en-US" dirty="0"/>
              <a:t> 2020,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menganjurkan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beraktivitas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(</a:t>
            </a:r>
            <a:r>
              <a:rPr lang="en-US" dirty="0" err="1"/>
              <a:t>Pemberlakuan</a:t>
            </a:r>
            <a:r>
              <a:rPr lang="en-US" dirty="0"/>
              <a:t> </a:t>
            </a:r>
            <a:r>
              <a:rPr lang="en-US" dirty="0" err="1"/>
              <a:t>Perbatasan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Masyarakat-PPKM) yang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di masa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(</a:t>
            </a:r>
            <a:r>
              <a:rPr lang="en-US" i="1" dirty="0" err="1"/>
              <a:t>fenomena</a:t>
            </a:r>
            <a:r>
              <a:rPr lang="en-US" i="1" dirty="0"/>
              <a:t> panic buying</a:t>
            </a:r>
            <a:r>
              <a:rPr lang="en-US" dirty="0"/>
              <a:t>) (BPS Indonesia, 2020).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i="1" dirty="0"/>
              <a:t>panic buying </a:t>
            </a:r>
            <a:r>
              <a:rPr lang="en-US" dirty="0" err="1"/>
              <a:t>diiringi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rata-rata </a:t>
            </a:r>
            <a:r>
              <a:rPr lang="en-US" dirty="0" err="1"/>
              <a:t>pendapatan</a:t>
            </a:r>
            <a:r>
              <a:rPr lang="en-US" dirty="0"/>
              <a:t>  </a:t>
            </a:r>
            <a:r>
              <a:rPr lang="en-US" dirty="0" err="1"/>
              <a:t>masyarakat</a:t>
            </a:r>
            <a:r>
              <a:rPr lang="en-US" dirty="0"/>
              <a:t> Indonesia masa </a:t>
            </a:r>
            <a:r>
              <a:rPr lang="en-US" dirty="0" err="1"/>
              <a:t>pandemik</a:t>
            </a:r>
            <a:r>
              <a:rPr lang="en-US" dirty="0"/>
              <a:t> Covid-19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individual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85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D5BA-4390-4F7A-92DD-400C69B1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79375"/>
            <a:ext cx="11358880" cy="56959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Definisi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80611-9794-41C8-BBB2-251B302C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744220"/>
            <a:ext cx="11358880" cy="5961380"/>
          </a:xfrm>
        </p:spPr>
        <p:txBody>
          <a:bodyPr>
            <a:noAutofit/>
          </a:bodyPr>
          <a:lstStyle/>
          <a:p>
            <a:pPr algn="just"/>
            <a:r>
              <a:rPr lang="en-ID" sz="2500" b="0" i="0" u="none" strike="noStrike" baseline="0" dirty="0" err="1"/>
              <a:t>Manajemen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keuangan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adalah</a:t>
            </a:r>
            <a:r>
              <a:rPr lang="en-ID" sz="2500" b="0" i="0" u="none" strike="noStrike" baseline="0" dirty="0"/>
              <a:t> </a:t>
            </a:r>
            <a:r>
              <a:rPr lang="sv-SE" sz="2500" b="0" i="0" u="none" strike="noStrike" baseline="0" dirty="0"/>
              <a:t>aktivitas yang berkaitan dengan perolehan, </a:t>
            </a:r>
            <a:r>
              <a:rPr lang="nl-NL" sz="2500" b="0" i="0" u="none" strike="noStrike" baseline="0" dirty="0"/>
              <a:t>pendanaan dan pengelolaan dengan beberapa </a:t>
            </a:r>
            <a:r>
              <a:rPr lang="en-ID" sz="2500" b="0" i="0" u="none" strike="noStrike" baseline="0" dirty="0" err="1"/>
              <a:t>tujuan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secara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menyeluruh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untuk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dapat</a:t>
            </a:r>
            <a:r>
              <a:rPr lang="en-ID" sz="2500" dirty="0"/>
              <a:t> </a:t>
            </a:r>
            <a:r>
              <a:rPr lang="en-ID" sz="2500" b="0" i="0" u="none" strike="noStrike" baseline="0" dirty="0" err="1"/>
              <a:t>mencapai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tujuan</a:t>
            </a:r>
            <a:r>
              <a:rPr lang="en-ID" sz="2500" b="0" i="0" u="none" strike="noStrike" baseline="0" dirty="0"/>
              <a:t> yang </a:t>
            </a:r>
            <a:r>
              <a:rPr lang="en-ID" sz="2500" b="0" i="0" u="none" strike="noStrike" baseline="0" dirty="0" err="1"/>
              <a:t>diinginkan</a:t>
            </a:r>
            <a:r>
              <a:rPr lang="en-ID" sz="2500" b="0" i="0" u="none" strike="noStrike" baseline="0" dirty="0"/>
              <a:t> (</a:t>
            </a:r>
            <a:r>
              <a:rPr lang="en-ID" sz="2500" b="0" i="0" u="none" strike="noStrike" baseline="0" dirty="0" err="1"/>
              <a:t>Raharjo</a:t>
            </a:r>
            <a:r>
              <a:rPr lang="en-ID" sz="2500" b="0" i="0" u="none" strike="noStrike" baseline="0" dirty="0"/>
              <a:t> et al, 2015).</a:t>
            </a:r>
          </a:p>
          <a:p>
            <a:pPr algn="just"/>
            <a:r>
              <a:rPr lang="en-ID" sz="2500" b="0" i="0" u="none" strike="noStrike" baseline="0" dirty="0" err="1"/>
              <a:t>Manajemen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keuangan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keluarga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adalah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serangkaian</a:t>
            </a:r>
            <a:r>
              <a:rPr lang="en-ID" sz="2500" dirty="0"/>
              <a:t> </a:t>
            </a:r>
            <a:r>
              <a:rPr lang="en-ID" sz="2500" dirty="0" err="1"/>
              <a:t>aktivitas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dalam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memaksimalkan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perolehan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pendapatan</a:t>
            </a:r>
            <a:r>
              <a:rPr lang="en-ID" sz="2500" b="0" i="0" u="none" strike="noStrike" baseline="0" dirty="0"/>
              <a:t> dan </a:t>
            </a:r>
            <a:r>
              <a:rPr lang="en-ID" sz="2500" b="0" i="0" u="none" strike="noStrike" baseline="0" dirty="0" err="1"/>
              <a:t>meminimalisir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biaya</a:t>
            </a:r>
            <a:r>
              <a:rPr lang="en-ID" sz="2500" b="0" i="0" u="none" strike="noStrike" baseline="0" dirty="0"/>
              <a:t>, </a:t>
            </a:r>
            <a:r>
              <a:rPr lang="en-ID" sz="2500" b="0" i="0" u="none" strike="noStrike" baseline="0" dirty="0" err="1"/>
              <a:t>serta</a:t>
            </a:r>
            <a:r>
              <a:rPr lang="en-ID" sz="2500" dirty="0"/>
              <a:t> </a:t>
            </a:r>
            <a:r>
              <a:rPr lang="fi-FI" sz="2500" b="0" i="0" u="none" strike="noStrike" baseline="0" dirty="0"/>
              <a:t>memastikan ketersediaan dana untuk kebutuhan sehari-hari, pengeluaran rumah </a:t>
            </a:r>
            <a:r>
              <a:rPr lang="en-ID" sz="2500" b="0" i="0" u="none" strike="noStrike" baseline="0" dirty="0" err="1"/>
              <a:t>tangga</a:t>
            </a:r>
            <a:r>
              <a:rPr lang="en-ID" sz="2500" b="0" i="0" u="none" strike="noStrike" baseline="0" dirty="0"/>
              <a:t>, </a:t>
            </a:r>
            <a:r>
              <a:rPr lang="en-ID" sz="2500" b="0" i="0" u="none" strike="noStrike" baseline="0" dirty="0" err="1"/>
              <a:t>kondisi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darurat</a:t>
            </a:r>
            <a:r>
              <a:rPr lang="en-ID" sz="2500" b="0" i="0" u="none" strike="noStrike" baseline="0" dirty="0"/>
              <a:t>, </a:t>
            </a:r>
            <a:r>
              <a:rPr lang="en-ID" sz="2500" b="0" i="0" u="none" strike="noStrike" baseline="0" dirty="0" err="1"/>
              <a:t>tabungan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maupun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kesempatan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untuk</a:t>
            </a:r>
            <a:r>
              <a:rPr lang="en-ID" sz="2500" b="0" i="0" u="none" strike="noStrike" baseline="0" dirty="0"/>
              <a:t> </a:t>
            </a:r>
            <a:r>
              <a:rPr lang="en-ID" sz="2500" b="0" i="0" u="none" strike="noStrike" baseline="0" dirty="0" err="1"/>
              <a:t>investasi</a:t>
            </a:r>
            <a:r>
              <a:rPr lang="en-ID" sz="2500" b="0" i="0" u="none" strike="noStrike" baseline="0" dirty="0"/>
              <a:t> (Garman &amp;</a:t>
            </a:r>
            <a:r>
              <a:rPr lang="en-ID" sz="2500" b="0" i="0" u="none" strike="noStrike" baseline="0" dirty="0" err="1"/>
              <a:t>Forgue</a:t>
            </a:r>
            <a:r>
              <a:rPr lang="en-ID" sz="2500" b="0" i="0" u="none" strike="noStrike" baseline="0" dirty="0"/>
              <a:t>, 2000).</a:t>
            </a:r>
          </a:p>
          <a:p>
            <a:pPr marL="0" indent="0" algn="just">
              <a:buNone/>
            </a:pPr>
            <a:endParaRPr lang="en-ID" sz="1000" b="0" i="0" u="none" strike="noStrike" baseline="0" dirty="0"/>
          </a:p>
          <a:p>
            <a:pPr algn="just"/>
            <a:r>
              <a:rPr lang="en-ID" sz="2500" b="0" i="0" u="none" strike="noStrike" baseline="0" dirty="0"/>
              <a:t>Management </a:t>
            </a:r>
            <a:r>
              <a:rPr lang="en-ID" sz="2500" dirty="0" err="1"/>
              <a:t>k</a:t>
            </a:r>
            <a:r>
              <a:rPr lang="en-ID" sz="2500" b="0" i="0" u="none" strike="noStrike" baseline="0" dirty="0" err="1"/>
              <a:t>euangan</a:t>
            </a:r>
            <a:r>
              <a:rPr lang="en-ID" sz="2500" b="0" i="0" u="none" strike="noStrike" baseline="0" dirty="0"/>
              <a:t>  </a:t>
            </a:r>
            <a:r>
              <a:rPr lang="en-ID" sz="2500" b="0" i="0" u="none" strike="noStrike" baseline="0" dirty="0" err="1"/>
              <a:t>keluarga</a:t>
            </a:r>
            <a:r>
              <a:rPr lang="en-ID" sz="2500" b="0" i="0" u="none" strike="noStrike" baseline="0" dirty="0"/>
              <a:t> </a:t>
            </a:r>
            <a:r>
              <a:rPr lang="en-ID" sz="2500" b="0" u="none" strike="noStrike" baseline="0" dirty="0" err="1"/>
              <a:t>adalah</a:t>
            </a:r>
            <a:r>
              <a:rPr lang="en-ID" sz="2500" dirty="0"/>
              <a:t> </a:t>
            </a:r>
            <a:r>
              <a:rPr lang="fi-FI" sz="2500" dirty="0"/>
              <a:t>s</a:t>
            </a:r>
            <a:r>
              <a:rPr lang="fi-FI" sz="2500" b="0" u="none" strike="noStrike" baseline="0" dirty="0"/>
              <a:t>eni pengelolaan keuangan yang dilakukan oleh </a:t>
            </a:r>
            <a:r>
              <a:rPr lang="en-ID" sz="2500" b="0" u="none" strike="noStrike" baseline="0" dirty="0" err="1"/>
              <a:t>individu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atau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keluarga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melalui</a:t>
            </a:r>
            <a:r>
              <a:rPr lang="en-ID" sz="2500" b="0" u="none" strike="noStrike" baseline="0" dirty="0"/>
              <a:t> orang lain </a:t>
            </a:r>
            <a:r>
              <a:rPr lang="en-ID" sz="2500" b="0" u="none" strike="noStrike" baseline="0" dirty="0" err="1"/>
              <a:t>untuk</a:t>
            </a:r>
            <a:r>
              <a:rPr lang="en-ID" sz="2500" dirty="0"/>
              <a:t> </a:t>
            </a:r>
            <a:r>
              <a:rPr lang="en-ID" sz="2500" b="0" u="none" strike="noStrike" baseline="0" dirty="0" err="1"/>
              <a:t>mencapai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tujuan</a:t>
            </a:r>
            <a:r>
              <a:rPr lang="en-ID" sz="2500" b="0" u="none" strike="noStrike" baseline="0" dirty="0"/>
              <a:t> yang </a:t>
            </a:r>
            <a:r>
              <a:rPr lang="en-ID" sz="2500" b="0" u="none" strike="noStrike" baseline="0" dirty="0" err="1"/>
              <a:t>efesien</a:t>
            </a:r>
            <a:r>
              <a:rPr lang="en-ID" sz="2500" b="0" u="none" strike="noStrike" baseline="0" dirty="0"/>
              <a:t>, </a:t>
            </a:r>
            <a:r>
              <a:rPr lang="en-ID" sz="2500" b="0" u="none" strike="noStrike" baseline="0" dirty="0" err="1"/>
              <a:t>efektif</a:t>
            </a:r>
            <a:r>
              <a:rPr lang="en-ID" sz="2500" b="0" u="none" strike="noStrike" baseline="0" dirty="0"/>
              <a:t> dan </a:t>
            </a:r>
            <a:r>
              <a:rPr lang="en-ID" sz="2500" b="0" u="none" strike="noStrike" baseline="0" dirty="0" err="1"/>
              <a:t>bermanfaat</a:t>
            </a:r>
            <a:r>
              <a:rPr lang="en-ID" sz="2500" b="0" u="none" strike="noStrike" baseline="0" dirty="0"/>
              <a:t>, </a:t>
            </a:r>
            <a:r>
              <a:rPr lang="en-ID" sz="2500" b="0" u="none" strike="noStrike" baseline="0" dirty="0" err="1"/>
              <a:t>sehingga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keluarga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tersebut</a:t>
            </a:r>
            <a:r>
              <a:rPr lang="en-ID" sz="2500" b="0" u="none" strike="noStrike" baseline="0" dirty="0"/>
              <a:t> </a:t>
            </a:r>
            <a:r>
              <a:rPr lang="en-ID" sz="2500" b="0" u="none" strike="noStrike" baseline="0" dirty="0" err="1"/>
              <a:t>menjadi</a:t>
            </a:r>
            <a:r>
              <a:rPr lang="en-ID" sz="2500" dirty="0"/>
              <a:t> </a:t>
            </a:r>
            <a:r>
              <a:rPr lang="en-ID" sz="2500" b="0" u="none" strike="noStrike" baseline="0" dirty="0" err="1"/>
              <a:t>keluarga</a:t>
            </a:r>
            <a:r>
              <a:rPr lang="en-ID" sz="2500" b="0" u="none" strike="noStrike" baseline="0" dirty="0"/>
              <a:t> yang </a:t>
            </a:r>
            <a:r>
              <a:rPr lang="en-ID" sz="2500" b="0" u="none" strike="noStrike" baseline="0" dirty="0" err="1"/>
              <a:t>sejahtera</a:t>
            </a:r>
            <a:r>
              <a:rPr lang="en-ID" sz="2500" b="0" u="none" strike="noStrike" baseline="0" dirty="0"/>
              <a:t> dan </a:t>
            </a:r>
            <a:r>
              <a:rPr lang="en-ID" sz="2500" b="0" u="none" strike="noStrike" baseline="0" dirty="0" err="1"/>
              <a:t>keluarga</a:t>
            </a:r>
            <a:r>
              <a:rPr lang="en-ID" sz="2500" b="0" u="none" strike="noStrike" baseline="0" dirty="0"/>
              <a:t> </a:t>
            </a:r>
            <a:r>
              <a:rPr lang="en-ID" sz="2500" dirty="0" err="1"/>
              <a:t>s</a:t>
            </a:r>
            <a:r>
              <a:rPr lang="en-ID" sz="2500" b="0" u="none" strike="noStrike" baseline="0" dirty="0" err="1"/>
              <a:t>akinah</a:t>
            </a:r>
            <a:r>
              <a:rPr lang="en-ID" sz="2500" dirty="0"/>
              <a:t> </a:t>
            </a:r>
            <a:r>
              <a:rPr lang="en-ID" sz="2500" b="0" u="none" strike="noStrike" baseline="0" dirty="0"/>
              <a:t>(</a:t>
            </a:r>
            <a:r>
              <a:rPr lang="en-ID" sz="2500" b="0" u="none" strike="noStrike" baseline="0" dirty="0" err="1"/>
              <a:t>Hermaliana</a:t>
            </a:r>
            <a:r>
              <a:rPr lang="en-ID" sz="2500" b="0" u="none" strike="noStrike" baseline="0" dirty="0"/>
              <a:t>, 2019).</a:t>
            </a:r>
            <a:endParaRPr lang="en-ID" sz="2500" dirty="0"/>
          </a:p>
          <a:p>
            <a:pPr algn="just"/>
            <a:endParaRPr lang="en-ID" sz="1000" dirty="0"/>
          </a:p>
          <a:p>
            <a:pPr algn="just"/>
            <a:r>
              <a:rPr lang="en-ID" sz="2500" b="1" i="1" u="none" strike="noStrike" baseline="0" dirty="0" err="1"/>
              <a:t>Manajemen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keuangan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individu</a:t>
            </a:r>
            <a:r>
              <a:rPr lang="en-ID" sz="2500" b="1" i="1" u="none" strike="noStrike" baseline="0" dirty="0"/>
              <a:t> dan</a:t>
            </a:r>
            <a:r>
              <a:rPr lang="en-ID" sz="2500" b="1" i="1" dirty="0"/>
              <a:t> </a:t>
            </a:r>
            <a:r>
              <a:rPr lang="en-ID" sz="2500" b="1" i="1" u="none" strike="noStrike" baseline="0" dirty="0" err="1"/>
              <a:t>keluarga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adalah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mengelola</a:t>
            </a:r>
            <a:r>
              <a:rPr lang="en-ID" sz="2500" b="1" i="1" dirty="0"/>
              <a:t>/</a:t>
            </a:r>
            <a:r>
              <a:rPr lang="en-ID" sz="2500" b="1" i="1" u="none" strike="noStrike" baseline="0" dirty="0" err="1"/>
              <a:t>mengatur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keuangan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keluarga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untuk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memenuhi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kebutuhan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hidup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keluarga</a:t>
            </a:r>
            <a:r>
              <a:rPr lang="en-ID" sz="2500" b="1" i="1" u="none" strike="noStrike" baseline="0" dirty="0"/>
              <a:t> </a:t>
            </a:r>
            <a:r>
              <a:rPr lang="en-ID" sz="2500" b="1" i="1" u="none" strike="noStrike" baseline="0" dirty="0" err="1"/>
              <a:t>sehari-hari</a:t>
            </a:r>
            <a:r>
              <a:rPr lang="en-ID" sz="2500" b="1" i="1" u="none" strike="noStrik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3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228C-DD2C-4C72-8103-7754B6B8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365125"/>
            <a:ext cx="11591925" cy="530225"/>
          </a:xfrm>
        </p:spPr>
        <p:txBody>
          <a:bodyPr>
            <a:normAutofit fontScale="90000"/>
          </a:bodyPr>
          <a:lstStyle/>
          <a:p>
            <a:r>
              <a:rPr lang="en-US" sz="3000" b="1" dirty="0" err="1"/>
              <a:t>Kenapa</a:t>
            </a:r>
            <a:r>
              <a:rPr lang="en-US" sz="3000" b="1" dirty="0"/>
              <a:t> </a:t>
            </a:r>
            <a:r>
              <a:rPr lang="en-US" sz="3000" b="1" dirty="0" err="1"/>
              <a:t>Manajemen</a:t>
            </a:r>
            <a:r>
              <a:rPr lang="en-US" sz="3000" b="1" dirty="0"/>
              <a:t> </a:t>
            </a:r>
            <a:r>
              <a:rPr lang="en-US" sz="3000" b="1" dirty="0" err="1"/>
              <a:t>Keuangan</a:t>
            </a:r>
            <a:r>
              <a:rPr lang="en-US" sz="3000" b="1" dirty="0"/>
              <a:t> </a:t>
            </a:r>
            <a:r>
              <a:rPr lang="en-US" sz="3000" b="1" dirty="0" err="1"/>
              <a:t>Individu</a:t>
            </a:r>
            <a:r>
              <a:rPr lang="en-US" sz="3000" b="1" dirty="0"/>
              <a:t> dan </a:t>
            </a:r>
            <a:r>
              <a:rPr lang="en-US" sz="3000" b="1" dirty="0" err="1"/>
              <a:t>Keluarga</a:t>
            </a:r>
            <a:r>
              <a:rPr lang="en-US" sz="3000" b="1" dirty="0"/>
              <a:t> </a:t>
            </a:r>
            <a:r>
              <a:rPr lang="en-US" sz="3000" b="1" dirty="0" err="1"/>
              <a:t>Penting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Dipelajari</a:t>
            </a:r>
            <a:r>
              <a:rPr lang="en-US" sz="3000" b="1" dirty="0"/>
              <a:t>?</a:t>
            </a:r>
            <a:endParaRPr lang="en-ID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97E5-7154-4F7B-BDEE-CBE3CD4A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85850"/>
            <a:ext cx="11896725" cy="5407025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D" sz="2500" dirty="0">
                <a:latin typeface="ArialMT"/>
              </a:rPr>
              <a:t>U</a:t>
            </a:r>
            <a:r>
              <a:rPr lang="en-ID" sz="2500" b="0" i="0" u="none" strike="noStrike" baseline="0" dirty="0">
                <a:latin typeface="ArialMT"/>
              </a:rPr>
              <a:t>ang </a:t>
            </a:r>
            <a:r>
              <a:rPr lang="en-ID" sz="2500" b="0" i="0" u="none" strike="noStrike" baseline="0" dirty="0" err="1">
                <a:latin typeface="ArialMT"/>
              </a:rPr>
              <a:t>sebagai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pemenuhan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kebutuhan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sifatnya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terbatas</a:t>
            </a:r>
            <a:r>
              <a:rPr lang="en-ID" sz="2500" b="0" i="0" u="none" strike="noStrike" baseline="0" dirty="0"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500" dirty="0" err="1">
                <a:latin typeface="ArialMT"/>
              </a:rPr>
              <a:t>D</a:t>
            </a:r>
            <a:r>
              <a:rPr lang="en-ID" sz="2500" b="0" i="0" u="none" strike="noStrike" baseline="0" dirty="0" err="1">
                <a:latin typeface="ArialMT"/>
              </a:rPr>
              <a:t>aya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ingat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manusia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sangat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terbatas</a:t>
            </a:r>
            <a:r>
              <a:rPr lang="en-ID" sz="2500" b="0" i="0" u="none" strike="noStrike" baseline="0" dirty="0">
                <a:latin typeface="ArialMT"/>
              </a:rPr>
              <a:t>  (Middlecamp dan Elizabeth Kean, 1985).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500" dirty="0" err="1">
                <a:latin typeface="ArialMT"/>
              </a:rPr>
              <a:t>K</a:t>
            </a:r>
            <a:r>
              <a:rPr lang="en-ID" sz="2500" b="0" i="0" u="none" strike="noStrike" baseline="0" dirty="0" err="1">
                <a:latin typeface="ArialMT"/>
              </a:rPr>
              <a:t>ebutuhan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hidup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sangat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beragam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sehingga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dibutuhkan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skala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prioritas</a:t>
            </a:r>
            <a:r>
              <a:rPr lang="en-ID" sz="2500" b="0" i="0" u="none" strike="noStrike" baseline="0" dirty="0"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i-FI" sz="2500" dirty="0">
                <a:latin typeface="ArialMT"/>
              </a:rPr>
              <a:t>S</a:t>
            </a:r>
            <a:r>
              <a:rPr lang="fi-FI" sz="2500" b="0" i="0" u="none" strike="noStrike" baseline="0" dirty="0">
                <a:latin typeface="ArialMT"/>
              </a:rPr>
              <a:t>arana komunikasi dan materi diskusi (bertengkar) antar anggota keluarga.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500" b="0" i="0" u="none" strike="noStrike" baseline="0" dirty="0" err="1">
                <a:latin typeface="ArialMT"/>
              </a:rPr>
              <a:t>Mencegah</a:t>
            </a:r>
            <a:r>
              <a:rPr lang="en-ID" sz="2500" b="0" i="0" u="none" strike="noStrike" baseline="0" dirty="0">
                <a:latin typeface="ArialMT"/>
              </a:rPr>
              <a:t> </a:t>
            </a:r>
            <a:r>
              <a:rPr lang="en-ID" sz="2500" b="0" i="0" u="none" strike="noStrike" baseline="0" dirty="0" err="1">
                <a:latin typeface="ArialMT"/>
              </a:rPr>
              <a:t>pemborosan</a:t>
            </a:r>
            <a:r>
              <a:rPr lang="en-ID" sz="2500" dirty="0">
                <a:latin typeface="ArialMT"/>
              </a:rPr>
              <a:t> </a:t>
            </a:r>
            <a:r>
              <a:rPr lang="en-ID" sz="2500" dirty="0" err="1">
                <a:latin typeface="ArialMT"/>
              </a:rPr>
              <a:t>untuk</a:t>
            </a:r>
            <a:r>
              <a:rPr lang="en-ID" sz="2500" dirty="0">
                <a:latin typeface="ArialMT"/>
              </a:rPr>
              <a:t> </a:t>
            </a:r>
            <a:r>
              <a:rPr lang="en-ID" sz="2500" dirty="0" err="1">
                <a:latin typeface="ArialMT"/>
              </a:rPr>
              <a:t>membeli</a:t>
            </a:r>
            <a:r>
              <a:rPr lang="en-ID" sz="2500" dirty="0">
                <a:latin typeface="ArialMT"/>
              </a:rPr>
              <a:t> </a:t>
            </a:r>
            <a:r>
              <a:rPr lang="en-ID" sz="2500" dirty="0" err="1">
                <a:latin typeface="ArialMT"/>
              </a:rPr>
              <a:t>barang</a:t>
            </a:r>
            <a:r>
              <a:rPr lang="en-ID" sz="2500" dirty="0">
                <a:latin typeface="ArialMT"/>
              </a:rPr>
              <a:t> yang </a:t>
            </a:r>
            <a:r>
              <a:rPr lang="en-ID" sz="2500" dirty="0" err="1">
                <a:latin typeface="ArialMT"/>
              </a:rPr>
              <a:t>tidak</a:t>
            </a:r>
            <a:r>
              <a:rPr lang="en-ID" sz="2500" dirty="0">
                <a:latin typeface="ArialMT"/>
              </a:rPr>
              <a:t> </a:t>
            </a:r>
            <a:r>
              <a:rPr lang="en-ID" sz="2500" dirty="0" err="1">
                <a:latin typeface="ArialMT"/>
              </a:rPr>
              <a:t>dibutuhkan</a:t>
            </a:r>
            <a:r>
              <a:rPr lang="en-ID" sz="2500" dirty="0">
                <a:latin typeface="ArialMT"/>
              </a:rPr>
              <a:t>.</a:t>
            </a: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180244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AFC1-A460-42B7-A542-F8F68CC2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365126"/>
            <a:ext cx="11258550" cy="635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dan </a:t>
            </a:r>
            <a:r>
              <a:rPr lang="en-US" b="1" dirty="0" err="1"/>
              <a:t>Keluarga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56575-A520-47A8-927C-578FC772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6825"/>
            <a:ext cx="11353800" cy="4910138"/>
          </a:xfrm>
        </p:spPr>
        <p:txBody>
          <a:bodyPr/>
          <a:lstStyle/>
          <a:p>
            <a:pPr marL="0" indent="0">
              <a:buNone/>
            </a:pP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0" i="0" u="none" strike="noStrike" baseline="0" dirty="0" err="1"/>
              <a:t>Herujito</a:t>
            </a:r>
            <a:r>
              <a:rPr lang="en-ID" sz="3600" b="0" i="0" u="none" strike="noStrike" baseline="0" dirty="0"/>
              <a:t> </a:t>
            </a:r>
            <a:r>
              <a:rPr lang="en-ID" sz="3600" dirty="0"/>
              <a:t>(</a:t>
            </a:r>
            <a:r>
              <a:rPr lang="en-ID" sz="3600" b="0" i="0" u="none" strike="noStrike" baseline="0" dirty="0"/>
              <a:t>2001), </a:t>
            </a:r>
            <a:r>
              <a:rPr lang="en-ID" sz="3500" b="0" i="0" u="none" strike="noStrike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anajemen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POAC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actuating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dan</a:t>
            </a:r>
          </a:p>
          <a:p>
            <a:pPr marL="0" indent="0">
              <a:buNone/>
            </a:pP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849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33AF-B71A-4AAD-8B5B-3CC18B52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5"/>
            <a:ext cx="11039475" cy="454025"/>
          </a:xfrm>
        </p:spPr>
        <p:txBody>
          <a:bodyPr>
            <a:noAutofit/>
          </a:bodyPr>
          <a:lstStyle/>
          <a:p>
            <a:r>
              <a:rPr lang="en-ID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erencanaan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ID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DFCC-5093-47BC-B5A8-A261EAB2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44880"/>
            <a:ext cx="11439525" cy="554799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fi-FI" sz="3000" b="0" i="0" u="none" strike="noStrike" baseline="0" dirty="0"/>
              <a:t>Menurut Masassya (2004</a:t>
            </a:r>
            <a:r>
              <a:rPr lang="fi-FI" sz="3000" dirty="0"/>
              <a:t>, pp.</a:t>
            </a:r>
            <a:r>
              <a:rPr lang="fi-FI" sz="3000" b="0" i="0" u="none" strike="noStrike" baseline="0" dirty="0"/>
              <a:t>16-17), terdapat </a:t>
            </a:r>
            <a:r>
              <a:rPr lang="en-ID" sz="3000" b="0" i="0" u="none" strike="noStrike" baseline="0" dirty="0"/>
              <a:t>5 (lima) </a:t>
            </a:r>
            <a:r>
              <a:rPr lang="en-ID" sz="3000" b="0" i="0" u="none" strike="noStrike" baseline="0" dirty="0" err="1"/>
              <a:t>tahap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membuat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perencanaan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keuangan</a:t>
            </a:r>
            <a:r>
              <a:rPr lang="en-ID" sz="3000" b="0" i="0" u="none" strike="noStrike" baseline="0" dirty="0"/>
              <a:t> (</a:t>
            </a:r>
            <a:r>
              <a:rPr lang="en-ID" sz="3000" b="0" i="1" u="none" strike="noStrike" baseline="0" dirty="0"/>
              <a:t>planning</a:t>
            </a:r>
            <a:r>
              <a:rPr lang="en-ID" sz="3000" b="0" i="0" u="none" strike="noStrike" baseline="0" dirty="0"/>
              <a:t>), </a:t>
            </a:r>
            <a:r>
              <a:rPr lang="en-ID" sz="3000" b="0" i="0" u="none" strike="noStrike" baseline="0" dirty="0" err="1"/>
              <a:t>yaitu</a:t>
            </a:r>
            <a:r>
              <a:rPr lang="en-ID" sz="3000" b="0" i="0" u="none" strike="noStrike" baseline="0" dirty="0"/>
              <a:t>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3000" b="0" i="0" u="none" strike="noStrike" baseline="0" dirty="0" err="1"/>
              <a:t>Indeitifikasi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nilai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kekayaan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bersih</a:t>
            </a:r>
            <a:r>
              <a:rPr lang="en-ID" sz="3000" dirty="0"/>
              <a:t> </a:t>
            </a:r>
            <a:r>
              <a:rPr lang="en-ID" sz="3000" b="0" i="0" u="none" strike="noStrike" baseline="0" dirty="0"/>
              <a:t>yang </a:t>
            </a:r>
            <a:r>
              <a:rPr lang="en-ID" sz="3000" b="0" i="0" u="none" strike="noStrike" baseline="0" dirty="0" err="1"/>
              <a:t>dimiliki</a:t>
            </a:r>
            <a:r>
              <a:rPr lang="en-ID" sz="3000" b="0" i="0" u="none" strike="noStrike" baseline="0" dirty="0"/>
              <a:t> (asset, utang, dan modal). </a:t>
            </a:r>
            <a:br>
              <a:rPr lang="en-ID" sz="3000" dirty="0"/>
            </a:br>
            <a:r>
              <a:rPr lang="en-ID" sz="3000" dirty="0"/>
              <a:t>(</a:t>
            </a:r>
            <a:r>
              <a:rPr lang="en-ID" sz="3000" dirty="0" err="1"/>
              <a:t>Aset</a:t>
            </a:r>
            <a:r>
              <a:rPr lang="en-ID" sz="3000" dirty="0"/>
              <a:t> = </a:t>
            </a:r>
            <a:r>
              <a:rPr lang="en-ID" sz="3000" dirty="0" err="1"/>
              <a:t>Hutang</a:t>
            </a:r>
            <a:r>
              <a:rPr lang="en-ID" sz="3000" dirty="0"/>
              <a:t> +Modal - 100% = 33,33%+66,66%)</a:t>
            </a:r>
            <a:endParaRPr lang="en-ID" sz="3000" b="1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fi-FI" sz="3000" b="0" i="0" u="none" strike="noStrike" baseline="0" dirty="0"/>
              <a:t>Menentukan tujuan keuangan (jangka </a:t>
            </a:r>
            <a:r>
              <a:rPr lang="en-ID" sz="3000" b="0" i="0" u="none" strike="noStrike" baseline="0" dirty="0" err="1"/>
              <a:t>pendek</a:t>
            </a:r>
            <a:r>
              <a:rPr lang="en-ID" sz="3000" b="0" i="0" u="none" strike="noStrike" baseline="0" dirty="0"/>
              <a:t>, </a:t>
            </a:r>
            <a:r>
              <a:rPr lang="en-ID" sz="3000" b="0" i="0" u="none" strike="noStrike" baseline="0" dirty="0" err="1"/>
              <a:t>menengah</a:t>
            </a:r>
            <a:r>
              <a:rPr lang="en-ID" sz="3000" b="0" i="0" u="none" strike="noStrike" baseline="0" dirty="0"/>
              <a:t> </a:t>
            </a:r>
            <a:r>
              <a:rPr lang="en-ID" sz="3000" dirty="0"/>
              <a:t>dan </a:t>
            </a:r>
            <a:r>
              <a:rPr lang="en-ID" sz="3000" b="0" i="0" u="none" strike="noStrike" baseline="0" dirty="0" err="1"/>
              <a:t>panjang</a:t>
            </a:r>
            <a:r>
              <a:rPr lang="en-ID" sz="3000" b="0" i="0" u="none" strike="noStrike" baseline="0" dirty="0"/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3000" dirty="0" err="1"/>
              <a:t>Mengalokasikan</a:t>
            </a:r>
            <a:r>
              <a:rPr lang="en-ID" sz="3000" dirty="0"/>
              <a:t> </a:t>
            </a:r>
            <a:r>
              <a:rPr lang="en-ID" sz="3000" dirty="0" err="1"/>
              <a:t>sumber</a:t>
            </a:r>
            <a:r>
              <a:rPr lang="en-ID" sz="3000" dirty="0"/>
              <a:t> </a:t>
            </a:r>
            <a:r>
              <a:rPr lang="en-ID" sz="3000" dirty="0" err="1"/>
              <a:t>pendapatan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4 </a:t>
            </a:r>
            <a:r>
              <a:rPr lang="en-ID" sz="3000" dirty="0" err="1"/>
              <a:t>bagian</a:t>
            </a:r>
            <a:r>
              <a:rPr lang="en-ID" sz="3000" dirty="0"/>
              <a:t> (</a:t>
            </a:r>
            <a:r>
              <a:rPr lang="en-ID" sz="3000" dirty="0" err="1"/>
              <a:t>komsumsi</a:t>
            </a:r>
            <a:r>
              <a:rPr lang="en-ID" sz="3000" dirty="0"/>
              <a:t>, </a:t>
            </a:r>
            <a:r>
              <a:rPr lang="en-ID" sz="3000" dirty="0" err="1"/>
              <a:t>pelunasan</a:t>
            </a:r>
            <a:r>
              <a:rPr lang="en-ID" sz="3000" dirty="0"/>
              <a:t> </a:t>
            </a:r>
            <a:r>
              <a:rPr lang="en-ID" sz="3000" dirty="0" err="1"/>
              <a:t>hutang</a:t>
            </a:r>
            <a:r>
              <a:rPr lang="en-ID" sz="3000" dirty="0"/>
              <a:t>, </a:t>
            </a:r>
            <a:r>
              <a:rPr lang="en-ID" sz="3000" dirty="0" err="1"/>
              <a:t>menabung</a:t>
            </a:r>
            <a:r>
              <a:rPr lang="en-ID" sz="3000" dirty="0"/>
              <a:t>, dan </a:t>
            </a:r>
            <a:r>
              <a:rPr lang="en-ID" sz="3000" dirty="0" err="1"/>
              <a:t>investasi+asuransi</a:t>
            </a:r>
            <a:r>
              <a:rPr lang="en-ID" sz="3000" dirty="0"/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3000" b="0" i="0" u="none" strike="noStrike" baseline="0" dirty="0" err="1"/>
              <a:t>Implementasi</a:t>
            </a:r>
            <a:r>
              <a:rPr lang="en-ID" sz="3000" b="0" i="0" u="none" strike="noStrike" baseline="0" dirty="0"/>
              <a:t> </a:t>
            </a:r>
            <a:r>
              <a:rPr lang="en-ID" sz="3000" dirty="0" err="1"/>
              <a:t>rencana</a:t>
            </a:r>
            <a:r>
              <a:rPr lang="en-ID" sz="3000" dirty="0"/>
              <a:t> </a:t>
            </a:r>
            <a:r>
              <a:rPr lang="en-ID" sz="3000" dirty="0" err="1"/>
              <a:t>atas</a:t>
            </a:r>
            <a:r>
              <a:rPr lang="en-ID" sz="3000" dirty="0"/>
              <a:t> </a:t>
            </a:r>
            <a:r>
              <a:rPr lang="en-ID" sz="3000" dirty="0" err="1"/>
              <a:t>alokasi</a:t>
            </a:r>
            <a:r>
              <a:rPr lang="en-ID" sz="3000" dirty="0"/>
              <a:t> dana (</a:t>
            </a:r>
            <a:r>
              <a:rPr lang="en-ID" sz="3000" dirty="0" err="1"/>
              <a:t>anggaran</a:t>
            </a:r>
            <a:r>
              <a:rPr lang="en-ID" sz="3000" dirty="0"/>
              <a:t>)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dengan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konsiste</a:t>
            </a:r>
            <a:r>
              <a:rPr lang="en-ID" sz="3000" dirty="0" err="1"/>
              <a:t>n</a:t>
            </a:r>
            <a:r>
              <a:rPr lang="en-ID" sz="3000" dirty="0"/>
              <a:t> (</a:t>
            </a:r>
            <a:r>
              <a:rPr lang="en-ID" sz="3000" dirty="0" err="1"/>
              <a:t>disiplin</a:t>
            </a:r>
            <a:r>
              <a:rPr lang="en-ID" sz="3000" dirty="0"/>
              <a:t>) </a:t>
            </a:r>
            <a:r>
              <a:rPr lang="en-ID" sz="3000" dirty="0" err="1"/>
              <a:t>secara</a:t>
            </a:r>
            <a:r>
              <a:rPr lang="en-ID" sz="3000" dirty="0"/>
              <a:t> </a:t>
            </a:r>
            <a:r>
              <a:rPr lang="en-ID" sz="3000" dirty="0" err="1"/>
              <a:t>periodik</a:t>
            </a:r>
            <a:r>
              <a:rPr lang="en-ID" sz="3000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3000" b="0" i="0" u="none" strike="noStrike" baseline="0" dirty="0" err="1"/>
              <a:t>Melakukan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evaluasi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tingkat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kesesuainnya</a:t>
            </a:r>
            <a:r>
              <a:rPr lang="en-ID" sz="3000" b="0" i="0" u="none" strike="noStrike" baseline="0" dirty="0"/>
              <a:t> dan </a:t>
            </a:r>
            <a:r>
              <a:rPr lang="en-ID" sz="3000" b="0" i="0" u="none" strike="noStrike" baseline="0" dirty="0" err="1"/>
              <a:t>melakukan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penyesuaian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kembali</a:t>
            </a:r>
            <a:r>
              <a:rPr lang="en-ID" sz="3000" b="0" i="0" u="none" strike="noStrike" baseline="0" dirty="0"/>
              <a:t> (</a:t>
            </a:r>
            <a:r>
              <a:rPr lang="en-ID" sz="3000" b="0" i="0" u="none" strike="noStrike" baseline="0" dirty="0" err="1"/>
              <a:t>fleksibel</a:t>
            </a:r>
            <a:r>
              <a:rPr lang="en-ID" sz="3000" b="0" i="0" u="none" strike="noStrike" baseline="0" dirty="0"/>
              <a:t>) </a:t>
            </a:r>
            <a:r>
              <a:rPr lang="en-ID" sz="3000" b="0" i="0" u="none" strike="noStrike" baseline="0" dirty="0" err="1"/>
              <a:t>untuk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membuat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anggaran</a:t>
            </a:r>
            <a:r>
              <a:rPr lang="en-ID" sz="3000" b="0" i="0" u="none" strike="noStrike" baseline="0" dirty="0"/>
              <a:t> yang ideal </a:t>
            </a:r>
            <a:r>
              <a:rPr lang="en-ID" sz="3000" b="0" i="0" u="none" strike="noStrike" baseline="0" dirty="0" err="1"/>
              <a:t>dengan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kebutuhan</a:t>
            </a:r>
            <a:r>
              <a:rPr lang="en-ID" sz="3000" b="0" i="0" u="none" strike="noStrike" baseline="0" dirty="0"/>
              <a:t> dan </a:t>
            </a:r>
            <a:r>
              <a:rPr lang="en-ID" sz="3000" b="0" i="0" u="none" strike="noStrike" baseline="0" dirty="0" err="1"/>
              <a:t>tujuan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keuangan</a:t>
            </a:r>
            <a:r>
              <a:rPr lang="en-ID" sz="3000" b="0" i="0" u="none" strike="noStrike" baseline="0" dirty="0"/>
              <a:t> </a:t>
            </a:r>
            <a:r>
              <a:rPr lang="en-ID" sz="3000" b="0" i="0" u="none" strike="noStrike" baseline="0" dirty="0" err="1"/>
              <a:t>keluarga</a:t>
            </a:r>
            <a:r>
              <a:rPr lang="en-ID" sz="3000" b="0" i="0" u="none" strike="noStrike" baseline="0" dirty="0"/>
              <a:t>.</a:t>
            </a:r>
          </a:p>
          <a:p>
            <a:pPr marL="0" indent="0" algn="l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980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EFE3-895A-4BB8-95AA-A213379C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E851-72A2-471D-B900-B0575BB2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E6154-B36D-4A75-BB62-E40CE2CA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"/>
            <a:ext cx="10639423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1938</Words>
  <Application>Microsoft Office PowerPoint</Application>
  <PresentationFormat>Widescreen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Office Theme</vt:lpstr>
      <vt:lpstr>MANAJEMEN KEUANGAN INDIVIDU DAN KELUARGA</vt:lpstr>
      <vt:lpstr>Tujuan Pelaksanaan Pengabdian Masyarakat</vt:lpstr>
      <vt:lpstr>Latar Belakang</vt:lpstr>
      <vt:lpstr>Latar Belakang</vt:lpstr>
      <vt:lpstr>Definisi</vt:lpstr>
      <vt:lpstr>Kenapa Manajemen Keuangan Individu dan Keluarga Penting Untuk Dipelajari?</vt:lpstr>
      <vt:lpstr>Tahapan Manajemen Keuangan Individu dan Keluarga</vt:lpstr>
      <vt:lpstr>Perencanaan (planning)</vt:lpstr>
      <vt:lpstr>PowerPoint Presentation</vt:lpstr>
      <vt:lpstr>Alokasi Dana (organizing)</vt:lpstr>
      <vt:lpstr>Alokasi Dana Menurut Masassya (2004, pp. 9-10)</vt:lpstr>
      <vt:lpstr>All Your Worth: The Ultimate Lifetime Money Plan, Senator Elizabeth Warren</vt:lpstr>
      <vt:lpstr>PowerPoint Presentation</vt:lpstr>
      <vt:lpstr>Contoh Skema Investasi</vt:lpstr>
      <vt:lpstr>Contoh Skema Investasi</vt:lpstr>
      <vt:lpstr>Contoh Skema Investasi</vt:lpstr>
      <vt:lpstr>Kelemahan Perencanaan (planning) dan Alokasi Dana (organizing) alokasi keuangan individu dan keluarga.</vt:lpstr>
      <vt:lpstr>Pelaksanaan (actuating)</vt:lpstr>
      <vt:lpstr>Pelaksanaan (actuating)</vt:lpstr>
      <vt:lpstr>Dalam melaksanakan rencana pengeluaran yang telah dialokasikan dapat melakukan berbagai sistem, yaitu:</vt:lpstr>
      <vt:lpstr>Dalam melaksanakan rencana pengeluaran yang telah dialokasikan dapat melakukan berbagai sistem, yaitu:</vt:lpstr>
      <vt:lpstr>Dalam melaksanakan rencana pengeluaran yang telah dialokasikan dapat melakukan berbagai sistem, yaitu:</vt:lpstr>
      <vt:lpstr>Dalam melaksanakan rencana pengeluaran yang telah dialokasikan dapat melakukan berbagai sistem, yaitu:</vt:lpstr>
      <vt:lpstr>https://carisinyal.com/aplikasi-pengatur-keuangan/</vt:lpstr>
      <vt:lpstr>Evaluasi (controlling)</vt:lpstr>
      <vt:lpstr>Manajemen Hutang </vt:lpstr>
      <vt:lpstr>Kesimpulan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KEUANGAN KELUARGA</dc:title>
  <dc:creator>annisa.lahjie@live.vu.edu.au</dc:creator>
  <cp:lastModifiedBy>annisa.lahjie@live.vu.edu.au</cp:lastModifiedBy>
  <cp:revision>120</cp:revision>
  <cp:lastPrinted>2021-07-16T14:39:26Z</cp:lastPrinted>
  <dcterms:created xsi:type="dcterms:W3CDTF">2021-07-11T13:12:55Z</dcterms:created>
  <dcterms:modified xsi:type="dcterms:W3CDTF">2021-08-24T08:33:39Z</dcterms:modified>
</cp:coreProperties>
</file>