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4.jpg" ContentType="image/png"/>
  <Override PartName="/ppt/media/image5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77" r:id="rId6"/>
    <p:sldId id="258" r:id="rId7"/>
    <p:sldId id="352" r:id="rId8"/>
    <p:sldId id="357" r:id="rId9"/>
    <p:sldId id="356" r:id="rId10"/>
    <p:sldId id="276" r:id="rId11"/>
    <p:sldId id="262" r:id="rId12"/>
    <p:sldId id="271" r:id="rId13"/>
    <p:sldId id="266" r:id="rId14"/>
    <p:sldId id="343" r:id="rId15"/>
    <p:sldId id="347" r:id="rId16"/>
    <p:sldId id="349" r:id="rId17"/>
    <p:sldId id="355" r:id="rId18"/>
    <p:sldId id="272" r:id="rId19"/>
    <p:sldId id="273" r:id="rId20"/>
    <p:sldId id="353" r:id="rId21"/>
    <p:sldId id="275" r:id="rId22"/>
    <p:sldId id="354" r:id="rId23"/>
    <p:sldId id="331" r:id="rId24"/>
    <p:sldId id="345" r:id="rId25"/>
    <p:sldId id="26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79AE02"/>
    <a:srgbClr val="067F9C"/>
    <a:srgbClr val="014E52"/>
    <a:srgbClr val="0C596D"/>
    <a:srgbClr val="03556D"/>
    <a:srgbClr val="145C72"/>
    <a:srgbClr val="0000A4"/>
    <a:srgbClr val="1ABEEB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8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4C92B-6A45-864A-B429-22A9039765DA}" type="datetimeFigureOut">
              <a:rPr lang="en-US" smtClean="0"/>
              <a:t>12/4/2021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2C3C4-9460-4343-9283-24A378E271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65FE6-BEE9-465E-9202-2D200EDE749C}" type="datetimeFigureOut">
              <a:rPr lang="en-US" noProof="0" smtClean="0"/>
              <a:t>12/4/2021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E8F2A-B3D4-43F2-B39B-CD77F64A1950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3992" y="124953"/>
            <a:ext cx="11944014" cy="4372387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/>
            <a:r>
              <a:rPr lang="en-US" noProof="0"/>
              <a:t>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3"/>
                </a:solidFill>
                <a:latin typeface="+mn-lt"/>
              </a:defRPr>
            </a:lvl1pPr>
          </a:lstStyle>
          <a:p>
            <a:pPr marL="228600" lvl="0" indent="-228600"/>
            <a:r>
              <a:rPr lang="en-US" noProof="0"/>
              <a:t>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11008895" y="6220326"/>
            <a:ext cx="866273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12192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992" y="4587876"/>
            <a:ext cx="11944014" cy="214677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Section Header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>
                <a:solidFill>
                  <a:schemeClr val="tx1"/>
                </a:solidFill>
              </a:defRPr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3860800"/>
            <a:ext cx="9666514" cy="1686720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Section Header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5610170"/>
            <a:ext cx="9666514" cy="221599"/>
          </a:xfrm>
        </p:spPr>
        <p:txBody>
          <a:bodyPr tIns="0" bIns="0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38900" y="1463346"/>
            <a:ext cx="5181600" cy="487003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38898" y="2149311"/>
            <a:ext cx="5181601" cy="404035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6314" y="1463346"/>
            <a:ext cx="5306787" cy="487003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314" y="2149311"/>
            <a:ext cx="5306789" cy="404035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1509626"/>
            <a:ext cx="4900386" cy="334508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20114" y="1509626"/>
            <a:ext cx="4900386" cy="334508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500" y="2156688"/>
            <a:ext cx="4900386" cy="3561943"/>
          </a:xfrm>
        </p:spPr>
        <p:txBody>
          <a:bodyPr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0114" y="2156688"/>
            <a:ext cx="4900386" cy="3561943"/>
          </a:xfrm>
        </p:spPr>
        <p:txBody>
          <a:bodyPr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9784080" cy="334508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9784080" cy="1737360"/>
          </a:xfrm>
        </p:spPr>
        <p:txBody>
          <a:bodyPr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hree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2820761" cy="334508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3026" y="3802065"/>
            <a:ext cx="2820761" cy="334508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99" y="3802065"/>
            <a:ext cx="2820761" cy="334508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2820761" cy="1496898"/>
          </a:xfrm>
        </p:spPr>
        <p:txBody>
          <a:bodyPr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3026" y="4294303"/>
            <a:ext cx="2820761" cy="1496898"/>
          </a:xfrm>
        </p:spPr>
        <p:txBody>
          <a:bodyPr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5999" y="4294303"/>
            <a:ext cx="2820761" cy="1496898"/>
          </a:xfrm>
        </p:spPr>
        <p:txBody>
          <a:bodyPr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 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99200" y="0"/>
            <a:ext cx="58928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493776"/>
            <a:ext cx="5170715" cy="1089529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2061165"/>
            <a:ext cx="5045529" cy="334508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499" y="2708227"/>
            <a:ext cx="5045529" cy="3561943"/>
          </a:xfrm>
        </p:spPr>
        <p:txBody>
          <a:bodyPr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123987" y="124955"/>
            <a:ext cx="11953415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/>
            <a:r>
              <a:rPr lang="en-US" noProof="0"/>
              <a:t>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114590" y="4581492"/>
            <a:ext cx="11962815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Section Header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tx1"/>
                </a:solidFill>
              </a:rPr>
              <a:pPr/>
              <a:t>‹#›</a:t>
            </a:fld>
            <a:endParaRPr lang="en-US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6314" y="1825625"/>
            <a:ext cx="5306787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389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4043"/>
            <a:ext cx="3932237" cy="108952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500215"/>
            <a:ext cx="6172200" cy="536877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4043"/>
            <a:ext cx="3932237" cy="1089529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00215"/>
            <a:ext cx="6172200" cy="53687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650" y="136525"/>
            <a:ext cx="11950700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87500" y="4022725"/>
            <a:ext cx="10033000" cy="1236236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anchor="ctr">
            <a:sp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  <a:p>
            <a:pPr lvl="0"/>
            <a:endParaRPr lang="en-US" noProof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550" y="3269342"/>
            <a:ext cx="1155366" cy="2576090"/>
          </a:xfrm>
          <a:noFill/>
        </p:spPr>
        <p:txBody>
          <a:bodyPr wrap="square" lIns="182880" tIns="182880" rIns="182880" bIns="91440">
            <a:spAutoFit/>
          </a:bodyPr>
          <a:lstStyle>
            <a:lvl1pPr marL="0" indent="0">
              <a:buNone/>
              <a:defRPr sz="1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“</a:t>
            </a: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4907643" cy="701731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en-GB" sz="4400" b="1" spc="-15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4" y="1253331"/>
            <a:ext cx="11174186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631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noProof="0" smtClean="0">
                <a:solidFill>
                  <a:schemeClr val="bg1"/>
                </a:solidFill>
              </a:rPr>
              <a:pPr/>
              <a:t>‹#›</a:t>
            </a:fld>
            <a:endParaRPr lang="en-US" b="1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3600" b="1" kern="1200" spc="-6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732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BF8833C-D907-D24E-949C-65190DF629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7979" b="27979"/>
          <a:stretch/>
        </p:blipFill>
        <p:spPr>
          <a:xfrm>
            <a:off x="123992" y="124953"/>
            <a:ext cx="11944014" cy="4372387"/>
          </a:xfrm>
        </p:spPr>
      </p:pic>
      <p:sp>
        <p:nvSpPr>
          <p:cNvPr id="51" name="Title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71" y="4735191"/>
            <a:ext cx="10607040" cy="701731"/>
          </a:xfrm>
        </p:spPr>
        <p:txBody>
          <a:bodyPr/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Idealisme</a:t>
            </a:r>
            <a:r>
              <a:rPr lang="en-US" dirty="0"/>
              <a:t> </a:t>
            </a:r>
            <a:r>
              <a:rPr lang="en-US" dirty="0" err="1"/>
              <a:t>Konservasi</a:t>
            </a:r>
            <a:r>
              <a:rPr lang="en-US" dirty="0"/>
              <a:t> </a:t>
            </a:r>
            <a:r>
              <a:rPr lang="en-US" dirty="0" err="1"/>
              <a:t>Satwaliar</a:t>
            </a:r>
            <a:endParaRPr lang="en-US" dirty="0"/>
          </a:p>
        </p:txBody>
      </p:sp>
      <p:sp>
        <p:nvSpPr>
          <p:cNvPr id="52" name="Subtitle 51">
            <a:extLst>
              <a:ext uri="{FF2B5EF4-FFF2-40B4-BE49-F238E27FC236}">
                <a16:creationId xmlns:a16="http://schemas.microsoft.com/office/drawing/2014/main" id="{46FF1827-B46B-4BC4-8665-8914CF45D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726" y="5450776"/>
            <a:ext cx="9144000" cy="341632"/>
          </a:xfrm>
        </p:spPr>
        <p:txBody>
          <a:bodyPr/>
          <a:lstStyle/>
          <a:p>
            <a:r>
              <a:rPr lang="en-US" b="1" dirty="0"/>
              <a:t>Antara Beban, </a:t>
            </a:r>
            <a:r>
              <a:rPr lang="en-US" b="1" dirty="0" err="1"/>
              <a:t>Belenggu</a:t>
            </a:r>
            <a:r>
              <a:rPr lang="en-US" b="1" dirty="0"/>
              <a:t>, Target dan </a:t>
            </a:r>
            <a:r>
              <a:rPr lang="en-US" b="1" dirty="0" err="1"/>
              <a:t>Realitas</a:t>
            </a:r>
            <a:endParaRPr lang="en-US" b="1" dirty="0"/>
          </a:p>
        </p:txBody>
      </p:sp>
      <p:sp>
        <p:nvSpPr>
          <p:cNvPr id="5" name="Subtitle 51">
            <a:extLst>
              <a:ext uri="{FF2B5EF4-FFF2-40B4-BE49-F238E27FC236}">
                <a16:creationId xmlns:a16="http://schemas.microsoft.com/office/drawing/2014/main" id="{8CE65618-7CB1-45BB-AE97-860B9AE71807}"/>
              </a:ext>
            </a:extLst>
          </p:cNvPr>
          <p:cNvSpPr txBox="1">
            <a:spLocks/>
          </p:cNvSpPr>
          <p:nvPr/>
        </p:nvSpPr>
        <p:spPr>
          <a:xfrm>
            <a:off x="722576" y="5963396"/>
            <a:ext cx="9144000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1800" b="0" kern="12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Rachmat B. Suba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Isi </a:t>
            </a:r>
            <a:r>
              <a:rPr lang="en-US" dirty="0" err="1"/>
              <a:t>Paparan</a:t>
            </a:r>
            <a:r>
              <a:rPr lang="en-US" dirty="0"/>
              <a:t>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65BEEEB-C965-402F-B778-B1CD1494A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Fakta dan </a:t>
            </a:r>
            <a:r>
              <a:rPr lang="en-US" dirty="0" err="1"/>
              <a:t>Realita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Satwaliar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Target </a:t>
            </a:r>
            <a:r>
              <a:rPr lang="en-US" dirty="0" err="1"/>
              <a:t>Konservasi</a:t>
            </a:r>
            <a:endParaRPr lang="en-US" dirty="0"/>
          </a:p>
          <a:p>
            <a:r>
              <a:rPr lang="en-US" dirty="0"/>
              <a:t>Back To Basic: </a:t>
            </a:r>
            <a:r>
              <a:rPr lang="en-US" dirty="0" err="1"/>
              <a:t>Konsep</a:t>
            </a:r>
            <a:r>
              <a:rPr lang="en-US" dirty="0"/>
              <a:t> Dasar </a:t>
            </a:r>
            <a:r>
              <a:rPr lang="en-US" dirty="0" err="1"/>
              <a:t>Ekologi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Landasan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Konservasi</a:t>
            </a:r>
            <a:r>
              <a:rPr lang="en-US" dirty="0"/>
              <a:t> </a:t>
            </a:r>
            <a:r>
              <a:rPr lang="en-US" dirty="0" err="1"/>
              <a:t>Jenis</a:t>
            </a:r>
            <a:endParaRPr lang="en-US" dirty="0"/>
          </a:p>
          <a:p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Pandang </a:t>
            </a:r>
            <a:r>
              <a:rPr lang="en-US" dirty="0" err="1"/>
              <a:t>Konservasi</a:t>
            </a:r>
            <a:r>
              <a:rPr lang="en-US" dirty="0"/>
              <a:t> dan </a:t>
            </a:r>
            <a:r>
              <a:rPr lang="en-US" dirty="0" err="1"/>
              <a:t>Refleksinya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Konservasi</a:t>
            </a:r>
            <a:r>
              <a:rPr lang="en-US" dirty="0"/>
              <a:t> </a:t>
            </a:r>
            <a:r>
              <a:rPr lang="en-US" dirty="0" err="1"/>
              <a:t>Jenis</a:t>
            </a:r>
            <a:endParaRPr lang="en-US" dirty="0"/>
          </a:p>
          <a:p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yang Ideal?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76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ubtitle 51">
            <a:extLst>
              <a:ext uri="{FF2B5EF4-FFF2-40B4-BE49-F238E27FC236}">
                <a16:creationId xmlns:a16="http://schemas.microsoft.com/office/drawing/2014/main" id="{46FF1827-B46B-4BC4-8665-8914CF45D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708" y="3429000"/>
            <a:ext cx="9373467" cy="272074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spesies</a:t>
            </a:r>
            <a:r>
              <a:rPr lang="en-US" dirty="0"/>
              <a:t> </a:t>
            </a:r>
            <a:r>
              <a:rPr lang="en-US" dirty="0" err="1"/>
              <a:t>eksis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dipengaruhi</a:t>
            </a:r>
            <a:r>
              <a:rPr lang="en-US" dirty="0"/>
              <a:t> dan </a:t>
            </a:r>
            <a:r>
              <a:rPr lang="en-US" dirty="0" err="1"/>
              <a:t>dibatasi</a:t>
            </a:r>
            <a:r>
              <a:rPr lang="en-US" dirty="0"/>
              <a:t> oleh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dirty="0"/>
              <a:t>Pengelolaan satwaliar belum sepenuhnya terefleksikan dalam kawasan konservasi, </a:t>
            </a:r>
            <a:r>
              <a:rPr lang="en-US" dirty="0" err="1"/>
              <a:t>penetapan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yang </a:t>
            </a:r>
            <a:r>
              <a:rPr lang="en-US" dirty="0" err="1"/>
              <a:t>dilindungi</a:t>
            </a:r>
            <a:r>
              <a:rPr lang="en-US" dirty="0"/>
              <a:t> </a:t>
            </a:r>
            <a:r>
              <a:rPr lang="en-US" dirty="0" err="1"/>
              <a:t>terkadang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menjamin</a:t>
            </a:r>
            <a:r>
              <a:rPr lang="en-US" dirty="0"/>
              <a:t> </a:t>
            </a:r>
            <a:r>
              <a:rPr lang="en-US" dirty="0" err="1"/>
              <a:t>kelestarian</a:t>
            </a:r>
            <a:r>
              <a:rPr lang="en-US" dirty="0"/>
              <a:t> </a:t>
            </a:r>
            <a:r>
              <a:rPr lang="en-US" dirty="0" err="1"/>
              <a:t>spesies</a:t>
            </a:r>
            <a:endParaRPr lang="nn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spesies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konservasi</a:t>
            </a:r>
            <a:r>
              <a:rPr lang="en-US" dirty="0"/>
              <a:t>, </a:t>
            </a:r>
            <a:r>
              <a:rPr lang="en-US" dirty="0" err="1"/>
              <a:t>individu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yang </a:t>
            </a:r>
            <a:r>
              <a:rPr lang="en-US" dirty="0" err="1"/>
              <a:t>dilindungi</a:t>
            </a:r>
            <a:r>
              <a:rPr lang="en-US" dirty="0"/>
              <a:t> juga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sepenuhnya</a:t>
            </a:r>
            <a:r>
              <a:rPr lang="en-US" dirty="0"/>
              <a:t> ‘</a:t>
            </a:r>
            <a:r>
              <a:rPr lang="en-US" dirty="0" err="1"/>
              <a:t>aman</a:t>
            </a:r>
            <a:r>
              <a:rPr lang="en-US" dirty="0"/>
              <a:t>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juga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menjamin</a:t>
            </a:r>
            <a:r>
              <a:rPr lang="en-US" dirty="0"/>
              <a:t> </a:t>
            </a:r>
            <a:r>
              <a:rPr lang="en-US" dirty="0" err="1"/>
              <a:t>kelestarian</a:t>
            </a:r>
            <a:r>
              <a:rPr lang="en-US" dirty="0"/>
              <a:t> </a:t>
            </a:r>
            <a:r>
              <a:rPr lang="en-US" dirty="0" err="1"/>
              <a:t>spesies,dan</a:t>
            </a:r>
            <a:r>
              <a:rPr lang="en-US" dirty="0"/>
              <a:t> status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belenggu</a:t>
            </a:r>
            <a:endParaRPr lang="en-US" dirty="0"/>
          </a:p>
        </p:txBody>
      </p:sp>
      <p:sp>
        <p:nvSpPr>
          <p:cNvPr id="51" name="Title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34" y="530720"/>
            <a:ext cx="6659217" cy="701731"/>
          </a:xfrm>
        </p:spPr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populasi</a:t>
            </a:r>
            <a:r>
              <a:rPr lang="en-US" dirty="0"/>
              <a:t>?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EB2AAA0-BEC7-477D-9A01-1629CB3E6C7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t="24731" b="42343"/>
          <a:stretch/>
        </p:blipFill>
        <p:spPr>
          <a:xfrm>
            <a:off x="0" y="-65025"/>
            <a:ext cx="12191999" cy="2666239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0625A80-4963-4966-A588-8BEFD20A9BA8}"/>
              </a:ext>
            </a:extLst>
          </p:cNvPr>
          <p:cNvSpPr txBox="1">
            <a:spLocks/>
          </p:cNvSpPr>
          <p:nvPr/>
        </p:nvSpPr>
        <p:spPr>
          <a:xfrm>
            <a:off x="0" y="438387"/>
            <a:ext cx="9615055" cy="108952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b="1" kern="1200" spc="-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dirty="0"/>
              <a:t>Fakta dan Realita Kondisi Satwaliar sebagai Target Konservasi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60324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ubtitle 51">
            <a:extLst>
              <a:ext uri="{FF2B5EF4-FFF2-40B4-BE49-F238E27FC236}">
                <a16:creationId xmlns:a16="http://schemas.microsoft.com/office/drawing/2014/main" id="{46FF1827-B46B-4BC4-8665-8914CF45D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708" y="3429000"/>
            <a:ext cx="9761474" cy="24714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Penetapan</a:t>
            </a:r>
            <a:r>
              <a:rPr lang="en-US" dirty="0"/>
              <a:t> status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dipandang</a:t>
            </a:r>
            <a:r>
              <a:rPr lang="en-US" dirty="0"/>
              <a:t> sangat </a:t>
            </a:r>
            <a:r>
              <a:rPr lang="en-US" dirty="0" err="1"/>
              <a:t>berkontribusi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keragaman</a:t>
            </a:r>
            <a:r>
              <a:rPr lang="en-US" dirty="0"/>
              <a:t> </a:t>
            </a:r>
            <a:r>
              <a:rPr lang="en-US" dirty="0" err="1"/>
              <a:t>hayati</a:t>
            </a:r>
            <a:r>
              <a:rPr lang="en-US" dirty="0"/>
              <a:t> pada level </a:t>
            </a:r>
            <a:r>
              <a:rPr lang="en-US" dirty="0" err="1"/>
              <a:t>spesies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Tetapi</a:t>
            </a:r>
            <a:r>
              <a:rPr lang="en-US" dirty="0"/>
              <a:t>, status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belenggu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permanen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berubah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intervensi</a:t>
            </a:r>
            <a:r>
              <a:rPr lang="en-US" dirty="0"/>
              <a:t> yang </a:t>
            </a:r>
            <a:r>
              <a:rPr lang="en-US" dirty="0" err="1"/>
              <a:t>terarah</a:t>
            </a:r>
            <a:r>
              <a:rPr lang="en-US" dirty="0"/>
              <a:t> dan </a:t>
            </a:r>
            <a:r>
              <a:rPr lang="en-US" dirty="0" err="1"/>
              <a:t>sistematik</a:t>
            </a:r>
            <a:r>
              <a:rPr lang="en-US" dirty="0"/>
              <a:t> → </a:t>
            </a:r>
            <a:r>
              <a:rPr lang="en-US" b="1" dirty="0"/>
              <a:t>less attention?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Target </a:t>
            </a:r>
            <a:r>
              <a:rPr lang="en-US" dirty="0" err="1"/>
              <a:t>spesies</a:t>
            </a:r>
            <a:r>
              <a:rPr lang="en-US" dirty="0"/>
              <a:t> </a:t>
            </a:r>
            <a:r>
              <a:rPr lang="en-US" dirty="0" err="1"/>
              <a:t>payung</a:t>
            </a:r>
            <a:r>
              <a:rPr lang="en-US" dirty="0"/>
              <a:t> (umbrella species) → </a:t>
            </a:r>
            <a:r>
              <a:rPr lang="en-US" dirty="0" err="1"/>
              <a:t>makhluk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yang sangat </a:t>
            </a:r>
            <a:r>
              <a:rPr lang="en-US" dirty="0" err="1"/>
              <a:t>bergantung</a:t>
            </a:r>
            <a:r>
              <a:rPr lang="en-US" dirty="0"/>
              <a:t> pada </a:t>
            </a:r>
            <a:r>
              <a:rPr lang="en-US" dirty="0" err="1"/>
              <a:t>hutan</a:t>
            </a:r>
            <a:r>
              <a:rPr lang="en-US" dirty="0"/>
              <a:t> dan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wakil </a:t>
            </a:r>
            <a:r>
              <a:rPr lang="en-US" dirty="0" err="1"/>
              <a:t>terbaik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biodiversitas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hujan</a:t>
            </a:r>
            <a:r>
              <a:rPr lang="en-US" dirty="0"/>
              <a:t> </a:t>
            </a:r>
            <a:r>
              <a:rPr lang="en-US" dirty="0" err="1"/>
              <a:t>tropis</a:t>
            </a:r>
            <a:r>
              <a:rPr lang="en-US" dirty="0"/>
              <a:t> yang </a:t>
            </a:r>
            <a:r>
              <a:rPr lang="en-US" dirty="0" err="1"/>
              <a:t>berkualitas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Spesies</a:t>
            </a:r>
            <a:r>
              <a:rPr lang="en-US" dirty="0"/>
              <a:t> </a:t>
            </a:r>
            <a:r>
              <a:rPr lang="en-US" dirty="0" err="1"/>
              <a:t>payung</a:t>
            </a:r>
            <a:r>
              <a:rPr lang="en-US" dirty="0"/>
              <a:t> (umbrella species) → </a:t>
            </a:r>
            <a:r>
              <a:rPr lang="en-US" b="1" dirty="0" err="1"/>
              <a:t>masih</a:t>
            </a:r>
            <a:r>
              <a:rPr lang="en-US" b="1" dirty="0"/>
              <a:t> </a:t>
            </a:r>
            <a:r>
              <a:rPr lang="en-US" b="1" dirty="0" err="1"/>
              <a:t>relevan</a:t>
            </a:r>
            <a:r>
              <a:rPr lang="en-US" dirty="0"/>
              <a:t>? </a:t>
            </a:r>
          </a:p>
        </p:txBody>
      </p:sp>
      <p:sp>
        <p:nvSpPr>
          <p:cNvPr id="51" name="Title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34" y="530720"/>
            <a:ext cx="6659217" cy="701731"/>
          </a:xfrm>
        </p:spPr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populasi</a:t>
            </a:r>
            <a:r>
              <a:rPr lang="en-US" dirty="0"/>
              <a:t>?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EB2AAA0-BEC7-477D-9A01-1629CB3E6C7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t="24731" b="42343"/>
          <a:stretch/>
        </p:blipFill>
        <p:spPr>
          <a:xfrm>
            <a:off x="0" y="-65025"/>
            <a:ext cx="12191999" cy="2666239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0625A80-4963-4966-A588-8BEFD20A9BA8}"/>
              </a:ext>
            </a:extLst>
          </p:cNvPr>
          <p:cNvSpPr txBox="1">
            <a:spLocks/>
          </p:cNvSpPr>
          <p:nvPr/>
        </p:nvSpPr>
        <p:spPr>
          <a:xfrm>
            <a:off x="0" y="438387"/>
            <a:ext cx="9615055" cy="108952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b="1" kern="1200" spc="-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dirty="0"/>
              <a:t>Fakta dan Realita Kondisi Satwaliar sebagai Target Konservasi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353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FBFCF0-6D5F-40CC-BB45-1AA59D7DE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41" y="838967"/>
            <a:ext cx="10384289" cy="495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8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83D7D-F848-492F-9FC4-B05EFE334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Fakta dan </a:t>
            </a:r>
            <a:r>
              <a:rPr lang="en-US" dirty="0" err="1"/>
              <a:t>Realita</a:t>
            </a:r>
            <a:r>
              <a:rPr lang="en-US" dirty="0"/>
              <a:t>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0533F-A908-4E73-965B-EDFD7725A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Much ecologically sound target:</a:t>
            </a:r>
          </a:p>
          <a:p>
            <a:r>
              <a:rPr lang="en-US" dirty="0"/>
              <a:t>Ecologically important species</a:t>
            </a:r>
          </a:p>
          <a:p>
            <a:r>
              <a:rPr lang="en-US" dirty="0"/>
              <a:t>Species sensitive to disturbance</a:t>
            </a:r>
          </a:p>
          <a:p>
            <a:r>
              <a:rPr lang="en-US" dirty="0"/>
              <a:t>Area-sensitive species</a:t>
            </a:r>
          </a:p>
          <a:p>
            <a:r>
              <a:rPr lang="en-US" dirty="0"/>
              <a:t>Species that concentrate during some time of the year</a:t>
            </a:r>
          </a:p>
          <a:p>
            <a:r>
              <a:rPr lang="en-US" dirty="0"/>
              <a:t>Rare, threatened and endangered species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312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83D7D-F848-492F-9FC4-B05EFE334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Fakta dan </a:t>
            </a:r>
            <a:r>
              <a:rPr lang="en-US" dirty="0" err="1"/>
              <a:t>Realita</a:t>
            </a:r>
            <a:r>
              <a:rPr lang="en-US" dirty="0"/>
              <a:t>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0533F-A908-4E73-965B-EDFD7725A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bentang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→ habitat </a:t>
            </a:r>
            <a:r>
              <a:rPr lang="en-US" dirty="0" err="1"/>
              <a:t>satwa</a:t>
            </a:r>
            <a:r>
              <a:rPr lang="en-US" dirty="0"/>
              <a:t> → </a:t>
            </a:r>
            <a:r>
              <a:rPr lang="en-US" dirty="0" err="1"/>
              <a:t>konflik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dan </a:t>
            </a:r>
            <a:r>
              <a:rPr lang="en-US" dirty="0" err="1"/>
              <a:t>satwa</a:t>
            </a:r>
            <a:endParaRPr lang="en-US" dirty="0"/>
          </a:p>
          <a:p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 yang </a:t>
            </a:r>
            <a:r>
              <a:rPr lang="en-US" dirty="0" err="1"/>
              <a:t>beranggapan</a:t>
            </a:r>
            <a:r>
              <a:rPr lang="en-US" dirty="0"/>
              <a:t> bahwa </a:t>
            </a:r>
            <a:r>
              <a:rPr lang="en-US" dirty="0" err="1"/>
              <a:t>spesies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bermanfaat</a:t>
            </a:r>
            <a:r>
              <a:rPr lang="en-US" dirty="0"/>
              <a:t> </a:t>
            </a:r>
            <a:r>
              <a:rPr lang="en-US" dirty="0" err="1"/>
              <a:t>menekan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dan </a:t>
            </a:r>
            <a:r>
              <a:rPr lang="en-US" dirty="0" err="1"/>
              <a:t>menganggu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endParaRPr lang="en-US" dirty="0"/>
          </a:p>
          <a:p>
            <a:r>
              <a:rPr lang="en-US" dirty="0"/>
              <a:t>Dengan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benturan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spesies</a:t>
            </a:r>
            <a:r>
              <a:rPr lang="en-US" dirty="0"/>
              <a:t> </a:t>
            </a:r>
            <a:r>
              <a:rPr lang="en-US" dirty="0" err="1"/>
              <a:t>tunggal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, strategi </a:t>
            </a:r>
            <a:r>
              <a:rPr lang="en-US" dirty="0" err="1"/>
              <a:t>konservasi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spesies</a:t>
            </a:r>
            <a:r>
              <a:rPr lang="en-US" dirty="0"/>
              <a:t> sangat </a:t>
            </a:r>
            <a:r>
              <a:rPr lang="en-US" dirty="0" err="1"/>
              <a:t>terbuka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mendapat </a:t>
            </a:r>
            <a:r>
              <a:rPr lang="en-US" dirty="0" err="1"/>
              <a:t>tekanan</a:t>
            </a:r>
            <a:r>
              <a:rPr lang="en-US" dirty="0"/>
              <a:t> dan </a:t>
            </a:r>
            <a:r>
              <a:rPr lang="en-US" dirty="0" err="1"/>
              <a:t>serangan</a:t>
            </a:r>
            <a:endParaRPr lang="en-US" dirty="0"/>
          </a:p>
          <a:p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spesies</a:t>
            </a:r>
            <a:r>
              <a:rPr lang="en-US" dirty="0"/>
              <a:t> → </a:t>
            </a:r>
            <a:r>
              <a:rPr lang="en-US" dirty="0" err="1"/>
              <a:t>distribusi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konservasi</a:t>
            </a:r>
            <a:r>
              <a:rPr lang="en-US" dirty="0"/>
              <a:t> → </a:t>
            </a:r>
            <a:r>
              <a:rPr lang="en-US" dirty="0" err="1"/>
              <a:t>analisis</a:t>
            </a:r>
            <a:r>
              <a:rPr lang="en-US" dirty="0"/>
              <a:t> gap → </a:t>
            </a:r>
            <a:r>
              <a:rPr lang="en-US" dirty="0" err="1"/>
              <a:t>penetapan</a:t>
            </a:r>
            <a:r>
              <a:rPr lang="en-US" dirty="0"/>
              <a:t> areal-areal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konservasi</a:t>
            </a:r>
            <a:endParaRPr lang="en-US" dirty="0"/>
          </a:p>
          <a:p>
            <a:r>
              <a:rPr lang="en-US" dirty="0" err="1"/>
              <a:t>Satwaliar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konservasi</a:t>
            </a:r>
            <a:r>
              <a:rPr lang="en-US" dirty="0"/>
              <a:t> → </a:t>
            </a:r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en-US" b="1" dirty="0" err="1"/>
              <a:t>jadi</a:t>
            </a:r>
            <a:r>
              <a:rPr lang="en-US" b="1" dirty="0"/>
              <a:t> </a:t>
            </a:r>
            <a:r>
              <a:rPr lang="en-US" b="1" dirty="0" err="1"/>
              <a:t>beban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52464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/>
          <a:lstStyle/>
          <a:p>
            <a:r>
              <a:rPr lang="en-US" dirty="0"/>
              <a:t>Basic Concept of Ecology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4D3A58-1EB3-4D58-B079-B897F8BC6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09" y="1091146"/>
            <a:ext cx="10083136" cy="535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73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/>
          <a:lstStyle/>
          <a:p>
            <a:r>
              <a:rPr lang="en-US" dirty="0"/>
              <a:t>“A Changing World”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F8D1A6-9F7A-49D0-8178-DA7E6899E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28" y="1181221"/>
            <a:ext cx="9801381" cy="527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14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1017" y="2465201"/>
            <a:ext cx="3685310" cy="1338828"/>
          </a:xfrm>
        </p:spPr>
        <p:txBody>
          <a:bodyPr/>
          <a:lstStyle/>
          <a:p>
            <a:r>
              <a:rPr lang="en-US" sz="1800" dirty="0"/>
              <a:t>Are their populations viable?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Minimum Viable Population?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Minimum Dynamic Area?</a:t>
            </a:r>
          </a:p>
        </p:txBody>
      </p:sp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DC389449-072E-4155-BA3B-C45AA950BF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/>
        </p:blipFill>
        <p:spPr>
          <a:xfrm>
            <a:off x="181389" y="123826"/>
            <a:ext cx="6579628" cy="6245224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E397FF-5106-4C31-8E91-796AEA20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048C4E-7BD1-46A5-B2F2-6AD408DAAD47}" type="slidenum">
              <a:rPr lang="en-US" b="1" smtClean="0">
                <a:solidFill>
                  <a:schemeClr val="bg1"/>
                </a:solidFill>
              </a:rPr>
              <a:pPr/>
              <a:t>10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818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logster.com">
            <a:extLst>
              <a:ext uri="{FF2B5EF4-FFF2-40B4-BE49-F238E27FC236}">
                <a16:creationId xmlns:a16="http://schemas.microsoft.com/office/drawing/2014/main" id="{2D9CF7F3-9332-42FC-990A-8B8A2AA0D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1" r="5190"/>
          <a:stretch/>
        </p:blipFill>
        <p:spPr bwMode="auto">
          <a:xfrm>
            <a:off x="6480312" y="1242731"/>
            <a:ext cx="5575852" cy="477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641595-5EBF-4866-8A7A-1465D792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472515"/>
            <a:ext cx="11174186" cy="646331"/>
          </a:xfrm>
        </p:spPr>
        <p:txBody>
          <a:bodyPr/>
          <a:lstStyle/>
          <a:p>
            <a:r>
              <a:rPr lang="en-US" sz="4000" dirty="0"/>
              <a:t>Bottleneck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145AF-BCF3-40BC-BF01-98A74804A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 population so low in abundance that it is forced through a “bottleneck” that changes the genotype and its phenotypic expression and possibly its ability to adapt to new environments</a:t>
            </a:r>
          </a:p>
        </p:txBody>
      </p:sp>
    </p:spTree>
    <p:extLst>
      <p:ext uri="{BB962C8B-B14F-4D97-AF65-F5344CB8AC3E}">
        <p14:creationId xmlns:p14="http://schemas.microsoft.com/office/powerpoint/2010/main" val="896745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29FF-FA49-476C-89C7-36D846D6C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472515"/>
            <a:ext cx="11174186" cy="646331"/>
          </a:xfrm>
        </p:spPr>
        <p:txBody>
          <a:bodyPr/>
          <a:lstStyle/>
          <a:p>
            <a:r>
              <a:rPr lang="en-US" sz="4000" dirty="0"/>
              <a:t>Bottleneck Population</a:t>
            </a:r>
          </a:p>
        </p:txBody>
      </p:sp>
      <p:pic>
        <p:nvPicPr>
          <p:cNvPr id="1026" name="Picture 2" descr="Leher botol populasi - Wikipedia bahasa Indonesia, ensiklopedia bebas">
            <a:extLst>
              <a:ext uri="{FF2B5EF4-FFF2-40B4-BE49-F238E27FC236}">
                <a16:creationId xmlns:a16="http://schemas.microsoft.com/office/drawing/2014/main" id="{6E0CD688-FE14-4E3D-939E-F6DABF5D6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59" y="1211932"/>
            <a:ext cx="6214778" cy="526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KANISME EVOLUSI S Y U B B AN U L WAT H ON, S. S I., M.SI. - PDF Free  Download">
            <a:extLst>
              <a:ext uri="{FF2B5EF4-FFF2-40B4-BE49-F238E27FC236}">
                <a16:creationId xmlns:a16="http://schemas.microsoft.com/office/drawing/2014/main" id="{B46EE56F-CC7D-4F49-8969-29EC50F62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06" y="1390834"/>
            <a:ext cx="4204672" cy="304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967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b 11 Notes--Metapopulations">
            <a:extLst>
              <a:ext uri="{FF2B5EF4-FFF2-40B4-BE49-F238E27FC236}">
                <a16:creationId xmlns:a16="http://schemas.microsoft.com/office/drawing/2014/main" id="{50E9510F-AD88-42B8-9773-9A039B56B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294" y="138549"/>
            <a:ext cx="8542651" cy="643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841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48615-C5A8-4037-A592-5A3A4A09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47251-85D5-4AD2-94E1-B8D4DB697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Spesies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populasi</a:t>
            </a:r>
            <a:r>
              <a:rPr lang="en-US" dirty="0"/>
              <a:t> yang </a:t>
            </a:r>
            <a:r>
              <a:rPr lang="en-US" dirty="0" err="1"/>
              <a:t>dinamis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dan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dan </a:t>
            </a:r>
            <a:r>
              <a:rPr lang="en-US" dirty="0" err="1"/>
              <a:t>penyebaran</a:t>
            </a:r>
            <a:r>
              <a:rPr lang="en-US" dirty="0"/>
              <a:t> individual</a:t>
            </a:r>
          </a:p>
          <a:p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memandang</a:t>
            </a:r>
            <a:r>
              <a:rPr lang="en-US" dirty="0"/>
              <a:t> </a:t>
            </a:r>
            <a:r>
              <a:rPr lang="en-US" dirty="0" err="1"/>
              <a:t>populasi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perspektif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pada </a:t>
            </a:r>
            <a:r>
              <a:rPr lang="en-US" dirty="0" err="1"/>
              <a:t>skala</a:t>
            </a:r>
            <a:r>
              <a:rPr lang="en-US" dirty="0"/>
              <a:t> dan level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barulah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dihargai</a:t>
            </a:r>
            <a:r>
              <a:rPr lang="en-US" dirty="0"/>
              <a:t> </a:t>
            </a:r>
            <a:r>
              <a:rPr lang="en-US" dirty="0" err="1"/>
              <a:t>kompleksitas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kelimpahan</a:t>
            </a:r>
            <a:r>
              <a:rPr lang="en-US" dirty="0"/>
              <a:t> dan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populasi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384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860520"/>
            <a:ext cx="11174186" cy="1089529"/>
          </a:xfrm>
        </p:spPr>
        <p:txBody>
          <a:bodyPr/>
          <a:lstStyle/>
          <a:p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Pandang </a:t>
            </a:r>
            <a:r>
              <a:rPr lang="en-US" dirty="0" err="1"/>
              <a:t>Konservasi</a:t>
            </a:r>
            <a:r>
              <a:rPr lang="en-US" dirty="0"/>
              <a:t> dan </a:t>
            </a:r>
            <a:r>
              <a:rPr lang="en-US" dirty="0" err="1"/>
              <a:t>Refleksinya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Konservasi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3450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9204F0-30C4-40C2-BD99-348DAABF2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249" y="0"/>
            <a:ext cx="76341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94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/>
          <a:lstStyle/>
          <a:p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Pandang </a:t>
            </a:r>
            <a:r>
              <a:rPr lang="en-US" dirty="0" err="1"/>
              <a:t>Konservasi</a:t>
            </a:r>
            <a:r>
              <a:rPr lang="en-US" dirty="0"/>
              <a:t> …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65BEEEB-C965-402F-B778-B1CD1494A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spesies</a:t>
            </a:r>
            <a:r>
              <a:rPr lang="en-US" dirty="0"/>
              <a:t> dan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ekosistem</a:t>
            </a:r>
            <a:r>
              <a:rPr lang="en-US" dirty="0"/>
              <a:t> →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b="1" dirty="0" err="1"/>
              <a:t>opsi</a:t>
            </a:r>
            <a:endParaRPr lang="en-US" b="1" dirty="0"/>
          </a:p>
          <a:p>
            <a:r>
              <a:rPr lang="en-US" dirty="0" err="1"/>
              <a:t>Melindungi</a:t>
            </a:r>
            <a:r>
              <a:rPr lang="en-US" dirty="0"/>
              <a:t> </a:t>
            </a:r>
            <a:r>
              <a:rPr lang="en-US" dirty="0" err="1"/>
              <a:t>spesies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melindungi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komunitas</a:t>
            </a:r>
            <a:r>
              <a:rPr lang="en-US" dirty="0"/>
              <a:t> </a:t>
            </a:r>
            <a:r>
              <a:rPr lang="en-US" dirty="0" err="1"/>
              <a:t>hayati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578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13A347-659A-4E80-9028-B8A954F77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98" y="594360"/>
            <a:ext cx="10205422" cy="550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/>
          <a:lstStyle/>
          <a:p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yang Ideal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65BEEEB-C965-402F-B778-B1CD1494A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Konservasi</a:t>
            </a:r>
            <a:r>
              <a:rPr lang="en-US" dirty="0"/>
              <a:t> Panda</a:t>
            </a:r>
          </a:p>
        </p:txBody>
      </p:sp>
    </p:spTree>
    <p:extLst>
      <p:ext uri="{BB962C8B-B14F-4D97-AF65-F5344CB8AC3E}">
        <p14:creationId xmlns:p14="http://schemas.microsoft.com/office/powerpoint/2010/main" val="997041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1926"/>
            <a:ext cx="7467600" cy="653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537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99039"/>
            <a:ext cx="8991600" cy="538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2028168" y="294861"/>
            <a:ext cx="8229600" cy="868362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Model of Species Conservation</a:t>
            </a:r>
          </a:p>
        </p:txBody>
      </p:sp>
    </p:spTree>
    <p:extLst>
      <p:ext uri="{BB962C8B-B14F-4D97-AF65-F5344CB8AC3E}">
        <p14:creationId xmlns:p14="http://schemas.microsoft.com/office/powerpoint/2010/main" val="327722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C7A54B61-8541-AB40-BD1C-F80E8A4240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6164" b="16164"/>
          <a:stretch/>
        </p:blipFill>
        <p:spPr>
          <a:xfrm>
            <a:off x="0" y="0"/>
            <a:ext cx="12192000" cy="6858000"/>
          </a:xfrm>
        </p:spPr>
      </p:pic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8DBDD9F7-3B84-F743-95F4-C9FA74DA597F}"/>
              </a:ext>
            </a:extLst>
          </p:cNvPr>
          <p:cNvSpPr txBox="1">
            <a:spLocks/>
          </p:cNvSpPr>
          <p:nvPr/>
        </p:nvSpPr>
        <p:spPr>
          <a:xfrm flipH="1">
            <a:off x="0" y="3895249"/>
            <a:ext cx="12192000" cy="2962751"/>
          </a:xfrm>
          <a:custGeom>
            <a:avLst/>
            <a:gdLst>
              <a:gd name="connsiteX0" fmla="*/ 12486732 w 13339868"/>
              <a:gd name="connsiteY0" fmla="*/ 1914 h 2962751"/>
              <a:gd name="connsiteX1" fmla="*/ 6703529 w 13339868"/>
              <a:gd name="connsiteY1" fmla="*/ 827870 h 2962751"/>
              <a:gd name="connsiteX2" fmla="*/ 704617 w 13339868"/>
              <a:gd name="connsiteY2" fmla="*/ 1735152 h 2962751"/>
              <a:gd name="connsiteX3" fmla="*/ 0 w 13339868"/>
              <a:gd name="connsiteY3" fmla="*/ 1775657 h 2962751"/>
              <a:gd name="connsiteX4" fmla="*/ 0 w 13339868"/>
              <a:gd name="connsiteY4" fmla="*/ 2962751 h 2962751"/>
              <a:gd name="connsiteX5" fmla="*/ 13339868 w 13339868"/>
              <a:gd name="connsiteY5" fmla="*/ 2962751 h 2962751"/>
              <a:gd name="connsiteX6" fmla="*/ 13339868 w 13339868"/>
              <a:gd name="connsiteY6" fmla="*/ 13763 h 2962751"/>
              <a:gd name="connsiteX7" fmla="*/ 12991874 w 13339868"/>
              <a:gd name="connsiteY7" fmla="*/ 2211 h 2962751"/>
              <a:gd name="connsiteX8" fmla="*/ 12486732 w 13339868"/>
              <a:gd name="connsiteY8" fmla="*/ 1914 h 296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9868" h="2962751">
                <a:moveTo>
                  <a:pt x="12486732" y="1914"/>
                </a:moveTo>
                <a:cubicBezTo>
                  <a:pt x="11089145" y="23578"/>
                  <a:pt x="9273241" y="233112"/>
                  <a:pt x="6703529" y="827870"/>
                </a:cubicBezTo>
                <a:cubicBezTo>
                  <a:pt x="4500510" y="1337758"/>
                  <a:pt x="2693772" y="1601336"/>
                  <a:pt x="704617" y="1735152"/>
                </a:cubicBezTo>
                <a:lnTo>
                  <a:pt x="0" y="1775657"/>
                </a:lnTo>
                <a:lnTo>
                  <a:pt x="0" y="2962751"/>
                </a:lnTo>
                <a:lnTo>
                  <a:pt x="13339868" y="2962751"/>
                </a:lnTo>
                <a:lnTo>
                  <a:pt x="13339868" y="13763"/>
                </a:lnTo>
                <a:lnTo>
                  <a:pt x="12991874" y="2211"/>
                </a:lnTo>
                <a:cubicBezTo>
                  <a:pt x="12829592" y="-567"/>
                  <a:pt x="12661430" y="-794"/>
                  <a:pt x="12486732" y="1914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GB" sz="1800" b="0" kern="1200" dirty="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Insert Image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F67FDF-D697-3249-AD21-75F6353FF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" y="4690872"/>
            <a:ext cx="73152" cy="118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Title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8218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89715846_Ocean presentation_RVA_v4.potx" id="{354FE8D4-E883-4E79-A422-6A1915D44872}" vid="{AAC9F203-D7BC-4B95-936D-67F55828A5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8E2C315-492F-482C-BE04-955377E16A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3D7A05-DE9A-4773-A113-AAE964924F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9B7651-08C1-49A1-AFE9-4E4CD342176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presentation</Template>
  <TotalTime>5675</TotalTime>
  <Words>498</Words>
  <Application>Microsoft Office PowerPoint</Application>
  <PresentationFormat>Widescreen</PresentationFormat>
  <Paragraphs>52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Century Gothic</vt:lpstr>
      <vt:lpstr>Office Theme</vt:lpstr>
      <vt:lpstr>Mencari Idealisme Konservasi Satwaliar</vt:lpstr>
      <vt:lpstr>Isi Paparan </vt:lpstr>
      <vt:lpstr>Mengapa populasi?</vt:lpstr>
      <vt:lpstr>Mengapa populasi?</vt:lpstr>
      <vt:lpstr>PowerPoint Presentation</vt:lpstr>
      <vt:lpstr>Fakta dan Realita …</vt:lpstr>
      <vt:lpstr>Fakta dan Realita …</vt:lpstr>
      <vt:lpstr>Basic Concept of Ecology</vt:lpstr>
      <vt:lpstr>“A Changing World”</vt:lpstr>
      <vt:lpstr>Are their populations viable?  Minimum Viable Population?  Minimum Dynamic Area?</vt:lpstr>
      <vt:lpstr>Bottleneck Population</vt:lpstr>
      <vt:lpstr>Bottleneck Population</vt:lpstr>
      <vt:lpstr>PowerPoint Presentation</vt:lpstr>
      <vt:lpstr>So…..</vt:lpstr>
      <vt:lpstr>Dinamika Sudut Pandang Konservasi dan Refleksinya Terhadap Konservasi Jenis </vt:lpstr>
      <vt:lpstr>PowerPoint Presentation</vt:lpstr>
      <vt:lpstr>Dinamika Sudut Pandang Konservasi …</vt:lpstr>
      <vt:lpstr>PowerPoint Presentation</vt:lpstr>
      <vt:lpstr>Ukuran Keberhasilan yang Ideal</vt:lpstr>
      <vt:lpstr>PowerPoint Presentation</vt:lpstr>
      <vt:lpstr>Model of Species Conservation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Mencari Idealisme Konservasi Satwaliar</dc:title>
  <dc:creator>Rachmat Suba</dc:creator>
  <cp:lastModifiedBy>Rachmat Suba</cp:lastModifiedBy>
  <cp:revision>8</cp:revision>
  <dcterms:created xsi:type="dcterms:W3CDTF">2021-11-27T12:44:18Z</dcterms:created>
  <dcterms:modified xsi:type="dcterms:W3CDTF">2021-12-07T01:58:15Z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