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62" r:id="rId4"/>
    <p:sldId id="263" r:id="rId5"/>
    <p:sldId id="266" r:id="rId6"/>
    <p:sldId id="267" r:id="rId7"/>
    <p:sldId id="269" r:id="rId8"/>
    <p:sldId id="371" r:id="rId9"/>
    <p:sldId id="370" r:id="rId10"/>
    <p:sldId id="273" r:id="rId11"/>
    <p:sldId id="275" r:id="rId12"/>
    <p:sldId id="338" r:id="rId13"/>
    <p:sldId id="276" r:id="rId15"/>
    <p:sldId id="340" r:id="rId16"/>
    <p:sldId id="341" r:id="rId17"/>
    <p:sldId id="372" r:id="rId18"/>
    <p:sldId id="343" r:id="rId19"/>
    <p:sldId id="346" r:id="rId20"/>
    <p:sldId id="375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61" r:id="rId32"/>
    <p:sldId id="316" r:id="rId33"/>
    <p:sldId id="376" r:id="rId34"/>
    <p:sldId id="318" r:id="rId35"/>
    <p:sldId id="320" r:id="rId36"/>
    <p:sldId id="365" r:id="rId37"/>
    <p:sldId id="366" r:id="rId38"/>
    <p:sldId id="367" r:id="rId39"/>
    <p:sldId id="368" r:id="rId40"/>
    <p:sldId id="334" r:id="rId41"/>
    <p:sldId id="327" r:id="rId42"/>
    <p:sldId id="328" r:id="rId43"/>
    <p:sldId id="374" r:id="rId44"/>
    <p:sldId id="377" r:id="rId45"/>
    <p:sldId id="378" r:id="rId46"/>
    <p:sldId id="379" r:id="rId47"/>
    <p:sldId id="380" r:id="rId48"/>
    <p:sldId id="381" r:id="rId49"/>
    <p:sldId id="382" r:id="rId50"/>
    <p:sldId id="384" r:id="rId51"/>
    <p:sldId id="385" r:id="rId52"/>
    <p:sldId id="333" r:id="rId5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E2E791-A715-48A3-AB9F-F8C1D883F2F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7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marL="95250" lvl="0" indent="-95250" eaLnBrk="1" hangingPunct="1">
              <a:spcBef>
                <a:spcPct val="0"/>
              </a:spcBef>
              <a:buChar char="•"/>
            </a:pPr>
            <a:r>
              <a:rPr dirty="0"/>
              <a:t> Keputusan berpindah dari seseorang bisanya bukan saja keputusan individu tetapi juga oleh faktor lingkungan terutama keluarga</a:t>
            </a:r>
            <a:endParaRPr dirty="0"/>
          </a:p>
          <a:p>
            <a:pPr marL="95250" lvl="0" indent="-95250" eaLnBrk="1" hangingPunct="1">
              <a:spcBef>
                <a:spcPct val="0"/>
              </a:spcBef>
              <a:buChar char="•"/>
            </a:pPr>
            <a:r>
              <a:rPr dirty="0"/>
              <a:t>lingkungan keluarga biasanya melakukan upaya menyesuaikan diri untuk mengurangi faktor resiko terhadap kegagalan yang terjadi</a:t>
            </a:r>
            <a:endParaRPr dirty="0"/>
          </a:p>
          <a:p>
            <a:pPr marL="95250" lvl="0" indent="-95250" eaLnBrk="1" hangingPunct="1">
              <a:spcBef>
                <a:spcPct val="0"/>
              </a:spcBef>
              <a:buChar char="•"/>
            </a:pPr>
            <a:r>
              <a:rPr dirty="0"/>
              <a:t>remitance untuk menopang hidup keluarga di daerah asal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1924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API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418" y="838200"/>
            <a:ext cx="7309982" cy="805993"/>
          </a:xfrm>
        </p:spPr>
        <p:txBody>
          <a:bodyPr/>
          <a:lstStyle>
            <a:lvl1pPr algn="l">
              <a:defRPr sz="4400" b="0" i="0">
                <a:solidFill>
                  <a:srgbClr val="4899FC"/>
                </a:solidFill>
                <a:latin typeface="Futura Std Medium" pitchFamily="34" charset="0"/>
                <a:cs typeface="Futura Std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401" y="1518492"/>
            <a:ext cx="7312999" cy="43794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Futura Std Book" pitchFamily="34" charset="0"/>
                <a:cs typeface="Futura Std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838200" y="2204292"/>
            <a:ext cx="7315200" cy="3962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86525"/>
            <a:ext cx="2133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rgbClr val="000000"/>
                </a:solidFill>
                <a:latin typeface="Futura Std Book" pitchFamily="34" charset="0"/>
                <a:cs typeface="Futura Std Boo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7AAD72-4180-4210-AB56-ED798F95A662}" type="datetime1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Book" pitchFamily="34" charset="0"/>
                <a:ea typeface="+mn-ea"/>
                <a:cs typeface="Futura Std Book" pitchFamily="34" charset="0"/>
              </a:rPr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Book" pitchFamily="34" charset="0"/>
              <a:ea typeface="+mn-ea"/>
              <a:cs typeface="Futura Std Book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50" b="0" i="0">
                <a:solidFill>
                  <a:srgbClr val="000000"/>
                </a:solidFill>
                <a:latin typeface="Futura Std Book" pitchFamily="34" charset="0"/>
                <a:cs typeface="Futura Std Boo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Std Book" pitchFamily="34" charset="0"/>
              <a:ea typeface="+mn-ea"/>
              <a:cs typeface="Futura Std Book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sz="1000" dirty="0">
                <a:solidFill>
                  <a:srgbClr val="000000"/>
                </a:solidFill>
                <a:latin typeface="Futura Std Book"/>
                <a:ea typeface="Futura Std Book"/>
              </a:rPr>
            </a:fld>
            <a:endParaRPr lang="en-US" sz="1000" dirty="0">
              <a:solidFill>
                <a:srgbClr val="000000"/>
              </a:solidFill>
              <a:latin typeface="Futura Std Book"/>
              <a:ea typeface="Futura Std Book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A85B53-8B11-470D-9DD6-98A7C626F0A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71500" y="1000125"/>
            <a:ext cx="5786438" cy="11430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PENGANTAR ILMU KEPENDUDUKAN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(AGB.III NIM.GANJIL 2021/2022)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0" y="2428875"/>
            <a:ext cx="1643063" cy="642938"/>
          </a:xfr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 :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SY. AIDA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Oval 8" descr="foto rame-rame seru!"/>
          <p:cNvSpPr/>
          <p:nvPr/>
        </p:nvSpPr>
        <p:spPr>
          <a:xfrm>
            <a:off x="4786313" y="3857625"/>
            <a:ext cx="4143375" cy="264318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dirty="0">
              <a:solidFill>
                <a:srgbClr val="FF66CC"/>
              </a:solidFill>
              <a:latin typeface="Arial" panose="020B0604020202020204" pitchFamily="34" charset="0"/>
            </a:endParaRPr>
          </a:p>
        </p:txBody>
      </p:sp>
      <p:pic>
        <p:nvPicPr>
          <p:cNvPr id="4102" name="Picture 6" descr="piramids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85750"/>
            <a:ext cx="2857500" cy="3500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3" name="Group 21"/>
          <p:cNvGrpSpPr/>
          <p:nvPr/>
        </p:nvGrpSpPr>
        <p:grpSpPr>
          <a:xfrm>
            <a:off x="357188" y="3429000"/>
            <a:ext cx="4286250" cy="3286125"/>
            <a:chOff x="672" y="943"/>
            <a:chExt cx="5088" cy="3233"/>
          </a:xfrm>
        </p:grpSpPr>
        <p:grpSp>
          <p:nvGrpSpPr>
            <p:cNvPr id="4104" name="Group 11"/>
            <p:cNvGrpSpPr/>
            <p:nvPr/>
          </p:nvGrpSpPr>
          <p:grpSpPr>
            <a:xfrm>
              <a:off x="672" y="943"/>
              <a:ext cx="5088" cy="3233"/>
              <a:chOff x="624" y="895"/>
              <a:chExt cx="5136" cy="3233"/>
            </a:xfrm>
          </p:grpSpPr>
          <p:pic>
            <p:nvPicPr>
              <p:cNvPr id="4107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" y="895"/>
                <a:ext cx="5136" cy="323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8" name="Rectangle 10"/>
              <p:cNvSpPr/>
              <p:nvPr/>
            </p:nvSpPr>
            <p:spPr>
              <a:xfrm>
                <a:off x="624" y="912"/>
                <a:ext cx="5091" cy="3024"/>
              </a:xfrm>
              <a:prstGeom prst="rect">
                <a:avLst/>
              </a:prstGeom>
              <a:noFill/>
              <a:ln w="19050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105" name="Rectangle 19"/>
            <p:cNvSpPr/>
            <p:nvPr/>
          </p:nvSpPr>
          <p:spPr>
            <a:xfrm>
              <a:off x="690" y="3330"/>
              <a:ext cx="672" cy="67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Calibri" panose="020F0502020204030204" pitchFamily="34" charset="0"/>
              </a:endParaRPr>
            </a:p>
          </p:txBody>
        </p:sp>
        <p:sp>
          <p:nvSpPr>
            <p:cNvPr id="4106" name="Rectangle 20"/>
            <p:cNvSpPr/>
            <p:nvPr/>
          </p:nvSpPr>
          <p:spPr>
            <a:xfrm>
              <a:off x="5040" y="3330"/>
              <a:ext cx="672" cy="67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1428750"/>
            <a:ext cx="7643813" cy="5143500"/>
          </a:xfrm>
          <a:solidFill>
            <a:schemeClr val="bg1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Penarik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1. 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Adanya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rasa superior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tempat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yang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baru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atau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kesempatan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untuk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memasuki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lapangan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pekerjaan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yang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cocok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2. 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Kesempatan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mendapatkan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pendapatan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yang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lebih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baik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3. 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Kesempatan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mendapatkan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pendidikan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yang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lebih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tinggi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4. 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Keadaan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lingkungan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&amp;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keadaan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hidup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yang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menyenangkan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(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iklim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perumahan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sekolah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fasilitas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kemasyarakatan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5.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Ajakan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teman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famili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orang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lain,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informasi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audio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maupun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visual (Media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cetak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elektronik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6. 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Aktivitas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kota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besar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merupakan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daya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tarik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bagi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masyarakat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desa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2400" b="1" dirty="0">
                <a:latin typeface="Tahoma" panose="020B0604030504040204" pitchFamily="34" charset="0"/>
              </a:rPr>
              <a:t>Faktor-Faktor yang Mempengaruhi Migrasi</a:t>
            </a:r>
            <a:endParaRPr sz="2400" dirty="0"/>
          </a:p>
        </p:txBody>
      </p:sp>
      <p:pic>
        <p:nvPicPr>
          <p:cNvPr id="12293" name="Picture 11" descr="3367_Jakar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2938"/>
            <a:ext cx="2714625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572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sz="2400" b="1" dirty="0"/>
              <a:t>ALASAN BERMIGRASI</a:t>
            </a:r>
            <a:endParaRPr sz="24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1524000"/>
            <a:ext cx="8429625" cy="4572000"/>
          </a:xfrm>
          <a:solidFill>
            <a:schemeClr val="bg1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mempertahankan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hidup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bencana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motif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mencari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peluang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tingkat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upah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tinggi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motif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paksaan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penggusuran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bedol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dll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2255" marR="0" lvl="0" indent="-26225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motif non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perkawinan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sekolah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0875" y="0"/>
            <a:ext cx="2143125" cy="2786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sz="3200" b="1" dirty="0"/>
              <a:t>REMITTANCE</a:t>
            </a:r>
            <a:r>
              <a:rPr lang="id-ID" altLang="x-none" dirty="0"/>
              <a:t> </a:t>
            </a:r>
            <a:r>
              <a:rPr lang="id-ID" altLang="x-none" sz="2800" dirty="0"/>
              <a:t>(Peter Curson)</a:t>
            </a:r>
            <a:endParaRPr lang="id-ID" altLang="x-none" sz="28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00125" y="1390650"/>
            <a:ext cx="6972300" cy="51816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id-ID" altLang="x-none" sz="2800" dirty="0"/>
              <a:t>Remitan (=Remittance)</a:t>
            </a:r>
            <a:endParaRPr lang="id-ID" altLang="x-none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d-ID" altLang="x-none" sz="2400" dirty="0">
                <a:sym typeface="Wingdings" panose="05000000000000000000" pitchFamily="2" charset="2"/>
              </a:rPr>
              <a:t>    </a:t>
            </a:r>
            <a:r>
              <a:rPr lang="id-ID" altLang="x-none" sz="2400" dirty="0">
                <a:solidFill>
                  <a:srgbClr val="FF0000"/>
                </a:solidFill>
                <a:sym typeface="Wingdings" panose="05000000000000000000" pitchFamily="2" charset="2"/>
              </a:rPr>
              <a:t>pengiriman</a:t>
            </a:r>
            <a:r>
              <a:rPr lang="id-ID" altLang="x-none" sz="2400" dirty="0">
                <a:sym typeface="Wingdings" panose="05000000000000000000" pitchFamily="2" charset="2"/>
              </a:rPr>
              <a:t> kembali uang/barang ke daerah asal</a:t>
            </a:r>
            <a:r>
              <a:rPr sz="2400" dirty="0"/>
              <a:t> </a:t>
            </a:r>
            <a:endParaRPr lang="id-ID" altLang="x-none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sz="2800" dirty="0"/>
          </a:p>
          <a:p>
            <a:pPr eaLnBrk="1" hangingPunct="1"/>
            <a:r>
              <a:rPr lang="id-ID" altLang="x-none" sz="2800" dirty="0"/>
              <a:t>Tujuan Remitan</a:t>
            </a:r>
            <a:endParaRPr lang="id-ID" altLang="x-none" sz="2800" dirty="0"/>
          </a:p>
          <a:p>
            <a:pPr marL="914400" lvl="1" indent="-514350" eaLnBrk="1" hangingPunct="1">
              <a:buFont typeface="Wingdings" panose="05000000000000000000" pitchFamily="2" charset="2"/>
              <a:buAutoNum type="arabicPeriod"/>
            </a:pPr>
            <a:r>
              <a:rPr lang="id-ID" altLang="x-none" sz="2400" dirty="0"/>
              <a:t>Bantuan Keluarga</a:t>
            </a:r>
            <a:endParaRPr lang="id-ID" altLang="x-none" sz="2400" dirty="0"/>
          </a:p>
          <a:p>
            <a:pPr marL="914400" lvl="1" indent="-514350" eaLnBrk="1" hangingPunct="1">
              <a:buFont typeface="Wingdings" panose="05000000000000000000" pitchFamily="2" charset="2"/>
              <a:buAutoNum type="arabicPeriod"/>
            </a:pPr>
            <a:r>
              <a:rPr lang="id-ID" altLang="x-none" sz="2400" dirty="0"/>
              <a:t>Perayaan “life cycle”</a:t>
            </a:r>
            <a:endParaRPr lang="id-ID" altLang="x-none" sz="2400" dirty="0"/>
          </a:p>
          <a:p>
            <a:pPr marL="914400" lvl="1" indent="-514350" eaLnBrk="1" hangingPunct="1">
              <a:buFont typeface="Wingdings" panose="05000000000000000000" pitchFamily="2" charset="2"/>
              <a:buAutoNum type="arabicPeriod"/>
            </a:pPr>
            <a:r>
              <a:rPr lang="id-ID" altLang="x-none" sz="2400" dirty="0"/>
              <a:t>Biaya perjalanan</a:t>
            </a:r>
            <a:endParaRPr lang="id-ID" altLang="x-none" sz="2400" dirty="0"/>
          </a:p>
          <a:p>
            <a:pPr marL="914400" lvl="1" indent="-514350" eaLnBrk="1" hangingPunct="1">
              <a:buFont typeface="Wingdings" panose="05000000000000000000" pitchFamily="2" charset="2"/>
              <a:buAutoNum type="arabicPeriod"/>
            </a:pPr>
            <a:r>
              <a:rPr lang="id-ID" altLang="x-none" sz="2400" dirty="0"/>
              <a:t>Pembayaran kembali hutang</a:t>
            </a:r>
            <a:endParaRPr lang="id-ID" altLang="x-none" sz="2400" dirty="0"/>
          </a:p>
          <a:p>
            <a:pPr marL="914400" lvl="1" indent="-514350" eaLnBrk="1" hangingPunct="1">
              <a:buFont typeface="Wingdings" panose="05000000000000000000" pitchFamily="2" charset="2"/>
              <a:buAutoNum type="arabicPeriod"/>
            </a:pPr>
            <a:r>
              <a:rPr lang="id-ID" altLang="x-none" sz="2400" dirty="0"/>
              <a:t>Penanaman modal</a:t>
            </a:r>
            <a:endParaRPr lang="id-ID" altLang="x-none" sz="2400" dirty="0"/>
          </a:p>
          <a:p>
            <a:pPr marL="914400" lvl="1" indent="-514350" eaLnBrk="1" hangingPunct="1">
              <a:buFont typeface="Wingdings" panose="05000000000000000000" pitchFamily="2" charset="2"/>
              <a:buAutoNum type="arabicPeriod"/>
            </a:pPr>
            <a:r>
              <a:rPr lang="id-ID" altLang="x-none" sz="2400" dirty="0"/>
              <a:t>Program Pensiunan</a:t>
            </a:r>
            <a:endParaRPr lang="id-ID" altLang="x-none" sz="2400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6563" y="2571750"/>
            <a:ext cx="2286000" cy="365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2219325" y="217488"/>
            <a:ext cx="50673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 Black" panose="020B0A04020102020204" pitchFamily="34" charset="0"/>
              </a:rPr>
              <a:t>  PENDUDUK dan TENAGA KERJA</a:t>
            </a:r>
            <a:endParaRPr sz="2000" b="1" dirty="0">
              <a:latin typeface="Arial Black" panose="020B0A04020102020204" pitchFamily="34" charset="0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2819400" y="914400"/>
            <a:ext cx="2438400" cy="65246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400" b="1" dirty="0">
                <a:latin typeface="Arial" panose="020B0604020202020204" pitchFamily="34" charset="0"/>
              </a:rPr>
              <a:t>PENDUDUK USIA KERJA</a:t>
            </a:r>
            <a:endParaRPr sz="1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1400" b="1" dirty="0">
                <a:latin typeface="Arial" panose="020B0604020202020204" pitchFamily="34" charset="0"/>
              </a:rPr>
              <a:t>(Manpower)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64" name="Line 4"/>
          <p:cNvSpPr/>
          <p:nvPr/>
        </p:nvSpPr>
        <p:spPr>
          <a:xfrm>
            <a:off x="4114800" y="16002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5" name="Line 5"/>
          <p:cNvSpPr/>
          <p:nvPr/>
        </p:nvSpPr>
        <p:spPr>
          <a:xfrm>
            <a:off x="2667000" y="1828800"/>
            <a:ext cx="5029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6" name="Text Box 6"/>
          <p:cNvSpPr txBox="1"/>
          <p:nvPr/>
        </p:nvSpPr>
        <p:spPr>
          <a:xfrm>
            <a:off x="1676400" y="2057400"/>
            <a:ext cx="2043113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ANGKATAN KERJA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(Labor Force)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6172200" y="2057400"/>
            <a:ext cx="2971800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BUKAN ANGKATAN  KERJA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 (Not in the Labor Force)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68" name="Line 8"/>
          <p:cNvSpPr/>
          <p:nvPr/>
        </p:nvSpPr>
        <p:spPr>
          <a:xfrm>
            <a:off x="2667000" y="18288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9" name="Line 9"/>
          <p:cNvSpPr/>
          <p:nvPr/>
        </p:nvSpPr>
        <p:spPr>
          <a:xfrm>
            <a:off x="7696200" y="18288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0" name="Text Box 10"/>
          <p:cNvSpPr txBox="1"/>
          <p:nvPr/>
        </p:nvSpPr>
        <p:spPr>
          <a:xfrm>
            <a:off x="5715000" y="3429000"/>
            <a:ext cx="2043113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SEDANG MENCARI PEKERJAAN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71" name="Text Box 11"/>
          <p:cNvSpPr txBox="1"/>
          <p:nvPr/>
        </p:nvSpPr>
        <p:spPr>
          <a:xfrm>
            <a:off x="1676400" y="3429000"/>
            <a:ext cx="3886200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MENGANGGUR/MEMPUNYAI PEKERJ TETAPI SEMENTARA TDK BEKERJA 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(Unemployed)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72" name="Text Box 12"/>
          <p:cNvSpPr txBox="1"/>
          <p:nvPr/>
        </p:nvSpPr>
        <p:spPr>
          <a:xfrm>
            <a:off x="228600" y="3429000"/>
            <a:ext cx="1295400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BEKERJA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(Employed)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73" name="Line 13"/>
          <p:cNvSpPr/>
          <p:nvPr/>
        </p:nvSpPr>
        <p:spPr>
          <a:xfrm>
            <a:off x="2667000" y="28194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4" name="Line 14"/>
          <p:cNvSpPr/>
          <p:nvPr/>
        </p:nvSpPr>
        <p:spPr>
          <a:xfrm>
            <a:off x="914400" y="3124200"/>
            <a:ext cx="5791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5" name="Line 15"/>
          <p:cNvSpPr/>
          <p:nvPr/>
        </p:nvSpPr>
        <p:spPr>
          <a:xfrm>
            <a:off x="914400" y="3124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6" name="Line 16"/>
          <p:cNvSpPr/>
          <p:nvPr/>
        </p:nvSpPr>
        <p:spPr>
          <a:xfrm>
            <a:off x="3505200" y="31242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7" name="Line 17"/>
          <p:cNvSpPr/>
          <p:nvPr/>
        </p:nvSpPr>
        <p:spPr>
          <a:xfrm>
            <a:off x="914400" y="4191000"/>
            <a:ext cx="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8" name="Text Box 18"/>
          <p:cNvSpPr txBox="1"/>
          <p:nvPr/>
        </p:nvSpPr>
        <p:spPr>
          <a:xfrm>
            <a:off x="2590800" y="4724400"/>
            <a:ext cx="2043113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(Under Employed)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79" name="Text Box 19"/>
          <p:cNvSpPr txBox="1"/>
          <p:nvPr/>
        </p:nvSpPr>
        <p:spPr>
          <a:xfrm>
            <a:off x="228600" y="4724400"/>
            <a:ext cx="2043113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BEKERJA PENUH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(Fully Employed)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80" name="Line 20"/>
          <p:cNvSpPr/>
          <p:nvPr/>
        </p:nvSpPr>
        <p:spPr>
          <a:xfrm>
            <a:off x="914400" y="4419600"/>
            <a:ext cx="2667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1" name="Line 21"/>
          <p:cNvSpPr/>
          <p:nvPr/>
        </p:nvSpPr>
        <p:spPr>
          <a:xfrm>
            <a:off x="3581400" y="44196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82" name="Line 22"/>
          <p:cNvSpPr/>
          <p:nvPr/>
        </p:nvSpPr>
        <p:spPr>
          <a:xfrm flipH="1">
            <a:off x="1905000" y="5562600"/>
            <a:ext cx="175260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83" name="Text Box 23"/>
          <p:cNvSpPr txBox="1"/>
          <p:nvPr/>
        </p:nvSpPr>
        <p:spPr>
          <a:xfrm>
            <a:off x="228600" y="5867400"/>
            <a:ext cx="3186113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 KENTARA 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(Visible Underemployed)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84" name="Line 24"/>
          <p:cNvSpPr/>
          <p:nvPr/>
        </p:nvSpPr>
        <p:spPr>
          <a:xfrm>
            <a:off x="6705600" y="31242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85" name="Text Box 25"/>
          <p:cNvSpPr txBox="1"/>
          <p:nvPr/>
        </p:nvSpPr>
        <p:spPr>
          <a:xfrm>
            <a:off x="3657600" y="5867400"/>
            <a:ext cx="3886200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 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TIDAK KENTARA 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(Invisible or Disguises  Underemployed)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5386" name="Line 26"/>
          <p:cNvSpPr/>
          <p:nvPr/>
        </p:nvSpPr>
        <p:spPr>
          <a:xfrm>
            <a:off x="3657600" y="5562600"/>
            <a:ext cx="198120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" name="Slide Number Placeholder 26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5388" name="Picture 5" descr="http://t3.gstatic.com/images?q=tbn:ANd9GcQqnNkbFTHdNIA-30gMp1oyFnPsKMxbLlIm8MSQGA5m0A80BVoA7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85938" cy="2928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228600" y="217488"/>
            <a:ext cx="693578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latin typeface="Arial Black" panose="020B0A04020102020204" pitchFamily="34" charset="0"/>
              </a:rPr>
              <a:t>Lanjutan ………  PENDUDUK dan TENAGA KERJA</a:t>
            </a:r>
            <a:endParaRPr sz="2000" b="1" dirty="0">
              <a:latin typeface="Arial Black" panose="020B0A04020102020204" pitchFamily="34" charset="0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2362200" y="1066800"/>
            <a:ext cx="2043113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(Under Employed)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6388" name="Line 4"/>
          <p:cNvSpPr/>
          <p:nvPr/>
        </p:nvSpPr>
        <p:spPr>
          <a:xfrm flipH="1">
            <a:off x="1752600" y="1905000"/>
            <a:ext cx="175260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89" name="Text Box 5"/>
          <p:cNvSpPr txBox="1"/>
          <p:nvPr/>
        </p:nvSpPr>
        <p:spPr>
          <a:xfrm>
            <a:off x="228600" y="2286000"/>
            <a:ext cx="3186113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 KENTARA 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(Visible Underemployed)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3733800" y="2286000"/>
            <a:ext cx="3886200" cy="758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 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TIDAK KENTARA 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(Invisible or Disguises  Underemployed)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6391" name="Line 7"/>
          <p:cNvSpPr/>
          <p:nvPr/>
        </p:nvSpPr>
        <p:spPr>
          <a:xfrm>
            <a:off x="3429000" y="1905000"/>
            <a:ext cx="198120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2" name="Line 8"/>
          <p:cNvSpPr/>
          <p:nvPr/>
        </p:nvSpPr>
        <p:spPr>
          <a:xfrm>
            <a:off x="3581400" y="1905000"/>
            <a:ext cx="0" cy="17526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16393" name="Text Box 9"/>
          <p:cNvSpPr txBox="1"/>
          <p:nvPr/>
        </p:nvSpPr>
        <p:spPr>
          <a:xfrm>
            <a:off x="5791200" y="4114800"/>
            <a:ext cx="1966913" cy="9715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 MENURUT PRODUKTIVITAS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6394" name="Text Box 10"/>
          <p:cNvSpPr txBox="1"/>
          <p:nvPr/>
        </p:nvSpPr>
        <p:spPr>
          <a:xfrm>
            <a:off x="7924800" y="4114800"/>
            <a:ext cx="1219200" cy="9715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LAIN-LAIN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endParaRPr sz="1400" b="1" dirty="0">
              <a:latin typeface="Arial" panose="020B0604020202020204" pitchFamily="34" charset="0"/>
            </a:endParaRPr>
          </a:p>
          <a:p>
            <a:pPr algn="ctr"/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 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6395" name="Text Box 11"/>
          <p:cNvSpPr txBox="1"/>
          <p:nvPr/>
        </p:nvSpPr>
        <p:spPr>
          <a:xfrm>
            <a:off x="2971800" y="4191000"/>
            <a:ext cx="2500313" cy="9715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 MENURUT PENDIDIKAN DAN JENIS PEKERJAAN  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304800" y="4191000"/>
            <a:ext cx="2438400" cy="9715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1400" b="1" dirty="0">
                <a:latin typeface="Arial" panose="020B0604020202020204" pitchFamily="34" charset="0"/>
              </a:rPr>
              <a:t>SETENGAH MENGANGGUR MENURUT PENDAPATAN </a:t>
            </a:r>
            <a:endParaRPr sz="1400" b="1" dirty="0"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latin typeface="Arial" panose="020B0604020202020204" pitchFamily="34" charset="0"/>
              </a:rPr>
              <a:t>(Visible Underemployed)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16397" name="Line 13"/>
          <p:cNvSpPr/>
          <p:nvPr/>
        </p:nvSpPr>
        <p:spPr>
          <a:xfrm>
            <a:off x="1524000" y="3657600"/>
            <a:ext cx="6858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16398" name="Line 14"/>
          <p:cNvSpPr/>
          <p:nvPr/>
        </p:nvSpPr>
        <p:spPr>
          <a:xfrm>
            <a:off x="1524000" y="3657600"/>
            <a:ext cx="0" cy="5334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16399" name="Line 15"/>
          <p:cNvSpPr/>
          <p:nvPr/>
        </p:nvSpPr>
        <p:spPr>
          <a:xfrm>
            <a:off x="4114800" y="3657600"/>
            <a:ext cx="0" cy="5334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16400" name="Line 16"/>
          <p:cNvSpPr/>
          <p:nvPr/>
        </p:nvSpPr>
        <p:spPr>
          <a:xfrm>
            <a:off x="6705600" y="3657600"/>
            <a:ext cx="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Dot"/>
            <a:headEnd type="none" w="med" len="med"/>
            <a:tailEnd type="triangle" w="med" len="med"/>
          </a:ln>
        </p:spPr>
      </p:sp>
      <p:sp>
        <p:nvSpPr>
          <p:cNvPr id="16401" name="Line 17"/>
          <p:cNvSpPr/>
          <p:nvPr/>
        </p:nvSpPr>
        <p:spPr>
          <a:xfrm>
            <a:off x="8382000" y="3657600"/>
            <a:ext cx="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Dot"/>
            <a:headEnd type="none" w="med" len="med"/>
            <a:tailEnd type="triangle" w="med" len="med"/>
          </a:ln>
        </p:spPr>
      </p:sp>
      <p:sp>
        <p:nvSpPr>
          <p:cNvPr id="18" name="Slide Number Placeholder 17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Rectangle 4"/>
          <p:cNvSpPr/>
          <p:nvPr/>
        </p:nvSpPr>
        <p:spPr>
          <a:xfrm>
            <a:off x="1071563" y="4476750"/>
            <a:ext cx="12858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Arial" panose="020B0604020202020204" pitchFamily="34" charset="0"/>
              </a:rPr>
              <a:t>TPAK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17412" name="Rectangle 5"/>
          <p:cNvSpPr/>
          <p:nvPr/>
        </p:nvSpPr>
        <p:spPr>
          <a:xfrm>
            <a:off x="2286000" y="4537075"/>
            <a:ext cx="357188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b="1" dirty="0">
                <a:latin typeface="Arial" panose="020B0604020202020204" pitchFamily="34" charset="0"/>
              </a:rPr>
              <a:t>=</a:t>
            </a:r>
            <a:endParaRPr sz="2000" b="1" dirty="0">
              <a:latin typeface="Arial" panose="020B0604020202020204" pitchFamily="34" charset="0"/>
            </a:endParaRPr>
          </a:p>
          <a:p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7413" name="Rectangle 6"/>
          <p:cNvSpPr/>
          <p:nvPr/>
        </p:nvSpPr>
        <p:spPr>
          <a:xfrm>
            <a:off x="2794000" y="4559300"/>
            <a:ext cx="34925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------------------------------------------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7414" name="Rectangle 7"/>
          <p:cNvSpPr/>
          <p:nvPr/>
        </p:nvSpPr>
        <p:spPr>
          <a:xfrm>
            <a:off x="6286500" y="4559300"/>
            <a:ext cx="3127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latin typeface="Arial" panose="020B0604020202020204" pitchFamily="34" charset="0"/>
              </a:rPr>
              <a:t>x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7415" name="Rectangle 8"/>
          <p:cNvSpPr/>
          <p:nvPr/>
        </p:nvSpPr>
        <p:spPr>
          <a:xfrm>
            <a:off x="6643688" y="4559300"/>
            <a:ext cx="8382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latin typeface="Arial" panose="020B0604020202020204" pitchFamily="34" charset="0"/>
              </a:rPr>
              <a:t>100 %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7416" name="Rectangle 9"/>
          <p:cNvSpPr/>
          <p:nvPr/>
        </p:nvSpPr>
        <p:spPr>
          <a:xfrm>
            <a:off x="3357563" y="4273550"/>
            <a:ext cx="18780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latin typeface="Arial" panose="020B0604020202020204" pitchFamily="34" charset="0"/>
              </a:rPr>
              <a:t>Angkatan Kerja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7417" name="Rectangle 10"/>
          <p:cNvSpPr/>
          <p:nvPr/>
        </p:nvSpPr>
        <p:spPr>
          <a:xfrm>
            <a:off x="3000375" y="4916488"/>
            <a:ext cx="28130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latin typeface="Arial" panose="020B0604020202020204" pitchFamily="34" charset="0"/>
              </a:rPr>
              <a:t>Usia Kerja(tenaga kerja)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7418" name="Rectangle 11"/>
          <p:cNvSpPr/>
          <p:nvPr/>
        </p:nvSpPr>
        <p:spPr>
          <a:xfrm>
            <a:off x="928688" y="3244850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Rumus :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287463"/>
            <a:ext cx="6858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Tingkat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Partisipasi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Angkatan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(TPAK)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angka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menunjukkan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besarnya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angkatan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dibandingkan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tenaga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penduduk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id-ID" sz="3600" kern="1200" cap="none" spc="0" normalizeH="0" baseline="0" noProof="0" dirty="0">
                <a:latin typeface="+mj-lt"/>
                <a:ea typeface="+mj-ea"/>
                <a:cs typeface="+mj-cs"/>
              </a:rPr>
              <a:t>Tingkat partisipasi angkatan kerja</a:t>
            </a:r>
            <a:endParaRPr kumimoji="0" lang="en-US" sz="36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500313"/>
            <a:ext cx="7572375" cy="36258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Angka TPAK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dijadikan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indikator tingkat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kesulitan untuk mendapatkan pekerjaan.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Angka TPAK yang rendah menunjukkan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kecilnya kesempatan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 yang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tersedia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Sebaliknya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angka TPAK yang tinggi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menunjukkan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besarnya kesempatan kerja yang tersedia.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88" y="704850"/>
            <a:ext cx="65008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Tinggi rendahnya TPAK sangat dipengaruhi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oleh berbagai hal, antara lain :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1.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Umur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2. J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enis kelamin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3. 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Pendidikan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/>
          <p:nvPr/>
        </p:nvSpPr>
        <p:spPr>
          <a:xfrm>
            <a:off x="928688" y="642938"/>
            <a:ext cx="7358062" cy="3478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Calibri" panose="020F0502020204030204" pitchFamily="34" charset="0"/>
              </a:rPr>
              <a:t>KEBIJAKAN KETENAGAKERJAAN DIINDONESIA</a:t>
            </a:r>
            <a:endParaRPr sz="2800" dirty="0">
              <a:latin typeface="Calibri" panose="020F0502020204030204" pitchFamily="34" charset="0"/>
            </a:endParaRPr>
          </a:p>
          <a:p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• Pembukaan lapangan kerja</a:t>
            </a:r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• Perluasan kesempatan kerja</a:t>
            </a:r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• Kebijakan dalam PHK</a:t>
            </a:r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• Kebijakan pengupahan</a:t>
            </a:r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• Perlindungan tenaga kerja:</a:t>
            </a:r>
            <a:endParaRPr sz="28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</a:t>
            </a:r>
            <a:endParaRPr sz="2400" dirty="0">
              <a:latin typeface="Calibri" panose="020F0502020204030204" pitchFamily="34" charset="0"/>
            </a:endParaRP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6438" y="1857375"/>
            <a:ext cx="3357562" cy="4643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3"/>
          <p:cNvSpPr/>
          <p:nvPr/>
        </p:nvSpPr>
        <p:spPr>
          <a:xfrm>
            <a:off x="3308350" y="6273800"/>
            <a:ext cx="25273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Calibri" panose="020F0502020204030204" pitchFamily="34" charset="0"/>
              </a:rPr>
              <a:t>anikwidiastuti@uny.ac.id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2" name="Rectangle 5"/>
          <p:cNvSpPr/>
          <p:nvPr/>
        </p:nvSpPr>
        <p:spPr>
          <a:xfrm>
            <a:off x="642938" y="3754438"/>
            <a:ext cx="45720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Calibri" panose="020F0502020204030204" pitchFamily="34" charset="0"/>
              </a:rPr>
              <a:t>	1. Waktu kerja</a:t>
            </a:r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	2. Jamsostek</a:t>
            </a:r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	3. Askes</a:t>
            </a:r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	4. K3</a:t>
            </a:r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	5. Cuti</a:t>
            </a:r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	6. Perlindungan pekerja anak</a:t>
            </a:r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	7. Perlindungan pekerja perempuan</a:t>
            </a: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864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 : CARA YANG DILAKUKAN PEMERINTAH UNTUK MEMPERLUAS KESEMPATAN KERJA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Menyelenggarakan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kursus-kursus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keterampilan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manusia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Mendirikan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usaha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Membantu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mendorong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usaha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wiraswasta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Membangun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proyek-proyek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karya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transmigrasi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kesempatan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TKI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negeri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Menyediakan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lowongan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pembangunan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pedesaan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785813" y="714375"/>
            <a:ext cx="7929562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de-DE" altLang="x-none" sz="2800" dirty="0">
                <a:latin typeface="Calibri" panose="020F0502020204030204" pitchFamily="34" charset="0"/>
              </a:rPr>
              <a:t>Dalam Undang-Undang No. 13 tahun 2003 tentang</a:t>
            </a:r>
            <a:endParaRPr lang="de-DE" altLang="x-none"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Ketenagakerjaan, terdapat empat kebijakan pokok yang terkait dengan perlindungan tenaga kerja dan</a:t>
            </a:r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perluasan kesempatan kerja yaitu: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43000" y="2571750"/>
            <a:ext cx="6643688" cy="3429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2910" y="3000372"/>
            <a:ext cx="1857388" cy="23574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kebijakan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upah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minimum,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3174" y="3000372"/>
            <a:ext cx="1928826" cy="23574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ketentuan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PHK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pembayaran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pesangon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14876" y="3000372"/>
            <a:ext cx="1857388" cy="23574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ketentuan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berkaitan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hubungan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5140" y="3000372"/>
            <a:ext cx="1857388" cy="23574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ketentuan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berkaitan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1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2800" b="1" dirty="0"/>
              <a:t>PENDAHULUAN</a:t>
            </a:r>
            <a:endParaRPr sz="28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00125"/>
            <a:ext cx="7143750" cy="5357813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Asal-usul ilmu demografi</a:t>
            </a: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Kata demografi berasal dari </a:t>
            </a: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bahasa Yunani</a:t>
            </a: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yang terdiri dari kata</a:t>
            </a: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yang artinya rakyat/penduduk</a:t>
            </a:r>
            <a:endParaRPr kumimoji="0" lang="en-US" sz="20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grafein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yang artinya menulis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Donald J. Bogue (1973)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Demografi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 ilmu yang mempelajari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statistik dan matematik tentang besar, komposisi dan distribusi penduduk dan perubahan-perubahannya sepanjang masa melalui bekerjanya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lima komponen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demografi yaitu kelahiran (fertilitas), kematian (mortalitas), perkawinan, migrasi dan mobilitas sosial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1"/>
          <p:cNvSpPr/>
          <p:nvPr/>
        </p:nvSpPr>
        <p:spPr>
          <a:xfrm>
            <a:off x="2703513" y="785813"/>
            <a:ext cx="3440112" cy="584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3200" b="1" dirty="0">
                <a:latin typeface="Calibri" panose="020F0502020204030204" pitchFamily="34" charset="0"/>
              </a:rPr>
              <a:t>Perlindungan Upah</a:t>
            </a:r>
            <a:endParaRPr sz="3200" dirty="0"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/>
          <p:nvPr/>
        </p:nvSpPr>
        <p:spPr>
          <a:xfrm>
            <a:off x="1143000" y="1714500"/>
            <a:ext cx="6929438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b="1" dirty="0">
                <a:latin typeface="Calibri" panose="020F0502020204030204" pitchFamily="34" charset="0"/>
              </a:rPr>
              <a:t>Pasal 88 (1) dan penjelasannya UU 13/2003 : </a:t>
            </a:r>
            <a:endParaRPr sz="2400" b="1" dirty="0">
              <a:latin typeface="Calibri" panose="020F0502020204030204" pitchFamily="34" charset="0"/>
            </a:endParaRPr>
          </a:p>
          <a:p>
            <a:pPr algn="just"/>
            <a:r>
              <a:rPr sz="2400" b="1" dirty="0">
                <a:latin typeface="Calibri" panose="020F0502020204030204" pitchFamily="34" charset="0"/>
              </a:rPr>
              <a:t>setiap pekerja berhak memperoleh penghasilan yg memenuhi penghidupan yg layak bagi kemanusiaan, yaitu mampu memenuhi kebutuhan hidup pekerja dan keluarganya secara wajar yg meliputi :</a:t>
            </a:r>
            <a:endParaRPr sz="2400" b="1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1. Makanan dan minuman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2. Sandang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3. Perumahan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4. Pendidikan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5. Kesehatan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6. Rekreasi dan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7. Jaminan hari tua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1"/>
          <p:cNvSpPr/>
          <p:nvPr/>
        </p:nvSpPr>
        <p:spPr>
          <a:xfrm>
            <a:off x="1790700" y="857250"/>
            <a:ext cx="5495925" cy="584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fi-FI" altLang="x-none" sz="3200" dirty="0">
                <a:latin typeface="Calibri" panose="020F0502020204030204" pitchFamily="34" charset="0"/>
              </a:rPr>
              <a:t>Waktu Kerja (Ps 77 UU 13/2003</a:t>
            </a:r>
            <a:r>
              <a:rPr lang="fi-FI" altLang="x-none" dirty="0">
                <a:latin typeface="Calibri" panose="020F0502020204030204" pitchFamily="34" charset="0"/>
              </a:rPr>
              <a:t>)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3555" name="Rectangle 2"/>
          <p:cNvSpPr/>
          <p:nvPr/>
        </p:nvSpPr>
        <p:spPr>
          <a:xfrm>
            <a:off x="500063" y="2174875"/>
            <a:ext cx="8072437" cy="2986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Calibri" panose="020F0502020204030204" pitchFamily="34" charset="0"/>
              </a:rPr>
              <a:t>• Pengusaha wajib melaksanakan waktu kerja, yang</a:t>
            </a:r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	meliputi :</a:t>
            </a:r>
            <a:endParaRPr sz="2800" dirty="0">
              <a:latin typeface="Calibri" panose="020F0502020204030204" pitchFamily="34" charset="0"/>
            </a:endParaRPr>
          </a:p>
          <a:p>
            <a:r>
              <a:rPr lang="fi-FI" altLang="x-none" sz="2400" dirty="0">
                <a:latin typeface="Calibri" panose="020F0502020204030204" pitchFamily="34" charset="0"/>
              </a:rPr>
              <a:t>1. Utk 6 hari kerja/minggu : 7 jam satu hari dan 40 </a:t>
            </a:r>
            <a:r>
              <a:rPr sz="2400" dirty="0">
                <a:latin typeface="Calibri" panose="020F0502020204030204" pitchFamily="34" charset="0"/>
              </a:rPr>
              <a:t>jam/ minggu</a:t>
            </a:r>
            <a:endParaRPr sz="2400" dirty="0">
              <a:latin typeface="Calibri" panose="020F0502020204030204" pitchFamily="34" charset="0"/>
            </a:endParaRPr>
          </a:p>
          <a:p>
            <a:r>
              <a:rPr lang="fi-FI" altLang="x-none" sz="2400" dirty="0">
                <a:latin typeface="Calibri" panose="020F0502020204030204" pitchFamily="34" charset="0"/>
              </a:rPr>
              <a:t>2. Utk 5 hari kerja/minggu : 8 jam satu hari dan 40 </a:t>
            </a:r>
            <a:r>
              <a:rPr sz="2400" dirty="0">
                <a:latin typeface="Calibri" panose="020F0502020204030204" pitchFamily="34" charset="0"/>
              </a:rPr>
              <a:t>jam/minggu</a:t>
            </a:r>
            <a:endParaRPr sz="2400" dirty="0">
              <a:latin typeface="Calibri" panose="020F0502020204030204" pitchFamily="34" charset="0"/>
            </a:endParaRPr>
          </a:p>
          <a:p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• Ketentuan waktu kerja tidak berlaku bagi sektor</a:t>
            </a:r>
            <a:endParaRPr sz="2800" dirty="0">
              <a:latin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</a:rPr>
              <a:t>	usaha/pekerjaan tertentu (diatur dgn 	</a:t>
            </a:r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</a:rPr>
              <a:t>Kepmen</a:t>
            </a:r>
            <a:r>
              <a:rPr sz="2800" dirty="0">
                <a:latin typeface="Calibri" panose="020F0502020204030204" pitchFamily="34" charset="0"/>
              </a:rPr>
              <a:t>)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7686675" cy="55546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id-ID" altLang="x-none" sz="2400" dirty="0"/>
              <a:t>Pengusaha yang mempekerjakan pekerja/buruh </a:t>
            </a:r>
            <a:r>
              <a:rPr lang="id-ID" altLang="x-none" sz="2400" dirty="0">
                <a:solidFill>
                  <a:srgbClr val="FF0000"/>
                </a:solidFill>
              </a:rPr>
              <a:t>melebihi </a:t>
            </a:r>
            <a:r>
              <a:rPr lang="id-ID" altLang="x-none" sz="2400" dirty="0"/>
              <a:t>waktu kerja </a:t>
            </a:r>
            <a:r>
              <a:rPr lang="id-ID" altLang="x-none" sz="2400" dirty="0">
                <a:solidFill>
                  <a:srgbClr val="FF0000"/>
                </a:solidFill>
              </a:rPr>
              <a:t>berkewajiban</a:t>
            </a:r>
            <a:r>
              <a:rPr lang="id-ID" altLang="x-none" sz="2400" dirty="0"/>
              <a:t> membayar upah lembur, tetapi harus memenuhi syarat </a:t>
            </a:r>
            <a:r>
              <a:rPr sz="2400" dirty="0"/>
              <a:t>:</a:t>
            </a:r>
            <a:endParaRPr sz="2400" dirty="0"/>
          </a:p>
          <a:p>
            <a:pPr eaLnBrk="1" hangingPunct="1">
              <a:buNone/>
            </a:pPr>
            <a:r>
              <a:rPr lang="id-ID" altLang="x-none" sz="2400" dirty="0"/>
              <a:t> </a:t>
            </a:r>
            <a:r>
              <a:rPr sz="2400" dirty="0"/>
              <a:t> </a:t>
            </a:r>
            <a:r>
              <a:rPr lang="id-ID" altLang="x-none" sz="2400" dirty="0"/>
              <a:t>a. </a:t>
            </a:r>
            <a:r>
              <a:rPr sz="2400" dirty="0"/>
              <a:t>A</a:t>
            </a:r>
            <a:r>
              <a:rPr lang="id-ID" altLang="x-none" sz="2400" dirty="0"/>
              <a:t>da persetujuan pekerja/buruh yang</a:t>
            </a:r>
            <a:r>
              <a:rPr sz="2400" dirty="0"/>
              <a:t> </a:t>
            </a:r>
            <a:r>
              <a:rPr lang="id-ID" altLang="x-none" sz="2400" dirty="0"/>
              <a:t>bersangkutan; </a:t>
            </a:r>
            <a:endParaRPr sz="2400" dirty="0"/>
          </a:p>
          <a:p>
            <a:pPr algn="just" eaLnBrk="1" hangingPunct="1">
              <a:buNone/>
            </a:pPr>
            <a:r>
              <a:rPr sz="2400" dirty="0"/>
              <a:t>  </a:t>
            </a:r>
            <a:r>
              <a:rPr lang="id-ID" altLang="x-none" sz="2400" dirty="0"/>
              <a:t>b. </a:t>
            </a:r>
            <a:r>
              <a:rPr sz="2400" dirty="0"/>
              <a:t>W</a:t>
            </a:r>
            <a:r>
              <a:rPr lang="id-ID" altLang="x-none" sz="2400" dirty="0"/>
              <a:t>aktu kerja lembur hanya dapat dilakukan paling banyak 3 (tiga) jam dalam 1 (satu) hari dan 14 (empat belas) jam dalam 1 (satu) minggu (pasal 78).</a:t>
            </a:r>
            <a:endParaRPr sz="2400" dirty="0"/>
          </a:p>
          <a:p>
            <a:pPr algn="just" eaLnBrk="1" hangingPunct="1"/>
            <a:r>
              <a:rPr lang="id-ID" altLang="x-none" sz="2000" dirty="0"/>
              <a:t> </a:t>
            </a:r>
            <a:r>
              <a:rPr sz="2000" dirty="0"/>
              <a:t>S</a:t>
            </a:r>
            <a:r>
              <a:rPr lang="id-ID" altLang="x-none" sz="2000" dirty="0"/>
              <a:t>ecara eksplisit memberikan </a:t>
            </a:r>
            <a:r>
              <a:rPr sz="2000" dirty="0"/>
              <a:t>keter</a:t>
            </a:r>
            <a:r>
              <a:rPr lang="id-ID" altLang="x-none" sz="2000" dirty="0"/>
              <a:t>batasan</a:t>
            </a:r>
            <a:r>
              <a:rPr sz="2000" dirty="0"/>
              <a:t> bagi</a:t>
            </a:r>
            <a:r>
              <a:rPr lang="id-ID" altLang="x-none" sz="2000" dirty="0"/>
              <a:t> perusahaan untuk mempekerjakan pekerja sesuai dengan kebutuhan produksi.</a:t>
            </a:r>
            <a:endParaRPr sz="2000" dirty="0"/>
          </a:p>
          <a:p>
            <a:pPr algn="just" eaLnBrk="1" hangingPunct="1">
              <a:buNone/>
            </a:pPr>
            <a:r>
              <a:rPr sz="2000" dirty="0"/>
              <a:t>      </a:t>
            </a:r>
            <a:r>
              <a:rPr sz="2000" dirty="0">
                <a:solidFill>
                  <a:srgbClr val="FF0000"/>
                </a:solidFill>
              </a:rPr>
              <a:t>-&gt;</a:t>
            </a:r>
            <a:r>
              <a:rPr lang="id-ID" altLang="x-none" sz="2000" dirty="0">
                <a:solidFill>
                  <a:srgbClr val="FF0000"/>
                </a:solidFill>
              </a:rPr>
              <a:t> misal</a:t>
            </a:r>
            <a:r>
              <a:rPr lang="id-ID" altLang="x-none" sz="2000" dirty="0"/>
              <a:t>, perusahaan hanya membutuhkan </a:t>
            </a:r>
            <a:r>
              <a:rPr sz="2000" dirty="0"/>
              <a:t>-</a:t>
            </a:r>
            <a:r>
              <a:rPr lang="id-ID" altLang="x-none" sz="2000" dirty="0"/>
              <a:t> </a:t>
            </a:r>
            <a:r>
              <a:rPr lang="id-ID" altLang="x-none" sz="2000" dirty="0">
                <a:solidFill>
                  <a:srgbClr val="FF0000"/>
                </a:solidFill>
              </a:rPr>
              <a:t>kurang dari 40 jam </a:t>
            </a:r>
            <a:r>
              <a:rPr lang="id-ID" altLang="x-none" sz="2000" dirty="0"/>
              <a:t>seminggu, perusahaan </a:t>
            </a:r>
            <a:r>
              <a:rPr lang="id-ID" altLang="x-none" sz="2000" dirty="0">
                <a:solidFill>
                  <a:srgbClr val="FF0000"/>
                </a:solidFill>
              </a:rPr>
              <a:t>harus</a:t>
            </a:r>
            <a:r>
              <a:rPr lang="id-ID" altLang="x-none" sz="2000" dirty="0"/>
              <a:t> tetap mempekerjakan pekerja dalam batas jam kerja tersebut</a:t>
            </a:r>
            <a:r>
              <a:rPr sz="2000" dirty="0"/>
              <a:t>.</a:t>
            </a:r>
            <a:endParaRPr sz="2000" dirty="0"/>
          </a:p>
          <a:p>
            <a:pPr algn="just" eaLnBrk="1" hangingPunct="1">
              <a:buNone/>
            </a:pPr>
            <a:r>
              <a:rPr sz="2000" dirty="0"/>
              <a:t>     </a:t>
            </a:r>
            <a:r>
              <a:rPr sz="2000" dirty="0">
                <a:solidFill>
                  <a:srgbClr val="FF0000"/>
                </a:solidFill>
              </a:rPr>
              <a:t>-&gt;</a:t>
            </a:r>
            <a:r>
              <a:rPr lang="id-ID" altLang="x-none" sz="2000" dirty="0">
                <a:solidFill>
                  <a:srgbClr val="FF0000"/>
                </a:solidFill>
              </a:rPr>
              <a:t> Demikian juga </a:t>
            </a:r>
            <a:r>
              <a:rPr sz="2000" dirty="0">
                <a:solidFill>
                  <a:srgbClr val="FF0000"/>
                </a:solidFill>
              </a:rPr>
              <a:t>sebaliknya</a:t>
            </a:r>
            <a:r>
              <a:rPr lang="id-ID" altLang="x-none" sz="2000" dirty="0"/>
              <a:t>, perusahaan </a:t>
            </a:r>
            <a:r>
              <a:rPr lang="id-ID" altLang="x-none" sz="2000" dirty="0">
                <a:solidFill>
                  <a:srgbClr val="FF0000"/>
                </a:solidFill>
              </a:rPr>
              <a:t>tidak boleh </a:t>
            </a:r>
            <a:r>
              <a:rPr lang="id-ID" altLang="x-none" sz="2000" dirty="0"/>
              <a:t>mempekerjakan pekerja lembur </a:t>
            </a:r>
            <a:r>
              <a:rPr lang="id-ID" altLang="x-none" sz="2000" dirty="0">
                <a:solidFill>
                  <a:srgbClr val="FF0000"/>
                </a:solidFill>
              </a:rPr>
              <a:t>lebih dari </a:t>
            </a:r>
            <a:r>
              <a:rPr lang="id-ID" altLang="x-none" sz="2000" dirty="0"/>
              <a:t>3 jam perharinya.</a:t>
            </a:r>
            <a:endParaRPr sz="2000" dirty="0"/>
          </a:p>
          <a:p>
            <a:pPr eaLnBrk="1" hangingPunct="1"/>
            <a:endParaRPr sz="2000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1"/>
          <p:cNvSpPr/>
          <p:nvPr/>
        </p:nvSpPr>
        <p:spPr>
          <a:xfrm>
            <a:off x="1285875" y="642938"/>
            <a:ext cx="6500813" cy="193833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/>
            <a:r>
              <a:rPr dirty="0">
                <a:latin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</a:rPr>
              <a:t>Kebijakan hubungan pekerjaan atau hubungan        industrial umumnya 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</a:rPr>
              <a:t>mencakup</a:t>
            </a:r>
            <a:r>
              <a:rPr sz="2400" dirty="0">
                <a:latin typeface="Calibri" panose="020F0502020204030204" pitchFamily="34" charset="0"/>
              </a:rPr>
              <a:t> pengaturan 	dan    </a:t>
            </a:r>
            <a:r>
              <a:rPr lang="sv-SE" altLang="x-none" sz="2400" dirty="0">
                <a:latin typeface="Calibri" panose="020F0502020204030204" pitchFamily="34" charset="0"/>
              </a:rPr>
              <a:t>syarat- syarat hubungan kerja antara pekerja dan </a:t>
            </a:r>
            <a:r>
              <a:rPr lang="fi-FI" altLang="x-none" sz="2400" dirty="0">
                <a:latin typeface="Calibri" panose="020F0502020204030204" pitchFamily="34" charset="0"/>
              </a:rPr>
              <a:t>pemberi kerja, </a:t>
            </a:r>
            <a:r>
              <a:rPr lang="fi-FI" altLang="x-none" sz="2400" dirty="0">
                <a:solidFill>
                  <a:srgbClr val="FF0000"/>
                </a:solidFill>
                <a:latin typeface="Calibri" panose="020F0502020204030204" pitchFamily="34" charset="0"/>
              </a:rPr>
              <a:t>mulai dari </a:t>
            </a:r>
            <a:r>
              <a:rPr lang="fi-FI" altLang="x-none" sz="2400" dirty="0">
                <a:latin typeface="Calibri" panose="020F0502020204030204" pitchFamily="34" charset="0"/>
              </a:rPr>
              <a:t>rekrutmen, interaksi selama masa kerja, sampai dengan (PHK).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25603" name="Rectangle 1"/>
          <p:cNvSpPr/>
          <p:nvPr/>
        </p:nvSpPr>
        <p:spPr>
          <a:xfrm>
            <a:off x="428625" y="2857500"/>
            <a:ext cx="8072438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Calibri" panose="020F0502020204030204" pitchFamily="34" charset="0"/>
              </a:rPr>
              <a:t>	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b="1" dirty="0">
                <a:latin typeface="Calibri" panose="020F0502020204030204" pitchFamily="34" charset="0"/>
              </a:rPr>
              <a:t>      Bentuk-bentuk jaminan sosial umumnya terdiri dari:</a:t>
            </a:r>
            <a:endParaRPr sz="2400" b="1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1. tabungan wajib hari tua (provident fund),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2. asuransi kesehatan (health insurance),</a:t>
            </a:r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3. asuransi kematian (life insurance),</a:t>
            </a:r>
            <a:endParaRPr sz="2400" dirty="0">
              <a:latin typeface="Calibri" panose="020F0502020204030204" pitchFamily="34" charset="0"/>
            </a:endParaRPr>
          </a:p>
          <a:p>
            <a:r>
              <a:rPr lang="fi-FI" altLang="x-none" sz="2400" dirty="0">
                <a:latin typeface="Calibri" panose="020F0502020204030204" pitchFamily="34" charset="0"/>
              </a:rPr>
              <a:t>	4. kompensasi atau asuransi kecelakaan kerja (work</a:t>
            </a:r>
            <a:endParaRPr lang="fi-FI" altLang="x-none"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	    accident insurance),</a:t>
            </a:r>
            <a:r>
              <a:rPr lang="fi-FI" altLang="x-none" sz="2400" dirty="0">
                <a:latin typeface="Calibri" panose="020F0502020204030204" pitchFamily="34" charset="0"/>
              </a:rPr>
              <a:t> </a:t>
            </a:r>
            <a:endParaRPr lang="fi-FI" altLang="x-none" sz="2400" dirty="0">
              <a:latin typeface="Calibri" panose="020F0502020204030204" pitchFamily="34" charset="0"/>
            </a:endParaRPr>
          </a:p>
          <a:p>
            <a:r>
              <a:rPr lang="fi-FI" altLang="x-none" sz="2400" dirty="0">
                <a:latin typeface="Calibri" panose="020F0502020204030204" pitchFamily="34" charset="0"/>
              </a:rPr>
              <a:t>	5. pesangon untuk pemutusan hubungan kerja atau 	    </a:t>
            </a:r>
            <a:r>
              <a:rPr sz="2400" dirty="0">
                <a:latin typeface="Calibri" panose="020F0502020204030204" pitchFamily="34" charset="0"/>
              </a:rPr>
              <a:t>asuransi pengangguran (unemployment insurance).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714375" y="500063"/>
            <a:ext cx="7786688" cy="56261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id-ID" altLang="x-none" sz="2400" dirty="0"/>
              <a:t>Berbagai fakta di berbagai negara menunjukkan bahwa </a:t>
            </a:r>
            <a:r>
              <a:rPr sz="2400" dirty="0"/>
              <a:t>“k</a:t>
            </a:r>
            <a:r>
              <a:rPr lang="id-ID" altLang="x-none" sz="2400" dirty="0"/>
              <a:t>ebijakan perlindungan</a:t>
            </a:r>
            <a:r>
              <a:rPr sz="2400" dirty="0"/>
              <a:t>”</a:t>
            </a:r>
            <a:r>
              <a:rPr lang="id-ID" altLang="x-none" sz="2400" dirty="0"/>
              <a:t> tenaga kerja </a:t>
            </a:r>
            <a:r>
              <a:rPr lang="id-ID" altLang="x-none" sz="2400" dirty="0">
                <a:solidFill>
                  <a:srgbClr val="FF0000"/>
                </a:solidFill>
              </a:rPr>
              <a:t>yang berlebihan </a:t>
            </a:r>
            <a:r>
              <a:rPr lang="id-ID" altLang="x-none" sz="2400" dirty="0"/>
              <a:t>dapat berdampak negatif terhadap kesempatan kerja (Suharyadi,2003). </a:t>
            </a:r>
            <a:endParaRPr sz="2400" dirty="0"/>
          </a:p>
          <a:p>
            <a:pPr algn="just" eaLnBrk="1" hangingPunct="1">
              <a:buNone/>
            </a:pPr>
            <a:endParaRPr sz="2000" dirty="0"/>
          </a:p>
          <a:p>
            <a:pPr algn="just" eaLnBrk="1" hangingPunct="1"/>
            <a:r>
              <a:rPr lang="id-ID" altLang="x-none" sz="2000" dirty="0"/>
              <a:t>Di negara-negara Eropa Barat, penerapan kebijakan pemberian tunjangan pengangguran yang relatif tinggi (generous) telah berdampak pada tingginya tingkat pengangguran. </a:t>
            </a:r>
            <a:endParaRPr sz="2000" dirty="0"/>
          </a:p>
          <a:p>
            <a:pPr algn="just" eaLnBrk="1" hangingPunct="1"/>
            <a:r>
              <a:rPr lang="id-ID" altLang="x-none" sz="2000" dirty="0"/>
              <a:t>Di Bangladesh, kebijakan yang melarang pekerja anak di bawah usia 15 tahun, justru menyebabkan anak-anak ini terpaksa menjadi anak-anak jalanan dan berubah profesi menjadi pengemis atau pekerja seks komersial. </a:t>
            </a:r>
            <a:endParaRPr sz="2000" dirty="0"/>
          </a:p>
          <a:p>
            <a:pPr algn="just" eaLnBrk="1" hangingPunct="1"/>
            <a:r>
              <a:rPr lang="id-ID" altLang="x-none" sz="2000" dirty="0"/>
              <a:t>Studi pada 48 negara menunjukkan fakta adanya hubungan negatif antara banyaknya kebijakan perlindungan tenaga kerja dengan pertumbuhan kesempatan kerja dan kenaikan upah riil.</a:t>
            </a:r>
            <a:endParaRPr sz="2000" dirty="0"/>
          </a:p>
          <a:p>
            <a:pPr algn="just" eaLnBrk="1" hangingPunct="1"/>
            <a:endParaRPr sz="2000" dirty="0"/>
          </a:p>
        </p:txBody>
      </p:sp>
      <p:sp>
        <p:nvSpPr>
          <p:cNvPr id="2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sz="3600" b="1" dirty="0"/>
              <a:t>Kriteria bagi </a:t>
            </a:r>
            <a:r>
              <a:rPr sz="3600" b="1" dirty="0"/>
              <a:t>A</a:t>
            </a:r>
            <a:r>
              <a:rPr lang="id-ID" altLang="x-none" sz="3600" b="1" dirty="0"/>
              <a:t>ngkatan </a:t>
            </a:r>
            <a:r>
              <a:rPr sz="3600" b="1" dirty="0"/>
              <a:t>K</a:t>
            </a:r>
            <a:r>
              <a:rPr lang="id-ID" altLang="x-none" sz="3600" b="1" dirty="0"/>
              <a:t>erja</a:t>
            </a:r>
            <a:endParaRPr lang="id-ID" altLang="x-non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013" y="1600200"/>
            <a:ext cx="6829425" cy="4525963"/>
          </a:xfr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Kriteria bagi angkatan kerja untuk dapat memasuki dunia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 adalah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enis pendidikan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eahlian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khusus yang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dimiliki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engalaman kerja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esehatan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ikap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kepribadian dan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kejujuran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b="1" dirty="0"/>
              <a:t>Pengangguran </a:t>
            </a:r>
            <a:endParaRPr lang="id-ID" altLang="x-none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84213" y="3789363"/>
            <a:ext cx="2159000" cy="5762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Jenis penganguran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3575" y="5026025"/>
            <a:ext cx="2160588" cy="574675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 penyebab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3575" y="2371725"/>
            <a:ext cx="2160588" cy="576263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 sifat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18200" y="1844675"/>
            <a:ext cx="2614613" cy="288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Penganguran terbuka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21375" y="2420938"/>
            <a:ext cx="2611438" cy="2873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Setengah Penganguran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21375" y="3933825"/>
            <a:ext cx="2754313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Pengangguran struktural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21375" y="4437063"/>
            <a:ext cx="2754313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Pengangguran friksional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40425" y="4941888"/>
            <a:ext cx="2755900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Pengangguran musiman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21375" y="5445125"/>
            <a:ext cx="2754313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Pengangguran voluntary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21375" y="5949950"/>
            <a:ext cx="2754313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Pengangguran teknologi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0425" y="6453188"/>
            <a:ext cx="2755900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Pengangguran Deflasioner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Elbow Connector 20"/>
          <p:cNvCxnSpPr>
            <a:stCxn id="4" idx="3"/>
            <a:endCxn id="6" idx="1"/>
          </p:cNvCxnSpPr>
          <p:nvPr/>
        </p:nvCxnSpPr>
        <p:spPr>
          <a:xfrm flipV="1">
            <a:off x="2843213" y="2659063"/>
            <a:ext cx="360363" cy="141763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3"/>
            <a:endCxn id="5" idx="1"/>
          </p:cNvCxnSpPr>
          <p:nvPr/>
        </p:nvCxnSpPr>
        <p:spPr>
          <a:xfrm>
            <a:off x="2843213" y="4076700"/>
            <a:ext cx="360363" cy="123666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7" idx="1"/>
          </p:cNvCxnSpPr>
          <p:nvPr/>
        </p:nvCxnSpPr>
        <p:spPr>
          <a:xfrm flipV="1">
            <a:off x="5364163" y="1989138"/>
            <a:ext cx="554038" cy="66992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6" idx="3"/>
            <a:endCxn id="8" idx="1"/>
          </p:cNvCxnSpPr>
          <p:nvPr/>
        </p:nvCxnSpPr>
        <p:spPr>
          <a:xfrm flipV="1">
            <a:off x="5364163" y="2565400"/>
            <a:ext cx="557213" cy="9366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5" idx="3"/>
            <a:endCxn id="10" idx="1"/>
          </p:cNvCxnSpPr>
          <p:nvPr/>
        </p:nvCxnSpPr>
        <p:spPr>
          <a:xfrm flipV="1">
            <a:off x="5364163" y="4076700"/>
            <a:ext cx="557213" cy="123666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5" idx="3"/>
            <a:endCxn id="15" idx="1"/>
          </p:cNvCxnSpPr>
          <p:nvPr/>
        </p:nvCxnSpPr>
        <p:spPr>
          <a:xfrm flipV="1">
            <a:off x="5364163" y="4581525"/>
            <a:ext cx="557213" cy="73183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3"/>
            <a:endCxn id="16" idx="1"/>
          </p:cNvCxnSpPr>
          <p:nvPr/>
        </p:nvCxnSpPr>
        <p:spPr>
          <a:xfrm flipV="1">
            <a:off x="5364163" y="5084763"/>
            <a:ext cx="576263" cy="2286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5" idx="3"/>
            <a:endCxn id="17" idx="1"/>
          </p:cNvCxnSpPr>
          <p:nvPr/>
        </p:nvCxnSpPr>
        <p:spPr>
          <a:xfrm>
            <a:off x="5364163" y="5313363"/>
            <a:ext cx="557213" cy="27622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5" idx="3"/>
            <a:endCxn id="18" idx="1"/>
          </p:cNvCxnSpPr>
          <p:nvPr/>
        </p:nvCxnSpPr>
        <p:spPr>
          <a:xfrm>
            <a:off x="5364163" y="5313363"/>
            <a:ext cx="557213" cy="77946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5" idx="3"/>
            <a:endCxn id="19" idx="1"/>
          </p:cNvCxnSpPr>
          <p:nvPr/>
        </p:nvCxnSpPr>
        <p:spPr>
          <a:xfrm>
            <a:off x="5364163" y="5313363"/>
            <a:ext cx="576263" cy="128428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940425" y="2997200"/>
            <a:ext cx="2611438" cy="2873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Penganguran terselubung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4" name="Elbow Connector 43"/>
          <p:cNvCxnSpPr>
            <a:stCxn id="6" idx="3"/>
            <a:endCxn id="42" idx="1"/>
          </p:cNvCxnSpPr>
          <p:nvPr/>
        </p:nvCxnSpPr>
        <p:spPr>
          <a:xfrm>
            <a:off x="5364163" y="2659063"/>
            <a:ext cx="576263" cy="4826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Slide Number Placeholder 2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sz="3600" dirty="0"/>
              <a:t>Penyebab Terjadinya Pengangguran</a:t>
            </a:r>
            <a:endParaRPr lang="id-ID" altLang="x-non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600200"/>
            <a:ext cx="7429500" cy="4900613"/>
          </a:xfrm>
        </p:spPr>
        <p:txBody>
          <a:bodyPr vert="horz" wrap="square" lIns="91440" tIns="45720" rIns="91440" bIns="45720" numCol="1" rtlCol="0" anchor="t" anchorCtr="0" compatLnSpc="1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 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saja yang menyebabkan terjadinya pengangguran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Aspek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kependudukan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Pertumbuhan penduduk yang cepat menciptakan banyak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pengangguran,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meningkatnya jumlah angkatan kerja yang tidak diimbangi dengan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perluasan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kesempatan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kerja.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Aspek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Ketidakstabilan perekonomian, politik, dan keamanan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Aspek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harus mampu menghasilkan SDM (sumber daya manusia)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berkualitas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sz="3600" dirty="0"/>
              <a:t>Dampak Pengangguran</a:t>
            </a:r>
            <a:endParaRPr lang="id-ID" altLang="x-non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63" y="1600200"/>
            <a:ext cx="7400925" cy="4525963"/>
          </a:xfrm>
        </p:spPr>
        <p:txBody>
          <a:bodyPr vert="horz" wrap="square" lIns="91440" tIns="45720" rIns="91440" bIns="45720" numCol="1" rtlCol="0" anchor="t" anchorCtr="0" compatLnSpc="1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Adapun dampak-dampak dari </a:t>
            </a:r>
            <a:r>
              <a:rPr kumimoji="0" lang="sv-SE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pengangguran</a:t>
            </a:r>
            <a:r>
              <a:rPr kumimoji="0" lang="id-ID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antara </a:t>
            </a:r>
            <a:r>
              <a:rPr kumimoji="0" 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lain, sebagai </a:t>
            </a:r>
            <a:r>
              <a:rPr kumimoji="0" lang="sv-SE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berikut :</a:t>
            </a:r>
            <a:endParaRPr kumimoji="0" lang="sv-SE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 </a:t>
            </a:r>
            <a:r>
              <a:rPr kumimoji="0" lang="sv-SE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Terhambatnya </a:t>
            </a:r>
            <a:r>
              <a:rPr kumimoji="0" lang="sv-SE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pertumbuhan </a:t>
            </a:r>
            <a:r>
              <a:rPr kumimoji="0" lang="sv-SE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ekonomi.</a:t>
            </a:r>
            <a:endParaRPr kumimoji="0" lang="id-ID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Hilangnya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mata pencaharian yang 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mengakibatkan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keterampilan maupun kreativitas 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menjadi berkurang karena 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 adanya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 untuk menampungnya.</a:t>
            </a:r>
            <a:endParaRPr kumimoji="0" lang="id-ID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 Terjadinya ketidakstabilan sosial atau 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kerawanan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sosial dengan munculnya segala 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tindakan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kriminal.</a:t>
            </a:r>
            <a:endParaRPr kumimoji="0" lang="id-ID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 Beban psikologis 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seseorang. Dengan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menganggur mereka merasa 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keberadaannya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kurang dihargai. Maka bisa 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menimbulkan </a:t>
            </a:r>
            <a:r>
              <a:rPr kumimoji="0" lang="id-ID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ketidakstabilan emosi orang tersebut.</a:t>
            </a:r>
            <a:endParaRPr kumimoji="0" lang="id-ID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1" name="Rectangle 3"/>
          <p:cNvSpPr>
            <a:spLocks noGrp="1"/>
          </p:cNvSpPr>
          <p:nvPr>
            <p:ph idx="1"/>
          </p:nvPr>
        </p:nvSpPr>
        <p:spPr>
          <a:xfrm>
            <a:off x="914400" y="2057400"/>
            <a:ext cx="7924800" cy="4191000"/>
          </a:xfrm>
          <a:ln/>
        </p:spPr>
        <p:txBody>
          <a:bodyPr vert="horz" wrap="square" lIns="91440" tIns="45720" rIns="91440" bIns="45720" anchor="t" anchorCtr="0"/>
          <a:p>
            <a:pPr marL="457200" indent="-457200" eaLnBrk="1" hangingPunct="1">
              <a:buFont typeface="Dot Matrix 3"/>
              <a:buAutoNum type="arabicPeriod"/>
            </a:pPr>
            <a:r>
              <a:rPr sz="2000" b="1" dirty="0">
                <a:latin typeface="Bookman Old Style" panose="02050604050505020204" pitchFamily="18" charset="0"/>
              </a:rPr>
              <a:t>Memperbesar daya serap tiap sektor</a:t>
            </a:r>
            <a:endParaRPr sz="2000" b="1" dirty="0">
              <a:latin typeface="Bookman Old Style" panose="02050604050505020204" pitchFamily="18" charset="0"/>
            </a:endParaRPr>
          </a:p>
          <a:p>
            <a:pPr marL="457200" indent="-457200" eaLnBrk="1" hangingPunct="1">
              <a:buFont typeface="Dot Matrix 3"/>
              <a:buAutoNum type="arabicPeriod"/>
            </a:pPr>
            <a:r>
              <a:rPr sz="2000" b="1" dirty="0">
                <a:latin typeface="Bookman Old Style" panose="02050604050505020204" pitchFamily="18" charset="0"/>
              </a:rPr>
              <a:t>Memanfaatkan teknologi tepat guna</a:t>
            </a:r>
            <a:endParaRPr sz="2000" b="1" dirty="0">
              <a:latin typeface="Bookman Old Style" panose="02050604050505020204" pitchFamily="18" charset="0"/>
            </a:endParaRPr>
          </a:p>
          <a:p>
            <a:pPr marL="457200" indent="-457200" eaLnBrk="1" hangingPunct="1">
              <a:buFont typeface="Dot Matrix 3"/>
              <a:buAutoNum type="arabicPeriod"/>
            </a:pPr>
            <a:r>
              <a:rPr sz="2000" b="1" dirty="0">
                <a:latin typeface="Bookman Old Style" panose="02050604050505020204" pitchFamily="18" charset="0"/>
              </a:rPr>
              <a:t>Mendukung terjadinya transfer of technology</a:t>
            </a:r>
            <a:endParaRPr sz="2000" b="1" dirty="0">
              <a:latin typeface="Bookman Old Style" panose="02050604050505020204" pitchFamily="18" charset="0"/>
            </a:endParaRPr>
          </a:p>
          <a:p>
            <a:pPr marL="457200" indent="-457200" eaLnBrk="1" hangingPunct="1">
              <a:buFont typeface="Dot Matrix 3"/>
              <a:buAutoNum type="arabicPeriod"/>
            </a:pPr>
            <a:r>
              <a:rPr sz="2000" b="1" dirty="0">
                <a:latin typeface="Bookman Old Style" panose="02050604050505020204" pitchFamily="18" charset="0"/>
              </a:rPr>
              <a:t>Menggalakkan pemakaian produksi dalam negeri dengan jumlah, mutu dan harga yang bersaing</a:t>
            </a:r>
            <a:endParaRPr sz="2000" b="1" dirty="0">
              <a:latin typeface="Bookman Old Style" panose="02050604050505020204" pitchFamily="18" charset="0"/>
            </a:endParaRPr>
          </a:p>
          <a:p>
            <a:pPr marL="457200" indent="-457200" eaLnBrk="1" hangingPunct="1">
              <a:buFont typeface="Dot Matrix 3"/>
              <a:buAutoNum type="arabicPeriod"/>
            </a:pPr>
            <a:r>
              <a:rPr sz="2000" b="1" dirty="0">
                <a:latin typeface="Bookman Old Style" panose="02050604050505020204" pitchFamily="18" charset="0"/>
              </a:rPr>
              <a:t>Menggalakkan USAHA MANDIRI (Self Employment)</a:t>
            </a:r>
            <a:endParaRPr sz="2000" b="1" dirty="0">
              <a:latin typeface="Bookman Old Style" panose="02050604050505020204" pitchFamily="18" charset="0"/>
            </a:endParaRPr>
          </a:p>
          <a:p>
            <a:pPr marL="457200" indent="-457200" eaLnBrk="1" hangingPunct="1">
              <a:buFont typeface="Dot Matrix 3"/>
              <a:buAutoNum type="arabicPeriod"/>
            </a:pPr>
            <a:r>
              <a:rPr sz="2000" b="1" dirty="0">
                <a:latin typeface="Bookman Old Style" panose="02050604050505020204" pitchFamily="18" charset="0"/>
              </a:rPr>
              <a:t>Mengadakan usaha padat karya</a:t>
            </a:r>
            <a:endParaRPr sz="2000" b="1" dirty="0">
              <a:latin typeface="Bookman Old Style" panose="02050604050505020204" pitchFamily="18" charset="0"/>
            </a:endParaRPr>
          </a:p>
          <a:p>
            <a:pPr marL="457200" indent="-457200" eaLnBrk="1" hangingPunct="1">
              <a:buFont typeface="Dot Matrix 3"/>
              <a:buAutoNum type="arabicPeriod"/>
            </a:pPr>
            <a:r>
              <a:rPr sz="2000" b="1" dirty="0">
                <a:latin typeface="Bookman Old Style" panose="02050604050505020204" pitchFamily="18" charset="0"/>
              </a:rPr>
              <a:t>Menggalakkan program transmigrasi dengan memindahkan penduduk ke daerah yg cukup memilki sumber daya alam</a:t>
            </a:r>
            <a:endParaRPr sz="2000" b="1" dirty="0">
              <a:latin typeface="Bookman Old Style" panose="02050604050505020204" pitchFamily="18" charset="0"/>
            </a:endParaRPr>
          </a:p>
          <a:p>
            <a:pPr marL="457200" indent="-457200" eaLnBrk="1" hangingPunct="1">
              <a:buFont typeface="Dot Matrix 3"/>
              <a:buAutoNum type="arabicPeriod"/>
            </a:pPr>
            <a:r>
              <a:rPr sz="2000" b="1" dirty="0">
                <a:latin typeface="Bookman Old Style" panose="02050604050505020204" pitchFamily="18" charset="0"/>
              </a:rPr>
              <a:t>Melakukan pengiriman TKI ke luar negri dalam rangka AKAN (Antar Kerja Antar Negara)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31747" name="WordArt 4"/>
          <p:cNvSpPr>
            <a:spLocks noTextEdit="1"/>
          </p:cNvSpPr>
          <p:nvPr/>
        </p:nvSpPr>
        <p:spPr>
          <a:xfrm>
            <a:off x="914400" y="1219200"/>
            <a:ext cx="8001000" cy="685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</a:bodyPr>
          <a:p>
            <a:pPr algn="ctr" eaLnBrk="0" hangingPunct="0"/>
            <a:r>
              <a:rPr lang="en-US" sz="18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sy="50000" kx="2591412" rotWithShape="0">
                    <a:srgbClr val="9999FF">
                      <a:alpha val="50000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 KEBIJAKAN PEMERINTAH DALAM PENGEMBANGAN SUMBER DAYA MANUSIA</a:t>
            </a:r>
            <a:endParaRPr lang="en-US" sz="18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sy="50000" kx="2591412" rotWithShape="0">
                  <a:srgbClr val="9999FF">
                    <a:alpha val="5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451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1">
                                            <p:txEl>
                                              <p:char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51">
                                            <p:txEl>
                                              <p:char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51">
                                            <p:txEl>
                                              <p:charRg st="35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1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1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451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11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51">
                                            <p:txEl>
                                              <p:charRg st="11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1">
                                            <p:txEl>
                                              <p:charRg st="11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451">
                                            <p:txEl>
                                              <p:charRg st="113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202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451">
                                            <p:txEl>
                                              <p:charRg st="202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51">
                                            <p:txEl>
                                              <p:charRg st="202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451">
                                            <p:txEl>
                                              <p:charRg st="202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247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451">
                                            <p:txEl>
                                              <p:charRg st="247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451">
                                            <p:txEl>
                                              <p:charRg st="247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451">
                                            <p:txEl>
                                              <p:charRg st="247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276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451">
                                            <p:txEl>
                                              <p:charRg st="276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451">
                                            <p:txEl>
                                              <p:charRg st="276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451">
                                            <p:txEl>
                                              <p:charRg st="276" end="3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charRg st="382" end="4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451">
                                            <p:txEl>
                                              <p:charRg st="382" end="4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451">
                                            <p:txEl>
                                              <p:charRg st="382" end="46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451">
                                            <p:txEl>
                                              <p:charRg st="382" end="4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xfrm>
            <a:off x="1143000" y="517525"/>
            <a:ext cx="7072313" cy="5768975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dirty="0">
                <a:solidFill>
                  <a:srgbClr val="FF0000"/>
                </a:solidFill>
              </a:rPr>
              <a:t>	</a:t>
            </a:r>
            <a:r>
              <a:rPr lang="sv-SE" altLang="x-none" sz="2400" b="1" dirty="0"/>
              <a:t>Ilmu demografi terbagi menjadi dua :</a:t>
            </a:r>
            <a:endParaRPr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sz="2400" dirty="0">
                <a:solidFill>
                  <a:srgbClr val="FF0000"/>
                </a:solidFill>
              </a:rPr>
              <a:t>      Demografi murni </a:t>
            </a:r>
            <a:r>
              <a:rPr sz="2400" dirty="0"/>
              <a:t>(</a:t>
            </a:r>
            <a:r>
              <a:rPr sz="2400" i="1" dirty="0"/>
              <a:t>pure demography</a:t>
            </a:r>
            <a:r>
              <a:rPr sz="2400" dirty="0"/>
              <a:t>)</a:t>
            </a:r>
            <a:endParaRPr sz="2400" dirty="0"/>
          </a:p>
          <a:p>
            <a:pPr eaLnBrk="1" hangingPunct="1">
              <a:buNone/>
            </a:pPr>
            <a:r>
              <a:rPr lang="sv-SE" altLang="x-none" sz="2400" dirty="0"/>
              <a:t>	</a:t>
            </a:r>
            <a:r>
              <a:rPr lang="sv-SE" altLang="x-none" sz="2000" dirty="0"/>
              <a:t>Demografi formal yang menghasilkan teknik untuk menghitung indikator demografi</a:t>
            </a:r>
            <a:endParaRPr lang="sv-SE" altLang="x-none" sz="20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sz="2400" dirty="0">
                <a:solidFill>
                  <a:srgbClr val="FF0000"/>
                </a:solidFill>
              </a:rPr>
              <a:t>     Studi </a:t>
            </a:r>
            <a:r>
              <a:rPr sz="2400" dirty="0"/>
              <a:t>atau</a:t>
            </a:r>
            <a:r>
              <a:rPr sz="2400" dirty="0">
                <a:solidFill>
                  <a:srgbClr val="FF0000"/>
                </a:solidFill>
              </a:rPr>
              <a:t> analisis kependudukan </a:t>
            </a:r>
            <a:endParaRPr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sv-SE" altLang="x-none" sz="2400" dirty="0"/>
              <a:t>	</a:t>
            </a:r>
            <a:r>
              <a:rPr lang="sv-SE" altLang="x-none" sz="2000" dirty="0"/>
              <a:t>Studi mengenai hubungan antara faktor perubahan penduduk dan faktor-faktor pembangunan </a:t>
            </a:r>
            <a:endParaRPr lang="sv-SE" altLang="x-none" sz="2000" dirty="0"/>
          </a:p>
          <a:p>
            <a:pPr eaLnBrk="1" hangingPunct="1">
              <a:buNone/>
            </a:pPr>
            <a:endParaRPr lang="sv-SE" altLang="x-none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sv-SE" altLang="x-none" sz="2400" b="1" dirty="0">
                <a:solidFill>
                  <a:srgbClr val="FF0000"/>
                </a:solidFill>
              </a:rPr>
              <a:t>Jadi</a:t>
            </a:r>
            <a:endParaRPr lang="sv-SE" altLang="x-none" sz="2400" b="1" dirty="0">
              <a:solidFill>
                <a:srgbClr val="FF0000"/>
              </a:solidFill>
            </a:endParaRPr>
          </a:p>
          <a:p>
            <a:pPr eaLnBrk="1" hangingPunct="1"/>
            <a:r>
              <a:rPr sz="1800" dirty="0"/>
              <a:t>Demografi adalah </a:t>
            </a:r>
            <a:r>
              <a:rPr sz="1800" dirty="0">
                <a:solidFill>
                  <a:srgbClr val="FF0000"/>
                </a:solidFill>
              </a:rPr>
              <a:t>alat untuk analisa</a:t>
            </a:r>
            <a:r>
              <a:rPr sz="1800" dirty="0"/>
              <a:t> masalah-masalah yang berkaitan dengan penduduk</a:t>
            </a:r>
            <a:endParaRPr sz="1800" dirty="0"/>
          </a:p>
          <a:p>
            <a:pPr eaLnBrk="1" hangingPunct="1"/>
            <a:r>
              <a:rPr sz="1800" dirty="0">
                <a:solidFill>
                  <a:srgbClr val="FF0000"/>
                </a:solidFill>
              </a:rPr>
              <a:t>Selalu ada </a:t>
            </a:r>
            <a:r>
              <a:rPr sz="1800" dirty="0"/>
              <a:t>ukuran atau indikator</a:t>
            </a:r>
            <a:endParaRPr sz="1800" dirty="0"/>
          </a:p>
          <a:p>
            <a:pPr eaLnBrk="1" hangingPunct="1"/>
            <a:r>
              <a:rPr sz="1800" dirty="0"/>
              <a:t>Ini membedakan analisa yang dibuat oleh ahli – sosiologi, psikologi, lingkungan, kesehatan dll. -  dengan disiplin lain meskipun masalah kependudukannya sama</a:t>
            </a:r>
            <a:endParaRPr sz="1800" dirty="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sv-SE" altLang="x-none" sz="2400" dirty="0"/>
          </a:p>
          <a:p>
            <a:pPr eaLnBrk="1" hangingPunct="1">
              <a:buFont typeface="Wingdings" panose="05000000000000000000" pitchFamily="2" charset="2"/>
              <a:buChar char="v"/>
            </a:pPr>
            <a:endParaRPr sz="2400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00375" y="500063"/>
            <a:ext cx="5686425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dirty="0"/>
              <a:t>Bonus Demografi</a:t>
            </a:r>
            <a:endParaRPr lang="id-ID" altLang="x-none" dirty="0"/>
          </a:p>
        </p:txBody>
      </p:sp>
      <p:sp>
        <p:nvSpPr>
          <p:cNvPr id="32771" name="Rectangle 3"/>
          <p:cNvSpPr>
            <a:spLocks noGrp="1" noRot="1"/>
          </p:cNvSpPr>
          <p:nvPr>
            <p:ph idx="1"/>
          </p:nvPr>
        </p:nvSpPr>
        <p:spPr>
          <a:xfrm>
            <a:off x="457200" y="1571625"/>
            <a:ext cx="8229600" cy="4525963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algn="just" eaLnBrk="1" hangingPunct="1"/>
            <a:endParaRPr sz="2400" dirty="0">
              <a:solidFill>
                <a:srgbClr val="1A1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sz="2400" dirty="0"/>
              <a:t>Demographic Bonus/Dividend is . . . . . Suatu wilayah yang usia produktifnya </a:t>
            </a:r>
            <a:r>
              <a:rPr sz="2400" dirty="0">
                <a:solidFill>
                  <a:srgbClr val="FF0000"/>
                </a:solidFill>
              </a:rPr>
              <a:t>lebih banyak </a:t>
            </a:r>
            <a:r>
              <a:rPr sz="2400" dirty="0"/>
              <a:t>dibandingkan dengan usia non produktif</a:t>
            </a:r>
            <a:endParaRPr sz="24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sz="2400" dirty="0">
              <a:solidFill>
                <a:srgbClr val="1A1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 struktur umur penduduk dan menurunnya beban ketergantungan memberikan peluang yang disebut </a:t>
            </a:r>
            <a:r>
              <a:rPr sz="2400" b="1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demografi</a:t>
            </a:r>
            <a:r>
              <a:rPr sz="2400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atau </a:t>
            </a:r>
            <a:r>
              <a:rPr sz="2400" i="1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dividend</a:t>
            </a:r>
            <a:endParaRPr sz="2400" i="1" dirty="0">
              <a:solidFill>
                <a:srgbClr val="1A1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endParaRPr sz="2400" i="1" dirty="0">
              <a:solidFill>
                <a:srgbClr val="1A1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Dikaitkan dengan munculnya suatu kesempatan, </a:t>
            </a:r>
            <a:r>
              <a:rPr sz="2400" i="1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i="1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of opportunity </a:t>
            </a:r>
            <a:r>
              <a:rPr sz="2400" dirty="0">
                <a:solidFill>
                  <a:srgbClr val="1A1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dapat dimanfaatkan untuk menaikkan kesejahteraan masyarakat </a:t>
            </a:r>
            <a:endParaRPr sz="2400" dirty="0">
              <a:solidFill>
                <a:srgbClr val="1A1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sz="2400" dirty="0">
              <a:solidFill>
                <a:srgbClr val="1A1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sz="2400" dirty="0">
              <a:solidFill>
                <a:srgbClr val="1A1AF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Oval 8" descr="foto rame-rame seru!"/>
          <p:cNvSpPr/>
          <p:nvPr/>
        </p:nvSpPr>
        <p:spPr>
          <a:xfrm>
            <a:off x="71438" y="0"/>
            <a:ext cx="3286125" cy="1928813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dirty="0">
              <a:solidFill>
                <a:srgbClr val="FF66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693738"/>
            <a:ext cx="7848600" cy="554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 Box 5"/>
          <p:cNvSpPr txBox="1"/>
          <p:nvPr/>
        </p:nvSpPr>
        <p:spPr>
          <a:xfrm>
            <a:off x="611188" y="6400800"/>
            <a:ext cx="28384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Sumber: Adioetomo, 2006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endParaRPr sz="2000" dirty="0"/>
          </a:p>
          <a:p>
            <a:pPr algn="just" eaLnBrk="1" hangingPunct="1"/>
            <a:r>
              <a:rPr sz="2000" dirty="0"/>
              <a:t>Bonus demografi yang menjadi jendela peluang (The Windows Opportunity) untuk “pertumbuhan ekonomi” akan datang pada tahun 2020  - 2030 </a:t>
            </a:r>
            <a:r>
              <a:rPr sz="16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sz="1600" dirty="0">
                <a:latin typeface="Arial" panose="020B0604020202020204" pitchFamily="34" charset="0"/>
              </a:rPr>
              <a:t> Rasio Ketergantungan mencapai titik terendah yaitu 44 per 100 </a:t>
            </a:r>
            <a:endParaRPr sz="16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sz="2000" dirty="0"/>
          </a:p>
          <a:p>
            <a:pPr algn="just" eaLnBrk="1" hangingPunct="1"/>
            <a:r>
              <a:rPr sz="2000" dirty="0"/>
              <a:t>Populasi penduduk produktif yang besar akan bermanfaat sebagai  pendorong  pertumbuhan ekonomi yang tinggi</a:t>
            </a:r>
            <a:endParaRPr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sz="2000" dirty="0"/>
          </a:p>
          <a:p>
            <a:pPr algn="just" eaLnBrk="1" hangingPunct="1"/>
            <a:r>
              <a:rPr sz="2000" dirty="0"/>
              <a:t>Dengan tersedianya penduduk produktif yang siap kerja dengan jumlah yang besar menjadi modal awal dalam pembangunan ekonomi</a:t>
            </a:r>
            <a:endParaRPr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sz="2000" dirty="0"/>
          </a:p>
          <a:p>
            <a:pPr algn="just" eaLnBrk="1" hangingPunct="1"/>
            <a:r>
              <a:rPr sz="2000" dirty="0"/>
              <a:t> Selanjutnya tinggal bagaimana pemerintah Indonesia mampu menyiapkan angkatan kerja yang berkualitas dan lapangan kerja yang cukup untuk menampung mereka</a:t>
            </a:r>
            <a:endParaRPr sz="2000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72075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masalah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pokok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menentukan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membawa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keuntungan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kerugian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Indonesia,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yaitu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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manusia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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kesehatan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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ketersediaan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lapangan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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kebijakan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pemerintah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5844" name="Picture 11" descr="bkkbn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0188" y="2362200"/>
            <a:ext cx="36195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857250" y="428625"/>
            <a:ext cx="7186613" cy="57150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endParaRPr sz="2400" dirty="0"/>
          </a:p>
          <a:p>
            <a:pPr algn="just" eaLnBrk="1" hangingPunct="1"/>
            <a:r>
              <a:rPr sz="2400" dirty="0"/>
              <a:t>Pemerintah telah menetapkan “konsep” yang akan </a:t>
            </a:r>
            <a:r>
              <a:rPr sz="2400" dirty="0">
                <a:solidFill>
                  <a:srgbClr val="FF0000"/>
                </a:solidFill>
              </a:rPr>
              <a:t>mengintegrasikan 3 elemen  utama, </a:t>
            </a:r>
            <a:r>
              <a:rPr sz="2400" dirty="0"/>
              <a:t>yaitu : </a:t>
            </a:r>
            <a:endParaRPr sz="24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sz="2400" dirty="0"/>
              <a:t>	</a:t>
            </a:r>
            <a:endParaRPr sz="24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sz="2400" dirty="0">
                <a:solidFill>
                  <a:srgbClr val="92D050"/>
                </a:solidFill>
              </a:rPr>
              <a:t>	</a:t>
            </a:r>
            <a:r>
              <a:rPr sz="2000" dirty="0"/>
              <a:t>(1).  Mengembangkan potensi ekonomi</a:t>
            </a:r>
            <a:endParaRPr sz="20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sz="2000" dirty="0"/>
              <a:t>	(2).  Memperkuat konektivitas  nasional yang terintegrasi    	secara local dan terhubung  secara global</a:t>
            </a:r>
            <a:endParaRPr sz="20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sz="2000" dirty="0"/>
              <a:t>	(3).  Memperkuat kemampuan sumber-daya manusia (SDM)     	dan IPTEK nasional untuk mendukung 	pengembangan program utama di setiap koridor ekonomi</a:t>
            </a:r>
            <a:endParaRPr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sz="2400" dirty="0"/>
          </a:p>
          <a:p>
            <a:pPr algn="just" eaLnBrk="1" hangingPunct="1"/>
            <a:r>
              <a:rPr sz="2400" dirty="0"/>
              <a:t> Selain itu Pemerintah juga menetapkan strategi </a:t>
            </a:r>
            <a:r>
              <a:rPr sz="2400" dirty="0">
                <a:solidFill>
                  <a:srgbClr val="FF0000"/>
                </a:solidFill>
              </a:rPr>
              <a:t>“Full Participation”</a:t>
            </a:r>
            <a:r>
              <a:rPr sz="2400" dirty="0"/>
              <a:t> dalam rangka meningkatkan produktivitas penduduk usia produktif. </a:t>
            </a:r>
            <a:endParaRPr sz="2400" dirty="0"/>
          </a:p>
          <a:p>
            <a:pPr algn="just" eaLnBrk="1" hangingPunct="1"/>
            <a:endParaRPr sz="2400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6775" y="285750"/>
            <a:ext cx="3062288" cy="1285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Prioritas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Nasional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Kabinet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Indonesia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Bersatu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II  2009-2014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TextBox 4"/>
          <p:cNvSpPr txBox="1"/>
          <p:nvPr/>
        </p:nvSpPr>
        <p:spPr>
          <a:xfrm>
            <a:off x="571500" y="2130425"/>
            <a:ext cx="4286250" cy="3698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1.Reformasi Birokrasi dan Tata Kelola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893" name="TextBox 6"/>
          <p:cNvSpPr txBox="1"/>
          <p:nvPr/>
        </p:nvSpPr>
        <p:spPr>
          <a:xfrm>
            <a:off x="571500" y="2500313"/>
            <a:ext cx="2214563" cy="3698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2. Pendidikan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894" name="TextBox 8"/>
          <p:cNvSpPr txBox="1"/>
          <p:nvPr/>
        </p:nvSpPr>
        <p:spPr>
          <a:xfrm>
            <a:off x="571500" y="2844800"/>
            <a:ext cx="2286000" cy="3698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3. Kesehatan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895" name="TextBox 10"/>
          <p:cNvSpPr txBox="1"/>
          <p:nvPr/>
        </p:nvSpPr>
        <p:spPr>
          <a:xfrm>
            <a:off x="571500" y="3203575"/>
            <a:ext cx="3821113" cy="368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4. Penanggulangan Kemiskinan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896" name="TextBox 12"/>
          <p:cNvSpPr txBox="1"/>
          <p:nvPr/>
        </p:nvSpPr>
        <p:spPr>
          <a:xfrm>
            <a:off x="571500" y="3559175"/>
            <a:ext cx="3571875" cy="3698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5. Ketahanan Pangan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897" name="TextBox 14"/>
          <p:cNvSpPr txBox="1"/>
          <p:nvPr/>
        </p:nvSpPr>
        <p:spPr>
          <a:xfrm>
            <a:off x="571500" y="3916363"/>
            <a:ext cx="2714625" cy="3698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6. Infrastruktur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898" name="TextBox 16"/>
          <p:cNvSpPr txBox="1"/>
          <p:nvPr/>
        </p:nvSpPr>
        <p:spPr>
          <a:xfrm>
            <a:off x="571500" y="4273550"/>
            <a:ext cx="4071938" cy="3698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7. Iklim Investasi dan Iklim Usaha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899" name="TextBox 18"/>
          <p:cNvSpPr txBox="1"/>
          <p:nvPr/>
        </p:nvSpPr>
        <p:spPr>
          <a:xfrm>
            <a:off x="571500" y="4630738"/>
            <a:ext cx="2286000" cy="3698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8. Energi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900" name="TextBox 20"/>
          <p:cNvSpPr txBox="1"/>
          <p:nvPr/>
        </p:nvSpPr>
        <p:spPr>
          <a:xfrm>
            <a:off x="571500" y="4987925"/>
            <a:ext cx="4824413" cy="3698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9. Lingkungn Hidup &amp; Pengelolaan Bencana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901" name="TextBox 22"/>
          <p:cNvSpPr txBox="1"/>
          <p:nvPr/>
        </p:nvSpPr>
        <p:spPr>
          <a:xfrm>
            <a:off x="428625" y="5416550"/>
            <a:ext cx="6253163" cy="3698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10. Daerah Tertinggal, Terdepan, Terluar, &amp; Pasca-konflik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7902" name="TextBox 22"/>
          <p:cNvSpPr txBox="1"/>
          <p:nvPr/>
        </p:nvSpPr>
        <p:spPr>
          <a:xfrm>
            <a:off x="428625" y="5845175"/>
            <a:ext cx="5715000" cy="3698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dirty="0">
                <a:latin typeface="Arial" panose="020B0604020202020204" pitchFamily="34" charset="0"/>
              </a:rPr>
              <a:t>11. Kebudayaan, Kreativitas dan Inovasi Teknologi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071688" y="1643063"/>
            <a:ext cx="484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5000625" y="857250"/>
            <a:ext cx="3643313" cy="36433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indent="-342900" algn="ctr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kern="1200" cap="none" spc="0" normalizeH="0" baseline="0" noProof="0" dirty="0">
                <a:latin typeface="+mn-lt"/>
                <a:ea typeface="+mn-ea"/>
                <a:cs typeface="+mn-cs"/>
              </a:rPr>
              <a:t>  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Sembilan program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Jokowi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-JK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disebut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1" i="1" kern="1200" cap="none" spc="0" normalizeH="0" baseline="0" noProof="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Nawa</a:t>
            </a:r>
            <a:r>
              <a:rPr kumimoji="0" lang="en-US" sz="2000" b="1" i="1" kern="1200" cap="none" spc="0" normalizeH="0" baseline="0" noProof="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kern="1200" cap="none" spc="0" normalizeH="0" baseline="0" noProof="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Cita</a:t>
            </a:r>
            <a:endParaRPr kumimoji="0" lang="en-US" sz="2000" b="1" i="1" kern="1200" cap="none" spc="0" normalizeH="0" baseline="0" noProof="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ctr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algn="ctr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Program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ini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digagas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untuk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menunjukkan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 </a:t>
            </a:r>
            <a:r>
              <a:rPr kumimoji="0" lang="en-US" sz="2000" kern="1200" cap="none" spc="0" normalizeH="0" baseline="0" noProof="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prioritas</a:t>
            </a:r>
            <a:r>
              <a:rPr kumimoji="0" lang="en-US" sz="2000" kern="1200" cap="none" spc="0" normalizeH="0" baseline="0" noProof="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jalan</a:t>
            </a:r>
            <a:r>
              <a:rPr kumimoji="0" lang="en-US" sz="2000" kern="1200" cap="none" spc="0" normalizeH="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perubahan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menuju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Indonesia yang </a:t>
            </a:r>
            <a:r>
              <a:rPr kumimoji="0" lang="en-US" sz="2000" kern="1200" cap="none" spc="0" normalizeH="0" baseline="0" noProof="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berdaulat</a:t>
            </a:r>
            <a:r>
              <a:rPr kumimoji="0" lang="en-US" sz="2000" kern="1200" cap="none" spc="0" normalizeH="0" baseline="0" noProof="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secara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politik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,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serta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mandiri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dalam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bidang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ekonomi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berkepribadian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dalam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kebudayaan</a:t>
            </a:r>
            <a:br>
              <a:rPr kumimoji="0" lang="en-US" sz="2400" kern="1200" cap="none" spc="0" normalizeH="0" baseline="0" noProof="0" dirty="0">
                <a:latin typeface="+mn-lt"/>
                <a:ea typeface="+mn-ea"/>
                <a:cs typeface="+mn-cs"/>
              </a:rPr>
            </a:br>
            <a:endParaRPr kumimoji="0" lang="en-US" sz="2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63" y="571500"/>
            <a:ext cx="7258050" cy="371475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Bonus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demografi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peluang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pertumbuhan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Indonesia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dimanfaatkan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kesejahteraan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rakyat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6" name="Rectangle 4"/>
          <p:cNvSpPr/>
          <p:nvPr/>
        </p:nvSpPr>
        <p:spPr>
          <a:xfrm>
            <a:off x="1428750" y="4586288"/>
            <a:ext cx="65722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dirty="0">
                <a:latin typeface="Arial" panose="020B0604020202020204" pitchFamily="34" charset="0"/>
              </a:rPr>
              <a:t>Indonesia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harus kaya </a:t>
            </a:r>
            <a:r>
              <a:rPr sz="2400" dirty="0">
                <a:latin typeface="Arial" panose="020B0604020202020204" pitchFamily="34" charset="0"/>
              </a:rPr>
              <a:t>sebelum menua dengan memanfaatkan jendela peluang yang bakal tercipta pada dekade mendatang</a:t>
            </a:r>
            <a:endParaRPr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4"/>
          <p:cNvSpPr/>
          <p:nvPr/>
        </p:nvSpPr>
        <p:spPr>
          <a:xfrm>
            <a:off x="755650" y="285750"/>
            <a:ext cx="7850188" cy="5908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355600" indent="-355600"/>
            <a:endParaRPr sz="2800" dirty="0">
              <a:latin typeface="Arial" panose="020B0604020202020204" pitchFamily="34" charset="0"/>
            </a:endParaRPr>
          </a:p>
          <a:p>
            <a:pPr marL="355600" indent="-355600"/>
            <a:r>
              <a:rPr sz="2800" b="1" dirty="0">
                <a:latin typeface="Arial" panose="020B0604020202020204" pitchFamily="34" charset="0"/>
              </a:rPr>
              <a:t>Syaratnya?</a:t>
            </a:r>
            <a:r>
              <a:rPr sz="2800" dirty="0">
                <a:latin typeface="Arial" panose="020B0604020202020204" pitchFamily="34" charset="0"/>
              </a:rPr>
              <a:t>  </a:t>
            </a:r>
            <a:endParaRPr sz="2800" dirty="0">
              <a:latin typeface="Arial" panose="020B0604020202020204" pitchFamily="34" charset="0"/>
            </a:endParaRPr>
          </a:p>
          <a:p>
            <a:pPr marL="355600" indent="-355600"/>
            <a:endParaRPr sz="2800" dirty="0">
              <a:latin typeface="Arial" panose="020B0604020202020204" pitchFamily="34" charset="0"/>
            </a:endParaRPr>
          </a:p>
          <a:p>
            <a:pPr marL="355600" indent="-355600" algn="just">
              <a:buChar char="•"/>
            </a:pPr>
            <a:r>
              <a:rPr sz="2800" dirty="0">
                <a:latin typeface="Arial" panose="020B0604020202020204" pitchFamily="34" charset="0"/>
              </a:rPr>
              <a:t>Ledakan penduduk usia kerja mendapat  pekerjaan layak </a:t>
            </a:r>
            <a:endParaRPr sz="2800" dirty="0">
              <a:latin typeface="Arial" panose="020B0604020202020204" pitchFamily="34" charset="0"/>
            </a:endParaRPr>
          </a:p>
          <a:p>
            <a:pPr marL="355600" indent="-355600" algn="just">
              <a:lnSpc>
                <a:spcPct val="50000"/>
              </a:lnSpc>
              <a:buChar char="•"/>
            </a:pPr>
            <a:endParaRPr sz="2800" dirty="0">
              <a:latin typeface="Arial" panose="020B0604020202020204" pitchFamily="34" charset="0"/>
            </a:endParaRPr>
          </a:p>
          <a:p>
            <a:pPr marL="355600" indent="-355600" algn="just">
              <a:buChar char="•"/>
            </a:pPr>
            <a:r>
              <a:rPr sz="2800" dirty="0">
                <a:latin typeface="Arial" panose="020B0604020202020204" pitchFamily="34" charset="0"/>
              </a:rPr>
              <a:t>Meningkatkan tabungan rumah tangga yang dapat diinvestasikan untuk perluasan kesempatan kerja </a:t>
            </a:r>
            <a:endParaRPr sz="2800" dirty="0">
              <a:latin typeface="Arial" panose="020B0604020202020204" pitchFamily="34" charset="0"/>
            </a:endParaRPr>
          </a:p>
          <a:p>
            <a:pPr marL="355600" indent="-355600" algn="just">
              <a:lnSpc>
                <a:spcPct val="50000"/>
              </a:lnSpc>
            </a:pPr>
            <a:endParaRPr sz="2800" dirty="0">
              <a:latin typeface="Arial" panose="020B0604020202020204" pitchFamily="34" charset="0"/>
            </a:endParaRPr>
          </a:p>
          <a:p>
            <a:pPr marL="355600" indent="-355600" algn="just">
              <a:buChar char="•"/>
            </a:pPr>
            <a:r>
              <a:rPr sz="2800" dirty="0">
                <a:latin typeface="Arial" panose="020B0604020202020204" pitchFamily="34" charset="0"/>
              </a:rPr>
              <a:t>Meningkatnya perempuan di pasar kerja karena anak sedikit, meningkatkan tabungan rumah tangga </a:t>
            </a:r>
            <a:endParaRPr sz="2800" dirty="0">
              <a:latin typeface="Arial" panose="020B0604020202020204" pitchFamily="34" charset="0"/>
            </a:endParaRPr>
          </a:p>
          <a:p>
            <a:pPr marL="355600" indent="-355600" algn="just">
              <a:lnSpc>
                <a:spcPct val="50000"/>
              </a:lnSpc>
              <a:buChar char="•"/>
            </a:pPr>
            <a:endParaRPr sz="2800" dirty="0">
              <a:latin typeface="Arial" panose="020B0604020202020204" pitchFamily="34" charset="0"/>
            </a:endParaRPr>
          </a:p>
          <a:p>
            <a:pPr marL="355600" indent="-355600" algn="just">
              <a:buChar char="•"/>
            </a:pPr>
            <a:r>
              <a:rPr sz="2800" dirty="0">
                <a:latin typeface="Arial" panose="020B0604020202020204" pitchFamily="34" charset="0"/>
              </a:rPr>
              <a:t>Human capital harus ditingkatkan kualitasnya </a:t>
            </a:r>
            <a:endParaRPr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6"/>
          <p:cNvSpPr>
            <a:spLocks noGrp="1"/>
          </p:cNvSpPr>
          <p:nvPr>
            <p:ph idx="1"/>
          </p:nvPr>
        </p:nvSpPr>
        <p:spPr>
          <a:xfrm>
            <a:off x="457200" y="1073150"/>
            <a:ext cx="8229600" cy="1570038"/>
          </a:xfrm>
          <a:ln/>
        </p:spPr>
        <p:txBody>
          <a:bodyPr vert="horz" wrap="square" lIns="91440" tIns="45720" rIns="91440" bIns="45720" anchor="t" anchorCtr="0">
            <a:spAutoFit/>
          </a:bodyPr>
          <a:p>
            <a:pPr algn="just" eaLnBrk="1" hangingPunct="1">
              <a:buFontTx/>
              <a:buNone/>
            </a:pPr>
            <a:r>
              <a:rPr lang="id-ID" altLang="x-none" sz="2400" dirty="0"/>
              <a:t>	Proyeksi penduduk adalah perhitungan jumlah penduduk (menurut komposisis umur dan jenis kelamin) di masa yang akan datang berdasarkan asumsi arah perkembangan </a:t>
            </a:r>
            <a:r>
              <a:rPr lang="id-ID" altLang="x-none" sz="2400" b="1" dirty="0"/>
              <a:t>fertilitas, mortalitas dan migrasi</a:t>
            </a:r>
            <a:r>
              <a:rPr lang="id-ID" altLang="x-none" sz="2400" dirty="0"/>
              <a:t>.</a:t>
            </a:r>
            <a:endParaRPr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38200" y="5214938"/>
            <a:ext cx="7696200" cy="98425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id-ID" sz="20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 dirty="0" err="1">
                <a:latin typeface="+mn-lt"/>
                <a:ea typeface="+mn-ea"/>
                <a:cs typeface="+mn-cs"/>
              </a:rPr>
              <a:t>Sumber</a:t>
            </a:r>
            <a:r>
              <a:rPr kumimoji="0" lang="en-US" sz="2000" b="1" kern="1200" cap="none" spc="0" normalizeH="0" baseline="0" noProof="0" dirty="0">
                <a:latin typeface="+mn-lt"/>
                <a:ea typeface="+mn-ea"/>
                <a:cs typeface="+mn-cs"/>
              </a:rPr>
              <a:t> data </a:t>
            </a:r>
            <a:r>
              <a:rPr kumimoji="0" lang="en-US" sz="2000" b="1" kern="1200" cap="none" spc="0" normalizeH="0" baseline="0" noProof="0" dirty="0" err="1">
                <a:latin typeface="+mn-lt"/>
                <a:ea typeface="+mn-ea"/>
                <a:cs typeface="+mn-cs"/>
              </a:rPr>
              <a:t>proyeksi</a:t>
            </a:r>
            <a:r>
              <a:rPr kumimoji="0" lang="id-ID" sz="2000" b="1" kern="1200" cap="none" spc="0" normalizeH="0" baseline="0" noProof="0" dirty="0">
                <a:latin typeface="+mn-lt"/>
                <a:ea typeface="+mn-ea"/>
                <a:cs typeface="+mn-cs"/>
              </a:rPr>
              <a:t> =</a:t>
            </a:r>
            <a:r>
              <a:rPr kumimoji="0" lang="en-US" sz="2000" b="1" kern="1200" cap="none" spc="0" normalizeH="0" baseline="0" noProof="0" dirty="0">
                <a:latin typeface="+mn-lt"/>
                <a:ea typeface="+mn-ea"/>
                <a:cs typeface="+mn-cs"/>
              </a:rPr>
              <a:t> SENSUS PENDUDUK &amp; SUPAS</a:t>
            </a:r>
            <a:endParaRPr kumimoji="0" lang="id-ID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b="1" kern="1200" cap="none" spc="0" normalizeH="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sz="3200" b="1" dirty="0"/>
              <a:t>PROYEKSI PENDUDUK</a:t>
            </a:r>
            <a:endParaRPr lang="id-ID" altLang="x-none" sz="3200" b="1" dirty="0"/>
          </a:p>
        </p:txBody>
      </p:sp>
      <p:sp>
        <p:nvSpPr>
          <p:cNvPr id="40965" name="Rectangle 6"/>
          <p:cNvSpPr/>
          <p:nvPr/>
        </p:nvSpPr>
        <p:spPr>
          <a:xfrm>
            <a:off x="1214438" y="3073400"/>
            <a:ext cx="6786562" cy="15700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/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Perhitungan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jumlah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penduduk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pada masa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akan datang,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dengan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menggunakan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perhitungan ilmiah,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baik 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menggunakan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metode </a:t>
            </a:r>
            <a:r>
              <a:rPr lang="id-ID" altLang="x-none"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matematis</a:t>
            </a:r>
            <a:r>
              <a:rPr lang="id-ID" altLang="x-none" sz="2400" dirty="0">
                <a:latin typeface="Arial" panose="020B0604020202020204" pitchFamily="34" charset="0"/>
                <a:sym typeface="Wingdings" panose="05000000000000000000" pitchFamily="2" charset="2"/>
              </a:rPr>
              <a:t> maupun</a:t>
            </a:r>
            <a:r>
              <a:rPr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metode</a:t>
            </a:r>
            <a:r>
              <a:rPr lang="id-ID" altLang="x-none"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komponen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57263" y="214313"/>
            <a:ext cx="6900862" cy="1143000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id-ID" altLang="x-none" sz="3600" b="1" dirty="0"/>
              <a:t>METODE MATEMATIS PROYEKSI</a:t>
            </a:r>
            <a:endParaRPr lang="id-ID" altLang="x-non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13" y="1371600"/>
            <a:ext cx="7119938" cy="5029200"/>
          </a:xfrm>
        </p:spPr>
        <p:txBody>
          <a:bodyPr vert="horz" wrap="square" lIns="91440" tIns="45720" rIns="91440" bIns="45720" numCol="1" rtlCol="0" anchor="t" anchorCtr="0" compatLnSpc="1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Mempertimbangkan jumlah total penduduk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PERHITUNGAN MATEMATIS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Rumus Geometri    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   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 = Po (1 + r) </a:t>
            </a:r>
            <a:r>
              <a:rPr kumimoji="0" lang="id-ID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Rumus Eksponensial  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 = Po. e </a:t>
            </a:r>
            <a:r>
              <a:rPr kumimoji="0" lang="id-ID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rt,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dimana  e = 2,71828282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Keterangan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 = jumlah penduduk tahun dasar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 = jumlah penduduk akhir (tahun proyeksi)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  = laju pertumbuhan penduduk (%)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= waktu (tahun)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sv-SE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v-SE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Keterkaitan antara analisis demografi dan pembangunan</a:t>
            </a:r>
            <a:endParaRPr kumimoji="0" 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539750" y="2868613"/>
            <a:ext cx="2166938" cy="1917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2400" dirty="0">
                <a:latin typeface="Calibri" panose="020F0502020204030204" pitchFamily="34" charset="0"/>
              </a:rPr>
              <a:t>JUMLAH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STRUKTUR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PERSEBARAN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3429000" y="2133600"/>
            <a:ext cx="2357438" cy="41544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2400" dirty="0">
                <a:latin typeface="Calibri" panose="020F0502020204030204" pitchFamily="34" charset="0"/>
              </a:rPr>
              <a:t>SOSIAL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EKONOMI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BUDAYA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LINGKUNGAN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POLITIK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KEAMANAN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6429375" y="2705100"/>
            <a:ext cx="2627313" cy="19383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2400" dirty="0">
                <a:latin typeface="Calibri" panose="020F0502020204030204" pitchFamily="34" charset="0"/>
              </a:rPr>
              <a:t>KELAHIRAN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KEMATIAN</a:t>
            </a:r>
            <a:endParaRPr sz="2400" dirty="0">
              <a:latin typeface="Calibri" panose="020F0502020204030204" pitchFamily="34" charset="0"/>
            </a:endParaRPr>
          </a:p>
          <a:p>
            <a:pPr algn="ctr"/>
            <a:endParaRPr sz="2400" dirty="0">
              <a:latin typeface="Calibri" panose="020F0502020204030204" pitchFamily="34" charset="0"/>
            </a:endParaRPr>
          </a:p>
          <a:p>
            <a:pPr algn="ctr"/>
            <a:r>
              <a:rPr sz="2400" dirty="0">
                <a:latin typeface="Calibri" panose="020F0502020204030204" pitchFamily="34" charset="0"/>
              </a:rPr>
              <a:t>PERPINDAHAN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/>
          <p:nvPr/>
        </p:nvSpPr>
        <p:spPr>
          <a:xfrm>
            <a:off x="409575" y="2624138"/>
            <a:ext cx="2447925" cy="23764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id-ID" altLang="x-none" dirty="0">
              <a:latin typeface="Calibri" panose="020F0502020204030204" pitchFamily="34" charset="0"/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3348038" y="1892300"/>
            <a:ext cx="2519362" cy="46799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id-ID" altLang="x-none" dirty="0">
              <a:latin typeface="Calibri" panose="020F0502020204030204" pitchFamily="34" charset="0"/>
            </a:endParaRPr>
          </a:p>
        </p:txBody>
      </p:sp>
      <p:sp>
        <p:nvSpPr>
          <p:cNvPr id="7177" name="Rectangle 11"/>
          <p:cNvSpPr/>
          <p:nvPr/>
        </p:nvSpPr>
        <p:spPr>
          <a:xfrm>
            <a:off x="6443663" y="2492375"/>
            <a:ext cx="2522537" cy="2447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id-ID" altLang="x-none" dirty="0">
              <a:latin typeface="Calibri" panose="020F0502020204030204" pitchFamily="34" charset="0"/>
            </a:endParaRPr>
          </a:p>
        </p:txBody>
      </p:sp>
      <p:sp>
        <p:nvSpPr>
          <p:cNvPr id="7178" name="Line 13"/>
          <p:cNvSpPr/>
          <p:nvPr/>
        </p:nvSpPr>
        <p:spPr>
          <a:xfrm flipV="1">
            <a:off x="7596188" y="1557338"/>
            <a:ext cx="0" cy="863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9" name="Line 14"/>
          <p:cNvSpPr/>
          <p:nvPr/>
        </p:nvSpPr>
        <p:spPr>
          <a:xfrm flipH="1">
            <a:off x="1692275" y="1557338"/>
            <a:ext cx="590391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0" name="Line 15"/>
          <p:cNvSpPr/>
          <p:nvPr/>
        </p:nvSpPr>
        <p:spPr>
          <a:xfrm flipH="1">
            <a:off x="1692275" y="1557338"/>
            <a:ext cx="0" cy="9366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1" name="Line 16"/>
          <p:cNvSpPr/>
          <p:nvPr/>
        </p:nvSpPr>
        <p:spPr>
          <a:xfrm>
            <a:off x="2843213" y="3573463"/>
            <a:ext cx="5048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7"/>
          <p:cNvSpPr/>
          <p:nvPr/>
        </p:nvSpPr>
        <p:spPr>
          <a:xfrm>
            <a:off x="5867400" y="3644900"/>
            <a:ext cx="5762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314450" y="274638"/>
            <a:ext cx="6615113" cy="1143000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id-ID" altLang="x-none" sz="3600" b="1" dirty="0"/>
              <a:t>METODE KOMPONEN PROYEKSI </a:t>
            </a:r>
            <a:endParaRPr lang="id-ID" altLang="x-non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676400"/>
            <a:ext cx="8001000" cy="4800600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Mempertimbangkan seluruh kelompok umur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Mempertimbangkan pola fertilitas, mortalitas dan bahkan migrasi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 Dihitung Secara: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Perhitungan Manual 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 lama,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 asumsi asumsi demografi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LOM,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</a:t>
            </a:r>
            <a:r>
              <a:rPr kumimoji="0" lang="id-ID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ASDR,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TFR, dsb)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Aplikasi Sof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ware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	  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 Spectrum modul Demproj, FivSin, dll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81000"/>
            <a:ext cx="80010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latin typeface="+mj-lt"/>
                <a:ea typeface="+mj-ea"/>
                <a:cs typeface="+mj-cs"/>
              </a:rPr>
              <a:t>KEGUNAAN PROYEKSI PENDUDUK</a:t>
            </a:r>
            <a:endParaRPr kumimoji="0" lang="en-US" sz="32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44036" name="Rectangle 5"/>
          <p:cNvSpPr/>
          <p:nvPr/>
        </p:nvSpPr>
        <p:spPr>
          <a:xfrm>
            <a:off x="1643063" y="1538288"/>
            <a:ext cx="5857875" cy="4619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buFont typeface="Monotype Sorts" pitchFamily="2" charset="2"/>
            </a:pPr>
            <a:r>
              <a:rPr lang="id-ID" altLang="x-none" sz="2400" b="1" dirty="0">
                <a:latin typeface="Arial" panose="020B0604020202020204" pitchFamily="34" charset="0"/>
              </a:rPr>
              <a:t>Dulu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lang="id-ID" altLang="x-none" sz="2400" b="1" dirty="0">
                <a:latin typeface="Arial" panose="020B0604020202020204" pitchFamily="34" charset="0"/>
              </a:rPr>
              <a:t>:</a:t>
            </a:r>
            <a:r>
              <a:rPr sz="2400" b="1" dirty="0">
                <a:latin typeface="Arial" panose="020B0604020202020204" pitchFamily="34" charset="0"/>
              </a:rPr>
              <a:t>  </a:t>
            </a:r>
            <a:r>
              <a:rPr lang="id-ID" altLang="x-none" sz="2400" dirty="0">
                <a:latin typeface="Arial" panose="020B0604020202020204" pitchFamily="34" charset="0"/>
              </a:rPr>
              <a:t>Estimasi pajak/kekuatan negara</a:t>
            </a:r>
            <a:endParaRPr lang="id-ID" altLang="x-none" sz="2400" dirty="0">
              <a:latin typeface="Arial" panose="020B0604020202020204" pitchFamily="34" charset="0"/>
            </a:endParaRPr>
          </a:p>
        </p:txBody>
      </p:sp>
      <p:sp>
        <p:nvSpPr>
          <p:cNvPr id="44037" name="Rectangle 6"/>
          <p:cNvSpPr/>
          <p:nvPr/>
        </p:nvSpPr>
        <p:spPr>
          <a:xfrm>
            <a:off x="1214438" y="2822575"/>
            <a:ext cx="6858000" cy="267811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buFont typeface="Monotype Sorts" pitchFamily="2" charset="2"/>
            </a:pPr>
            <a:r>
              <a:rPr lang="id-ID" altLang="x-none" sz="2400" b="1" dirty="0">
                <a:latin typeface="Arial" panose="020B0604020202020204" pitchFamily="34" charset="0"/>
              </a:rPr>
              <a:t>Sekarang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lang="id-ID" altLang="x-none" sz="2400" b="1" dirty="0">
                <a:latin typeface="Arial" panose="020B0604020202020204" pitchFamily="34" charset="0"/>
              </a:rPr>
              <a:t>:</a:t>
            </a:r>
            <a:endParaRPr lang="id-ID" altLang="x-none" sz="24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400" dirty="0">
                <a:latin typeface="Arial" panose="020B0604020202020204" pitchFamily="34" charset="0"/>
              </a:rPr>
              <a:t> </a:t>
            </a:r>
            <a:r>
              <a:rPr lang="id-ID" altLang="x-none" sz="2400" dirty="0">
                <a:latin typeface="Arial" panose="020B0604020202020204" pitchFamily="34" charset="0"/>
              </a:rPr>
              <a:t>Memperbaiki kondisi sosial-ekonomi</a:t>
            </a:r>
            <a:endParaRPr lang="id-ID" altLang="x-none" sz="2400" dirty="0">
              <a:latin typeface="Arial" panose="020B0604020202020204" pitchFamily="34" charset="0"/>
            </a:endParaRPr>
          </a:p>
          <a:p>
            <a:endParaRPr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altLang="x-none" sz="2400" dirty="0">
                <a:latin typeface="Arial" panose="020B0604020202020204" pitchFamily="34" charset="0"/>
              </a:rPr>
              <a:t>Perencanaan pembangunan berbagai bidang</a:t>
            </a:r>
            <a:r>
              <a:rPr sz="2400" dirty="0">
                <a:latin typeface="Arial" panose="020B0604020202020204" pitchFamily="34" charset="0"/>
              </a:rPr>
              <a:t> : </a:t>
            </a:r>
            <a:endParaRPr sz="2400" dirty="0">
              <a:latin typeface="Arial" panose="020B0604020202020204" pitchFamily="34" charset="0"/>
            </a:endParaRPr>
          </a:p>
          <a:p>
            <a:r>
              <a:rPr sz="2400" dirty="0">
                <a:latin typeface="Arial" panose="020B0604020202020204" pitchFamily="34" charset="0"/>
              </a:rPr>
              <a:t>   “bidang pangan, kesehatan, pendidikan, 	     </a:t>
            </a:r>
            <a:endParaRPr sz="2400" dirty="0">
              <a:latin typeface="Arial" panose="020B0604020202020204" pitchFamily="34" charset="0"/>
            </a:endParaRPr>
          </a:p>
          <a:p>
            <a:r>
              <a:rPr sz="2400" dirty="0">
                <a:latin typeface="Arial" panose="020B0604020202020204" pitchFamily="34" charset="0"/>
              </a:rPr>
              <a:t>    tenaga kerja serta bidang produksi &amp; jasa”</a:t>
            </a:r>
            <a:endParaRPr lang="id-ID" altLang="x-none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2578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/>
            <a:r>
              <a:rPr sz="2400" b="1" dirty="0"/>
              <a:t>DI BIDANG PANGAN: menentukan kebutuhan akan bahan pangan sesuai dengan gizi serta susunan penduduk menurut umur</a:t>
            </a:r>
            <a:endParaRPr sz="2400" b="1" dirty="0"/>
          </a:p>
          <a:p>
            <a:pPr algn="just" eaLnBrk="1" hangingPunct="1">
              <a:buFont typeface="Monotype Sorts" pitchFamily="2" charset="2"/>
              <a:buNone/>
            </a:pPr>
            <a:endParaRPr sz="2400" b="1" dirty="0"/>
          </a:p>
          <a:p>
            <a:pPr algn="just" eaLnBrk="1" hangingPunct="1"/>
            <a:r>
              <a:rPr sz="2400" b="1" dirty="0"/>
              <a:t>DI BIDANG KESEHATAN: menentukan jumlah medis, dokter, obat-obatan, jumlah tempat tidur di rumah sakit, yang diperlukan selama periode proyeksi</a:t>
            </a:r>
            <a:endParaRPr sz="2400" b="1" dirty="0"/>
          </a:p>
          <a:p>
            <a:pPr algn="just" eaLnBrk="1" hangingPunct="1">
              <a:buFont typeface="Monotype Sorts" pitchFamily="2" charset="2"/>
              <a:buNone/>
            </a:pPr>
            <a:endParaRPr sz="2400" b="1" dirty="0"/>
          </a:p>
          <a:p>
            <a:pPr algn="just" eaLnBrk="1" hangingPunct="1"/>
            <a:r>
              <a:rPr sz="2400" b="1" dirty="0"/>
              <a:t>DI BIDANG PENDIDIKAN: untuk memperkirakan jumlah penduduk usia sekolah, jumlah murid, jumlah guru, gedung-gedung sekolah, pendidikan pada masa yang akan datang</a:t>
            </a:r>
            <a:endParaRPr sz="2400" b="1" dirty="0"/>
          </a:p>
        </p:txBody>
      </p:sp>
      <p:sp>
        <p:nvSpPr>
          <p:cNvPr id="45059" name="Rectangle 2"/>
          <p:cNvSpPr/>
          <p:nvPr/>
        </p:nvSpPr>
        <p:spPr>
          <a:xfrm>
            <a:off x="914400" y="223838"/>
            <a:ext cx="6705600" cy="461962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id-ID" altLang="x-none" sz="2400" b="1" dirty="0">
                <a:latin typeface="Arial" panose="020B0604020202020204" pitchFamily="34" charset="0"/>
              </a:rPr>
              <a:t>Perencanaan pembangunan berbagai bidang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id-ID" altLang="x-none" sz="24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idx="1"/>
          </p:nvPr>
        </p:nvSpPr>
        <p:spPr>
          <a:xfrm>
            <a:off x="533400" y="1143000"/>
            <a:ext cx="7543800" cy="50292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90000"/>
              </a:lnSpc>
            </a:pPr>
            <a:r>
              <a:rPr sz="2400" b="1" dirty="0"/>
              <a:t>DI BIDANG TENAGA KERJA: menentukan jumlah angkatan kerja, penyediaan lapangan kerja yang erat kaitannya dengan proyeksi tentang kemungkinan perencanaan untuk memperhitungkan perubahan tingkat pendidikan, skilled, dan pengalaman dari tenaga kerja</a:t>
            </a:r>
            <a:endParaRPr sz="2400" b="1" dirty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sz="2400" b="1" dirty="0"/>
          </a:p>
          <a:p>
            <a:pPr algn="just" eaLnBrk="1" hangingPunct="1">
              <a:lnSpc>
                <a:spcPct val="90000"/>
              </a:lnSpc>
            </a:pPr>
            <a:r>
              <a:rPr sz="2400" b="1" dirty="0"/>
              <a:t>DI BIDANG PRODUKSI DAN JASA: dengan proyeksi angkatan kerja dalam hubungannya dengan data mengenai produktivitas merupakan dasar estimasi produk barang dan jasa di masa mendatang</a:t>
            </a:r>
            <a:endParaRPr sz="2400" b="1" dirty="0"/>
          </a:p>
        </p:txBody>
      </p:sp>
      <p:sp>
        <p:nvSpPr>
          <p:cNvPr id="46083" name="Rectangle 2"/>
          <p:cNvSpPr/>
          <p:nvPr/>
        </p:nvSpPr>
        <p:spPr>
          <a:xfrm>
            <a:off x="914400" y="223838"/>
            <a:ext cx="6705600" cy="461962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id-ID" altLang="x-none" sz="2400" b="1" dirty="0">
                <a:latin typeface="Arial" panose="020B0604020202020204" pitchFamily="34" charset="0"/>
              </a:rPr>
              <a:t>Perencanaan pembangunan berbagai bidang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id-ID" altLang="x-none" sz="24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dirty="0"/>
              <a:t>CONTOH SOAL</a:t>
            </a:r>
            <a:endParaRPr lang="id-ID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Diketahui:</a:t>
            </a: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Jumlah Penduduk Indonesia dari hasil 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Sensus Penduduk th 1990 = 147,5 juta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Sensus Penduduk th 2000 = 179,3 juta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 :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Berapa jumlah penduduk Indonesia tahun 2015 jika pertumbuhan penduduk tahun 2000-2015 sama dengan pertumbuhan penduduk tahun 1990-2000? 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8163"/>
          </a:xfrm>
          <a:ln/>
        </p:spPr>
        <p:txBody>
          <a:bodyPr vert="horz" wrap="square" lIns="91440" tIns="45720" rIns="91440" bIns="45720" anchor="t" anchorCtr="0"/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2.  Berapa jumlah penduduk Indonesia tahun 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2015 jika pertumbuhan penduduk tahun 2000-2015 menurun 10% dari pertumbuhan penduduk tahun 1990-2000?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3.  Butuh berapa tahun dan tahun berapa Penduduk Indonesia menjadi 3 kali lipat dari tahun 2000, jika pertumbuhan penduduknya sama dengan pertumbuhan penduduk tahun 1990-2000?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4.  Butuh berapa tahun dan tahun berapa Penduduk Indonesia menjadi 1 Milyard, jika pertumbuhan penduduknya sama dengan pertumbuhan penduduk tahun 1990-2000?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AutoNum type="arabicPeriod" startAt="3"/>
            </a:pP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016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sz="3600" dirty="0"/>
              <a:t>JAWABAN NOMER 1:</a:t>
            </a:r>
            <a:endParaRPr lang="id-ID" altLang="x-none" sz="3600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dirty="0"/>
              <a:t>Cara:</a:t>
            </a:r>
            <a:endParaRPr lang="id-ID" altLang="x-none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1. Menghitung laju pertumbuhan penduduk (r) 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    tahun 1990-2000  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    </a:t>
            </a:r>
            <a:r>
              <a:rPr lang="id-ID" altLang="x-none" sz="2000" dirty="0">
                <a:sym typeface="Wingdings" panose="05000000000000000000" pitchFamily="2" charset="2"/>
              </a:rPr>
              <a:t> </a:t>
            </a:r>
            <a:r>
              <a:rPr lang="id-ID" altLang="x-none" sz="2000" dirty="0"/>
              <a:t>dengan rumus Geometri atau Eksponensial.</a:t>
            </a:r>
            <a:endParaRPr lang="id-ID" altLang="x-none" sz="20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2. Asumsi r</a:t>
            </a:r>
            <a:r>
              <a:rPr lang="id-ID" altLang="x-none" sz="2400" baseline="-25000" dirty="0"/>
              <a:t>2000-2015</a:t>
            </a:r>
            <a:r>
              <a:rPr lang="id-ID" altLang="x-none" sz="2400" dirty="0"/>
              <a:t> = r</a:t>
            </a:r>
            <a:r>
              <a:rPr lang="id-ID" altLang="x-none" sz="2400" baseline="-25000" dirty="0"/>
              <a:t>1990-2000  </a:t>
            </a:r>
            <a:endParaRPr lang="id-ID" altLang="x-none" sz="2400" baseline="-250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baseline="-25000" dirty="0"/>
              <a:t>     </a:t>
            </a:r>
            <a:r>
              <a:rPr lang="id-ID" altLang="x-none" sz="2400" dirty="0"/>
              <a:t>  3. Menghitung Proyeksi Penduduk tahun 2015, 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    </a:t>
            </a:r>
            <a:r>
              <a:rPr lang="id-ID" altLang="x-none" sz="2000" dirty="0">
                <a:sym typeface="Wingdings" panose="05000000000000000000" pitchFamily="2" charset="2"/>
              </a:rPr>
              <a:t> </a:t>
            </a:r>
            <a:r>
              <a:rPr lang="id-ID" altLang="x-none" sz="2000" dirty="0"/>
              <a:t>dengan rumus Geometri atau Eksponensial.</a:t>
            </a:r>
            <a:r>
              <a:rPr lang="id-ID" altLang="x-none" sz="2000" baseline="-25000" dirty="0"/>
              <a:t>      </a:t>
            </a:r>
            <a:endParaRPr lang="id-ID" altLang="x-none" sz="2000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016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id-ID" altLang="x-none" sz="3600" dirty="0"/>
              <a:t>JAWABAN NOMER 1:</a:t>
            </a:r>
            <a:endParaRPr lang="id-ID" altLang="x-none" sz="36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dirty="0"/>
              <a:t>Cara:</a:t>
            </a:r>
            <a:endParaRPr lang="id-ID" altLang="x-none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1. Menghitung laju pertumbuhan penduduk (r) 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    tahun 1990-2000  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    </a:t>
            </a:r>
            <a:r>
              <a:rPr lang="id-ID" altLang="x-none" sz="2000" dirty="0">
                <a:sym typeface="Wingdings" panose="05000000000000000000" pitchFamily="2" charset="2"/>
              </a:rPr>
              <a:t> </a:t>
            </a:r>
            <a:r>
              <a:rPr lang="id-ID" altLang="x-none" sz="2000" dirty="0"/>
              <a:t>dengan rumus Geometri atau Eksponensial.</a:t>
            </a:r>
            <a:endParaRPr lang="id-ID" altLang="x-none" sz="20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2. Asumsi r</a:t>
            </a:r>
            <a:r>
              <a:rPr lang="id-ID" altLang="x-none" sz="2400" baseline="-25000" dirty="0"/>
              <a:t>2000-2015</a:t>
            </a:r>
            <a:r>
              <a:rPr lang="id-ID" altLang="x-none" sz="2400" dirty="0"/>
              <a:t> = r</a:t>
            </a:r>
            <a:r>
              <a:rPr lang="id-ID" altLang="x-none" sz="2400" baseline="-25000" dirty="0"/>
              <a:t>1990-2000  </a:t>
            </a:r>
            <a:endParaRPr lang="id-ID" altLang="x-none" sz="2400" baseline="-250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baseline="-25000" dirty="0"/>
              <a:t>     </a:t>
            </a:r>
            <a:r>
              <a:rPr lang="id-ID" altLang="x-none" sz="2400" dirty="0"/>
              <a:t>  3. Menghitung Proyeksi Penduduk tahun 2015, </a:t>
            </a:r>
            <a:endParaRPr lang="id-ID" altLang="x-none" sz="2400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id-ID" altLang="x-none" sz="2400" dirty="0"/>
              <a:t>         </a:t>
            </a:r>
            <a:r>
              <a:rPr lang="id-ID" altLang="x-none" sz="2000" dirty="0">
                <a:sym typeface="Wingdings" panose="05000000000000000000" pitchFamily="2" charset="2"/>
              </a:rPr>
              <a:t> </a:t>
            </a:r>
            <a:r>
              <a:rPr lang="id-ID" altLang="x-none" sz="2000" dirty="0"/>
              <a:t>dengan rumus Geometri atau Eksponensial.</a:t>
            </a:r>
            <a:r>
              <a:rPr lang="id-ID" altLang="x-none" sz="2000" baseline="-25000" dirty="0"/>
              <a:t>      </a:t>
            </a:r>
            <a:endParaRPr lang="id-ID" altLang="x-none" sz="2000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115300" cy="61436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dirty="0"/>
              <a:t>r = antilog 1/t log (Pt/Po) – 1</a:t>
            </a:r>
            <a:endParaRPr lang="id-ID" altLang="x-none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dirty="0"/>
              <a:t>r</a:t>
            </a:r>
            <a:r>
              <a:rPr lang="id-ID" altLang="x-none" b="1" baseline="-25000" dirty="0"/>
              <a:t>1990-2000 </a:t>
            </a:r>
            <a:r>
              <a:rPr lang="id-ID" altLang="x-none" b="1" dirty="0"/>
              <a:t>= antilog 1/10 log P</a:t>
            </a:r>
            <a:r>
              <a:rPr lang="id-ID" altLang="x-none" b="1" baseline="-25000" dirty="0"/>
              <a:t>2000</a:t>
            </a:r>
            <a:r>
              <a:rPr lang="id-ID" altLang="x-none" b="1" dirty="0"/>
              <a:t>/P</a:t>
            </a:r>
            <a:r>
              <a:rPr lang="id-ID" altLang="x-none" b="1" baseline="-25000" dirty="0"/>
              <a:t>1990</a:t>
            </a:r>
            <a:r>
              <a:rPr lang="id-ID" altLang="x-none" b="1" dirty="0"/>
              <a:t> – 1</a:t>
            </a:r>
            <a:endParaRPr lang="id-ID" altLang="x-none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dirty="0"/>
              <a:t>r</a:t>
            </a:r>
            <a:r>
              <a:rPr lang="id-ID" altLang="x-none" b="1" baseline="-25000" dirty="0"/>
              <a:t>1990-2000 </a:t>
            </a:r>
            <a:r>
              <a:rPr lang="id-ID" altLang="x-none" b="1" dirty="0"/>
              <a:t>= antilog 1/10 log </a:t>
            </a:r>
            <a:r>
              <a:rPr lang="id-ID" altLang="x-none" b="1" dirty="0">
                <a:solidFill>
                  <a:srgbClr val="FF0000"/>
                </a:solidFill>
              </a:rPr>
              <a:t>179,3</a:t>
            </a:r>
            <a:r>
              <a:rPr b="1" dirty="0">
                <a:solidFill>
                  <a:srgbClr val="FF0000"/>
                </a:solidFill>
              </a:rPr>
              <a:t>  </a:t>
            </a:r>
            <a:r>
              <a:rPr lang="id-ID" altLang="x-none" b="1" dirty="0">
                <a:solidFill>
                  <a:srgbClr val="FF0000"/>
                </a:solidFill>
              </a:rPr>
              <a:t>/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lang="id-ID" altLang="x-none" b="1" dirty="0">
                <a:solidFill>
                  <a:srgbClr val="FF0000"/>
                </a:solidFill>
              </a:rPr>
              <a:t>147,5 </a:t>
            </a:r>
            <a:r>
              <a:rPr lang="id-ID" altLang="x-none" b="1" dirty="0"/>
              <a:t>– 1</a:t>
            </a:r>
            <a:endParaRPr lang="id-ID" altLang="x-none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dirty="0"/>
              <a:t>r</a:t>
            </a:r>
            <a:r>
              <a:rPr lang="id-ID" altLang="x-none" b="1" baseline="-25000" dirty="0"/>
              <a:t>1990-2000 </a:t>
            </a:r>
            <a:r>
              <a:rPr lang="id-ID" altLang="x-none" b="1" dirty="0"/>
              <a:t>= antilog 1/10 </a:t>
            </a:r>
            <a:r>
              <a:rPr lang="id-ID" altLang="x-none" b="1" dirty="0">
                <a:solidFill>
                  <a:srgbClr val="00B050"/>
                </a:solidFill>
              </a:rPr>
              <a:t>log </a:t>
            </a:r>
            <a:r>
              <a:rPr lang="id-ID" altLang="x-none" b="1" dirty="0">
                <a:solidFill>
                  <a:srgbClr val="FF0000"/>
                </a:solidFill>
              </a:rPr>
              <a:t>1,21559322</a:t>
            </a:r>
            <a:r>
              <a:rPr lang="id-ID" altLang="x-none" b="1" dirty="0">
                <a:solidFill>
                  <a:srgbClr val="00B050"/>
                </a:solidFill>
              </a:rPr>
              <a:t> </a:t>
            </a:r>
            <a:r>
              <a:rPr lang="id-ID" altLang="x-none" b="1" dirty="0"/>
              <a:t>– 1</a:t>
            </a:r>
            <a:endParaRPr lang="id-ID" altLang="x-none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dirty="0"/>
              <a:t>r</a:t>
            </a:r>
            <a:r>
              <a:rPr lang="id-ID" altLang="x-none" b="1" baseline="-25000" dirty="0"/>
              <a:t>1990-2000 </a:t>
            </a:r>
            <a:r>
              <a:rPr lang="id-ID" altLang="x-none" b="1" dirty="0"/>
              <a:t>= antilog </a:t>
            </a:r>
            <a:r>
              <a:rPr lang="id-ID" altLang="x-none" b="1" dirty="0">
                <a:solidFill>
                  <a:srgbClr val="FF0000"/>
                </a:solidFill>
              </a:rPr>
              <a:t>1/10</a:t>
            </a:r>
            <a:r>
              <a:rPr lang="id-ID" altLang="x-none" b="1" dirty="0"/>
              <a:t> </a:t>
            </a:r>
            <a:r>
              <a:rPr lang="id-ID" altLang="x-none" b="1" dirty="0">
                <a:solidFill>
                  <a:srgbClr val="00B050"/>
                </a:solidFill>
              </a:rPr>
              <a:t>0,084788269</a:t>
            </a:r>
            <a:r>
              <a:rPr lang="id-ID" altLang="x-none" b="1" dirty="0"/>
              <a:t> – 1</a:t>
            </a:r>
            <a:endParaRPr lang="id-ID" altLang="x-none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dirty="0"/>
              <a:t>r</a:t>
            </a:r>
            <a:r>
              <a:rPr lang="id-ID" altLang="x-none" b="1" baseline="-25000" dirty="0"/>
              <a:t>1990-2000 </a:t>
            </a:r>
            <a:r>
              <a:rPr lang="id-ID" altLang="x-none" b="1" dirty="0"/>
              <a:t>= antilog </a:t>
            </a:r>
            <a:r>
              <a:rPr lang="id-ID" altLang="x-none" b="1" dirty="0">
                <a:solidFill>
                  <a:srgbClr val="FF0000"/>
                </a:solidFill>
              </a:rPr>
              <a:t>0,0084788269</a:t>
            </a:r>
            <a:r>
              <a:rPr lang="id-ID" altLang="x-none" b="1" dirty="0"/>
              <a:t> – 1</a:t>
            </a:r>
            <a:endParaRPr lang="id-ID" altLang="x-none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dirty="0"/>
              <a:t>r</a:t>
            </a:r>
            <a:r>
              <a:rPr lang="id-ID" altLang="x-none" b="1" baseline="-25000" dirty="0"/>
              <a:t>1990-2000 </a:t>
            </a:r>
            <a:r>
              <a:rPr lang="id-ID" altLang="x-none" b="1" dirty="0"/>
              <a:t>= 1,019715045 – 1</a:t>
            </a:r>
            <a:endParaRPr lang="id-ID" altLang="x-none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dirty="0"/>
              <a:t>r</a:t>
            </a:r>
            <a:r>
              <a:rPr lang="id-ID" altLang="x-none" b="1" baseline="-25000" dirty="0"/>
              <a:t>1990-2000 </a:t>
            </a:r>
            <a:r>
              <a:rPr lang="id-ID" altLang="x-none" b="1" dirty="0"/>
              <a:t>= 0,019715045</a:t>
            </a:r>
            <a:endParaRPr lang="id-ID" altLang="x-none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sz="24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sz="2400" b="1" dirty="0"/>
              <a:t>Bila ditanyakan hanya pertumbuhan saja maka jawabnya = 0,019715045x 100% = 1,97%</a:t>
            </a:r>
            <a:endParaRPr lang="id-ID" altLang="x-none" sz="24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baseline="-25000" dirty="0"/>
              <a:t>                    </a:t>
            </a:r>
            <a:endParaRPr lang="id-ID" altLang="x-none" b="1" baseline="-250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81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dirty="0"/>
              <a:t>P</a:t>
            </a:r>
            <a:r>
              <a:rPr lang="id-ID" altLang="x-none" baseline="-25000" dirty="0"/>
              <a:t>2015</a:t>
            </a:r>
            <a:r>
              <a:rPr lang="id-ID" altLang="x-none" dirty="0"/>
              <a:t> = P</a:t>
            </a:r>
            <a:r>
              <a:rPr lang="id-ID" altLang="x-none" baseline="-25000" dirty="0"/>
              <a:t>2000</a:t>
            </a:r>
            <a:r>
              <a:rPr lang="id-ID" altLang="x-none" dirty="0"/>
              <a:t> (1+r </a:t>
            </a:r>
            <a:r>
              <a:rPr lang="id-ID" altLang="x-none" baseline="-25000" dirty="0"/>
              <a:t>2000-2015</a:t>
            </a:r>
            <a:r>
              <a:rPr lang="id-ID" altLang="x-none" dirty="0"/>
              <a:t>)</a:t>
            </a:r>
            <a:r>
              <a:rPr lang="id-ID" altLang="x-none" baseline="30000" dirty="0"/>
              <a:t>15</a:t>
            </a:r>
            <a:endParaRPr lang="id-ID" altLang="x-none" baseline="300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aseline="30000" dirty="0"/>
              <a:t>    </a:t>
            </a:r>
            <a:r>
              <a:rPr lang="id-ID" altLang="x-none" sz="2800" u="sng" dirty="0"/>
              <a:t>Asumsi</a:t>
            </a:r>
            <a:r>
              <a:rPr lang="id-ID" altLang="x-none" sz="2800" dirty="0"/>
              <a:t> r</a:t>
            </a:r>
            <a:r>
              <a:rPr lang="id-ID" altLang="x-none" sz="2800" baseline="-25000" dirty="0"/>
              <a:t>2000-2015</a:t>
            </a:r>
            <a:r>
              <a:rPr lang="id-ID" altLang="x-none" sz="2800" dirty="0"/>
              <a:t> = r</a:t>
            </a:r>
            <a:r>
              <a:rPr lang="id-ID" altLang="x-none" sz="2800" baseline="-25000" dirty="0"/>
              <a:t>1990-2000</a:t>
            </a:r>
            <a:endParaRPr lang="id-ID" altLang="x-none" sz="2800" baseline="-25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id-ID" altLang="x-none" sz="2800" baseline="-250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sz="2800" dirty="0"/>
              <a:t>P</a:t>
            </a:r>
            <a:r>
              <a:rPr lang="id-ID" altLang="x-none" sz="2800" baseline="-25000" dirty="0"/>
              <a:t>2015 </a:t>
            </a:r>
            <a:r>
              <a:rPr lang="id-ID" altLang="x-none" sz="2800" dirty="0"/>
              <a:t>= 179,3 (1+</a:t>
            </a:r>
            <a:r>
              <a:rPr lang="id-ID" altLang="x-none" b="1" dirty="0"/>
              <a:t>0,019715045)</a:t>
            </a:r>
            <a:r>
              <a:rPr lang="id-ID" altLang="x-none" b="1" baseline="30000" dirty="0"/>
              <a:t>15</a:t>
            </a:r>
            <a:endParaRPr lang="id-ID" altLang="x-none" b="1" baseline="300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sz="2800" dirty="0"/>
              <a:t>       = 179,3 (1</a:t>
            </a:r>
            <a:r>
              <a:rPr lang="id-ID" altLang="x-none" b="1" dirty="0"/>
              <a:t>,019715045)</a:t>
            </a:r>
            <a:r>
              <a:rPr lang="id-ID" altLang="x-none" b="1" baseline="30000" dirty="0"/>
              <a:t>15</a:t>
            </a:r>
            <a:endParaRPr lang="id-ID" altLang="x-none" b="1" baseline="300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b="1" baseline="30000" dirty="0"/>
              <a:t>          </a:t>
            </a:r>
            <a:r>
              <a:rPr lang="id-ID" altLang="x-none" sz="2800" dirty="0"/>
              <a:t> = 179,3 x 1,340239473</a:t>
            </a:r>
            <a:endParaRPr lang="id-ID" altLang="x-none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sz="2800" b="1" dirty="0"/>
              <a:t>  </a:t>
            </a:r>
            <a:r>
              <a:rPr lang="id-ID" altLang="x-none" sz="2800" dirty="0"/>
              <a:t>     = 240,3049375 juta</a:t>
            </a:r>
            <a:endParaRPr lang="id-ID" altLang="x-none" sz="2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x-none" sz="2800" dirty="0"/>
              <a:t>       = 240.304.938 jiwa </a:t>
            </a:r>
            <a:endParaRPr lang="id-ID" altLang="x-none" sz="2800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id-ID" altLang="x-none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altLang="x-none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Lutfi AS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fi-FI" altLang="x-none" sz="3600" b="1" dirty="0"/>
              <a:t>Manfaat Analisis Demografi</a:t>
            </a:r>
            <a:endParaRPr sz="3600" b="1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785813" y="1600200"/>
            <a:ext cx="7786687" cy="4525963"/>
          </a:xfrm>
          <a:ln/>
        </p:spPr>
        <p:txBody>
          <a:bodyPr vert="horz" wrap="square" lIns="91440" tIns="45720" rIns="91440" bIns="45720" anchor="t" anchorCtr="0"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x-none" sz="2400" dirty="0"/>
              <a:t>Mempelajari kuantitas dan distribusi penduduk dalam suatu daerah tertentu</a:t>
            </a:r>
            <a:endParaRPr lang="fi-FI" altLang="x-none" sz="2400" dirty="0"/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x-none" sz="2400" dirty="0"/>
              <a:t>Menjelaskan pertumbuhan penduduk pada masa lampau, kecenderungannya, dan persebarannya dengan sebaik-baiknya dan dengan data yang tersedia</a:t>
            </a:r>
            <a:endParaRPr lang="fi-FI" altLang="x-none" sz="2400" dirty="0"/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x-none" sz="2400" dirty="0"/>
              <a:t>Mengembangkan hubungan sebab akibat antara perkembangan penduduk dengan bermacam-macam aspek organisasi sosial, ekonomi, budaya, lingkungan dan lain-lain</a:t>
            </a:r>
            <a:endParaRPr lang="fi-FI" altLang="x-none" sz="2400" dirty="0"/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x-none" sz="2400" dirty="0"/>
              <a:t>Pemperkirakan pertumbuhan penduduk (proyeksi penduduk) pada masa yang akan datang dan kemungkinan-kemungkinan konsekuensinya</a:t>
            </a:r>
            <a:endParaRPr sz="2400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lide Number Placeholder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000" dirty="0">
                <a:solidFill>
                  <a:srgbClr val="000000"/>
                </a:solidFill>
                <a:latin typeface="Futura Std Book"/>
                <a:ea typeface="Futura Std Book"/>
              </a:rPr>
            </a:fld>
            <a:endParaRPr lang="en-US" sz="1000" dirty="0">
              <a:solidFill>
                <a:srgbClr val="000000"/>
              </a:solidFill>
              <a:latin typeface="Futura Std Book"/>
              <a:ea typeface="Futura Std Book"/>
            </a:endParaRPr>
          </a:p>
        </p:txBody>
      </p:sp>
      <p:pic>
        <p:nvPicPr>
          <p:cNvPr id="4" name="Picture 3" descr="kb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8" y="1428750"/>
            <a:ext cx="2928937" cy="392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14678" y="2357430"/>
            <a:ext cx="5000660" cy="26432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numCol="1">
            <a:prstTxWarp prst="textStop">
              <a:avLst/>
            </a:prstTxWarp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TERIMA KASIH</a:t>
            </a:r>
            <a:endParaRPr kumimoji="0" lang="en-US" sz="6000" b="1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25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ctrTitle"/>
          </p:nvPr>
        </p:nvSpPr>
        <p:spPr>
          <a:xfrm>
            <a:off x="1714500" y="228600"/>
            <a:ext cx="4214813" cy="11430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sz="3600" b="1" dirty="0">
                <a:latin typeface="Tahoma" panose="020B0604030504040204" pitchFamily="34" charset="0"/>
              </a:rPr>
              <a:t>MIGRASI</a:t>
            </a:r>
            <a:endParaRPr sz="3600" b="1" dirty="0">
              <a:latin typeface="Tahoma" panose="020B0604030504040204" pitchFamily="34" charset="0"/>
            </a:endParaRPr>
          </a:p>
        </p:txBody>
      </p:sp>
      <p:sp>
        <p:nvSpPr>
          <p:cNvPr id="9220" name="Rectangle 3"/>
          <p:cNvSpPr>
            <a:spLocks noGrp="1"/>
          </p:cNvSpPr>
          <p:nvPr>
            <p:ph type="subTitle"/>
          </p:nvPr>
        </p:nvSpPr>
        <p:spPr>
          <a:xfrm>
            <a:off x="428625" y="1524000"/>
            <a:ext cx="7929563" cy="4929188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marL="857250" lvl="2" indent="0" algn="just" eaLnBrk="1" hangingPunct="1">
              <a:buNone/>
            </a:pPr>
            <a:endParaRPr sz="28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marL="857250" lvl="2" indent="0" algn="just" eaLnBrk="1" hangingPunct="1">
              <a:buFont typeface="Wingdings" panose="05000000000000000000" pitchFamily="2" charset="2"/>
              <a:buChar char="Ø"/>
            </a:pPr>
            <a:r>
              <a:rPr sz="2800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dirty="0">
                <a:solidFill>
                  <a:srgbClr val="00B050"/>
                </a:solidFill>
                <a:latin typeface="Tahoma" panose="020B0604030504040204" pitchFamily="34" charset="0"/>
              </a:rPr>
              <a:t>Migrasi</a:t>
            </a:r>
            <a:r>
              <a:rPr dirty="0">
                <a:latin typeface="Tahoma" panose="020B0604030504040204" pitchFamily="34" charset="0"/>
              </a:rPr>
              <a:t> merupakan satu dari </a:t>
            </a:r>
            <a:r>
              <a:rPr dirty="0">
                <a:solidFill>
                  <a:srgbClr val="FF0000"/>
                </a:solidFill>
                <a:latin typeface="Tahoma" panose="020B0604030504040204" pitchFamily="34" charset="0"/>
              </a:rPr>
              <a:t>ketiga faktor dasar</a:t>
            </a:r>
            <a:r>
              <a:rPr dirty="0">
                <a:latin typeface="Tahoma" panose="020B0604030504040204" pitchFamily="34" charset="0"/>
              </a:rPr>
              <a:t> yang mempengaruhi pertumbuhan penduduk disamping kelahiran dan kematian</a:t>
            </a:r>
            <a:endParaRPr dirty="0">
              <a:latin typeface="Tahoma" panose="020B0604030504040204" pitchFamily="34" charset="0"/>
            </a:endParaRPr>
          </a:p>
          <a:p>
            <a:pPr lvl="1" algn="just" eaLnBrk="1" hangingPunct="1">
              <a:buNone/>
            </a:pPr>
            <a:endParaRPr sz="24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endParaRPr sz="24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sz="2400" dirty="0">
                <a:solidFill>
                  <a:srgbClr val="00B050"/>
                </a:solidFill>
                <a:latin typeface="Tahoma" panose="020B0604030504040204" pitchFamily="34" charset="0"/>
              </a:rPr>
              <a:t> Migrasi</a:t>
            </a:r>
            <a:r>
              <a:rPr sz="2400" dirty="0">
                <a:solidFill>
                  <a:srgbClr val="FFC000"/>
                </a:solidFill>
                <a:latin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</a:rPr>
              <a:t>adalah perpindahan penduduk dengan   </a:t>
            </a:r>
            <a:r>
              <a:rPr sz="2400" dirty="0">
                <a:solidFill>
                  <a:srgbClr val="FF0000"/>
                </a:solidFill>
                <a:latin typeface="Tahoma" panose="020B0604030504040204" pitchFamily="34" charset="0"/>
              </a:rPr>
              <a:t>tujuan</a:t>
            </a:r>
            <a:r>
              <a:rPr sz="2400" dirty="0">
                <a:latin typeface="Tahoma" panose="020B0604030504040204" pitchFamily="34" charset="0"/>
              </a:rPr>
              <a:t> untuk menetap dari suatu tempat ke tempat lain </a:t>
            </a:r>
            <a:r>
              <a:rPr sz="2400" dirty="0">
                <a:solidFill>
                  <a:srgbClr val="FF0000"/>
                </a:solidFill>
                <a:latin typeface="Tahoma" panose="020B0604030504040204" pitchFamily="34" charset="0"/>
              </a:rPr>
              <a:t>melampaui</a:t>
            </a:r>
            <a:r>
              <a:rPr sz="2400" dirty="0">
                <a:latin typeface="Tahoma" panose="020B0604030504040204" pitchFamily="34" charset="0"/>
              </a:rPr>
              <a:t> batas politik /negara </a:t>
            </a:r>
            <a:r>
              <a:rPr sz="2400" dirty="0">
                <a:solidFill>
                  <a:srgbClr val="FF0000"/>
                </a:solidFill>
                <a:latin typeface="Tahoma" panose="020B0604030504040204" pitchFamily="34" charset="0"/>
              </a:rPr>
              <a:t>ataupun</a:t>
            </a:r>
            <a:r>
              <a:rPr sz="2400" dirty="0">
                <a:latin typeface="Tahoma" panose="020B0604030504040204" pitchFamily="34" charset="0"/>
              </a:rPr>
              <a:t> batas administrasi/batas bagian dalam suatu negara</a:t>
            </a:r>
            <a:endParaRPr sz="2400" dirty="0">
              <a:latin typeface="Tahoma" panose="020B060403050404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dirty="0">
              <a:latin typeface="Tahoma" panose="020B0604030504040204" pitchFamily="34" charset="0"/>
            </a:endParaRPr>
          </a:p>
          <a:p>
            <a:pPr lvl="1" algn="l" eaLnBrk="1" hangingPunct="1">
              <a:buFont typeface="Wingdings" panose="05000000000000000000" pitchFamily="2" charset="2"/>
              <a:buNone/>
            </a:pPr>
            <a:endParaRPr dirty="0">
              <a:latin typeface="Tahoma" panose="020B0604030504040204" pitchFamily="34" charset="0"/>
            </a:endParaRPr>
          </a:p>
          <a:p>
            <a:pPr lvl="1" algn="l" eaLnBrk="1" hangingPunct="1">
              <a:buFont typeface="Wingdings" panose="05000000000000000000" pitchFamily="2" charset="2"/>
              <a:buChar char="v"/>
            </a:pPr>
            <a:endParaRPr dirty="0">
              <a:latin typeface="Tahoma" panose="020B0604030504040204" pitchFamily="34" charset="0"/>
            </a:endParaRP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7875" y="0"/>
            <a:ext cx="3214688" cy="178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428875" y="274638"/>
            <a:ext cx="4071938" cy="654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latin typeface="+mj-lt"/>
                <a:ea typeface="+mj-ea"/>
                <a:cs typeface="+mj-cs"/>
              </a:rPr>
              <a:t>Teori</a:t>
            </a:r>
            <a:r>
              <a:rPr kumimoji="0" lang="en-US" sz="3600" b="1" kern="1200" cap="none" spc="0" normalizeH="0" baseline="0" noProof="0" dirty="0">
                <a:latin typeface="+mj-lt"/>
                <a:ea typeface="+mj-ea"/>
                <a:cs typeface="+mj-cs"/>
              </a:rPr>
              <a:t>  </a:t>
            </a:r>
            <a:r>
              <a:rPr kumimoji="0" lang="en-US" sz="3600" b="1" kern="1200" cap="none" spc="0" normalizeH="0" baseline="0" noProof="0" dirty="0" err="1">
                <a:latin typeface="+mj-lt"/>
                <a:ea typeface="+mj-ea"/>
                <a:cs typeface="+mj-cs"/>
              </a:rPr>
              <a:t>Migrasi</a:t>
            </a:r>
            <a:endParaRPr kumimoji="0" lang="en-US" sz="3600" b="1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1143000" y="1214438"/>
            <a:ext cx="6357938" cy="6461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dirty="0">
                <a:latin typeface="Arial" panose="020B0604020202020204" pitchFamily="34" charset="0"/>
              </a:rPr>
              <a:t>“Teori  Everett  S. Lee” </a:t>
            </a:r>
            <a:endParaRPr dirty="0"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</a:pPr>
            <a:r>
              <a:rPr dirty="0">
                <a:latin typeface="Arial" panose="020B0604020202020204" pitchFamily="34" charset="0"/>
              </a:rPr>
              <a:t> Model Dorong Tarik       (Push-Pull Factor)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Rectangle 3"/>
          <p:cNvSpPr txBox="1"/>
          <p:nvPr/>
        </p:nvSpPr>
        <p:spPr>
          <a:xfrm>
            <a:off x="285750" y="2500313"/>
            <a:ext cx="4143375" cy="39290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sz="2000" dirty="0">
                <a:latin typeface="Tahoma" panose="020B0604030504040204" pitchFamily="34" charset="0"/>
              </a:rPr>
              <a:t>4 Faktor Penyebab Keputusan Bermigrasi   (Lee)</a:t>
            </a: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sz="2000" dirty="0">
                <a:latin typeface="Tahoma" panose="020B0604030504040204" pitchFamily="34" charset="0"/>
              </a:rPr>
              <a:t>1. Faktor-faktor yang terdapat di daerah asal</a:t>
            </a: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sz="2000" dirty="0">
                <a:latin typeface="Tahoma" panose="020B0604030504040204" pitchFamily="34" charset="0"/>
              </a:rPr>
              <a:t>2. Faktor-Faktor yang terdapat di tempat tujuan</a:t>
            </a: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AutoNum type="arabicPeriod"/>
            </a:pP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sz="2000" dirty="0">
                <a:latin typeface="Tahoma" panose="020B0604030504040204" pitchFamily="34" charset="0"/>
              </a:rPr>
              <a:t>3. Rintangan-rintangan yang menghambat </a:t>
            </a: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sz="2000" dirty="0">
                <a:latin typeface="Tahoma" panose="020B0604030504040204" pitchFamily="34" charset="0"/>
              </a:rPr>
              <a:t>    </a:t>
            </a: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sz="2000" dirty="0">
                <a:latin typeface="Tahoma" panose="020B0604030504040204" pitchFamily="34" charset="0"/>
              </a:rPr>
              <a:t>4. Faktor-faktor pribadi </a:t>
            </a:r>
            <a:endParaRPr sz="2000" dirty="0">
              <a:latin typeface="Tahom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sz="2000" dirty="0">
                <a:latin typeface="Tahoma" panose="020B0604030504040204" pitchFamily="34" charset="0"/>
              </a:rPr>
              <a:t>    </a:t>
            </a:r>
            <a:endParaRPr sz="2000" dirty="0">
              <a:latin typeface="Tahoma" panose="020B0604030504040204" pitchFamily="34" charset="0"/>
            </a:endParaRPr>
          </a:p>
        </p:txBody>
      </p:sp>
      <p:graphicFrame>
        <p:nvGraphicFramePr>
          <p:cNvPr id="1026" name="Object 2"/>
          <p:cNvGraphicFramePr/>
          <p:nvPr/>
        </p:nvGraphicFramePr>
        <p:xfrm>
          <a:off x="4648200" y="2000250"/>
          <a:ext cx="4283075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466715" imgH="4427220" progId="Word.Document.8">
                  <p:embed/>
                </p:oleObj>
              </mc:Choice>
              <mc:Fallback>
                <p:oleObj name="" r:id="rId1" imgW="5466715" imgH="4427220" progId="Word.Documen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48200" y="2000250"/>
                        <a:ext cx="4283075" cy="450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88" y="5357813"/>
            <a:ext cx="2586037" cy="1312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2"/>
          <p:cNvSpPr/>
          <p:nvPr/>
        </p:nvSpPr>
        <p:spPr>
          <a:xfrm>
            <a:off x="2000250" y="1214438"/>
            <a:ext cx="4786313" cy="369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dirty="0">
                <a:latin typeface="Arial" panose="020B0604020202020204" pitchFamily="34" charset="0"/>
              </a:rPr>
              <a:t>“Teori  E. G. Ravenstein”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2428875" y="274638"/>
            <a:ext cx="4071938" cy="6540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latin typeface="+mj-lt"/>
                <a:ea typeface="+mj-ea"/>
                <a:cs typeface="+mj-cs"/>
              </a:rPr>
              <a:t>Teori</a:t>
            </a:r>
            <a:r>
              <a:rPr kumimoji="0" lang="en-US" sz="3600" b="1" kern="1200" cap="none" spc="0" normalizeH="0" baseline="0" noProof="0" dirty="0">
                <a:latin typeface="+mj-lt"/>
                <a:ea typeface="+mj-ea"/>
                <a:cs typeface="+mj-cs"/>
              </a:rPr>
              <a:t>  </a:t>
            </a:r>
            <a:r>
              <a:rPr kumimoji="0" lang="en-US" sz="3600" b="1" kern="1200" cap="none" spc="0" normalizeH="0" baseline="0" noProof="0" dirty="0" err="1">
                <a:latin typeface="+mj-lt"/>
                <a:ea typeface="+mj-ea"/>
                <a:cs typeface="+mj-cs"/>
              </a:rPr>
              <a:t>Migrasi</a:t>
            </a:r>
            <a:endParaRPr kumimoji="0" lang="en-US" sz="3600" b="1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4375" y="2071688"/>
            <a:ext cx="7286625" cy="4500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normAutofit fontScale="85000" lnSpcReduction="20000"/>
          </a:bodyPr>
          <a:lstStyle/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1.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Migrasi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Jarak</a:t>
            </a:r>
            <a:endParaRPr kumimoji="0" lang="en-US" sz="24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   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migran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jarak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dekat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 &gt;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jarak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jauh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–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menuju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pusat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perdagangan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industri</a:t>
            </a: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2.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Migrasi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bertahap</a:t>
            </a:r>
            <a:r>
              <a:rPr kumimoji="0" lang="en-US" sz="24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endParaRPr kumimoji="0" lang="en-US" sz="2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kern="1200" cap="none" spc="0" normalizeH="0" baseline="0" noProof="0" dirty="0">
                <a:latin typeface="+mn-lt"/>
                <a:ea typeface="+mn-ea"/>
                <a:cs typeface="+mn-cs"/>
              </a:rPr>
              <a:t>   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arus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migrasi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 </a:t>
            </a:r>
            <a:r>
              <a:rPr kumimoji="0" lang="en-US" sz="20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desa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  -&gt; 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kota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kecil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  -&gt;  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kota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besar</a:t>
            </a: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3.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Arus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Arus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Balik</a:t>
            </a:r>
            <a:r>
              <a:rPr kumimoji="0" lang="en-US" sz="24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endParaRPr kumimoji="0" lang="en-US" sz="2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kern="1200" cap="none" spc="0" normalizeH="0" baseline="0" noProof="0" dirty="0">
                <a:latin typeface="+mn-lt"/>
                <a:ea typeface="+mn-ea"/>
                <a:cs typeface="+mn-cs"/>
              </a:rPr>
              <a:t>     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setiap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arus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migrasi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utama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menimbulkan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arus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balik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penggantinya</a:t>
            </a: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4.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Adanya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perbedaan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di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desa-kota</a:t>
            </a:r>
            <a:endParaRPr kumimoji="0" lang="en-US" sz="24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   </a:t>
            </a:r>
            <a:r>
              <a:rPr kumimoji="0" lang="en-US" sz="28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kecenderungan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melakukan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migrasi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(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desa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&gt;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</a:rPr>
              <a:t>kota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</a:rPr>
              <a:t> )</a:t>
            </a: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4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5.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Jarak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migrasi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(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pria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&gt;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wanita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)</a:t>
            </a:r>
            <a:endParaRPr kumimoji="0" lang="en-US" sz="24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4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6.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Teknologi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mempengaruhi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migrasi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(+)</a:t>
            </a:r>
            <a:endParaRPr kumimoji="0" lang="en-US" sz="24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4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7.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Dorongan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utama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melakukan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n-lt"/>
                <a:ea typeface="+mn-ea"/>
                <a:cs typeface="+mn-cs"/>
              </a:rPr>
              <a:t>migrasi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000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motif </a:t>
            </a:r>
            <a:r>
              <a:rPr kumimoji="0" lang="en-US" sz="2000" kern="1200" cap="none" spc="0" normalizeH="0" baseline="0" noProof="0" dirty="0" err="1">
                <a:latin typeface="+mn-lt"/>
                <a:ea typeface="+mn-ea"/>
                <a:cs typeface="+mn-cs"/>
                <a:sym typeface="Wingdings" panose="05000000000000000000" pitchFamily="2" charset="2"/>
              </a:rPr>
              <a:t>ekonomi</a:t>
            </a: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609600" marR="0" indent="-6096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1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   </a:t>
            </a:r>
            <a:endParaRPr kumimoji="0" lang="en-US" sz="20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0838" y="3929063"/>
            <a:ext cx="2443162" cy="2357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2400" b="1" dirty="0">
                <a:latin typeface="Tahoma" panose="020B0604030504040204" pitchFamily="34" charset="0"/>
              </a:rPr>
              <a:t>Faktor-Faktor yang Mempengaruhi Migrasi</a:t>
            </a:r>
            <a:endParaRPr sz="24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85875" y="1500188"/>
            <a:ext cx="6643688" cy="4500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Faktor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Pendorong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Berkurangnya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sumber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daya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alam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Menyempitnya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lapangan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pekerjaan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tempat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asal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3.  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Adanya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tekanan-tekanan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atau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diskriminasi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politik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agama,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suku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daerah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asal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4. 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Tidak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Cocok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lagi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dengan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adat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budaya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tempat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asal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5. 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Alasan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pekerjaan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pendidikan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perkawinan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6. 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Bencana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alam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banjir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gempa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bumi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wabah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penyakit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dll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.)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 startAt="2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6063" y="5618163"/>
            <a:ext cx="4000500" cy="1239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ndekatan dan Strategi P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Pendekatan dan Strategi PM</Template>
  <TotalTime>0</TotalTime>
  <Words>18686</Words>
  <Application>WPS Presentation</Application>
  <PresentationFormat>On-screen Show (4:3)</PresentationFormat>
  <Paragraphs>769</Paragraphs>
  <Slides>50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72" baseType="lpstr">
      <vt:lpstr>Arial</vt:lpstr>
      <vt:lpstr>SimSun</vt:lpstr>
      <vt:lpstr>Wingdings</vt:lpstr>
      <vt:lpstr>Calibri</vt:lpstr>
      <vt:lpstr>Futura Std Book</vt:lpstr>
      <vt:lpstr>Segoe Print</vt:lpstr>
      <vt:lpstr>Tahoma</vt:lpstr>
      <vt:lpstr>Arial Narrow</vt:lpstr>
      <vt:lpstr>Arial Black</vt:lpstr>
      <vt:lpstr>Bookman Old Style</vt:lpstr>
      <vt:lpstr>Dot Matrix 3</vt:lpstr>
      <vt:lpstr>Wingdings 2</vt:lpstr>
      <vt:lpstr>Monotype Sorts</vt:lpstr>
      <vt:lpstr>Wingdings</vt:lpstr>
      <vt:lpstr>Futura Std Medium</vt:lpstr>
      <vt:lpstr>Futura Std Book</vt:lpstr>
      <vt:lpstr>Microsoft YaHei</vt:lpstr>
      <vt:lpstr>Arial Unicode MS</vt:lpstr>
      <vt:lpstr>Wingdings 2</vt:lpstr>
      <vt:lpstr>Impact</vt:lpstr>
      <vt:lpstr>Pendekatan dan Strategi PM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ACER4741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KULIAH PIK 2015</dc:title>
  <dc:creator>USERXP</dc:creator>
  <cp:lastModifiedBy>tosibha</cp:lastModifiedBy>
  <cp:revision>22</cp:revision>
  <dcterms:created xsi:type="dcterms:W3CDTF">2015-12-11T21:45:41Z</dcterms:created>
  <dcterms:modified xsi:type="dcterms:W3CDTF">2022-01-15T21:58:19Z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4024272B53C44F9AB1317526F3319350</vt:lpwstr>
  </property>
  <property fmtid="{D5CDD505-2E9C-101B-9397-08002B2CF9AE}" pid="3" name="KSOProductBuildVer">
    <vt:lpwstr>1033-11.2.0.10443</vt:lpwstr>
  </property>
</Properties>
</file>