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Lst>
  <p:sldSz cx="18288000" cy="10287000"/>
  <p:notesSz cx="6858000" cy="9144000"/>
  <p:embeddedFontLst>
    <p:embeddedFont>
      <p:font typeface="Open Sans" charset="0"/>
      <p:regular r:id="rId13"/>
    </p:embeddedFont>
    <p:embeddedFont>
      <p:font typeface="Open Sans Extra Bold" charset="0"/>
      <p:regular r:id="rId14"/>
    </p:embeddedFont>
    <p:embeddedFont>
      <p:font typeface="Alegreya" charset="0"/>
      <p:regular r:id="rId15"/>
    </p:embeddedFont>
    <p:embeddedFont>
      <p:font typeface="Calibri" pitchFamily="34" charset="0"/>
      <p:regular r:id="rId16"/>
      <p:bold r:id="rId17"/>
      <p:italic r:id="rId18"/>
      <p:boldItalic r:id="rId19"/>
    </p:embeddedFont>
    <p:embeddedFont>
      <p:font typeface="Open Sans Bold" charset="0"/>
      <p:regular r:id="rId20"/>
    </p:embeddedFont>
    <p:embeddedFont>
      <p:font typeface="Bree Serif" charset="0"/>
      <p:regular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p:scale>
          <a:sx n="48" d="100"/>
          <a:sy n="48" d="100"/>
        </p:scale>
        <p:origin x="-552"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5.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2/13/2023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2/13/2023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2/13/2023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1882888" y="4125656"/>
            <a:ext cx="14522223" cy="1226820"/>
          </a:xfrm>
          <a:prstGeom prst="rect">
            <a:avLst/>
          </a:prstGeom>
        </p:spPr>
        <p:txBody>
          <a:bodyPr lIns="0" tIns="0" rIns="0" bIns="0" rtlCol="0" anchor="t">
            <a:spAutoFit/>
          </a:bodyPr>
          <a:lstStyle/>
          <a:p>
            <a:pPr marL="0" lvl="0" indent="0" algn="ctr">
              <a:lnSpc>
                <a:spcPts val="10080"/>
              </a:lnSpc>
              <a:spcBef>
                <a:spcPct val="0"/>
              </a:spcBef>
            </a:pPr>
            <a:r>
              <a:rPr lang="en-US" sz="7200" dirty="0" err="1">
                <a:solidFill>
                  <a:srgbClr val="D6A781"/>
                </a:solidFill>
                <a:latin typeface="Roca Two Black"/>
              </a:rPr>
              <a:t>Menganalisis</a:t>
            </a:r>
            <a:r>
              <a:rPr lang="en-US" sz="7200" dirty="0">
                <a:solidFill>
                  <a:srgbClr val="D6A781"/>
                </a:solidFill>
                <a:latin typeface="Roca Two Black"/>
              </a:rPr>
              <a:t> </a:t>
            </a:r>
            <a:r>
              <a:rPr lang="en-US" sz="7200" dirty="0" err="1">
                <a:solidFill>
                  <a:srgbClr val="D6A781"/>
                </a:solidFill>
                <a:latin typeface="Roca Two Black"/>
              </a:rPr>
              <a:t>Pasar</a:t>
            </a:r>
            <a:r>
              <a:rPr lang="en-US" sz="7200" dirty="0">
                <a:solidFill>
                  <a:srgbClr val="D6A781"/>
                </a:solidFill>
                <a:latin typeface="Roca Two Black"/>
              </a:rPr>
              <a:t> </a:t>
            </a:r>
            <a:r>
              <a:rPr lang="en-US" sz="7200" dirty="0" err="1">
                <a:solidFill>
                  <a:srgbClr val="D6A781"/>
                </a:solidFill>
                <a:latin typeface="Roca Two Black"/>
              </a:rPr>
              <a:t>Konsumen</a:t>
            </a:r>
            <a:endParaRPr lang="en-US" sz="7200" dirty="0">
              <a:solidFill>
                <a:srgbClr val="D6A781"/>
              </a:solidFill>
              <a:latin typeface="Roca Two Black"/>
            </a:endParaRPr>
          </a:p>
        </p:txBody>
      </p:sp>
      <p:sp>
        <p:nvSpPr>
          <p:cNvPr id="3" name="TextBox 3"/>
          <p:cNvSpPr txBox="1"/>
          <p:nvPr/>
        </p:nvSpPr>
        <p:spPr>
          <a:xfrm>
            <a:off x="3441700" y="5541372"/>
            <a:ext cx="11404600" cy="481330"/>
          </a:xfrm>
          <a:prstGeom prst="rect">
            <a:avLst/>
          </a:prstGeom>
        </p:spPr>
        <p:txBody>
          <a:bodyPr lIns="0" tIns="0" rIns="0" bIns="0" rtlCol="0" anchor="t">
            <a:spAutoFit/>
          </a:bodyPr>
          <a:lstStyle/>
          <a:p>
            <a:pPr marL="0" lvl="0" indent="0" algn="ctr">
              <a:lnSpc>
                <a:spcPts val="3919"/>
              </a:lnSpc>
              <a:spcBef>
                <a:spcPct val="0"/>
              </a:spcBef>
            </a:pPr>
            <a:r>
              <a:rPr lang="en-US" sz="2800" dirty="0" smtClean="0">
                <a:solidFill>
                  <a:srgbClr val="FFFFFF"/>
                </a:solidFill>
                <a:latin typeface="HK Grotesk Light"/>
              </a:rPr>
              <a:t>ASNAWATI, SE., MM., CMA</a:t>
            </a:r>
            <a:endParaRPr lang="en-US" sz="2800" dirty="0">
              <a:solidFill>
                <a:srgbClr val="FFFFFF"/>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436142" y="3083949"/>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01</a:t>
            </a:r>
          </a:p>
        </p:txBody>
      </p:sp>
      <p:sp>
        <p:nvSpPr>
          <p:cNvPr id="3" name="TextBox 3"/>
          <p:cNvSpPr txBox="1"/>
          <p:nvPr/>
        </p:nvSpPr>
        <p:spPr>
          <a:xfrm>
            <a:off x="6540308" y="1926979"/>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02</a:t>
            </a:r>
          </a:p>
        </p:txBody>
      </p:sp>
      <p:sp>
        <p:nvSpPr>
          <p:cNvPr id="4" name="TextBox 4"/>
          <p:cNvSpPr txBox="1"/>
          <p:nvPr/>
        </p:nvSpPr>
        <p:spPr>
          <a:xfrm>
            <a:off x="12917268" y="1240473"/>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03</a:t>
            </a:r>
          </a:p>
        </p:txBody>
      </p:sp>
      <p:sp>
        <p:nvSpPr>
          <p:cNvPr id="5" name="TextBox 5"/>
          <p:cNvSpPr txBox="1"/>
          <p:nvPr/>
        </p:nvSpPr>
        <p:spPr>
          <a:xfrm>
            <a:off x="400050" y="4007874"/>
            <a:ext cx="5141109" cy="1671320"/>
          </a:xfrm>
          <a:prstGeom prst="rect">
            <a:avLst/>
          </a:prstGeom>
        </p:spPr>
        <p:txBody>
          <a:bodyPr lIns="0" tIns="0" rIns="0" bIns="0" rtlCol="0" anchor="t">
            <a:spAutoFit/>
          </a:bodyPr>
          <a:lstStyle/>
          <a:p>
            <a:pPr>
              <a:lnSpc>
                <a:spcPts val="4479"/>
              </a:lnSpc>
            </a:pPr>
            <a:r>
              <a:rPr lang="en-US" sz="3199">
                <a:solidFill>
                  <a:srgbClr val="D6A781"/>
                </a:solidFill>
                <a:latin typeface="HK Grotesk Light Bold"/>
              </a:rPr>
              <a:t>TINGKAT KETERLIBATAN KONSUMEN</a:t>
            </a:r>
          </a:p>
          <a:p>
            <a:pPr marL="0" lvl="0" indent="0">
              <a:lnSpc>
                <a:spcPts val="4479"/>
              </a:lnSpc>
              <a:spcBef>
                <a:spcPct val="0"/>
              </a:spcBef>
            </a:pPr>
            <a:endParaRPr lang="en-US" sz="3199">
              <a:solidFill>
                <a:srgbClr val="D6A781"/>
              </a:solidFill>
              <a:latin typeface="HK Grotesk Light Bold"/>
            </a:endParaRPr>
          </a:p>
        </p:txBody>
      </p:sp>
      <p:sp>
        <p:nvSpPr>
          <p:cNvPr id="6" name="TextBox 6"/>
          <p:cNvSpPr txBox="1"/>
          <p:nvPr/>
        </p:nvSpPr>
        <p:spPr>
          <a:xfrm>
            <a:off x="400050" y="5370359"/>
            <a:ext cx="4510490" cy="4612640"/>
          </a:xfrm>
          <a:prstGeom prst="rect">
            <a:avLst/>
          </a:prstGeom>
        </p:spPr>
        <p:txBody>
          <a:bodyPr lIns="0" tIns="0" rIns="0" bIns="0" rtlCol="0" anchor="t">
            <a:spAutoFit/>
          </a:bodyPr>
          <a:lstStyle/>
          <a:p>
            <a:pPr algn="just">
              <a:lnSpc>
                <a:spcPts val="4060"/>
              </a:lnSpc>
            </a:pPr>
            <a:r>
              <a:rPr lang="en-US" sz="2900">
                <a:solidFill>
                  <a:srgbClr val="FFFFFF"/>
                </a:solidFill>
                <a:latin typeface="HK Grotesk Light"/>
              </a:rPr>
              <a:t>Kita dapat mendefinisikan keterlibatan konsumen berdasarkan tingkat keterlibatan dan pemrosesan aktif yang dilakukan konsumen dalam merespons rangsangan pemasaran.</a:t>
            </a:r>
          </a:p>
          <a:p>
            <a:pPr marL="0" lvl="0" indent="0" algn="just">
              <a:lnSpc>
                <a:spcPts val="4060"/>
              </a:lnSpc>
              <a:spcBef>
                <a:spcPct val="0"/>
              </a:spcBef>
            </a:pPr>
            <a:endParaRPr lang="en-US" sz="2900">
              <a:solidFill>
                <a:srgbClr val="FFFFFF"/>
              </a:solidFill>
              <a:latin typeface="HK Grotesk Light"/>
            </a:endParaRPr>
          </a:p>
        </p:txBody>
      </p:sp>
      <p:sp>
        <p:nvSpPr>
          <p:cNvPr id="7" name="TextBox 7"/>
          <p:cNvSpPr txBox="1"/>
          <p:nvPr/>
        </p:nvSpPr>
        <p:spPr>
          <a:xfrm>
            <a:off x="6540308" y="2965204"/>
            <a:ext cx="5207384" cy="1109345"/>
          </a:xfrm>
          <a:prstGeom prst="rect">
            <a:avLst/>
          </a:prstGeom>
        </p:spPr>
        <p:txBody>
          <a:bodyPr lIns="0" tIns="0" rIns="0" bIns="0" rtlCol="0" anchor="t">
            <a:spAutoFit/>
          </a:bodyPr>
          <a:lstStyle/>
          <a:p>
            <a:pPr marL="0" lvl="0" indent="0">
              <a:lnSpc>
                <a:spcPts val="4480"/>
              </a:lnSpc>
              <a:spcBef>
                <a:spcPct val="0"/>
              </a:spcBef>
            </a:pPr>
            <a:r>
              <a:rPr lang="en-US" sz="3200">
                <a:solidFill>
                  <a:srgbClr val="D6A781"/>
                </a:solidFill>
                <a:latin typeface="HK Grotesk Light"/>
              </a:rPr>
              <a:t>MODEL KEMUNGKINAN ELABORASI</a:t>
            </a:r>
          </a:p>
        </p:txBody>
      </p:sp>
      <p:sp>
        <p:nvSpPr>
          <p:cNvPr id="8" name="TextBox 8"/>
          <p:cNvSpPr txBox="1"/>
          <p:nvPr/>
        </p:nvSpPr>
        <p:spPr>
          <a:xfrm>
            <a:off x="6540308" y="4331724"/>
            <a:ext cx="4451598" cy="5324475"/>
          </a:xfrm>
          <a:prstGeom prst="rect">
            <a:avLst/>
          </a:prstGeom>
        </p:spPr>
        <p:txBody>
          <a:bodyPr lIns="0" tIns="0" rIns="0" bIns="0" rtlCol="0" anchor="t">
            <a:spAutoFit/>
          </a:bodyPr>
          <a:lstStyle/>
          <a:p>
            <a:pPr>
              <a:lnSpc>
                <a:spcPts val="4200"/>
              </a:lnSpc>
            </a:pPr>
            <a:r>
              <a:rPr lang="en-US" sz="3000">
                <a:solidFill>
                  <a:srgbClr val="FFFFFF"/>
                </a:solidFill>
                <a:latin typeface="HK Grotesk Light"/>
              </a:rPr>
              <a:t>Model ini menjelaskan mengenai formasi dan perubahan sikap yang menggambarkan bagaimana konsumen membuat penilaian baik dalam keadaan keterlibatan rendah maupun tinggi. </a:t>
            </a:r>
          </a:p>
          <a:p>
            <a:pPr marL="0" lvl="0" indent="0">
              <a:lnSpc>
                <a:spcPts val="4200"/>
              </a:lnSpc>
              <a:spcBef>
                <a:spcPct val="0"/>
              </a:spcBef>
            </a:pPr>
            <a:endParaRPr lang="en-US" sz="3000">
              <a:solidFill>
                <a:srgbClr val="FFFFFF"/>
              </a:solidFill>
              <a:latin typeface="HK Grotesk Light"/>
            </a:endParaRPr>
          </a:p>
        </p:txBody>
      </p:sp>
      <p:sp>
        <p:nvSpPr>
          <p:cNvPr id="9" name="TextBox 9"/>
          <p:cNvSpPr txBox="1"/>
          <p:nvPr/>
        </p:nvSpPr>
        <p:spPr>
          <a:xfrm>
            <a:off x="12286941" y="2119312"/>
            <a:ext cx="4972359" cy="1109345"/>
          </a:xfrm>
          <a:prstGeom prst="rect">
            <a:avLst/>
          </a:prstGeom>
        </p:spPr>
        <p:txBody>
          <a:bodyPr lIns="0" tIns="0" rIns="0" bIns="0" rtlCol="0" anchor="t">
            <a:spAutoFit/>
          </a:bodyPr>
          <a:lstStyle/>
          <a:p>
            <a:pPr marL="0" lvl="0" indent="0">
              <a:lnSpc>
                <a:spcPts val="4480"/>
              </a:lnSpc>
              <a:spcBef>
                <a:spcPct val="0"/>
              </a:spcBef>
            </a:pPr>
            <a:r>
              <a:rPr lang="en-US" sz="3200">
                <a:solidFill>
                  <a:srgbClr val="D6A781"/>
                </a:solidFill>
                <a:latin typeface="HK Grotesk Light"/>
              </a:rPr>
              <a:t>STRATEGI PEMASARAN KETERLIBATAN RENDAH</a:t>
            </a:r>
          </a:p>
        </p:txBody>
      </p:sp>
      <p:sp>
        <p:nvSpPr>
          <p:cNvPr id="10" name="TextBox 10"/>
          <p:cNvSpPr txBox="1"/>
          <p:nvPr/>
        </p:nvSpPr>
        <p:spPr>
          <a:xfrm>
            <a:off x="12286941" y="3798324"/>
            <a:ext cx="5539190" cy="6391275"/>
          </a:xfrm>
          <a:prstGeom prst="rect">
            <a:avLst/>
          </a:prstGeom>
        </p:spPr>
        <p:txBody>
          <a:bodyPr lIns="0" tIns="0" rIns="0" bIns="0" rtlCol="0" anchor="t">
            <a:spAutoFit/>
          </a:bodyPr>
          <a:lstStyle/>
          <a:p>
            <a:pPr>
              <a:lnSpc>
                <a:spcPts val="4200"/>
              </a:lnSpc>
            </a:pPr>
            <a:r>
              <a:rPr lang="en-US" sz="3000">
                <a:solidFill>
                  <a:srgbClr val="FFFFFF"/>
                </a:solidFill>
                <a:latin typeface="HK Grotesk Light"/>
              </a:rPr>
              <a:t>Banyak produk dibeli dalam kondisi keterlibatan rendah dan ketiadaan merk yang signifikan.</a:t>
            </a:r>
          </a:p>
          <a:p>
            <a:pPr>
              <a:lnSpc>
                <a:spcPts val="4200"/>
              </a:lnSpc>
            </a:pPr>
            <a:r>
              <a:rPr lang="en-US" sz="3000">
                <a:solidFill>
                  <a:srgbClr val="FFFFFF"/>
                </a:solidFill>
                <a:latin typeface="HK Grotesk Light"/>
              </a:rPr>
              <a:t>Jika konsumen terus memakai merk yang sama hal itu hanya sebuah kebiasaan bukan loyalitas merk yang kuat. Hal itu menunjukkan konsumen mempunyai keterlibatan rendah terhadap sebagian besar produk murah yang sering dibeli.</a:t>
            </a:r>
          </a:p>
          <a:p>
            <a:pPr marL="0" lvl="0" indent="0">
              <a:lnSpc>
                <a:spcPts val="4200"/>
              </a:lnSpc>
              <a:spcBef>
                <a:spcPct val="0"/>
              </a:spcBef>
            </a:pPr>
            <a:endParaRPr lang="en-US" sz="3000">
              <a:solidFill>
                <a:srgbClr val="FFFFFF"/>
              </a:solidFill>
              <a:latin typeface="HK Grotesk Light"/>
            </a:endParaRPr>
          </a:p>
        </p:txBody>
      </p:sp>
      <p:sp>
        <p:nvSpPr>
          <p:cNvPr id="11" name="TextBox 11"/>
          <p:cNvSpPr txBox="1"/>
          <p:nvPr/>
        </p:nvSpPr>
        <p:spPr>
          <a:xfrm>
            <a:off x="-1469583" y="138514"/>
            <a:ext cx="17996244" cy="695948"/>
          </a:xfrm>
          <a:prstGeom prst="rect">
            <a:avLst/>
          </a:prstGeom>
        </p:spPr>
        <p:txBody>
          <a:bodyPr lIns="0" tIns="0" rIns="0" bIns="0" rtlCol="0" anchor="t">
            <a:spAutoFit/>
          </a:bodyPr>
          <a:lstStyle/>
          <a:p>
            <a:pPr algn="ctr">
              <a:lnSpc>
                <a:spcPts val="5740"/>
              </a:lnSpc>
            </a:pPr>
            <a:r>
              <a:rPr lang="en-US" sz="4100">
                <a:solidFill>
                  <a:srgbClr val="D6A781"/>
                </a:solidFill>
                <a:latin typeface="Open Sans Extra Bold"/>
              </a:rPr>
              <a:t>Teori lain tentang pengambilan keputusan konsumen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436142" y="1354773"/>
            <a:ext cx="2534463" cy="666749"/>
          </a:xfrm>
          <a:prstGeom prst="rect">
            <a:avLst/>
          </a:prstGeom>
        </p:spPr>
        <p:txBody>
          <a:bodyPr lIns="0" tIns="0" rIns="0" bIns="0" rtlCol="0" anchor="t">
            <a:spAutoFit/>
          </a:bodyPr>
          <a:lstStyle/>
          <a:p>
            <a:pPr marL="0" lvl="0" indent="0" algn="just">
              <a:lnSpc>
                <a:spcPts val="6300"/>
              </a:lnSpc>
              <a:spcBef>
                <a:spcPct val="0"/>
              </a:spcBef>
            </a:pPr>
            <a:r>
              <a:rPr lang="en-US" sz="4500">
                <a:solidFill>
                  <a:srgbClr val="FFFFFF"/>
                </a:solidFill>
                <a:latin typeface="HK Grotesk Bold"/>
              </a:rPr>
              <a:t>04</a:t>
            </a:r>
          </a:p>
        </p:txBody>
      </p:sp>
      <p:sp>
        <p:nvSpPr>
          <p:cNvPr id="3" name="TextBox 3"/>
          <p:cNvSpPr txBox="1"/>
          <p:nvPr/>
        </p:nvSpPr>
        <p:spPr>
          <a:xfrm>
            <a:off x="6609537" y="1354773"/>
            <a:ext cx="2534463" cy="666749"/>
          </a:xfrm>
          <a:prstGeom prst="rect">
            <a:avLst/>
          </a:prstGeom>
        </p:spPr>
        <p:txBody>
          <a:bodyPr lIns="0" tIns="0" rIns="0" bIns="0" rtlCol="0" anchor="t">
            <a:spAutoFit/>
          </a:bodyPr>
          <a:lstStyle/>
          <a:p>
            <a:pPr marL="0" lvl="0" indent="0" algn="just">
              <a:lnSpc>
                <a:spcPts val="6300"/>
              </a:lnSpc>
              <a:spcBef>
                <a:spcPct val="0"/>
              </a:spcBef>
            </a:pPr>
            <a:r>
              <a:rPr lang="en-US" sz="4500">
                <a:solidFill>
                  <a:srgbClr val="FFFFFF"/>
                </a:solidFill>
                <a:latin typeface="HK Grotesk Bold"/>
              </a:rPr>
              <a:t>05</a:t>
            </a:r>
          </a:p>
        </p:txBody>
      </p:sp>
      <p:sp>
        <p:nvSpPr>
          <p:cNvPr id="4" name="TextBox 4"/>
          <p:cNvSpPr txBox="1"/>
          <p:nvPr/>
        </p:nvSpPr>
        <p:spPr>
          <a:xfrm>
            <a:off x="12917268" y="1354773"/>
            <a:ext cx="2534463" cy="666749"/>
          </a:xfrm>
          <a:prstGeom prst="rect">
            <a:avLst/>
          </a:prstGeom>
        </p:spPr>
        <p:txBody>
          <a:bodyPr lIns="0" tIns="0" rIns="0" bIns="0" rtlCol="0" anchor="t">
            <a:spAutoFit/>
          </a:bodyPr>
          <a:lstStyle/>
          <a:p>
            <a:pPr marL="0" lvl="0" indent="0" algn="just">
              <a:lnSpc>
                <a:spcPts val="6300"/>
              </a:lnSpc>
              <a:spcBef>
                <a:spcPct val="0"/>
              </a:spcBef>
            </a:pPr>
            <a:r>
              <a:rPr lang="en-US" sz="4500">
                <a:solidFill>
                  <a:srgbClr val="FFFFFF"/>
                </a:solidFill>
                <a:latin typeface="HK Grotesk Bold"/>
              </a:rPr>
              <a:t>06</a:t>
            </a:r>
          </a:p>
        </p:txBody>
      </p:sp>
      <p:sp>
        <p:nvSpPr>
          <p:cNvPr id="5" name="TextBox 5"/>
          <p:cNvSpPr txBox="1"/>
          <p:nvPr/>
        </p:nvSpPr>
        <p:spPr>
          <a:xfrm>
            <a:off x="436142" y="2119312"/>
            <a:ext cx="5141109" cy="1429732"/>
          </a:xfrm>
          <a:prstGeom prst="rect">
            <a:avLst/>
          </a:prstGeom>
        </p:spPr>
        <p:txBody>
          <a:bodyPr lIns="0" tIns="0" rIns="0" bIns="0" rtlCol="0" anchor="t">
            <a:spAutoFit/>
          </a:bodyPr>
          <a:lstStyle/>
          <a:p>
            <a:pPr>
              <a:lnSpc>
                <a:spcPts val="4479"/>
              </a:lnSpc>
            </a:pPr>
            <a:r>
              <a:rPr lang="en-US" sz="3199">
                <a:solidFill>
                  <a:srgbClr val="D6A781"/>
                </a:solidFill>
                <a:latin typeface="HK Grotesk Light Bold"/>
              </a:rPr>
              <a:t> PERILAKU PEMBELIAN PENCARIAN KERAGAMAN</a:t>
            </a:r>
          </a:p>
          <a:p>
            <a:pPr marL="0" lvl="0" indent="0">
              <a:lnSpc>
                <a:spcPts val="4479"/>
              </a:lnSpc>
              <a:spcBef>
                <a:spcPct val="0"/>
              </a:spcBef>
            </a:pPr>
            <a:endParaRPr lang="en-US" sz="3199">
              <a:solidFill>
                <a:srgbClr val="D6A781"/>
              </a:solidFill>
              <a:latin typeface="HK Grotesk Light Bold"/>
            </a:endParaRPr>
          </a:p>
        </p:txBody>
      </p:sp>
      <p:sp>
        <p:nvSpPr>
          <p:cNvPr id="6" name="TextBox 6"/>
          <p:cNvSpPr txBox="1"/>
          <p:nvPr/>
        </p:nvSpPr>
        <p:spPr>
          <a:xfrm>
            <a:off x="436142" y="3236349"/>
            <a:ext cx="4679922" cy="2182899"/>
          </a:xfrm>
          <a:prstGeom prst="rect">
            <a:avLst/>
          </a:prstGeom>
        </p:spPr>
        <p:txBody>
          <a:bodyPr lIns="0" tIns="0" rIns="0" bIns="0" rtlCol="0" anchor="t">
            <a:spAutoFit/>
          </a:bodyPr>
          <a:lstStyle/>
          <a:p>
            <a:pPr algn="just">
              <a:lnSpc>
                <a:spcPts val="4060"/>
              </a:lnSpc>
            </a:pPr>
            <a:r>
              <a:rPr lang="en-US" sz="2900">
                <a:solidFill>
                  <a:srgbClr val="FFFFFF"/>
                </a:solidFill>
                <a:latin typeface="HK Grotesk Light"/>
              </a:rPr>
              <a:t> Beberapa situasi pembelian di tentukan karakternya dengan keterlibatan rendah tetapi perbedaan merknya signifikan</a:t>
            </a:r>
          </a:p>
          <a:p>
            <a:pPr marL="0" lvl="0" indent="0" algn="just">
              <a:lnSpc>
                <a:spcPts val="4060"/>
              </a:lnSpc>
              <a:spcBef>
                <a:spcPct val="0"/>
              </a:spcBef>
            </a:pPr>
            <a:endParaRPr lang="en-US" sz="2900">
              <a:solidFill>
                <a:srgbClr val="FFFFFF"/>
              </a:solidFill>
              <a:latin typeface="HK Grotesk Light"/>
            </a:endParaRPr>
          </a:p>
        </p:txBody>
      </p:sp>
      <p:sp>
        <p:nvSpPr>
          <p:cNvPr id="7" name="TextBox 7"/>
          <p:cNvSpPr txBox="1"/>
          <p:nvPr/>
        </p:nvSpPr>
        <p:spPr>
          <a:xfrm>
            <a:off x="6609537" y="2119312"/>
            <a:ext cx="5207384" cy="948286"/>
          </a:xfrm>
          <a:prstGeom prst="rect">
            <a:avLst/>
          </a:prstGeom>
        </p:spPr>
        <p:txBody>
          <a:bodyPr lIns="0" tIns="0" rIns="0" bIns="0" rtlCol="0" anchor="t">
            <a:spAutoFit/>
          </a:bodyPr>
          <a:lstStyle/>
          <a:p>
            <a:pPr marL="0" lvl="0" indent="0">
              <a:lnSpc>
                <a:spcPts val="4480"/>
              </a:lnSpc>
              <a:spcBef>
                <a:spcPct val="0"/>
              </a:spcBef>
            </a:pPr>
            <a:r>
              <a:rPr lang="en-US" sz="3200">
                <a:solidFill>
                  <a:srgbClr val="D6A781"/>
                </a:solidFill>
                <a:latin typeface="HK Grotesk Light"/>
              </a:rPr>
              <a:t> HEURISTIK DAN BIAS KEPUTUSAN</a:t>
            </a:r>
          </a:p>
        </p:txBody>
      </p:sp>
      <p:sp>
        <p:nvSpPr>
          <p:cNvPr id="8" name="TextBox 8"/>
          <p:cNvSpPr txBox="1"/>
          <p:nvPr/>
        </p:nvSpPr>
        <p:spPr>
          <a:xfrm>
            <a:off x="6609537" y="3226824"/>
            <a:ext cx="4451598" cy="3190875"/>
          </a:xfrm>
          <a:prstGeom prst="rect">
            <a:avLst/>
          </a:prstGeom>
        </p:spPr>
        <p:txBody>
          <a:bodyPr lIns="0" tIns="0" rIns="0" bIns="0" rtlCol="0" anchor="t">
            <a:spAutoFit/>
          </a:bodyPr>
          <a:lstStyle/>
          <a:p>
            <a:pPr>
              <a:lnSpc>
                <a:spcPts val="4200"/>
              </a:lnSpc>
            </a:pPr>
            <a:r>
              <a:rPr lang="en-US" sz="3000">
                <a:solidFill>
                  <a:srgbClr val="FFFFFF"/>
                </a:solidFill>
                <a:latin typeface="HK Grotesk Light"/>
              </a:rPr>
              <a:t>Model Berbagai heuristik dan bias yang memainkan peran ketika konsumen memperkirakan kemungkinan hasil atau kejadian di masa depan</a:t>
            </a:r>
          </a:p>
          <a:p>
            <a:pPr marL="0" lvl="0" indent="0">
              <a:lnSpc>
                <a:spcPts val="4200"/>
              </a:lnSpc>
              <a:spcBef>
                <a:spcPct val="0"/>
              </a:spcBef>
            </a:pPr>
            <a:endParaRPr lang="en-US" sz="3000">
              <a:solidFill>
                <a:srgbClr val="FFFFFF"/>
              </a:solidFill>
              <a:latin typeface="HK Grotesk Light"/>
            </a:endParaRPr>
          </a:p>
        </p:txBody>
      </p:sp>
      <p:sp>
        <p:nvSpPr>
          <p:cNvPr id="9" name="TextBox 9"/>
          <p:cNvSpPr txBox="1"/>
          <p:nvPr/>
        </p:nvSpPr>
        <p:spPr>
          <a:xfrm>
            <a:off x="12286941" y="2119312"/>
            <a:ext cx="4972359" cy="466840"/>
          </a:xfrm>
          <a:prstGeom prst="rect">
            <a:avLst/>
          </a:prstGeom>
        </p:spPr>
        <p:txBody>
          <a:bodyPr lIns="0" tIns="0" rIns="0" bIns="0" rtlCol="0" anchor="t">
            <a:spAutoFit/>
          </a:bodyPr>
          <a:lstStyle/>
          <a:p>
            <a:pPr marL="0" lvl="0" indent="0">
              <a:lnSpc>
                <a:spcPts val="4480"/>
              </a:lnSpc>
              <a:spcBef>
                <a:spcPct val="0"/>
              </a:spcBef>
            </a:pPr>
            <a:r>
              <a:rPr lang="en-US" sz="3200">
                <a:solidFill>
                  <a:srgbClr val="D6A781"/>
                </a:solidFill>
                <a:latin typeface="HK Grotesk Light"/>
              </a:rPr>
              <a:t> AKUNTANSI MENTAL</a:t>
            </a:r>
          </a:p>
        </p:txBody>
      </p:sp>
      <p:sp>
        <p:nvSpPr>
          <p:cNvPr id="10" name="TextBox 10"/>
          <p:cNvSpPr txBox="1"/>
          <p:nvPr/>
        </p:nvSpPr>
        <p:spPr>
          <a:xfrm>
            <a:off x="12286941" y="2681402"/>
            <a:ext cx="5527602" cy="2331419"/>
          </a:xfrm>
          <a:prstGeom prst="rect">
            <a:avLst/>
          </a:prstGeom>
        </p:spPr>
        <p:txBody>
          <a:bodyPr lIns="0" tIns="0" rIns="0" bIns="0" rtlCol="0" anchor="t">
            <a:spAutoFit/>
          </a:bodyPr>
          <a:lstStyle/>
          <a:p>
            <a:pPr>
              <a:lnSpc>
                <a:spcPts val="4304"/>
              </a:lnSpc>
            </a:pPr>
            <a:r>
              <a:rPr lang="en-US" sz="3074">
                <a:solidFill>
                  <a:srgbClr val="FFFFFF"/>
                </a:solidFill>
                <a:latin typeface="HK Grotesk Light"/>
              </a:rPr>
              <a:t>Banyak Akuntansi mental mengacu pada cara konsumen mengkodekan, mengkategorikan, dan mengevaluasi hasil finansial dari pilihan.</a:t>
            </a:r>
          </a:p>
          <a:p>
            <a:pPr marL="0" lvl="0" indent="0">
              <a:lnSpc>
                <a:spcPts val="4304"/>
              </a:lnSpc>
              <a:spcBef>
                <a:spcPct val="0"/>
              </a:spcBef>
            </a:pPr>
            <a:endParaRPr lang="en-US" sz="3074">
              <a:solidFill>
                <a:srgbClr val="FFFFFF"/>
              </a:solidFill>
              <a:latin typeface="HK Grotesk Ligh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2771572" y="2165779"/>
            <a:ext cx="13701192" cy="2977721"/>
          </a:xfrm>
          <a:prstGeom prst="rect">
            <a:avLst/>
          </a:prstGeom>
        </p:spPr>
        <p:txBody>
          <a:bodyPr lIns="0" tIns="0" rIns="0" bIns="0" rtlCol="0" anchor="t">
            <a:spAutoFit/>
          </a:bodyPr>
          <a:lstStyle/>
          <a:p>
            <a:pPr marL="0" lvl="0" indent="0" algn="ctr">
              <a:lnSpc>
                <a:spcPts val="5973"/>
              </a:lnSpc>
              <a:spcBef>
                <a:spcPct val="0"/>
              </a:spcBef>
            </a:pPr>
            <a:r>
              <a:rPr lang="en-US" sz="4266">
                <a:solidFill>
                  <a:srgbClr val="D6A781"/>
                </a:solidFill>
                <a:latin typeface="Alegreya"/>
              </a:rPr>
              <a:t>Perilaku konsumen adalah studi tentang bagaimana individu, kelompok, dan organisasi memilih, membeli, menggunakan, dan bagaimana barang, jasa, ide, atau pengalaman untuk memuaskan kebutuhan dan keinginan mereka.</a:t>
            </a:r>
          </a:p>
        </p:txBody>
      </p:sp>
      <p:sp>
        <p:nvSpPr>
          <p:cNvPr id="3" name="TextBox 3"/>
          <p:cNvSpPr txBox="1"/>
          <p:nvPr/>
        </p:nvSpPr>
        <p:spPr>
          <a:xfrm>
            <a:off x="1028700" y="6054800"/>
            <a:ext cx="16230600" cy="611991"/>
          </a:xfrm>
          <a:prstGeom prst="rect">
            <a:avLst/>
          </a:prstGeom>
        </p:spPr>
        <p:txBody>
          <a:bodyPr lIns="0" tIns="0" rIns="0" bIns="0" rtlCol="0" anchor="t">
            <a:spAutoFit/>
          </a:bodyPr>
          <a:lstStyle/>
          <a:p>
            <a:pPr marL="0" lvl="0" indent="0" algn="ctr">
              <a:lnSpc>
                <a:spcPts val="4951"/>
              </a:lnSpc>
              <a:spcBef>
                <a:spcPct val="0"/>
              </a:spcBef>
            </a:pPr>
            <a:r>
              <a:rPr lang="en-US" sz="3536">
                <a:solidFill>
                  <a:srgbClr val="D6A781"/>
                </a:solidFill>
                <a:latin typeface="HK Grotesk Light"/>
              </a:rPr>
              <a:t>Perilaku pembelian konsumen dipengaruhi oleh faktor budaya, sosial, dan pribadi.</a:t>
            </a:r>
          </a:p>
        </p:txBody>
      </p:sp>
      <p:pic>
        <p:nvPicPr>
          <p:cNvPr id="4" name="Picture 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8779448" y="8033733"/>
            <a:ext cx="1204467" cy="915272"/>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1388064" y="506730"/>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01</a:t>
            </a:r>
          </a:p>
        </p:txBody>
      </p:sp>
      <p:sp>
        <p:nvSpPr>
          <p:cNvPr id="3" name="TextBox 3"/>
          <p:cNvSpPr txBox="1"/>
          <p:nvPr/>
        </p:nvSpPr>
        <p:spPr>
          <a:xfrm>
            <a:off x="7876769" y="2250829"/>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02</a:t>
            </a:r>
          </a:p>
        </p:txBody>
      </p:sp>
      <p:sp>
        <p:nvSpPr>
          <p:cNvPr id="4" name="TextBox 4"/>
          <p:cNvSpPr txBox="1"/>
          <p:nvPr/>
        </p:nvSpPr>
        <p:spPr>
          <a:xfrm>
            <a:off x="13736824" y="2593729"/>
            <a:ext cx="2534463" cy="781049"/>
          </a:xfrm>
          <a:prstGeom prst="rect">
            <a:avLst/>
          </a:prstGeom>
        </p:spPr>
        <p:txBody>
          <a:bodyPr lIns="0" tIns="0" rIns="0" bIns="0" rtlCol="0" anchor="t">
            <a:spAutoFit/>
          </a:bodyPr>
          <a:lstStyle/>
          <a:p>
            <a:pPr marL="0" lvl="0" indent="0" algn="just">
              <a:lnSpc>
                <a:spcPts val="6300"/>
              </a:lnSpc>
              <a:spcBef>
                <a:spcPct val="0"/>
              </a:spcBef>
            </a:pPr>
            <a:r>
              <a:rPr lang="en-US" sz="4500" u="none">
                <a:solidFill>
                  <a:srgbClr val="FFFFFF"/>
                </a:solidFill>
                <a:latin typeface="HK Grotesk Bold"/>
              </a:rPr>
              <a:t>03</a:t>
            </a:r>
          </a:p>
        </p:txBody>
      </p:sp>
      <p:sp>
        <p:nvSpPr>
          <p:cNvPr id="5" name="TextBox 5"/>
          <p:cNvSpPr txBox="1"/>
          <p:nvPr/>
        </p:nvSpPr>
        <p:spPr>
          <a:xfrm>
            <a:off x="486080" y="1211579"/>
            <a:ext cx="4510490" cy="622935"/>
          </a:xfrm>
          <a:prstGeom prst="rect">
            <a:avLst/>
          </a:prstGeom>
        </p:spPr>
        <p:txBody>
          <a:bodyPr lIns="0" tIns="0" rIns="0" bIns="0" rtlCol="0" anchor="t">
            <a:spAutoFit/>
          </a:bodyPr>
          <a:lstStyle/>
          <a:p>
            <a:pPr marL="0" lvl="0" indent="0">
              <a:lnSpc>
                <a:spcPts val="5039"/>
              </a:lnSpc>
              <a:spcBef>
                <a:spcPct val="0"/>
              </a:spcBef>
            </a:pPr>
            <a:r>
              <a:rPr lang="en-US" sz="3599">
                <a:solidFill>
                  <a:srgbClr val="D6A781"/>
                </a:solidFill>
                <a:latin typeface="HK Grotesk Light Bold"/>
              </a:rPr>
              <a:t>Faktor Budaya</a:t>
            </a:r>
          </a:p>
        </p:txBody>
      </p:sp>
      <p:sp>
        <p:nvSpPr>
          <p:cNvPr id="6" name="TextBox 6"/>
          <p:cNvSpPr txBox="1"/>
          <p:nvPr/>
        </p:nvSpPr>
        <p:spPr>
          <a:xfrm>
            <a:off x="400050" y="2015562"/>
            <a:ext cx="4510490" cy="8213090"/>
          </a:xfrm>
          <a:prstGeom prst="rect">
            <a:avLst/>
          </a:prstGeom>
        </p:spPr>
        <p:txBody>
          <a:bodyPr lIns="0" tIns="0" rIns="0" bIns="0" rtlCol="0" anchor="t">
            <a:spAutoFit/>
          </a:bodyPr>
          <a:lstStyle/>
          <a:p>
            <a:pPr marL="0" lvl="0" indent="0" algn="just">
              <a:lnSpc>
                <a:spcPts val="4060"/>
              </a:lnSpc>
              <a:spcBef>
                <a:spcPct val="0"/>
              </a:spcBef>
            </a:pPr>
            <a:r>
              <a:rPr lang="en-US" sz="2900">
                <a:solidFill>
                  <a:srgbClr val="FFFFFF"/>
                </a:solidFill>
                <a:latin typeface="HK Grotesk Light"/>
              </a:rPr>
              <a:t>Faktor Budaya (culture)  adalah determinan dasar keinginan dan perilaku seseorang. Melalui keluarga dan institusi utama lainnya, seorang anak yang tumbuh di Amerika Serikat terpapar oleh nilai-nilai berikut : Pencapaian dan keberhasilan, aktivitas, efisiensi, dan kepraktisan, proses, kenymanan materi, individualisme, kebebasan, kenyamanan eksternal, humanitarianieme, dan jiwa muda</a:t>
            </a:r>
          </a:p>
        </p:txBody>
      </p:sp>
      <p:sp>
        <p:nvSpPr>
          <p:cNvPr id="7" name="TextBox 7"/>
          <p:cNvSpPr txBox="1"/>
          <p:nvPr/>
        </p:nvSpPr>
        <p:spPr>
          <a:xfrm>
            <a:off x="7065159" y="2955679"/>
            <a:ext cx="4157681" cy="622935"/>
          </a:xfrm>
          <a:prstGeom prst="rect">
            <a:avLst/>
          </a:prstGeom>
        </p:spPr>
        <p:txBody>
          <a:bodyPr lIns="0" tIns="0" rIns="0" bIns="0" rtlCol="0" anchor="t">
            <a:spAutoFit/>
          </a:bodyPr>
          <a:lstStyle/>
          <a:p>
            <a:pPr marL="0" lvl="0" indent="0">
              <a:lnSpc>
                <a:spcPts val="5039"/>
              </a:lnSpc>
              <a:spcBef>
                <a:spcPct val="0"/>
              </a:spcBef>
            </a:pPr>
            <a:r>
              <a:rPr lang="en-US" sz="3599">
                <a:solidFill>
                  <a:srgbClr val="D6A781"/>
                </a:solidFill>
                <a:latin typeface="HK Grotesk Light"/>
              </a:rPr>
              <a:t>Faktor Sosial</a:t>
            </a:r>
          </a:p>
        </p:txBody>
      </p:sp>
      <p:sp>
        <p:nvSpPr>
          <p:cNvPr id="8" name="TextBox 8"/>
          <p:cNvSpPr txBox="1"/>
          <p:nvPr/>
        </p:nvSpPr>
        <p:spPr>
          <a:xfrm>
            <a:off x="7065159" y="3790260"/>
            <a:ext cx="4157681" cy="3724275"/>
          </a:xfrm>
          <a:prstGeom prst="rect">
            <a:avLst/>
          </a:prstGeom>
        </p:spPr>
        <p:txBody>
          <a:bodyPr lIns="0" tIns="0" rIns="0" bIns="0" rtlCol="0" anchor="t">
            <a:spAutoFit/>
          </a:bodyPr>
          <a:lstStyle/>
          <a:p>
            <a:pPr marL="0" lvl="0" indent="0">
              <a:lnSpc>
                <a:spcPts val="4200"/>
              </a:lnSpc>
              <a:spcBef>
                <a:spcPct val="0"/>
              </a:spcBef>
            </a:pPr>
            <a:r>
              <a:rPr lang="en-US" sz="3000">
                <a:solidFill>
                  <a:srgbClr val="FFFFFF"/>
                </a:solidFill>
                <a:latin typeface="HK Grotesk Light"/>
              </a:rPr>
              <a:t>Selain faktor budaya, faktor sosial seperti kelompok, referensi, keluarga, serta peran sosial dan status mempengarungi perilaku pembelian</a:t>
            </a:r>
          </a:p>
        </p:txBody>
      </p:sp>
      <p:sp>
        <p:nvSpPr>
          <p:cNvPr id="9" name="TextBox 9"/>
          <p:cNvSpPr txBox="1"/>
          <p:nvPr/>
        </p:nvSpPr>
        <p:spPr>
          <a:xfrm>
            <a:off x="13022340" y="3507367"/>
            <a:ext cx="4510490" cy="622935"/>
          </a:xfrm>
          <a:prstGeom prst="rect">
            <a:avLst/>
          </a:prstGeom>
        </p:spPr>
        <p:txBody>
          <a:bodyPr lIns="0" tIns="0" rIns="0" bIns="0" rtlCol="0" anchor="t">
            <a:spAutoFit/>
          </a:bodyPr>
          <a:lstStyle/>
          <a:p>
            <a:pPr marL="0" lvl="0" indent="0">
              <a:lnSpc>
                <a:spcPts val="5039"/>
              </a:lnSpc>
              <a:spcBef>
                <a:spcPct val="0"/>
              </a:spcBef>
            </a:pPr>
            <a:r>
              <a:rPr lang="en-US" sz="3599">
                <a:solidFill>
                  <a:srgbClr val="D6A781"/>
                </a:solidFill>
                <a:latin typeface="HK Grotesk Light"/>
              </a:rPr>
              <a:t>Faktor Pribadi</a:t>
            </a:r>
          </a:p>
        </p:txBody>
      </p:sp>
      <p:sp>
        <p:nvSpPr>
          <p:cNvPr id="10" name="TextBox 10"/>
          <p:cNvSpPr txBox="1"/>
          <p:nvPr/>
        </p:nvSpPr>
        <p:spPr>
          <a:xfrm>
            <a:off x="12748810" y="4377536"/>
            <a:ext cx="4510490" cy="5324475"/>
          </a:xfrm>
          <a:prstGeom prst="rect">
            <a:avLst/>
          </a:prstGeom>
        </p:spPr>
        <p:txBody>
          <a:bodyPr lIns="0" tIns="0" rIns="0" bIns="0" rtlCol="0" anchor="t">
            <a:spAutoFit/>
          </a:bodyPr>
          <a:lstStyle/>
          <a:p>
            <a:pPr marL="0" lvl="0" indent="0">
              <a:lnSpc>
                <a:spcPts val="4200"/>
              </a:lnSpc>
              <a:spcBef>
                <a:spcPct val="0"/>
              </a:spcBef>
            </a:pPr>
            <a:r>
              <a:rPr lang="en-US" sz="3000">
                <a:solidFill>
                  <a:srgbClr val="FFFFFF"/>
                </a:solidFill>
                <a:latin typeface="HK Grotesk Light"/>
              </a:rPr>
              <a:t>Keputusan pembeli juga dipengaruhi oleh karekteristik pribadi. Faktor pribadi meliputi usia dan tahap dalam siklus hidup pembeli, pekerjaan dan keadaan ekonom, kepribadian dan konsep diri, serta gaya hidup dan nilai.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6A781"/>
        </a:solidFill>
        <a:effectLst/>
      </p:bgPr>
    </p:bg>
    <p:spTree>
      <p:nvGrpSpPr>
        <p:cNvPr id="1" name=""/>
        <p:cNvGrpSpPr/>
        <p:nvPr/>
      </p:nvGrpSpPr>
      <p:grpSpPr>
        <a:xfrm>
          <a:off x="0" y="0"/>
          <a:ext cx="0" cy="0"/>
          <a:chOff x="0" y="0"/>
          <a:chExt cx="0" cy="0"/>
        </a:xfrm>
      </p:grpSpPr>
      <p:sp>
        <p:nvSpPr>
          <p:cNvPr id="2" name="TextBox 2"/>
          <p:cNvSpPr txBox="1"/>
          <p:nvPr/>
        </p:nvSpPr>
        <p:spPr>
          <a:xfrm>
            <a:off x="1390447" y="604850"/>
            <a:ext cx="15868853" cy="7617579"/>
          </a:xfrm>
          <a:prstGeom prst="rect">
            <a:avLst/>
          </a:prstGeom>
        </p:spPr>
        <p:txBody>
          <a:bodyPr lIns="0" tIns="0" rIns="0" bIns="0" rtlCol="0" anchor="t">
            <a:spAutoFit/>
          </a:bodyPr>
          <a:lstStyle/>
          <a:p>
            <a:pPr marL="0" lvl="0" indent="0" algn="ctr">
              <a:lnSpc>
                <a:spcPts val="6024"/>
              </a:lnSpc>
              <a:spcBef>
                <a:spcPct val="0"/>
              </a:spcBef>
            </a:pPr>
            <a:r>
              <a:rPr lang="en-US" sz="4303">
                <a:solidFill>
                  <a:srgbClr val="0D203B"/>
                </a:solidFill>
                <a:latin typeface="Bree Serif"/>
              </a:rPr>
              <a:t>Proses Psikologi kunci , empat proses psikologi kunci motivasi, persepsi, pembeajaran, dan memori, mempengaruhi respon konsumen secara fundamental. Tugas pemasar adalah memahami apa yang terjadi dalam kesadaran konsumen antara kedatangan rangsangan pemasaran dari luar dan keputusan pembelian akhir. Salah satu teori tentang motivasi manusia adalah, Teori Sigmund Freud berasumsi bahwa kekuatan psikologis yang membentuk perilaku seseorang sebagian besar adalah ketidaksadaran dan bahwa seseorang tidak dapat memahami secara penuh motivasinya sendiri.</a:t>
            </a:r>
          </a:p>
        </p:txBody>
      </p:sp>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8779448" y="8567748"/>
            <a:ext cx="908743" cy="69055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1512750" y="1490958"/>
            <a:ext cx="5724712" cy="2379345"/>
          </a:xfrm>
          <a:prstGeom prst="rect">
            <a:avLst/>
          </a:prstGeom>
        </p:spPr>
        <p:txBody>
          <a:bodyPr lIns="0" tIns="0" rIns="0" bIns="0" rtlCol="0" anchor="t">
            <a:spAutoFit/>
          </a:bodyPr>
          <a:lstStyle/>
          <a:p>
            <a:pPr>
              <a:lnSpc>
                <a:spcPts val="9555"/>
              </a:lnSpc>
            </a:pPr>
            <a:r>
              <a:rPr lang="en-US" sz="6825">
                <a:solidFill>
                  <a:srgbClr val="D6A781"/>
                </a:solidFill>
                <a:latin typeface="HK Grotesk Bold"/>
              </a:rPr>
              <a:t>Persepsi</a:t>
            </a:r>
          </a:p>
          <a:p>
            <a:pPr marL="0" lvl="0" indent="0">
              <a:lnSpc>
                <a:spcPts val="9555"/>
              </a:lnSpc>
              <a:spcBef>
                <a:spcPct val="0"/>
              </a:spcBef>
            </a:pPr>
            <a:endParaRPr lang="en-US" sz="6825">
              <a:solidFill>
                <a:srgbClr val="D6A781"/>
              </a:solidFill>
              <a:latin typeface="HK Grotesk Bold"/>
            </a:endParaRPr>
          </a:p>
        </p:txBody>
      </p:sp>
      <p:sp>
        <p:nvSpPr>
          <p:cNvPr id="3" name="TextBox 3"/>
          <p:cNvSpPr txBox="1"/>
          <p:nvPr/>
        </p:nvSpPr>
        <p:spPr>
          <a:xfrm>
            <a:off x="1281595" y="2680630"/>
            <a:ext cx="4342256" cy="5857875"/>
          </a:xfrm>
          <a:prstGeom prst="rect">
            <a:avLst/>
          </a:prstGeom>
        </p:spPr>
        <p:txBody>
          <a:bodyPr lIns="0" tIns="0" rIns="0" bIns="0" rtlCol="0" anchor="t">
            <a:spAutoFit/>
          </a:bodyPr>
          <a:lstStyle/>
          <a:p>
            <a:pPr marL="0" lvl="0" indent="0" algn="ctr">
              <a:lnSpc>
                <a:spcPts val="4200"/>
              </a:lnSpc>
              <a:spcBef>
                <a:spcPct val="0"/>
              </a:spcBef>
            </a:pPr>
            <a:r>
              <a:rPr lang="en-US" sz="3000">
                <a:solidFill>
                  <a:srgbClr val="FFFFFF"/>
                </a:solidFill>
                <a:latin typeface="HK Grotesk Light"/>
              </a:rPr>
              <a:t>adalah proses dimana kita memilih, mengatur, dan menerjemahkan masukan informasi untuk menciptakan gambaran dunia yang berarti. Dalam pemasaran, persepsi lebih penting daripada realitas karena persepsi konsumen mempengaruhi perilaku aktual konsumen.</a:t>
            </a:r>
          </a:p>
        </p:txBody>
      </p:sp>
      <p:sp>
        <p:nvSpPr>
          <p:cNvPr id="4" name="TextBox 4"/>
          <p:cNvSpPr txBox="1"/>
          <p:nvPr/>
        </p:nvSpPr>
        <p:spPr>
          <a:xfrm>
            <a:off x="8659950" y="3110847"/>
            <a:ext cx="6862666" cy="3246033"/>
          </a:xfrm>
          <a:prstGeom prst="rect">
            <a:avLst/>
          </a:prstGeom>
        </p:spPr>
        <p:txBody>
          <a:bodyPr lIns="0" tIns="0" rIns="0" bIns="0" rtlCol="0" anchor="t">
            <a:spAutoFit/>
          </a:bodyPr>
          <a:lstStyle/>
          <a:p>
            <a:pPr algn="just">
              <a:lnSpc>
                <a:spcPts val="4309"/>
              </a:lnSpc>
            </a:pPr>
            <a:r>
              <a:rPr lang="en-US" sz="3078">
                <a:solidFill>
                  <a:srgbClr val="D6A781"/>
                </a:solidFill>
                <a:latin typeface="HK Grotesk Light"/>
              </a:rPr>
              <a:t>Orang bisa mempunyai persepsi berbeda tentang objek yang sama kaarena tiga proses pemahaman yaitu :</a:t>
            </a:r>
          </a:p>
          <a:p>
            <a:pPr marL="664636" lvl="1" indent="-332318" algn="just">
              <a:lnSpc>
                <a:spcPts val="4309"/>
              </a:lnSpc>
              <a:buFont typeface="Arial"/>
              <a:buChar char="•"/>
            </a:pPr>
            <a:r>
              <a:rPr lang="en-US" sz="3078">
                <a:solidFill>
                  <a:srgbClr val="D6A781"/>
                </a:solidFill>
                <a:latin typeface="HK Grotesk Light"/>
              </a:rPr>
              <a:t> </a:t>
            </a:r>
            <a:r>
              <a:rPr lang="en-US" sz="3078">
                <a:solidFill>
                  <a:srgbClr val="FFFFFF"/>
                </a:solidFill>
                <a:latin typeface="HK Grotesk Light"/>
              </a:rPr>
              <a:t>Atensi Selektif</a:t>
            </a:r>
          </a:p>
          <a:p>
            <a:pPr marL="664636" lvl="1" indent="-332318" algn="just">
              <a:lnSpc>
                <a:spcPts val="4309"/>
              </a:lnSpc>
              <a:buFont typeface="Arial"/>
              <a:buChar char="•"/>
            </a:pPr>
            <a:r>
              <a:rPr lang="en-US" sz="3078">
                <a:solidFill>
                  <a:srgbClr val="FFFFFF"/>
                </a:solidFill>
                <a:latin typeface="HK Grotesk Light"/>
              </a:rPr>
              <a:t>Distorsi Selektif</a:t>
            </a:r>
          </a:p>
          <a:p>
            <a:pPr marL="664636" lvl="1" indent="-332318" algn="just">
              <a:lnSpc>
                <a:spcPts val="4309"/>
              </a:lnSpc>
              <a:buFont typeface="Arial"/>
              <a:buChar char="•"/>
            </a:pPr>
            <a:r>
              <a:rPr lang="en-US" sz="3078">
                <a:solidFill>
                  <a:srgbClr val="FFFFFF"/>
                </a:solidFill>
                <a:latin typeface="HK Grotesk Light"/>
              </a:rPr>
              <a:t>Retensi Selektif</a:t>
            </a:r>
          </a:p>
        </p:txBody>
      </p:sp>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7754500" y="3177522"/>
            <a:ext cx="598680" cy="78585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2107724" y="2232978"/>
            <a:ext cx="4342256" cy="6391275"/>
          </a:xfrm>
          <a:prstGeom prst="rect">
            <a:avLst/>
          </a:prstGeom>
        </p:spPr>
        <p:txBody>
          <a:bodyPr lIns="0" tIns="0" rIns="0" bIns="0" rtlCol="0" anchor="t">
            <a:spAutoFit/>
          </a:bodyPr>
          <a:lstStyle/>
          <a:p>
            <a:pPr marL="0" lvl="0" indent="0" algn="just">
              <a:lnSpc>
                <a:spcPts val="4200"/>
              </a:lnSpc>
              <a:spcBef>
                <a:spcPct val="0"/>
              </a:spcBef>
            </a:pPr>
            <a:r>
              <a:rPr lang="en-US" sz="3000">
                <a:solidFill>
                  <a:srgbClr val="FFFFFF"/>
                </a:solidFill>
                <a:latin typeface="HK Grotesk Medium"/>
              </a:rPr>
              <a:t>adalah sebuah topik yang telah mempesona banyak pemasar selama pemasaran. Mereka berpendapat bahwa pemasar menyisipkan pesan rahasia dan resmi dalam iklan atau pemasang. Konsumen tidak menyadarinya, tetapi pesan tersebut mempengaruhi perilaku.</a:t>
            </a:r>
          </a:p>
        </p:txBody>
      </p:sp>
      <p:sp>
        <p:nvSpPr>
          <p:cNvPr id="3" name="TextBox 3"/>
          <p:cNvSpPr txBox="1"/>
          <p:nvPr/>
        </p:nvSpPr>
        <p:spPr>
          <a:xfrm>
            <a:off x="10752236" y="1960880"/>
            <a:ext cx="4342256" cy="7698740"/>
          </a:xfrm>
          <a:prstGeom prst="rect">
            <a:avLst/>
          </a:prstGeom>
        </p:spPr>
        <p:txBody>
          <a:bodyPr lIns="0" tIns="0" rIns="0" bIns="0" rtlCol="0" anchor="t">
            <a:spAutoFit/>
          </a:bodyPr>
          <a:lstStyle/>
          <a:p>
            <a:pPr marL="0" lvl="0" indent="0" algn="just">
              <a:lnSpc>
                <a:spcPts val="4060"/>
              </a:lnSpc>
              <a:spcBef>
                <a:spcPct val="0"/>
              </a:spcBef>
            </a:pPr>
            <a:r>
              <a:rPr lang="en-US" sz="2900">
                <a:solidFill>
                  <a:srgbClr val="FFFFFF"/>
                </a:solidFill>
                <a:latin typeface="HK Grotesk Bold"/>
              </a:rPr>
              <a:t>mendorong perubahan dalam perilaku kita yang timbul dari pengalaman ahli teori pembelajaran percaya bahwa pembelajaran dihasilkan melalui interaksi dorongan, rangsangan, pertanda, respon, dan penguatan. Dua pendekatan populer terhadap pembelajaran pengkondisian klasik dan pengkondisian operant (instrumental)</a:t>
            </a:r>
          </a:p>
        </p:txBody>
      </p:sp>
      <p:sp>
        <p:nvSpPr>
          <p:cNvPr id="4" name="TextBox 4"/>
          <p:cNvSpPr txBox="1"/>
          <p:nvPr/>
        </p:nvSpPr>
        <p:spPr>
          <a:xfrm>
            <a:off x="-782116" y="748665"/>
            <a:ext cx="10121934" cy="1269365"/>
          </a:xfrm>
          <a:prstGeom prst="rect">
            <a:avLst/>
          </a:prstGeom>
        </p:spPr>
        <p:txBody>
          <a:bodyPr lIns="0" tIns="0" rIns="0" bIns="0" rtlCol="0" anchor="t">
            <a:spAutoFit/>
          </a:bodyPr>
          <a:lstStyle/>
          <a:p>
            <a:pPr algn="ctr">
              <a:lnSpc>
                <a:spcPts val="5179"/>
              </a:lnSpc>
            </a:pPr>
            <a:r>
              <a:rPr lang="en-US" sz="3699">
                <a:solidFill>
                  <a:srgbClr val="D6A781"/>
                </a:solidFill>
                <a:latin typeface="HK Grotesk Bold"/>
              </a:rPr>
              <a:t>Persepsi Bawah Sadar</a:t>
            </a:r>
          </a:p>
          <a:p>
            <a:pPr marL="0" lvl="0" indent="0" algn="ctr">
              <a:lnSpc>
                <a:spcPts val="5039"/>
              </a:lnSpc>
              <a:spcBef>
                <a:spcPct val="0"/>
              </a:spcBef>
            </a:pPr>
            <a:r>
              <a:rPr lang="en-US" sz="3599">
                <a:solidFill>
                  <a:srgbClr val="D6A781"/>
                </a:solidFill>
                <a:latin typeface="HK Grotesk Bold"/>
              </a:rPr>
              <a:t>(supliminal perseption)</a:t>
            </a:r>
          </a:p>
        </p:txBody>
      </p:sp>
      <p:sp>
        <p:nvSpPr>
          <p:cNvPr id="5" name="TextBox 5"/>
          <p:cNvSpPr txBox="1"/>
          <p:nvPr/>
        </p:nvSpPr>
        <p:spPr>
          <a:xfrm>
            <a:off x="9948118" y="824865"/>
            <a:ext cx="5950492" cy="646431"/>
          </a:xfrm>
          <a:prstGeom prst="rect">
            <a:avLst/>
          </a:prstGeom>
        </p:spPr>
        <p:txBody>
          <a:bodyPr lIns="0" tIns="0" rIns="0" bIns="0" rtlCol="0" anchor="t">
            <a:spAutoFit/>
          </a:bodyPr>
          <a:lstStyle/>
          <a:p>
            <a:pPr marL="0" lvl="0" indent="0" algn="ctr">
              <a:lnSpc>
                <a:spcPts val="5319"/>
              </a:lnSpc>
              <a:spcBef>
                <a:spcPct val="0"/>
              </a:spcBef>
            </a:pPr>
            <a:r>
              <a:rPr lang="en-US" sz="3799">
                <a:solidFill>
                  <a:srgbClr val="D6A781"/>
                </a:solidFill>
                <a:latin typeface="HK Grotesk Bold"/>
              </a:rPr>
              <a:t>Pembelajaran (Learning)</a:t>
            </a:r>
          </a:p>
        </p:txBody>
      </p:sp>
      <p:sp>
        <p:nvSpPr>
          <p:cNvPr id="6" name="AutoShape 6"/>
          <p:cNvSpPr/>
          <p:nvPr/>
        </p:nvSpPr>
        <p:spPr>
          <a:xfrm>
            <a:off x="200767" y="1135063"/>
            <a:ext cx="1655867" cy="0"/>
          </a:xfrm>
          <a:prstGeom prst="line">
            <a:avLst/>
          </a:prstGeom>
          <a:ln w="47625" cap="flat">
            <a:solidFill>
              <a:srgbClr val="FFFFFF"/>
            </a:solidFill>
            <a:prstDash val="solid"/>
            <a:headEnd type="none" w="sm" len="sm"/>
            <a:tailEnd type="arrow" w="med" len="sm"/>
          </a:ln>
        </p:spPr>
      </p:sp>
      <p:sp>
        <p:nvSpPr>
          <p:cNvPr id="7" name="AutoShape 7"/>
          <p:cNvSpPr/>
          <p:nvPr/>
        </p:nvSpPr>
        <p:spPr>
          <a:xfrm>
            <a:off x="7969259" y="1162368"/>
            <a:ext cx="1978860" cy="0"/>
          </a:xfrm>
          <a:prstGeom prst="line">
            <a:avLst/>
          </a:prstGeom>
          <a:ln w="47625" cap="flat">
            <a:solidFill>
              <a:srgbClr val="FFFFFF"/>
            </a:solidFill>
            <a:prstDash val="solid"/>
            <a:headEnd type="none" w="sm" len="sm"/>
            <a:tailEnd type="arrow" w="med" len="sm"/>
          </a:ln>
        </p:spPr>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1028700" y="400944"/>
            <a:ext cx="6427672" cy="2512695"/>
          </a:xfrm>
          <a:prstGeom prst="rect">
            <a:avLst/>
          </a:prstGeom>
        </p:spPr>
        <p:txBody>
          <a:bodyPr lIns="0" tIns="0" rIns="0" bIns="0" rtlCol="0" anchor="t">
            <a:spAutoFit/>
          </a:bodyPr>
          <a:lstStyle/>
          <a:p>
            <a:pPr marL="0" lvl="0" indent="0">
              <a:lnSpc>
                <a:spcPts val="10080"/>
              </a:lnSpc>
              <a:spcBef>
                <a:spcPct val="0"/>
              </a:spcBef>
            </a:pPr>
            <a:r>
              <a:rPr lang="en-US" sz="7200">
                <a:solidFill>
                  <a:srgbClr val="D6A781"/>
                </a:solidFill>
                <a:latin typeface="HK Grotesk Bold"/>
              </a:rPr>
              <a:t>Dorongan (Drive)</a:t>
            </a:r>
          </a:p>
        </p:txBody>
      </p:sp>
      <p:sp>
        <p:nvSpPr>
          <p:cNvPr id="3" name="TextBox 3"/>
          <p:cNvSpPr txBox="1"/>
          <p:nvPr/>
        </p:nvSpPr>
        <p:spPr>
          <a:xfrm>
            <a:off x="1028700" y="3489006"/>
            <a:ext cx="10889025" cy="5802630"/>
          </a:xfrm>
          <a:prstGeom prst="rect">
            <a:avLst/>
          </a:prstGeom>
        </p:spPr>
        <p:txBody>
          <a:bodyPr lIns="0" tIns="0" rIns="0" bIns="0" rtlCol="0" anchor="t">
            <a:spAutoFit/>
          </a:bodyPr>
          <a:lstStyle/>
          <a:p>
            <a:pPr marL="0" lvl="0" indent="0">
              <a:lnSpc>
                <a:spcPts val="4619"/>
              </a:lnSpc>
              <a:spcBef>
                <a:spcPct val="0"/>
              </a:spcBef>
            </a:pPr>
            <a:r>
              <a:rPr lang="en-US" sz="3299">
                <a:solidFill>
                  <a:srgbClr val="FFFFFF"/>
                </a:solidFill>
                <a:latin typeface="HK Grotesk Light"/>
              </a:rPr>
              <a:t>adalah rangsangan internal kuat yang mendorong tindakan. Terus pertanda (cue)  adalah rangsangan minor yang menentukan kapan, dimana, dan bagaimana seseorang merespon diskriminasi. Sekumpulan rangsangan yang sama dan dapat menyesuaikan respon kita menurut perbedaan itu. Teori pembelajaran mengajarkan pemasar bahwa mereka dapat membangun permintaan untuk sebuah produk dengan mengasosiasikannya dengan dorongan yang kuat, menggunakan pertanda yang memotivasi, dan menyediakan penguatan positif.</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sp>
        <p:nvSpPr>
          <p:cNvPr id="2" name="TextBox 2"/>
          <p:cNvSpPr txBox="1"/>
          <p:nvPr/>
        </p:nvSpPr>
        <p:spPr>
          <a:xfrm>
            <a:off x="2338933" y="2253623"/>
            <a:ext cx="13610134" cy="7004677"/>
          </a:xfrm>
          <a:prstGeom prst="rect">
            <a:avLst/>
          </a:prstGeom>
        </p:spPr>
        <p:txBody>
          <a:bodyPr lIns="0" tIns="0" rIns="0" bIns="0" rtlCol="0" anchor="t">
            <a:spAutoFit/>
          </a:bodyPr>
          <a:lstStyle/>
          <a:p>
            <a:pPr algn="just">
              <a:lnSpc>
                <a:spcPts val="4743"/>
              </a:lnSpc>
            </a:pPr>
            <a:r>
              <a:rPr lang="en-US" sz="3388">
                <a:solidFill>
                  <a:srgbClr val="FFFFFF"/>
                </a:solidFill>
                <a:latin typeface="Open Sans"/>
              </a:rPr>
              <a:t>Ahli psikologi kognitif membedakan antara memori jangka pendek  (short term memory) penyimpanan informasi temporer dan terbatas, sedangkan memori jangka panjang (long term memory) penyimpanan yang lebih permanen dan pada dasarnya tak terbatas.</a:t>
            </a:r>
          </a:p>
          <a:p>
            <a:pPr algn="just">
              <a:lnSpc>
                <a:spcPts val="4743"/>
              </a:lnSpc>
            </a:pPr>
            <a:endParaRPr lang="en-US" sz="3388">
              <a:solidFill>
                <a:srgbClr val="FFFFFF"/>
              </a:solidFill>
              <a:latin typeface="Open Sans"/>
            </a:endParaRPr>
          </a:p>
          <a:p>
            <a:pPr algn="just">
              <a:lnSpc>
                <a:spcPts val="4743"/>
              </a:lnSpc>
            </a:pPr>
            <a:r>
              <a:rPr lang="en-US" sz="3388">
                <a:solidFill>
                  <a:srgbClr val="FFFFFF"/>
                </a:solidFill>
                <a:latin typeface="Open Sans Bold"/>
              </a:rPr>
              <a:t>Proses memori</a:t>
            </a:r>
            <a:r>
              <a:rPr lang="en-US" sz="3388">
                <a:solidFill>
                  <a:srgbClr val="FFFFFF"/>
                </a:solidFill>
                <a:latin typeface="Open Sans"/>
              </a:rPr>
              <a:t>, memori adalah proses yang sangat kontruktif, karena kita tiak mengingat informasi dan kejadian secara lengkap dan akurat. Ketika seorang konsumen secara aktif memikirkan arti penting informasi produk atau jasa, asosiasi yang diciptakan dalam memori semakin kuat.</a:t>
            </a:r>
          </a:p>
          <a:p>
            <a:pPr algn="just">
              <a:lnSpc>
                <a:spcPts val="3237"/>
              </a:lnSpc>
            </a:pPr>
            <a:endParaRPr lang="en-US" sz="3388">
              <a:solidFill>
                <a:srgbClr val="FFFFFF"/>
              </a:solidFill>
              <a:latin typeface="Open Sans"/>
            </a:endParaRPr>
          </a:p>
        </p:txBody>
      </p:sp>
      <p:sp>
        <p:nvSpPr>
          <p:cNvPr id="3" name="TextBox 3"/>
          <p:cNvSpPr txBox="1"/>
          <p:nvPr/>
        </p:nvSpPr>
        <p:spPr>
          <a:xfrm>
            <a:off x="1669355" y="339095"/>
            <a:ext cx="7474645" cy="1236335"/>
          </a:xfrm>
          <a:prstGeom prst="rect">
            <a:avLst/>
          </a:prstGeom>
        </p:spPr>
        <p:txBody>
          <a:bodyPr lIns="0" tIns="0" rIns="0" bIns="0" rtlCol="0" anchor="t">
            <a:spAutoFit/>
          </a:bodyPr>
          <a:lstStyle/>
          <a:p>
            <a:pPr algn="ctr">
              <a:lnSpc>
                <a:spcPts val="10080"/>
              </a:lnSpc>
            </a:pPr>
            <a:r>
              <a:rPr lang="en-US" sz="7200">
                <a:solidFill>
                  <a:srgbClr val="D6A781"/>
                </a:solidFill>
                <a:latin typeface="HK Grotesk Bold"/>
              </a:rPr>
              <a:t>Memori (memory)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51730"/>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1375469" y="1948150"/>
            <a:ext cx="7315200" cy="1442964"/>
          </a:xfrm>
          <a:prstGeom prst="rect">
            <a:avLst/>
          </a:prstGeom>
        </p:spPr>
      </p:pic>
      <p:pic>
        <p:nvPicPr>
          <p:cNvPr id="3" name="Picture 3"/>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9617381" y="1948150"/>
            <a:ext cx="7315200" cy="1442964"/>
          </a:xfrm>
          <a:prstGeom prst="rect">
            <a:avLst/>
          </a:prstGeom>
        </p:spPr>
      </p:pic>
      <p:pic>
        <p:nvPicPr>
          <p:cNvPr id="4" name="Picture 4"/>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1375469" y="4638889"/>
            <a:ext cx="7315200" cy="1442964"/>
          </a:xfrm>
          <a:prstGeom prst="rect">
            <a:avLst/>
          </a:prstGeom>
        </p:spPr>
      </p:pic>
      <p:pic>
        <p:nvPicPr>
          <p:cNvPr id="5" name="Picture 5"/>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9617381" y="4623523"/>
            <a:ext cx="7315200" cy="1442964"/>
          </a:xfrm>
          <a:prstGeom prst="rect">
            <a:avLst/>
          </a:prstGeom>
        </p:spPr>
      </p:pic>
      <p:pic>
        <p:nvPicPr>
          <p:cNvPr id="6" name="Picture 6"/>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xmlns="" r:embed="rId3"/>
              </a:ext>
            </a:extLst>
          </a:blip>
          <a:srcRect/>
          <a:stretch>
            <a:fillRect/>
          </a:stretch>
        </p:blipFill>
        <p:spPr>
          <a:xfrm>
            <a:off x="4796378" y="7127487"/>
            <a:ext cx="7788581" cy="1536341"/>
          </a:xfrm>
          <a:prstGeom prst="rect">
            <a:avLst/>
          </a:prstGeom>
        </p:spPr>
      </p:pic>
      <p:sp>
        <p:nvSpPr>
          <p:cNvPr id="7" name="TextBox 7"/>
          <p:cNvSpPr txBox="1"/>
          <p:nvPr/>
        </p:nvSpPr>
        <p:spPr>
          <a:xfrm>
            <a:off x="1375469" y="108596"/>
            <a:ext cx="15353473" cy="920104"/>
          </a:xfrm>
          <a:prstGeom prst="rect">
            <a:avLst/>
          </a:prstGeom>
        </p:spPr>
        <p:txBody>
          <a:bodyPr lIns="0" tIns="0" rIns="0" bIns="0" rtlCol="0" anchor="t">
            <a:spAutoFit/>
          </a:bodyPr>
          <a:lstStyle/>
          <a:p>
            <a:pPr algn="ctr">
              <a:lnSpc>
                <a:spcPts val="7560"/>
              </a:lnSpc>
            </a:pPr>
            <a:r>
              <a:rPr lang="en-US" sz="5400">
                <a:solidFill>
                  <a:srgbClr val="D6A781"/>
                </a:solidFill>
                <a:latin typeface="HK Grotesk Bold"/>
              </a:rPr>
              <a:t>Proses Keputusan Pembelian : Model Lima Tahap</a:t>
            </a:r>
          </a:p>
        </p:txBody>
      </p:sp>
      <p:sp>
        <p:nvSpPr>
          <p:cNvPr id="8" name="TextBox 8"/>
          <p:cNvSpPr txBox="1"/>
          <p:nvPr/>
        </p:nvSpPr>
        <p:spPr>
          <a:xfrm>
            <a:off x="1375469" y="2168935"/>
            <a:ext cx="7315200" cy="896620"/>
          </a:xfrm>
          <a:prstGeom prst="rect">
            <a:avLst/>
          </a:prstGeom>
        </p:spPr>
        <p:txBody>
          <a:bodyPr lIns="0" tIns="0" rIns="0" bIns="0" rtlCol="0" anchor="t">
            <a:spAutoFit/>
          </a:bodyPr>
          <a:lstStyle/>
          <a:p>
            <a:pPr algn="ctr">
              <a:lnSpc>
                <a:spcPts val="7279"/>
              </a:lnSpc>
            </a:pPr>
            <a:r>
              <a:rPr lang="en-US" sz="5199">
                <a:solidFill>
                  <a:srgbClr val="FFFFFF"/>
                </a:solidFill>
                <a:latin typeface="HK Grotesk Medium"/>
              </a:rPr>
              <a:t>1.Pengenalan masalah</a:t>
            </a:r>
          </a:p>
        </p:txBody>
      </p:sp>
      <p:sp>
        <p:nvSpPr>
          <p:cNvPr id="9" name="TextBox 9"/>
          <p:cNvSpPr txBox="1"/>
          <p:nvPr/>
        </p:nvSpPr>
        <p:spPr>
          <a:xfrm>
            <a:off x="1375469" y="4878779"/>
            <a:ext cx="7315200" cy="837203"/>
          </a:xfrm>
          <a:prstGeom prst="rect">
            <a:avLst/>
          </a:prstGeom>
        </p:spPr>
        <p:txBody>
          <a:bodyPr lIns="0" tIns="0" rIns="0" bIns="0" rtlCol="0" anchor="t">
            <a:spAutoFit/>
          </a:bodyPr>
          <a:lstStyle/>
          <a:p>
            <a:pPr algn="ctr">
              <a:lnSpc>
                <a:spcPts val="6879"/>
              </a:lnSpc>
            </a:pPr>
            <a:r>
              <a:rPr lang="en-US" sz="4914">
                <a:solidFill>
                  <a:srgbClr val="FFFFFF"/>
                </a:solidFill>
                <a:latin typeface="HK Grotesk Medium"/>
              </a:rPr>
              <a:t>2.Pencarian informasi </a:t>
            </a:r>
          </a:p>
        </p:txBody>
      </p:sp>
      <p:sp>
        <p:nvSpPr>
          <p:cNvPr id="10" name="TextBox 10"/>
          <p:cNvSpPr txBox="1"/>
          <p:nvPr/>
        </p:nvSpPr>
        <p:spPr>
          <a:xfrm>
            <a:off x="9617381" y="2168935"/>
            <a:ext cx="7315200" cy="896620"/>
          </a:xfrm>
          <a:prstGeom prst="rect">
            <a:avLst/>
          </a:prstGeom>
        </p:spPr>
        <p:txBody>
          <a:bodyPr lIns="0" tIns="0" rIns="0" bIns="0" rtlCol="0" anchor="t">
            <a:spAutoFit/>
          </a:bodyPr>
          <a:lstStyle/>
          <a:p>
            <a:pPr algn="ctr">
              <a:lnSpc>
                <a:spcPts val="7279"/>
              </a:lnSpc>
            </a:pPr>
            <a:r>
              <a:rPr lang="en-US" sz="5199">
                <a:solidFill>
                  <a:srgbClr val="FFFFFF"/>
                </a:solidFill>
                <a:latin typeface="HK Grotesk Medium"/>
              </a:rPr>
              <a:t>3. Evaluasi Alternatif</a:t>
            </a:r>
          </a:p>
        </p:txBody>
      </p:sp>
      <p:sp>
        <p:nvSpPr>
          <p:cNvPr id="11" name="TextBox 11"/>
          <p:cNvSpPr txBox="1"/>
          <p:nvPr/>
        </p:nvSpPr>
        <p:spPr>
          <a:xfrm>
            <a:off x="9785296" y="4840000"/>
            <a:ext cx="6979371" cy="875983"/>
          </a:xfrm>
          <a:prstGeom prst="rect">
            <a:avLst/>
          </a:prstGeom>
        </p:spPr>
        <p:txBody>
          <a:bodyPr lIns="0" tIns="0" rIns="0" bIns="0" rtlCol="0" anchor="t">
            <a:spAutoFit/>
          </a:bodyPr>
          <a:lstStyle/>
          <a:p>
            <a:pPr algn="ctr">
              <a:lnSpc>
                <a:spcPts val="7177"/>
              </a:lnSpc>
            </a:pPr>
            <a:r>
              <a:rPr lang="en-US" sz="5127">
                <a:solidFill>
                  <a:srgbClr val="FFFFFF"/>
                </a:solidFill>
                <a:latin typeface="HK Grotesk Medium"/>
              </a:rPr>
              <a:t>4. Keputusan Pembelian</a:t>
            </a:r>
          </a:p>
        </p:txBody>
      </p:sp>
      <p:sp>
        <p:nvSpPr>
          <p:cNvPr id="12" name="TextBox 12"/>
          <p:cNvSpPr txBox="1"/>
          <p:nvPr/>
        </p:nvSpPr>
        <p:spPr>
          <a:xfrm>
            <a:off x="6239681" y="7032237"/>
            <a:ext cx="4901975" cy="1703626"/>
          </a:xfrm>
          <a:prstGeom prst="rect">
            <a:avLst/>
          </a:prstGeom>
        </p:spPr>
        <p:txBody>
          <a:bodyPr lIns="0" tIns="0" rIns="0" bIns="0" rtlCol="0" anchor="t">
            <a:spAutoFit/>
          </a:bodyPr>
          <a:lstStyle/>
          <a:p>
            <a:pPr algn="ctr">
              <a:lnSpc>
                <a:spcPts val="6899"/>
              </a:lnSpc>
            </a:pPr>
            <a:r>
              <a:rPr lang="en-US" sz="4928">
                <a:solidFill>
                  <a:srgbClr val="FFFFFF"/>
                </a:solidFill>
                <a:latin typeface="HK Grotesk Medium"/>
              </a:rPr>
              <a:t>5. Prilaku Pasca Pembelian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763</Words>
  <Application>Microsoft Office PowerPoint</Application>
  <PresentationFormat>Custom</PresentationFormat>
  <Paragraphs>57</Paragraphs>
  <Slides>11</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11</vt:i4>
      </vt:variant>
    </vt:vector>
  </HeadingPairs>
  <TitlesOfParts>
    <vt:vector size="24" baseType="lpstr">
      <vt:lpstr>Arial</vt:lpstr>
      <vt:lpstr>HK Grotesk Light</vt:lpstr>
      <vt:lpstr>Open Sans</vt:lpstr>
      <vt:lpstr>HK Grotesk Light Bold</vt:lpstr>
      <vt:lpstr>Roca Two Black</vt:lpstr>
      <vt:lpstr>HK Grotesk Bold</vt:lpstr>
      <vt:lpstr>Open Sans Extra Bold</vt:lpstr>
      <vt:lpstr>Alegreya</vt:lpstr>
      <vt:lpstr>Calibri</vt:lpstr>
      <vt:lpstr>HK Grotesk Medium</vt:lpstr>
      <vt:lpstr>Open Sans Bold</vt:lpstr>
      <vt:lpstr>Bree Serif</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Presentasi Sederhana Biru Tua Cokelat Gelap</dc:title>
  <cp:lastModifiedBy>user</cp:lastModifiedBy>
  <cp:revision>3</cp:revision>
  <dcterms:created xsi:type="dcterms:W3CDTF">2006-08-16T00:00:00Z</dcterms:created>
  <dcterms:modified xsi:type="dcterms:W3CDTF">2023-02-13T06:49:42Z</dcterms:modified>
  <dc:identifier>DAFKHXBd2Nc</dc:identifier>
</cp:coreProperties>
</file>